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Default Extension="xls" ContentType="application/vnd.ms-excel"/>
  <Override PartName="/ppt/theme/theme2.xml" ContentType="application/vnd.openxmlformats-officedocument.theme+xml"/>
  <Override PartName="/ppt/embeddings/Microsoft_Equation15.bin" ContentType="application/vnd.openxmlformats-officedocument.oleObject"/>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embeddings/Microsoft_Equation8.bin" ContentType="application/vnd.openxmlformats-officedocument.oleObject"/>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wmf" ContentType="image/x-wmf"/>
  <Override PartName="/ppt/notesSlides/notesSlide7.xml" ContentType="application/vnd.openxmlformats-officedocument.presentationml.notesSlide+xml"/>
  <Override PartName="/ppt/embeddings/Microsoft_Equation12.bin" ContentType="application/vnd.openxmlformats-officedocument.oleObject"/>
  <Override PartName="/ppt/notesSlides/notesSlide4.xml" ContentType="application/vnd.openxmlformats-officedocument.presentationml.notesSlide+xml"/>
  <Override PartName="/ppt/embeddings/Microsoft_Equation2.bin" ContentType="application/vnd.openxmlformats-officedocument.oleObject"/>
  <Override PartName="/ppt/embeddings/Microsoft_Equation11.bin" ContentType="application/vnd.openxmlformats-officedocument.oleObject"/>
  <Override PartName="/ppt/embeddings/Microsoft_Equation4.bin" ContentType="application/vnd.openxmlformats-officedocument.oleObject"/>
  <Override PartName="/ppt/embeddings/Microsoft_Equation10.bin" ContentType="application/vnd.openxmlformats-officedocument.oleObject"/>
  <Override PartName="/ppt/embeddings/Microsoft_Equation5.bin" ContentType="application/vnd.openxmlformats-officedocument.oleObject"/>
  <Override PartName="/ppt/notesSlides/notesSlide12.xml" ContentType="application/vnd.openxmlformats-officedocument.presentationml.notesSlide+xml"/>
  <Default Extension="pict" ContentType="image/pict"/>
  <Override PartName="/ppt/notesSlides/notesSlide6.xml" ContentType="application/vnd.openxmlformats-officedocument.presentationml.notesSlide+xml"/>
  <Override PartName="/ppt/embeddings/Microsoft_Equation7.bin" ContentType="application/vnd.openxmlformats-officedocument.oleObject"/>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embeddings/Microsoft_Equation13.bin" ContentType="application/vnd.openxmlformats-officedocument.oleObject"/>
  <Override PartName="/ppt/theme/theme1.xml" ContentType="application/vnd.openxmlformats-officedocument.theme+xml"/>
  <Override PartName="/ppt/slideLayouts/slideLayout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vml" ContentType="application/vnd.openxmlformats-officedocument.vmlDrawing"/>
  <Override PartName="/ppt/slides/slide3.xml" ContentType="application/vnd.openxmlformats-officedocument.presentationml.slide+xml"/>
  <Override PartName="/ppt/slides/slide4.xml" ContentType="application/vnd.openxmlformats-officedocument.presentationml.slide+xml"/>
  <Override PartName="/ppt/embeddings/Microsoft_Equation1.bin" ContentType="application/vnd.openxmlformats-officedocument.oleObject"/>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embeddings/Microsoft_Equation9.bin" ContentType="application/vnd.openxmlformats-officedocument.oleObject"/>
  <Default Extension="bin" ContentType="application/vnd.openxmlformats-officedocument.presentationml.printerSettings"/>
  <Override PartName="/ppt/embeddings/Microsoft_Equation6.bin" ContentType="application/vnd.openxmlformats-officedocument.oleObject"/>
  <Override PartName="/ppt/notesSlides/notesSlide10.xml" ContentType="application/vnd.openxmlformats-officedocument.presentationml.notesSlide+xml"/>
  <Override PartName="/ppt/slides/slide9.xml" ContentType="application/vnd.openxmlformats-officedocument.presentationml.slide+xml"/>
  <Override PartName="/ppt/embeddings/Microsoft_Equation3.bin" ContentType="application/vnd.openxmlformats-officedocument.oleObject"/>
  <Default Extension="rels" ContentType="application/vnd.openxmlformats-package.relationships+xml"/>
  <Override PartName="/ppt/embeddings/Microsoft_Equation17.bin" ContentType="application/vnd.openxmlformats-officedocument.oleObject"/>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822" r:id="rId1"/>
  </p:sldMasterIdLst>
  <p:notesMasterIdLst>
    <p:notesMasterId r:id="rId14"/>
  </p:notesMasterIdLst>
  <p:sldIdLst>
    <p:sldId id="289" r:id="rId2"/>
    <p:sldId id="311" r:id="rId3"/>
    <p:sldId id="310" r:id="rId4"/>
    <p:sldId id="312" r:id="rId5"/>
    <p:sldId id="313" r:id="rId6"/>
    <p:sldId id="314" r:id="rId7"/>
    <p:sldId id="315" r:id="rId8"/>
    <p:sldId id="316" r:id="rId9"/>
    <p:sldId id="317" r:id="rId10"/>
    <p:sldId id="299" r:id="rId11"/>
    <p:sldId id="318" r:id="rId12"/>
    <p:sldId id="319"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3276C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89290" autoAdjust="0"/>
  </p:normalViewPr>
  <p:slideViewPr>
    <p:cSldViewPr>
      <p:cViewPr>
        <p:scale>
          <a:sx n="100" d="100"/>
          <a:sy n="100" d="100"/>
        </p:scale>
        <p:origin x="-1864" y="-6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notesMaster" Target="notesMasters/notesMaster1.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viewProps" Target="viewProps.xml"/><Relationship Id="rId19"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pict"/><Relationship Id="rId1" Type="http://schemas.openxmlformats.org/officeDocument/2006/relationships/image" Target="../media/image6.pict"/></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pict"/><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4" Type="http://schemas.openxmlformats.org/officeDocument/2006/relationships/image" Target="../media/image12.pict"/><Relationship Id="rId5" Type="http://schemas.openxmlformats.org/officeDocument/2006/relationships/image" Target="../media/image13.pict"/><Relationship Id="rId7" Type="http://schemas.openxmlformats.org/officeDocument/2006/relationships/image" Target="../media/image15.pict"/><Relationship Id="rId1" Type="http://schemas.openxmlformats.org/officeDocument/2006/relationships/image" Target="../media/image8.wmf"/><Relationship Id="rId2" Type="http://schemas.openxmlformats.org/officeDocument/2006/relationships/image" Target="../media/image10.pict"/><Relationship Id="rId3" Type="http://schemas.openxmlformats.org/officeDocument/2006/relationships/image" Target="../media/image11.pict"/><Relationship Id="rId6" Type="http://schemas.openxmlformats.org/officeDocument/2006/relationships/image" Target="../media/image14.pict"/></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0ED69-4E26-4F9D-8D27-CE653FF8F9FD}" type="datetimeFigureOut">
              <a:rPr lang="en-US" smtClean="0"/>
              <a:pPr/>
              <a:t>1/1/11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FA73C1-CF75-4361-8CFF-126E1DB53E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first learning objective for this module is that students should know the difference</a:t>
            </a:r>
            <a:r>
              <a:rPr lang="en-US" baseline="0" dirty="0" smtClean="0"/>
              <a:t> between a</a:t>
            </a:r>
            <a:r>
              <a:rPr lang="en-US" baseline="0" dirty="0" smtClean="0"/>
              <a:t> population </a:t>
            </a:r>
            <a:r>
              <a:rPr lang="en-US" baseline="0" dirty="0" smtClean="0"/>
              <a:t>and a</a:t>
            </a:r>
            <a:r>
              <a:rPr lang="en-US" baseline="0" dirty="0" smtClean="0"/>
              <a:t> sample.  </a:t>
            </a:r>
            <a:r>
              <a:rPr lang="en-US" baseline="0" dirty="0" smtClean="0"/>
              <a:t>Second,</a:t>
            </a:r>
            <a:r>
              <a:rPr lang="en-US" baseline="0" dirty="0" smtClean="0"/>
              <a:t> students should be able to demonstrate populations and samples using a GATE frame.  Third, students </a:t>
            </a:r>
            <a:r>
              <a:rPr lang="en-US" baseline="0" dirty="0" smtClean="0"/>
              <a:t>should know the difference between a</a:t>
            </a:r>
            <a:r>
              <a:rPr lang="en-US" baseline="0" dirty="0" smtClean="0"/>
              <a:t> parameter </a:t>
            </a:r>
            <a:r>
              <a:rPr lang="en-US" baseline="0" dirty="0" smtClean="0"/>
              <a:t>and a</a:t>
            </a:r>
            <a:r>
              <a:rPr lang="en-US" baseline="0" dirty="0" smtClean="0"/>
              <a:t> statistic.  Fourth, </a:t>
            </a:r>
            <a:r>
              <a:rPr lang="en-US" baseline="0" dirty="0" smtClean="0"/>
              <a:t>students should know the main purpose for estimation and hypothesis testing.  </a:t>
            </a:r>
            <a:r>
              <a:rPr lang="en-US" baseline="0" dirty="0" smtClean="0"/>
              <a:t>Finally, </a:t>
            </a:r>
            <a:r>
              <a:rPr lang="en-US" baseline="0" dirty="0" smtClean="0"/>
              <a:t>students should know how to calculate standard error.</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same way, if</a:t>
            </a:r>
            <a:r>
              <a:rPr lang="en-US" baseline="0" dirty="0" smtClean="0"/>
              <a:t> we construct 95% confidence intervals around each individual sample mean, 95% of the intervals will contain the true population mean.</a:t>
            </a:r>
            <a:endParaRPr lang="en-US" dirty="0"/>
          </a:p>
        </p:txBody>
      </p:sp>
      <p:sp>
        <p:nvSpPr>
          <p:cNvPr id="4" name="Slide Number Placeholder 3"/>
          <p:cNvSpPr>
            <a:spLocks noGrp="1"/>
          </p:cNvSpPr>
          <p:nvPr>
            <p:ph type="sldNum" sz="quarter" idx="10"/>
          </p:nvPr>
        </p:nvSpPr>
        <p:spPr/>
        <p:txBody>
          <a:bodyPr/>
          <a:lstStyle/>
          <a:p>
            <a:fld id="{EC26338B-E940-6543-B8B4-5672FDD59E2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a:t>
            </a:r>
            <a:r>
              <a:rPr lang="en-US" baseline="0" dirty="0" smtClean="0"/>
              <a:t> seems so theoretical, so why is it really important?  In research, we rarely have the opportunity to draw repeated samples from a population.  We usually only have one chance, or sample, that we can use to make an inference about a population parameter.  We need to be able to calculate standard error so we know how representative the sample is of the population.  The standard error is calculated by dividing the sample standard deviation by the square root of the sample size.  Note:  you will need to calculate the standard error for your practice exercises and competency quiz.  </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will go into more detail</a:t>
            </a:r>
            <a:r>
              <a:rPr lang="en-US" baseline="0" dirty="0" smtClean="0"/>
              <a:t> about confidence intervals in the next module, but as an introduction – we use the sample standard error value to construct an interval around the sample statistic with a specified level of confidence that the interval contains the true population value.  The most commonly used confidence intervals are calculated in the following ways:  To calculate a 90% confidence interval, you add the value for the sample statistic + /- 1.645 times the standard error.  To determine a 95% confidence interval, you calculate the sample statistic +/- 1.96 times the standard error.  The 99% confidence interval is calculated by adding the sample statistic +/- 2.575 times the standard error.  </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module, we are going to discuss populations and samples, critical concepts for understanding the goals of statistical testing.  A population is any entire collection of people, animals, plants, or objects which demonstrate a phenomenon of interest.  A sample is a subset of the population, or the group of participants from which data is collected.</a:t>
            </a:r>
          </a:p>
          <a:p>
            <a:endParaRPr lang="en-US" baseline="0" dirty="0" smtClean="0"/>
          </a:p>
          <a:p>
            <a:r>
              <a:rPr lang="en-US" baseline="0" dirty="0" smtClean="0"/>
              <a:t>In most cases, we use samples because studying an entire population is not possible due to time and resource constraints.  So, data is typically collected from a sample of the population of interest and then used to estimate the phenomenon in the population.</a:t>
            </a:r>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 population value is called a parameter.  A value calculated from a sample is called a statistic.  A sample statistic is simply a point estimate of a population parameter.</a:t>
            </a:r>
          </a:p>
          <a:p>
            <a:endParaRPr lang="en-US" baseline="0" dirty="0" smtClean="0"/>
          </a:p>
          <a:p>
            <a:r>
              <a:rPr lang="en-US" baseline="0" dirty="0" smtClean="0"/>
              <a:t>Remember, P and P (population and parameter) and S and S (sample and statistic).</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can use carefully drawn samples for testing hypotheses about populations and for estimating population parameters, if our sample is representative of the larger population. </a:t>
            </a:r>
            <a:r>
              <a:rPr lang="en-US" dirty="0" smtClean="0"/>
              <a:t>When we draw a representative</a:t>
            </a:r>
            <a:r>
              <a:rPr lang="en-US" baseline="0" dirty="0" smtClean="0"/>
              <a:t> sample from a larger population, the sample statistic serves as a point estimate of a population parameter.  For example, if we draw a representative sample and calculate the sample mean, that mean serves as a point estimate of the mean of the population from which the sample is drawn.  The sample mean should be representative, or give us a reasonable estimate of, the population mean. </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A4FA73C1-CF75-4361-8CFF-126E1DB53ED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Confidence intervals are ranges defined by lower and upper endpoints constructed around the point estimate, based on a preset level of confidence.  We use these confidence intervals to communicate the range within which we would expect to find the population mean, with a certain level of confidence and given the information we have about the sample mean and and standard deviation.  The goal of hypothesis testing then, is to determine the probabilities of obtaining results from a sample or samples, if the result is not true of the population.   </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sample is a</a:t>
            </a:r>
            <a:r>
              <a:rPr lang="en-US" baseline="0" dirty="0" smtClean="0"/>
              <a:t> subset of observations drawn from a larger population.  We use the sample statistic, in this case </a:t>
            </a:r>
            <a:r>
              <a:rPr lang="en-US" baseline="0" dirty="0" err="1" smtClean="0"/>
              <a:t>x</a:t>
            </a:r>
            <a:r>
              <a:rPr lang="en-US" baseline="0" dirty="0" smtClean="0"/>
              <a:t>-bar or sample mean, combined with a measure of variability of the point estimate, to determine the range within which we would expect to find the true population value, in this case mu or population mean.  </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walk through our</a:t>
            </a:r>
            <a:r>
              <a:rPr lang="en-US" baseline="0" dirty="0" smtClean="0"/>
              <a:t> heart rate example again and as we go, you’ll see how we use sample statistics to determine population parameters and also become more familiar with the concept of standard error.  First, let’s suppose we have a population of 1000 people and within that population we think the mean heart rate is 75 beats per minute.  We don’t know this for sure so we want to estimate the population’s mean heart rate by drawing a sample of 100 individuals from that population.  So we draw a sample of 100 people from that population, measure their heart rates, and determine that the mean heart rate for this sample is 72 beats per minute.</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Since</a:t>
            </a:r>
            <a:r>
              <a:rPr lang="en-US" baseline="0" dirty="0" smtClean="0"/>
              <a:t> that’s only 1 small sample from a much larger population, let’s draw another sample.  This time we draw another sample of 100 people from the population, measure their heart rates, and determine that the mean heart rate is 71.  This is slightly different from the 72 mean heart rate we found in the first sample.  We can draw multiple samples of 100 individuals from the larger population and it’s likely we will get different estimates of the population mean heart rate for each one.  </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Next,</a:t>
            </a:r>
            <a:r>
              <a:rPr lang="en-US" baseline="0" dirty="0" smtClean="0"/>
              <a:t> we take all the means from all the different samples and we calculate the mean of those mean scores. If all these samples of 100 individuals are truly representative of the population, the mean of the means of all possible samples will exactly equal the population mean.  The standard deviation of the means of all possible samples is the standard error of the mean.  The standard error reflects, for a given sample size, now close the means of repeated samples will come to the population mean.  </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Because the samples are representative</a:t>
            </a:r>
            <a:r>
              <a:rPr lang="en-US" baseline="0" dirty="0" smtClean="0"/>
              <a:t> of the population and are each of sufficient size, the sample means will also follow a normal distribution so 95% of the sample means will be between the population mean and +/- 1.96 standard errors.  </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pPr>
              <a:defRPr/>
            </a:pPr>
            <a:fld id="{4C20ADEF-D8AC-4623-A3FA-5A6433F6686F}" type="datetimeFigureOut">
              <a:rPr lang="en-US" smtClean="0"/>
              <a:pPr>
                <a:defRPr/>
              </a:pPr>
              <a:t>1/1/11</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fld id="{9A12C45F-19D2-4292-A166-9027017B9618}" type="slidenum">
              <a:rPr lang="en-US" smtClean="0"/>
              <a:pPr>
                <a:defRPr/>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cstate="print"/>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cstate="print"/>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pPr>
              <a:defRPr/>
            </a:pPr>
            <a:fld id="{CDB66251-CCE9-4682-88BD-376797411031}" type="datetimeFigureOut">
              <a:rPr lang="en-US" smtClean="0"/>
              <a:pPr>
                <a:defRPr/>
              </a:pPr>
              <a:t>1/1/11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5D46DA4-579C-4266-8C99-196B8A743CB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508AE00-B1F6-4359-A695-47B833251EB1}" type="datetimeFigureOut">
              <a:rPr lang="en-US" smtClean="0"/>
              <a:pPr>
                <a:defRPr/>
              </a:pPr>
              <a:t>1/1/11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74EAE4-47F3-4FEF-9C4A-F6E0D2FF13D9}"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74FCD8B-12FE-43DF-89D2-3FD0746B5587}" type="datetimeFigureOut">
              <a:rPr lang="en-US" smtClean="0"/>
              <a:pPr>
                <a:defRPr/>
              </a:pPr>
              <a:t>1/1/11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36F50C5-A9EB-4688-837A-7078A9960B9C}" type="slidenum">
              <a:rPr lang="en-US" smtClean="0"/>
              <a:pPr>
                <a:defRPr/>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9D1C14B0-0BB4-4C4E-BBA7-68F86A9F434B}" type="datetimeFigureOut">
              <a:rPr lang="en-US" smtClean="0"/>
              <a:pPr>
                <a:defRPr/>
              </a:pPr>
              <a:t>1/1/11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B49E8A-B92C-4056-B156-70F15D24260B}"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cstate="print"/>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04BED914-AE2B-4891-A636-66E367A115BE}" type="datetimeFigureOut">
              <a:rPr lang="en-US" smtClean="0"/>
              <a:pPr>
                <a:defRPr/>
              </a:pPr>
              <a:t>1/1/11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833440-ED86-4A80-8FC0-77705C3BF866}" type="slidenum">
              <a:rPr lang="en-US" smtClean="0"/>
              <a:pPr>
                <a:defRPr/>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3A6AD539-595F-4B55-96A1-18A00123C1A0}" type="datetimeFigureOut">
              <a:rPr lang="en-US" smtClean="0"/>
              <a:pPr>
                <a:defRPr/>
              </a:pPr>
              <a:t>1/1/11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8946AC-A505-42E7-AE87-35B27A2AC29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5A5B73D-1C17-4B19-929F-91A7BBA84FA6}" type="datetimeFigureOut">
              <a:rPr lang="en-US" smtClean="0"/>
              <a:pPr>
                <a:defRPr/>
              </a:pPr>
              <a:t>1/1/11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B1AA4845-A08A-4DF4-8D99-E2E7B6D41C67}" type="slidenum">
              <a:rPr lang="en-US" smtClean="0"/>
              <a:pPr/>
              <a:t>‹#›</a:t>
            </a:fld>
            <a:endParaRPr lang="en-US"/>
          </a:p>
        </p:txBody>
      </p:sp>
      <p:pic>
        <p:nvPicPr>
          <p:cNvPr id="7" name="Picture 6" descr="SectionHeaderLeft.jpg"/>
          <p:cNvPicPr>
            <a:picLocks noChangeAspect="1"/>
          </p:cNvPicPr>
          <p:nvPr/>
        </p:nvPicPr>
        <p:blipFill>
          <a:blip r:embed="rId2" cstate="print"/>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26487969-D5FB-46A9-98C4-F9C32636A271}" type="datetimeFigureOut">
              <a:rPr lang="en-US" smtClean="0"/>
              <a:pPr>
                <a:defRPr/>
              </a:pPr>
              <a:t>1/1/11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9B1E78F-9918-45CD-960F-A4A75ECC58B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pPr>
              <a:defRPr/>
            </a:pPr>
            <a:fld id="{74C2348A-B8C8-449F-9FE5-D397EFE40EBA}" type="datetimeFigureOut">
              <a:rPr lang="en-US" smtClean="0"/>
              <a:pPr>
                <a:defRPr/>
              </a:pPr>
              <a:t>1/1/11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D56E48D-5031-4AAD-877F-2DC4D8AE04A9}" type="slidenum">
              <a:rPr lang="en-US" smtClean="0"/>
              <a:pPr>
                <a:defRPr/>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DD44106F-7558-4BD4-851C-3192C68C9CE2}" type="datetimeFigureOut">
              <a:rPr lang="en-US" smtClean="0"/>
              <a:pPr>
                <a:defRPr/>
              </a:pPr>
              <a:t>1/1/11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E3B637-01FF-47AE-B4D5-47BBEDE71A42}" type="slidenum">
              <a:rPr lang="en-US" smtClean="0"/>
              <a:pPr>
                <a:defRPr/>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DD44106F-7558-4BD4-851C-3192C68C9CE2}" type="datetimeFigureOut">
              <a:rPr lang="en-US" smtClean="0"/>
              <a:pPr>
                <a:defRPr/>
              </a:pPr>
              <a:t>1/1/11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E3B637-01FF-47AE-B4D5-47BBEDE71A42}" type="slidenum">
              <a:rPr lang="en-US" smtClean="0"/>
              <a:pPr>
                <a:defRPr/>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DD44106F-7558-4BD4-851C-3192C68C9CE2}" type="datetimeFigureOut">
              <a:rPr lang="en-US" smtClean="0"/>
              <a:pPr>
                <a:defRPr/>
              </a:pPr>
              <a:t>1/1/11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E3B637-01FF-47AE-B4D5-47BBEDE71A42}" type="slidenum">
              <a:rPr lang="en-US" smtClean="0"/>
              <a:pPr>
                <a:defRPr/>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fld id="{F2F3C420-C621-40F7-851B-77C50C5BCA7B}" type="datetimeFigureOut">
              <a:rPr lang="en-US" smtClean="0"/>
              <a:pPr>
                <a:defRPr/>
              </a:pPr>
              <a:t>1/1/11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38A9B6A-DB4D-4BE9-A7DC-348A3B109B2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image" Target="../media/image1.jpeg"/><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theme" Target="../theme/theme1.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cstate="print"/>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pPr>
              <a:defRPr/>
            </a:pPr>
            <a:fld id="{DD44106F-7558-4BD4-851C-3192C68C9CE2}" type="datetimeFigureOut">
              <a:rPr lang="en-US" smtClean="0"/>
              <a:pPr>
                <a:defRPr/>
              </a:pPr>
              <a:t>1/1/11</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pPr>
              <a:defRPr/>
            </a:pPr>
            <a:fld id="{C1E3B637-01FF-47AE-B4D5-47BBEDE71A42}" type="slidenum">
              <a:rPr lang="en-US" smtClean="0"/>
              <a:pPr>
                <a:defRPr/>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4" Type="http://schemas.openxmlformats.org/officeDocument/2006/relationships/oleObject" Target="../embeddings/Microsoft_Excel_97_-_2004_Worksheet16.xls"/><Relationship Id="rId1" Type="http://schemas.openxmlformats.org/officeDocument/2006/relationships/vmlDrawing" Target="../drawings/vmlDrawing6.vml"/><Relationship Id="rId2" Type="http://schemas.openxmlformats.org/officeDocument/2006/relationships/slideLayout" Target="../slideLayouts/slideLayout10.xml"/><Relationship Id="rId3"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4" Type="http://schemas.openxmlformats.org/officeDocument/2006/relationships/oleObject" Target="../embeddings/Microsoft_Equation17.bin"/><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oleObject" Target="../embeddings/Microsoft_Equation1.bin"/><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notesSlide" Target="../notesSlides/notesSlide5.xml"/><Relationship Id="rId5" Type="http://schemas.openxmlformats.org/officeDocument/2006/relationships/oleObject" Target="../embeddings/Microsoft_Equation2.bin"/></Relationships>
</file>

<file path=ppt/slides/_rels/slide6.xml.rels><?xml version="1.0" encoding="UTF-8" standalone="yes"?>
<Relationships xmlns="http://schemas.openxmlformats.org/package/2006/relationships"><Relationship Id="rId4" Type="http://schemas.openxmlformats.org/officeDocument/2006/relationships/oleObject" Target="../embeddings/Microsoft_Equation3.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notesSlide" Target="../notesSlides/notesSlide6.xml"/><Relationship Id="rId5" Type="http://schemas.openxmlformats.org/officeDocument/2006/relationships/oleObject" Target="../embeddings/Microsoft_Equation4.bin"/></Relationships>
</file>

<file path=ppt/slides/_rels/slide7.xml.rels><?xml version="1.0" encoding="UTF-8" standalone="yes"?>
<Relationships xmlns="http://schemas.openxmlformats.org/package/2006/relationships"><Relationship Id="rId8" Type="http://schemas.openxmlformats.org/officeDocument/2006/relationships/oleObject" Target="../embeddings/Microsoft_Equation9.bin"/><Relationship Id="rId4" Type="http://schemas.openxmlformats.org/officeDocument/2006/relationships/oleObject" Target="../embeddings/Microsoft_Equation5.bin"/><Relationship Id="rId10" Type="http://schemas.openxmlformats.org/officeDocument/2006/relationships/oleObject" Target="../embeddings/Microsoft_Equation11.bin"/><Relationship Id="rId5" Type="http://schemas.openxmlformats.org/officeDocument/2006/relationships/oleObject" Target="../embeddings/Microsoft_Equation6.bin"/><Relationship Id="rId7" Type="http://schemas.openxmlformats.org/officeDocument/2006/relationships/oleObject" Target="../embeddings/Microsoft_Equation8.bin"/><Relationship Id="rId1" Type="http://schemas.openxmlformats.org/officeDocument/2006/relationships/vmlDrawing" Target="../drawings/vmlDrawing3.vml"/><Relationship Id="rId2" Type="http://schemas.openxmlformats.org/officeDocument/2006/relationships/slideLayout" Target="../slideLayouts/slideLayout2.xml"/><Relationship Id="rId9" Type="http://schemas.openxmlformats.org/officeDocument/2006/relationships/oleObject" Target="../embeddings/Microsoft_Equation10.bin"/><Relationship Id="rId3" Type="http://schemas.openxmlformats.org/officeDocument/2006/relationships/notesSlide" Target="../notesSlides/notesSlide7.xml"/><Relationship Id="rId6" Type="http://schemas.openxmlformats.org/officeDocument/2006/relationships/oleObject" Target="../embeddings/Microsoft_Equation7.bin"/></Relationships>
</file>

<file path=ppt/slides/_rels/slide8.xml.rels><?xml version="1.0" encoding="UTF-8" standalone="yes"?>
<Relationships xmlns="http://schemas.openxmlformats.org/package/2006/relationships"><Relationship Id="rId4" Type="http://schemas.openxmlformats.org/officeDocument/2006/relationships/oleObject" Target="../embeddings/Microsoft_Equation12.bin"/><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notesSlide" Target="../notesSlides/notesSlide8.xml"/><Relationship Id="rId5" Type="http://schemas.openxmlformats.org/officeDocument/2006/relationships/oleObject" Target="../embeddings/Microsoft_Equation13.bin"/></Relationships>
</file>

<file path=ppt/slides/_rels/slide9.xml.rels><?xml version="1.0" encoding="UTF-8" standalone="yes"?>
<Relationships xmlns="http://schemas.openxmlformats.org/package/2006/relationships"><Relationship Id="rId4" Type="http://schemas.openxmlformats.org/officeDocument/2006/relationships/oleObject" Target="../embeddings/Microsoft_Excel_97_-_2004_Worksheet14.xls"/><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notesSlide" Target="../notesSlides/notesSlide9.xml"/><Relationship Id="rId5" Type="http://schemas.openxmlformats.org/officeDocument/2006/relationships/oleObject" Target="../embeddings/Microsoft_Equation15.bin"/></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5"/>
                </a:solidFill>
              </a:rPr>
              <a:t>Populations &amp; Samples</a:t>
            </a:r>
            <a:endParaRPr lang="en-US" dirty="0">
              <a:solidFill>
                <a:schemeClr val="accent5"/>
              </a:solidFill>
            </a:endParaRPr>
          </a:p>
        </p:txBody>
      </p:sp>
      <p:sp>
        <p:nvSpPr>
          <p:cNvPr id="4" name="Content Placeholder 2"/>
          <p:cNvSpPr>
            <a:spLocks noGrp="1"/>
          </p:cNvSpPr>
          <p:nvPr>
            <p:ph idx="1"/>
          </p:nvPr>
        </p:nvSpPr>
        <p:spPr>
          <a:xfrm>
            <a:off x="457200" y="1981200"/>
            <a:ext cx="8229600" cy="4495800"/>
          </a:xfrm>
        </p:spPr>
        <p:txBody>
          <a:bodyPr>
            <a:normAutofit/>
          </a:bodyPr>
          <a:lstStyle/>
          <a:p>
            <a:pPr>
              <a:buFont typeface="Arial" charset="0"/>
              <a:buNone/>
              <a:defRPr/>
            </a:pPr>
            <a:r>
              <a:rPr lang="en-US" dirty="0" smtClean="0"/>
              <a:t>Objectives:</a:t>
            </a:r>
          </a:p>
          <a:p>
            <a:pPr marL="514350" indent="-514350">
              <a:defRPr/>
            </a:pPr>
            <a:r>
              <a:rPr lang="en-US" dirty="0" smtClean="0"/>
              <a:t>Students should know the difference between a</a:t>
            </a:r>
            <a:r>
              <a:rPr lang="en-US" dirty="0" smtClean="0"/>
              <a:t> </a:t>
            </a:r>
            <a:r>
              <a:rPr lang="en-US" dirty="0" smtClean="0"/>
              <a:t>population</a:t>
            </a:r>
            <a:r>
              <a:rPr lang="en-US" dirty="0" smtClean="0"/>
              <a:t> </a:t>
            </a:r>
            <a:r>
              <a:rPr lang="en-US" dirty="0" smtClean="0"/>
              <a:t>and a</a:t>
            </a:r>
            <a:r>
              <a:rPr lang="en-US" dirty="0" smtClean="0"/>
              <a:t> </a:t>
            </a:r>
            <a:r>
              <a:rPr lang="en-US" dirty="0" smtClean="0"/>
              <a:t>sample</a:t>
            </a:r>
            <a:endParaRPr lang="en-US" dirty="0" smtClean="0"/>
          </a:p>
          <a:p>
            <a:pPr marL="514350" indent="-514350">
              <a:defRPr/>
            </a:pPr>
            <a:r>
              <a:rPr lang="en-US" dirty="0" smtClean="0"/>
              <a:t>Students should be able to demonstrate populations and samples using a GATE </a:t>
            </a:r>
            <a:r>
              <a:rPr lang="en-US" dirty="0" smtClean="0"/>
              <a:t>frame</a:t>
            </a:r>
            <a:endParaRPr lang="en-US" dirty="0" smtClean="0"/>
          </a:p>
          <a:p>
            <a:pPr marL="514350" indent="-514350">
              <a:defRPr/>
            </a:pPr>
            <a:r>
              <a:rPr lang="en-US" dirty="0" smtClean="0"/>
              <a:t>Students should know the difference between a</a:t>
            </a:r>
            <a:r>
              <a:rPr lang="en-US" dirty="0" smtClean="0"/>
              <a:t> parameter </a:t>
            </a:r>
            <a:r>
              <a:rPr lang="en-US" dirty="0" smtClean="0"/>
              <a:t>and a</a:t>
            </a:r>
            <a:r>
              <a:rPr lang="en-US" dirty="0" smtClean="0"/>
              <a:t> statistic</a:t>
            </a:r>
          </a:p>
          <a:p>
            <a:pPr marL="514350" indent="-514350">
              <a:defRPr/>
            </a:pPr>
            <a:r>
              <a:rPr lang="en-US" dirty="0" smtClean="0"/>
              <a:t>Students should know the main purpose for estimation and hypothesis testing</a:t>
            </a:r>
          </a:p>
          <a:p>
            <a:pPr marL="514350" indent="-514350">
              <a:defRPr/>
            </a:pPr>
            <a:r>
              <a:rPr lang="en-US" dirty="0" smtClean="0"/>
              <a:t>Students should know how to calculate standard error</a:t>
            </a:r>
            <a:endParaRPr lang="en-US" dirty="0" smtClean="0"/>
          </a:p>
          <a:p>
            <a:pPr marL="514350" indent="-514350">
              <a:defRPr/>
            </a:pPr>
            <a:endParaRPr lang="en-US" dirty="0" smtClean="0"/>
          </a:p>
          <a:p>
            <a:pPr>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8" name="Text Box 3"/>
          <p:cNvSpPr txBox="1">
            <a:spLocks noChangeArrowheads="1"/>
          </p:cNvSpPr>
          <p:nvPr/>
        </p:nvSpPr>
        <p:spPr bwMode="auto">
          <a:xfrm>
            <a:off x="533400" y="1295400"/>
            <a:ext cx="3200400" cy="4308872"/>
          </a:xfrm>
          <a:prstGeom prst="rect">
            <a:avLst/>
          </a:prstGeom>
          <a:noFill/>
          <a:ln w="9525">
            <a:noFill/>
            <a:miter lim="800000"/>
            <a:headEnd/>
            <a:tailEnd/>
          </a:ln>
        </p:spPr>
        <p:txBody>
          <a:bodyPr lIns="0" tIns="0" rIns="0" bIns="0">
            <a:prstTxWarp prst="textNoShape">
              <a:avLst/>
            </a:prstTxWarp>
            <a:spAutoFit/>
          </a:bodyPr>
          <a:lstStyle/>
          <a:p>
            <a:pPr algn="ctr"/>
            <a:r>
              <a:rPr lang="en-US" sz="2800" dirty="0">
                <a:latin typeface="+mn-lt"/>
              </a:rPr>
              <a:t>In addition, if we constructed 95% confidence intervals around each individual sample mean: </a:t>
            </a:r>
          </a:p>
          <a:p>
            <a:pPr algn="ctr"/>
            <a:endParaRPr lang="en-US" sz="2800" dirty="0">
              <a:latin typeface="+mn-lt"/>
            </a:endParaRPr>
          </a:p>
          <a:p>
            <a:pPr algn="ctr"/>
            <a:r>
              <a:rPr lang="en-US" sz="2800" dirty="0">
                <a:latin typeface="+mn-lt"/>
              </a:rPr>
              <a:t>95% of the intervals will contain the true population mean.</a:t>
            </a:r>
          </a:p>
        </p:txBody>
      </p:sp>
      <p:grpSp>
        <p:nvGrpSpPr>
          <p:cNvPr id="2" name="Group 4"/>
          <p:cNvGrpSpPr>
            <a:grpSpLocks/>
          </p:cNvGrpSpPr>
          <p:nvPr/>
        </p:nvGrpSpPr>
        <p:grpSpPr bwMode="auto">
          <a:xfrm>
            <a:off x="3733800" y="762000"/>
            <a:ext cx="5029200" cy="5715000"/>
            <a:chOff x="2112" y="144"/>
            <a:chExt cx="3312" cy="4080"/>
          </a:xfrm>
        </p:grpSpPr>
        <p:sp>
          <p:nvSpPr>
            <p:cNvPr id="21510" name="Rectangle 5"/>
            <p:cNvSpPr>
              <a:spLocks noChangeArrowheads="1"/>
            </p:cNvSpPr>
            <p:nvPr/>
          </p:nvSpPr>
          <p:spPr bwMode="auto">
            <a:xfrm>
              <a:off x="2112" y="144"/>
              <a:ext cx="3312" cy="4080"/>
            </a:xfrm>
            <a:prstGeom prst="rect">
              <a:avLst/>
            </a:prstGeom>
            <a:solidFill>
              <a:srgbClr val="FFFFFF"/>
            </a:solidFill>
            <a:ln w="9525">
              <a:noFill/>
              <a:miter lim="800000"/>
              <a:headEnd/>
              <a:tailEnd/>
            </a:ln>
          </p:spPr>
          <p:txBody>
            <a:bodyPr wrap="none" anchor="ctr">
              <a:prstTxWarp prst="textNoShape">
                <a:avLst/>
              </a:prstTxWarp>
            </a:bodyPr>
            <a:lstStyle/>
            <a:p>
              <a:endParaRPr lang="en-US"/>
            </a:p>
          </p:txBody>
        </p:sp>
        <p:graphicFrame>
          <p:nvGraphicFramePr>
            <p:cNvPr id="21506" name="Object 2"/>
            <p:cNvGraphicFramePr>
              <a:graphicFrameLocks noChangeAspect="1"/>
            </p:cNvGraphicFramePr>
            <p:nvPr/>
          </p:nvGraphicFramePr>
          <p:xfrm>
            <a:off x="2256" y="192"/>
            <a:ext cx="2735" cy="1870"/>
          </p:xfrm>
          <a:graphic>
            <a:graphicData uri="http://schemas.openxmlformats.org/presentationml/2006/ole">
              <p:oleObj spid="_x0000_s45058" name="Worksheet" r:id="rId4" imgW="8686800" imgH="5943600" progId="Excel.Sheet.8">
                <p:embed/>
              </p:oleObj>
            </a:graphicData>
          </a:graphic>
        </p:graphicFrame>
        <p:sp>
          <p:nvSpPr>
            <p:cNvPr id="21511" name="Text Box 7"/>
            <p:cNvSpPr txBox="1">
              <a:spLocks noChangeArrowheads="1"/>
            </p:cNvSpPr>
            <p:nvPr/>
          </p:nvSpPr>
          <p:spPr bwMode="auto">
            <a:xfrm>
              <a:off x="3456" y="1632"/>
              <a:ext cx="384" cy="352"/>
            </a:xfrm>
            <a:prstGeom prst="rect">
              <a:avLst/>
            </a:prstGeom>
            <a:noFill/>
            <a:ln w="9525">
              <a:noFill/>
              <a:miter lim="800000"/>
              <a:headEnd/>
              <a:tailEnd/>
            </a:ln>
          </p:spPr>
          <p:txBody>
            <a:bodyPr wrap="square" lIns="0" tIns="0" rIns="0" bIns="0">
              <a:prstTxWarp prst="textNoShape">
                <a:avLst/>
              </a:prstTxWarp>
              <a:spAutoFit/>
            </a:bodyPr>
            <a:lstStyle/>
            <a:p>
              <a:pPr algn="ctr">
                <a:spcBef>
                  <a:spcPct val="50000"/>
                </a:spcBef>
              </a:pPr>
              <a:r>
                <a:rPr lang="en-US" sz="3200">
                  <a:sym typeface="Symbol" pitchFamily="-109" charset="2"/>
                </a:rPr>
                <a:t></a:t>
              </a:r>
              <a:endParaRPr lang="en-US" sz="3200"/>
            </a:p>
          </p:txBody>
        </p:sp>
        <p:sp>
          <p:nvSpPr>
            <p:cNvPr id="21512" name="Line 8"/>
            <p:cNvSpPr>
              <a:spLocks noChangeShapeType="1"/>
            </p:cNvSpPr>
            <p:nvPr/>
          </p:nvSpPr>
          <p:spPr bwMode="auto">
            <a:xfrm>
              <a:off x="3648" y="1968"/>
              <a:ext cx="0" cy="2256"/>
            </a:xfrm>
            <a:prstGeom prst="line">
              <a:avLst/>
            </a:prstGeom>
            <a:noFill/>
            <a:ln w="19050">
              <a:solidFill>
                <a:schemeClr val="tx1"/>
              </a:solidFill>
              <a:round/>
              <a:headEnd/>
              <a:tailEnd/>
            </a:ln>
          </p:spPr>
          <p:txBody>
            <a:bodyPr>
              <a:prstTxWarp prst="textNoShape">
                <a:avLst/>
              </a:prstTxWarp>
            </a:bodyPr>
            <a:lstStyle/>
            <a:p>
              <a:endParaRPr lang="en-US"/>
            </a:p>
          </p:txBody>
        </p:sp>
        <p:grpSp>
          <p:nvGrpSpPr>
            <p:cNvPr id="3" name="Group 9"/>
            <p:cNvGrpSpPr>
              <a:grpSpLocks/>
            </p:cNvGrpSpPr>
            <p:nvPr/>
          </p:nvGrpSpPr>
          <p:grpSpPr bwMode="auto">
            <a:xfrm>
              <a:off x="3216" y="2016"/>
              <a:ext cx="1011" cy="77"/>
              <a:chOff x="3696" y="2016"/>
              <a:chExt cx="1011" cy="77"/>
            </a:xfrm>
          </p:grpSpPr>
          <p:sp>
            <p:nvSpPr>
              <p:cNvPr id="21573" name="Line 10"/>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74" name="Oval 11"/>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4" name="Group 12"/>
            <p:cNvGrpSpPr>
              <a:grpSpLocks/>
            </p:cNvGrpSpPr>
            <p:nvPr/>
          </p:nvGrpSpPr>
          <p:grpSpPr bwMode="auto">
            <a:xfrm>
              <a:off x="3024" y="2125"/>
              <a:ext cx="1011" cy="77"/>
              <a:chOff x="3696" y="2016"/>
              <a:chExt cx="1011" cy="77"/>
            </a:xfrm>
          </p:grpSpPr>
          <p:sp>
            <p:nvSpPr>
              <p:cNvPr id="21571" name="Line 13"/>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72" name="Oval 14"/>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5" name="Group 15"/>
            <p:cNvGrpSpPr>
              <a:grpSpLocks/>
            </p:cNvGrpSpPr>
            <p:nvPr/>
          </p:nvGrpSpPr>
          <p:grpSpPr bwMode="auto">
            <a:xfrm>
              <a:off x="3741" y="2235"/>
              <a:ext cx="1011" cy="77"/>
              <a:chOff x="3696" y="2016"/>
              <a:chExt cx="1011" cy="77"/>
            </a:xfrm>
          </p:grpSpPr>
          <p:sp>
            <p:nvSpPr>
              <p:cNvPr id="21569" name="Line 16"/>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70" name="Oval 17"/>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6" name="Group 18"/>
            <p:cNvGrpSpPr>
              <a:grpSpLocks/>
            </p:cNvGrpSpPr>
            <p:nvPr/>
          </p:nvGrpSpPr>
          <p:grpSpPr bwMode="auto">
            <a:xfrm>
              <a:off x="3309" y="2344"/>
              <a:ext cx="1011" cy="77"/>
              <a:chOff x="3696" y="2016"/>
              <a:chExt cx="1011" cy="77"/>
            </a:xfrm>
          </p:grpSpPr>
          <p:sp>
            <p:nvSpPr>
              <p:cNvPr id="21567" name="Line 19"/>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68" name="Oval 20"/>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7" name="Group 21"/>
            <p:cNvGrpSpPr>
              <a:grpSpLocks/>
            </p:cNvGrpSpPr>
            <p:nvPr/>
          </p:nvGrpSpPr>
          <p:grpSpPr bwMode="auto">
            <a:xfrm>
              <a:off x="3168" y="2454"/>
              <a:ext cx="1011" cy="77"/>
              <a:chOff x="3696" y="2016"/>
              <a:chExt cx="1011" cy="77"/>
            </a:xfrm>
          </p:grpSpPr>
          <p:sp>
            <p:nvSpPr>
              <p:cNvPr id="21565" name="Line 22"/>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66" name="Oval 23"/>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8" name="Group 24"/>
            <p:cNvGrpSpPr>
              <a:grpSpLocks/>
            </p:cNvGrpSpPr>
            <p:nvPr/>
          </p:nvGrpSpPr>
          <p:grpSpPr bwMode="auto">
            <a:xfrm>
              <a:off x="2832" y="2564"/>
              <a:ext cx="1011" cy="77"/>
              <a:chOff x="3696" y="2016"/>
              <a:chExt cx="1011" cy="77"/>
            </a:xfrm>
          </p:grpSpPr>
          <p:sp>
            <p:nvSpPr>
              <p:cNvPr id="21563" name="Line 25"/>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64" name="Oval 26"/>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9" name="Group 27"/>
            <p:cNvGrpSpPr>
              <a:grpSpLocks/>
            </p:cNvGrpSpPr>
            <p:nvPr/>
          </p:nvGrpSpPr>
          <p:grpSpPr bwMode="auto">
            <a:xfrm>
              <a:off x="3024" y="2673"/>
              <a:ext cx="1011" cy="77"/>
              <a:chOff x="3696" y="2016"/>
              <a:chExt cx="1011" cy="77"/>
            </a:xfrm>
          </p:grpSpPr>
          <p:sp>
            <p:nvSpPr>
              <p:cNvPr id="21561" name="Line 28"/>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62" name="Oval 29"/>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10" name="Group 30"/>
            <p:cNvGrpSpPr>
              <a:grpSpLocks/>
            </p:cNvGrpSpPr>
            <p:nvPr/>
          </p:nvGrpSpPr>
          <p:grpSpPr bwMode="auto">
            <a:xfrm>
              <a:off x="3072" y="2783"/>
              <a:ext cx="1011" cy="77"/>
              <a:chOff x="3696" y="2016"/>
              <a:chExt cx="1011" cy="77"/>
            </a:xfrm>
          </p:grpSpPr>
          <p:sp>
            <p:nvSpPr>
              <p:cNvPr id="21559" name="Line 31"/>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60" name="Oval 32"/>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11" name="Group 33"/>
            <p:cNvGrpSpPr>
              <a:grpSpLocks/>
            </p:cNvGrpSpPr>
            <p:nvPr/>
          </p:nvGrpSpPr>
          <p:grpSpPr bwMode="auto">
            <a:xfrm>
              <a:off x="3357" y="2893"/>
              <a:ext cx="1011" cy="77"/>
              <a:chOff x="3696" y="2016"/>
              <a:chExt cx="1011" cy="77"/>
            </a:xfrm>
          </p:grpSpPr>
          <p:sp>
            <p:nvSpPr>
              <p:cNvPr id="21557" name="Line 34"/>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58" name="Oval 35"/>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12" name="Group 36"/>
            <p:cNvGrpSpPr>
              <a:grpSpLocks/>
            </p:cNvGrpSpPr>
            <p:nvPr/>
          </p:nvGrpSpPr>
          <p:grpSpPr bwMode="auto">
            <a:xfrm>
              <a:off x="2736" y="3002"/>
              <a:ext cx="1011" cy="77"/>
              <a:chOff x="3696" y="2016"/>
              <a:chExt cx="1011" cy="77"/>
            </a:xfrm>
          </p:grpSpPr>
          <p:sp>
            <p:nvSpPr>
              <p:cNvPr id="21555" name="Line 37"/>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56" name="Oval 38"/>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13" name="Group 39"/>
            <p:cNvGrpSpPr>
              <a:grpSpLocks/>
            </p:cNvGrpSpPr>
            <p:nvPr/>
          </p:nvGrpSpPr>
          <p:grpSpPr bwMode="auto">
            <a:xfrm>
              <a:off x="3261" y="3112"/>
              <a:ext cx="1011" cy="77"/>
              <a:chOff x="3696" y="2016"/>
              <a:chExt cx="1011" cy="77"/>
            </a:xfrm>
          </p:grpSpPr>
          <p:sp>
            <p:nvSpPr>
              <p:cNvPr id="21553" name="Line 40"/>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54" name="Oval 41"/>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14" name="Group 42"/>
            <p:cNvGrpSpPr>
              <a:grpSpLocks/>
            </p:cNvGrpSpPr>
            <p:nvPr/>
          </p:nvGrpSpPr>
          <p:grpSpPr bwMode="auto">
            <a:xfrm>
              <a:off x="2928" y="3221"/>
              <a:ext cx="1011" cy="77"/>
              <a:chOff x="3696" y="2016"/>
              <a:chExt cx="1011" cy="77"/>
            </a:xfrm>
          </p:grpSpPr>
          <p:sp>
            <p:nvSpPr>
              <p:cNvPr id="21551" name="Line 43"/>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52" name="Oval 44"/>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15" name="Group 45"/>
            <p:cNvGrpSpPr>
              <a:grpSpLocks/>
            </p:cNvGrpSpPr>
            <p:nvPr/>
          </p:nvGrpSpPr>
          <p:grpSpPr bwMode="auto">
            <a:xfrm>
              <a:off x="3453" y="3331"/>
              <a:ext cx="1011" cy="77"/>
              <a:chOff x="3696" y="2016"/>
              <a:chExt cx="1011" cy="77"/>
            </a:xfrm>
          </p:grpSpPr>
          <p:sp>
            <p:nvSpPr>
              <p:cNvPr id="21549" name="Line 46"/>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50" name="Oval 47"/>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16" name="Group 48"/>
            <p:cNvGrpSpPr>
              <a:grpSpLocks/>
            </p:cNvGrpSpPr>
            <p:nvPr/>
          </p:nvGrpSpPr>
          <p:grpSpPr bwMode="auto">
            <a:xfrm>
              <a:off x="2832" y="3441"/>
              <a:ext cx="1011" cy="77"/>
              <a:chOff x="3696" y="2016"/>
              <a:chExt cx="1011" cy="77"/>
            </a:xfrm>
          </p:grpSpPr>
          <p:sp>
            <p:nvSpPr>
              <p:cNvPr id="21547" name="Line 49"/>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48" name="Oval 50"/>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17" name="Group 51"/>
            <p:cNvGrpSpPr>
              <a:grpSpLocks/>
            </p:cNvGrpSpPr>
            <p:nvPr/>
          </p:nvGrpSpPr>
          <p:grpSpPr bwMode="auto">
            <a:xfrm>
              <a:off x="3120" y="3550"/>
              <a:ext cx="1011" cy="77"/>
              <a:chOff x="3696" y="2016"/>
              <a:chExt cx="1011" cy="77"/>
            </a:xfrm>
          </p:grpSpPr>
          <p:sp>
            <p:nvSpPr>
              <p:cNvPr id="21545" name="Line 52"/>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46" name="Oval 53"/>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18" name="Group 54"/>
            <p:cNvGrpSpPr>
              <a:grpSpLocks/>
            </p:cNvGrpSpPr>
            <p:nvPr/>
          </p:nvGrpSpPr>
          <p:grpSpPr bwMode="auto">
            <a:xfrm>
              <a:off x="3213" y="3660"/>
              <a:ext cx="1011" cy="77"/>
              <a:chOff x="3696" y="2016"/>
              <a:chExt cx="1011" cy="77"/>
            </a:xfrm>
          </p:grpSpPr>
          <p:sp>
            <p:nvSpPr>
              <p:cNvPr id="21543" name="Line 55"/>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44" name="Oval 56"/>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19" name="Group 57"/>
            <p:cNvGrpSpPr>
              <a:grpSpLocks/>
            </p:cNvGrpSpPr>
            <p:nvPr/>
          </p:nvGrpSpPr>
          <p:grpSpPr bwMode="auto">
            <a:xfrm>
              <a:off x="2880" y="3770"/>
              <a:ext cx="1011" cy="77"/>
              <a:chOff x="3696" y="2016"/>
              <a:chExt cx="1011" cy="77"/>
            </a:xfrm>
          </p:grpSpPr>
          <p:sp>
            <p:nvSpPr>
              <p:cNvPr id="21541" name="Line 58"/>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42" name="Oval 59"/>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20" name="Group 60"/>
            <p:cNvGrpSpPr>
              <a:grpSpLocks/>
            </p:cNvGrpSpPr>
            <p:nvPr/>
          </p:nvGrpSpPr>
          <p:grpSpPr bwMode="auto">
            <a:xfrm>
              <a:off x="3405" y="3879"/>
              <a:ext cx="1011" cy="77"/>
              <a:chOff x="3696" y="2016"/>
              <a:chExt cx="1011" cy="77"/>
            </a:xfrm>
          </p:grpSpPr>
          <p:sp>
            <p:nvSpPr>
              <p:cNvPr id="21539" name="Line 61"/>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40" name="Oval 62"/>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21" name="Group 63"/>
            <p:cNvGrpSpPr>
              <a:grpSpLocks/>
            </p:cNvGrpSpPr>
            <p:nvPr/>
          </p:nvGrpSpPr>
          <p:grpSpPr bwMode="auto">
            <a:xfrm>
              <a:off x="3021" y="3989"/>
              <a:ext cx="1011" cy="77"/>
              <a:chOff x="3696" y="2016"/>
              <a:chExt cx="1011" cy="77"/>
            </a:xfrm>
          </p:grpSpPr>
          <p:sp>
            <p:nvSpPr>
              <p:cNvPr id="21537" name="Line 64"/>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38" name="Oval 65"/>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grpSp>
          <p:nvGrpSpPr>
            <p:cNvPr id="22" name="Group 66"/>
            <p:cNvGrpSpPr>
              <a:grpSpLocks/>
            </p:cNvGrpSpPr>
            <p:nvPr/>
          </p:nvGrpSpPr>
          <p:grpSpPr bwMode="auto">
            <a:xfrm>
              <a:off x="3213" y="4099"/>
              <a:ext cx="1011" cy="77"/>
              <a:chOff x="3696" y="2016"/>
              <a:chExt cx="1011" cy="77"/>
            </a:xfrm>
          </p:grpSpPr>
          <p:sp>
            <p:nvSpPr>
              <p:cNvPr id="21535" name="Line 67"/>
              <p:cNvSpPr>
                <a:spLocks noChangeAspect="1" noChangeShapeType="1"/>
              </p:cNvSpPr>
              <p:nvPr/>
            </p:nvSpPr>
            <p:spPr bwMode="auto">
              <a:xfrm>
                <a:off x="3696" y="2054"/>
                <a:ext cx="1011" cy="1"/>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36" name="Oval 68"/>
              <p:cNvSpPr>
                <a:spLocks noChangeAspect="1" noChangeArrowheads="1"/>
              </p:cNvSpPr>
              <p:nvPr/>
            </p:nvSpPr>
            <p:spPr bwMode="auto">
              <a:xfrm>
                <a:off x="4163" y="2016"/>
                <a:ext cx="77" cy="7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a:p>
            </p:txBody>
          </p:sp>
        </p:grpSp>
        <p:sp>
          <p:nvSpPr>
            <p:cNvPr id="21533" name="Text Box 69"/>
            <p:cNvSpPr txBox="1">
              <a:spLocks noChangeArrowheads="1"/>
            </p:cNvSpPr>
            <p:nvPr/>
          </p:nvSpPr>
          <p:spPr bwMode="auto">
            <a:xfrm>
              <a:off x="4272" y="816"/>
              <a:ext cx="912" cy="439"/>
            </a:xfrm>
            <a:prstGeom prst="rect">
              <a:avLst/>
            </a:prstGeom>
            <a:noFill/>
            <a:ln w="9525">
              <a:noFill/>
              <a:miter lim="800000"/>
              <a:headEnd/>
              <a:tailEnd/>
            </a:ln>
          </p:spPr>
          <p:txBody>
            <a:bodyPr wrap="square" lIns="0" tIns="0" rIns="0" bIns="0">
              <a:prstTxWarp prst="textNoShape">
                <a:avLst/>
              </a:prstTxWarp>
              <a:spAutoFit/>
            </a:bodyPr>
            <a:lstStyle/>
            <a:p>
              <a:pPr algn="ctr"/>
              <a:r>
                <a:rPr lang="en-US" sz="2000" b="1" dirty="0">
                  <a:solidFill>
                    <a:srgbClr val="000099"/>
                  </a:solidFill>
                </a:rPr>
                <a:t>Population</a:t>
              </a:r>
            </a:p>
            <a:p>
              <a:pPr algn="ctr"/>
              <a:r>
                <a:rPr lang="en-US" sz="2000" b="1" dirty="0">
                  <a:solidFill>
                    <a:srgbClr val="000099"/>
                  </a:solidFill>
                </a:rPr>
                <a:t>Mean</a:t>
              </a:r>
            </a:p>
          </p:txBody>
        </p:sp>
        <p:sp>
          <p:nvSpPr>
            <p:cNvPr id="21534" name="Text Box 70"/>
            <p:cNvSpPr txBox="1">
              <a:spLocks noChangeArrowheads="1"/>
            </p:cNvSpPr>
            <p:nvPr/>
          </p:nvSpPr>
          <p:spPr bwMode="auto">
            <a:xfrm>
              <a:off x="4560" y="2736"/>
              <a:ext cx="816" cy="439"/>
            </a:xfrm>
            <a:prstGeom prst="rect">
              <a:avLst/>
            </a:prstGeom>
            <a:noFill/>
            <a:ln w="9525">
              <a:noFill/>
              <a:miter lim="800000"/>
              <a:headEnd/>
              <a:tailEnd/>
            </a:ln>
          </p:spPr>
          <p:txBody>
            <a:bodyPr wrap="square" lIns="0" tIns="0" rIns="0" bIns="0">
              <a:prstTxWarp prst="textNoShape">
                <a:avLst/>
              </a:prstTxWarp>
              <a:spAutoFit/>
            </a:bodyPr>
            <a:lstStyle/>
            <a:p>
              <a:pPr algn="ctr"/>
              <a:r>
                <a:rPr lang="en-US" sz="2000" b="1"/>
                <a:t>Sample Means</a:t>
              </a: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6252"/>
            <a:ext cx="8229599" cy="1323041"/>
          </a:xfrm>
        </p:spPr>
        <p:txBody>
          <a:bodyPr/>
          <a:lstStyle/>
          <a:p>
            <a:pPr algn="ctr"/>
            <a:r>
              <a:rPr lang="en-US" sz="4000" dirty="0" smtClean="0">
                <a:solidFill>
                  <a:schemeClr val="accent5"/>
                </a:solidFill>
              </a:rPr>
              <a:t>Why is This Important and Useful?</a:t>
            </a:r>
            <a:endParaRPr lang="en-US" sz="4000" dirty="0">
              <a:solidFill>
                <a:schemeClr val="accent5"/>
              </a:solidFill>
            </a:endParaRPr>
          </a:p>
        </p:txBody>
      </p:sp>
      <p:sp>
        <p:nvSpPr>
          <p:cNvPr id="71" name="Text Box 3"/>
          <p:cNvSpPr txBox="1">
            <a:spLocks noChangeArrowheads="1"/>
          </p:cNvSpPr>
          <p:nvPr/>
        </p:nvSpPr>
        <p:spPr bwMode="auto">
          <a:xfrm>
            <a:off x="457200" y="2057400"/>
            <a:ext cx="8077200" cy="1785104"/>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smtClean="0">
                <a:solidFill>
                  <a:srgbClr val="000000"/>
                </a:solidFill>
                <a:latin typeface="+mn-lt"/>
              </a:rPr>
              <a:t>We </a:t>
            </a:r>
            <a:r>
              <a:rPr lang="en-US" sz="2000" dirty="0">
                <a:solidFill>
                  <a:srgbClr val="000000"/>
                </a:solidFill>
                <a:latin typeface="+mn-lt"/>
              </a:rPr>
              <a:t>rarely have the opportunity to draw repeated samples from a population, and usually only have one sample to make an </a:t>
            </a:r>
            <a:r>
              <a:rPr lang="en-US" sz="2000" b="1" dirty="0">
                <a:solidFill>
                  <a:schemeClr val="accent3"/>
                </a:solidFill>
                <a:latin typeface="+mn-lt"/>
              </a:rPr>
              <a:t>inference</a:t>
            </a:r>
            <a:r>
              <a:rPr lang="en-US" sz="2000" dirty="0">
                <a:solidFill>
                  <a:srgbClr val="000000"/>
                </a:solidFill>
                <a:latin typeface="+mn-lt"/>
              </a:rPr>
              <a:t> about the population parameter:</a:t>
            </a:r>
          </a:p>
          <a:p>
            <a:pPr>
              <a:spcBef>
                <a:spcPct val="50000"/>
              </a:spcBef>
            </a:pPr>
            <a:r>
              <a:rPr lang="en-US" sz="2000" dirty="0">
                <a:solidFill>
                  <a:srgbClr val="000000"/>
                </a:solidFill>
                <a:latin typeface="+mn-lt"/>
              </a:rPr>
              <a:t>The standard error can be </a:t>
            </a:r>
            <a:r>
              <a:rPr lang="en-US" sz="2000" i="1" dirty="0">
                <a:solidFill>
                  <a:srgbClr val="000000"/>
                </a:solidFill>
                <a:latin typeface="+mn-lt"/>
              </a:rPr>
              <a:t>estimated</a:t>
            </a:r>
            <a:r>
              <a:rPr lang="en-US" sz="2000" dirty="0">
                <a:solidFill>
                  <a:srgbClr val="000000"/>
                </a:solidFill>
                <a:latin typeface="+mn-lt"/>
              </a:rPr>
              <a:t> from a single sample, by dividing the sample standard deviation by the square root of the sample size:</a:t>
            </a:r>
          </a:p>
        </p:txBody>
      </p:sp>
      <p:graphicFrame>
        <p:nvGraphicFramePr>
          <p:cNvPr id="64515" name="Object 3"/>
          <p:cNvGraphicFramePr>
            <a:graphicFrameLocks noChangeAspect="1"/>
          </p:cNvGraphicFramePr>
          <p:nvPr/>
        </p:nvGraphicFramePr>
        <p:xfrm>
          <a:off x="3471863" y="3886200"/>
          <a:ext cx="2198687" cy="1538288"/>
        </p:xfrm>
        <a:graphic>
          <a:graphicData uri="http://schemas.openxmlformats.org/presentationml/2006/ole">
            <p:oleObj spid="_x0000_s64515" name="Equation" r:id="rId4" imgW="596880" imgH="419040" progId="Equation.3">
              <p:embed/>
            </p:oleObj>
          </a:graphicData>
        </a:graphic>
      </p:graphicFrame>
      <p:sp>
        <p:nvSpPr>
          <p:cNvPr id="73" name="Text Box 5"/>
          <p:cNvSpPr txBox="1">
            <a:spLocks noChangeArrowheads="1"/>
          </p:cNvSpPr>
          <p:nvPr/>
        </p:nvSpPr>
        <p:spPr bwMode="auto">
          <a:xfrm>
            <a:off x="457200" y="5613400"/>
            <a:ext cx="8382000" cy="400110"/>
          </a:xfrm>
          <a:prstGeom prst="rect">
            <a:avLst/>
          </a:prstGeom>
          <a:noFill/>
          <a:ln w="25400">
            <a:solidFill>
              <a:schemeClr val="accent1"/>
            </a:solidFill>
            <a:miter lim="800000"/>
            <a:headEnd/>
            <a:tailEnd/>
          </a:ln>
        </p:spPr>
        <p:txBody>
          <a:bodyPr lIns="45720" rIns="45720">
            <a:prstTxWarp prst="textNoShape">
              <a:avLst/>
            </a:prstTxWarp>
            <a:spAutoFit/>
          </a:bodyPr>
          <a:lstStyle/>
          <a:p>
            <a:pPr algn="ctr"/>
            <a:r>
              <a:rPr lang="en-US" sz="2000" b="1" dirty="0">
                <a:solidFill>
                  <a:schemeClr val="accent5"/>
                </a:solidFill>
                <a:latin typeface="+mn-lt"/>
              </a:rPr>
              <a:t>Note: You </a:t>
            </a:r>
            <a:r>
              <a:rPr lang="en-US" sz="2000" b="1" u="sng" dirty="0">
                <a:solidFill>
                  <a:schemeClr val="accent5"/>
                </a:solidFill>
                <a:latin typeface="+mn-lt"/>
              </a:rPr>
              <a:t>will</a:t>
            </a:r>
            <a:r>
              <a:rPr lang="en-US" sz="2000" b="1" dirty="0">
                <a:solidFill>
                  <a:schemeClr val="accent5"/>
                </a:solidFill>
                <a:latin typeface="+mn-lt"/>
              </a:rPr>
              <a:t> need to calculate the standard error in this course.</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solidFill>
                  <a:schemeClr val="accent5"/>
                </a:solidFill>
              </a:rPr>
              <a:t>Standard Error and </a:t>
            </a:r>
            <a:br>
              <a:rPr lang="en-US" sz="4400" dirty="0" smtClean="0">
                <a:solidFill>
                  <a:schemeClr val="accent5"/>
                </a:solidFill>
              </a:rPr>
            </a:br>
            <a:r>
              <a:rPr lang="en-US" sz="4400" dirty="0" smtClean="0">
                <a:solidFill>
                  <a:schemeClr val="accent5"/>
                </a:solidFill>
              </a:rPr>
              <a:t>Confidence Intervals</a:t>
            </a:r>
            <a:endParaRPr lang="en-US" sz="4400" dirty="0">
              <a:solidFill>
                <a:schemeClr val="accent5"/>
              </a:solidFill>
            </a:endParaRPr>
          </a:p>
        </p:txBody>
      </p:sp>
      <p:sp>
        <p:nvSpPr>
          <p:cNvPr id="4" name="Text Box 3"/>
          <p:cNvSpPr txBox="1">
            <a:spLocks noChangeArrowheads="1"/>
          </p:cNvSpPr>
          <p:nvPr/>
        </p:nvSpPr>
        <p:spPr bwMode="auto">
          <a:xfrm>
            <a:off x="457200" y="2209800"/>
            <a:ext cx="8229600" cy="1569660"/>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sz="2000" dirty="0">
                <a:latin typeface="+mn-lt"/>
              </a:rPr>
              <a:t>The sample SE can then be used to construct an interval around the sample statistic with a specified level of confidence of containing the true population value:</a:t>
            </a:r>
          </a:p>
          <a:p>
            <a:pPr algn="ctr">
              <a:spcBef>
                <a:spcPct val="50000"/>
              </a:spcBef>
            </a:pPr>
            <a:r>
              <a:rPr lang="en-US" sz="2000" dirty="0">
                <a:latin typeface="+mn-lt"/>
              </a:rPr>
              <a:t>The interval is called a </a:t>
            </a:r>
            <a:r>
              <a:rPr lang="en-US" sz="2400" b="1" dirty="0">
                <a:solidFill>
                  <a:schemeClr val="accent3"/>
                </a:solidFill>
                <a:latin typeface="+mn-lt"/>
              </a:rPr>
              <a:t>confidence interval</a:t>
            </a:r>
          </a:p>
        </p:txBody>
      </p:sp>
      <p:sp>
        <p:nvSpPr>
          <p:cNvPr id="5" name="Rectangle 4"/>
          <p:cNvSpPr/>
          <p:nvPr/>
        </p:nvSpPr>
        <p:spPr>
          <a:xfrm>
            <a:off x="457200" y="4038600"/>
            <a:ext cx="8229600" cy="2123658"/>
          </a:xfrm>
          <a:prstGeom prst="rect">
            <a:avLst/>
          </a:prstGeom>
        </p:spPr>
        <p:txBody>
          <a:bodyPr wrap="square">
            <a:spAutoFit/>
          </a:bodyPr>
          <a:lstStyle/>
          <a:p>
            <a:pPr algn="ctr">
              <a:spcBef>
                <a:spcPct val="50000"/>
              </a:spcBef>
            </a:pPr>
            <a:r>
              <a:rPr lang="en-US" sz="2400" dirty="0" smtClean="0">
                <a:latin typeface="+mn-lt"/>
              </a:rPr>
              <a:t>The Most Commonly Used Confidence Intervals:</a:t>
            </a:r>
          </a:p>
          <a:p>
            <a:pPr algn="ctr">
              <a:spcBef>
                <a:spcPct val="50000"/>
              </a:spcBef>
            </a:pPr>
            <a:r>
              <a:rPr lang="en-US" sz="2400" dirty="0" smtClean="0">
                <a:latin typeface="+mn-lt"/>
              </a:rPr>
              <a:t>	90% = sample statistic </a:t>
            </a:r>
            <a:r>
              <a:rPr lang="en-US" sz="2400" u="sng" dirty="0" smtClean="0">
                <a:latin typeface="+mn-lt"/>
              </a:rPr>
              <a:t>+</a:t>
            </a:r>
            <a:r>
              <a:rPr lang="en-US" sz="2400" dirty="0" smtClean="0">
                <a:latin typeface="+mn-lt"/>
              </a:rPr>
              <a:t> 1.645 SE</a:t>
            </a:r>
          </a:p>
          <a:p>
            <a:pPr algn="ctr">
              <a:spcBef>
                <a:spcPct val="50000"/>
              </a:spcBef>
            </a:pPr>
            <a:r>
              <a:rPr lang="en-US" sz="2400" dirty="0" smtClean="0">
                <a:latin typeface="+mn-lt"/>
              </a:rPr>
              <a:t>	95% = sample statistic </a:t>
            </a:r>
            <a:r>
              <a:rPr lang="en-US" sz="2400" u="sng" dirty="0" smtClean="0">
                <a:latin typeface="+mn-lt"/>
              </a:rPr>
              <a:t>+</a:t>
            </a:r>
            <a:r>
              <a:rPr lang="en-US" sz="2400" dirty="0" smtClean="0">
                <a:latin typeface="+mn-lt"/>
              </a:rPr>
              <a:t> 1.960 SE</a:t>
            </a:r>
          </a:p>
          <a:p>
            <a:pPr algn="ctr">
              <a:spcBef>
                <a:spcPct val="50000"/>
              </a:spcBef>
            </a:pPr>
            <a:r>
              <a:rPr lang="en-US" sz="2400" dirty="0" smtClean="0">
                <a:latin typeface="+mn-lt"/>
              </a:rPr>
              <a:t>  	99% = sample statistic </a:t>
            </a:r>
            <a:r>
              <a:rPr lang="en-US" sz="2400" u="sng" dirty="0" smtClean="0">
                <a:latin typeface="+mn-lt"/>
              </a:rPr>
              <a:t>+</a:t>
            </a:r>
            <a:r>
              <a:rPr lang="en-US" sz="2400" dirty="0" smtClean="0">
                <a:latin typeface="+mn-lt"/>
              </a:rPr>
              <a:t> 2.575 SE </a:t>
            </a:r>
            <a:endParaRPr lang="en-US" sz="24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solidFill>
                  <a:srgbClr val="4083CF"/>
                </a:solidFill>
              </a:rPr>
              <a:t>GATE Frame: </a:t>
            </a:r>
            <a:br>
              <a:rPr lang="en-US" sz="4800" dirty="0" smtClean="0">
                <a:solidFill>
                  <a:srgbClr val="4083CF"/>
                </a:solidFill>
              </a:rPr>
            </a:br>
            <a:r>
              <a:rPr lang="en-US" sz="4800" dirty="0" smtClean="0">
                <a:solidFill>
                  <a:srgbClr val="4083CF"/>
                </a:solidFill>
              </a:rPr>
              <a:t>Populations </a:t>
            </a:r>
            <a:r>
              <a:rPr lang="en-US" sz="4800" dirty="0" smtClean="0">
                <a:solidFill>
                  <a:srgbClr val="4083CF"/>
                </a:solidFill>
              </a:rPr>
              <a:t>&amp; Samples</a:t>
            </a:r>
            <a:endParaRPr lang="en-US" sz="4800" dirty="0"/>
          </a:p>
        </p:txBody>
      </p:sp>
      <p:sp>
        <p:nvSpPr>
          <p:cNvPr id="4" name="Isosceles Triangle 3"/>
          <p:cNvSpPr/>
          <p:nvPr/>
        </p:nvSpPr>
        <p:spPr>
          <a:xfrm flipV="1">
            <a:off x="5029200" y="2514600"/>
            <a:ext cx="3581400" cy="3810000"/>
          </a:xfrm>
          <a:prstGeom prst="triangle">
            <a:avLst/>
          </a:prstGeom>
          <a:noFill/>
          <a:ln w="3492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5562600" y="3657600"/>
            <a:ext cx="2514600" cy="1588"/>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6096000" y="4800600"/>
            <a:ext cx="1447800" cy="1588"/>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200400" y="3505200"/>
            <a:ext cx="1295400" cy="369332"/>
          </a:xfrm>
          <a:prstGeom prst="rect">
            <a:avLst/>
          </a:prstGeom>
          <a:noFill/>
        </p:spPr>
        <p:txBody>
          <a:bodyPr wrap="square" rtlCol="0">
            <a:spAutoFit/>
          </a:bodyPr>
          <a:lstStyle/>
          <a:p>
            <a:pPr algn="ctr"/>
            <a:r>
              <a:rPr lang="en-US" b="1" dirty="0" smtClean="0">
                <a:solidFill>
                  <a:schemeClr val="accent3"/>
                </a:solidFill>
                <a:latin typeface="+mn-lt"/>
              </a:rPr>
              <a:t>Population</a:t>
            </a:r>
            <a:endParaRPr lang="en-US" b="1" dirty="0">
              <a:solidFill>
                <a:schemeClr val="accent3"/>
              </a:solidFill>
              <a:latin typeface="+mn-lt"/>
            </a:endParaRPr>
          </a:p>
        </p:txBody>
      </p:sp>
      <p:sp>
        <p:nvSpPr>
          <p:cNvPr id="10" name="TextBox 9"/>
          <p:cNvSpPr txBox="1"/>
          <p:nvPr/>
        </p:nvSpPr>
        <p:spPr>
          <a:xfrm>
            <a:off x="7391400" y="5257800"/>
            <a:ext cx="1402948" cy="646331"/>
          </a:xfrm>
          <a:prstGeom prst="rect">
            <a:avLst/>
          </a:prstGeom>
          <a:noFill/>
        </p:spPr>
        <p:txBody>
          <a:bodyPr wrap="none" rtlCol="0">
            <a:spAutoFit/>
          </a:bodyPr>
          <a:lstStyle/>
          <a:p>
            <a:pPr algn="ctr"/>
            <a:r>
              <a:rPr lang="en-US" b="1" dirty="0" smtClean="0">
                <a:solidFill>
                  <a:schemeClr val="accent1"/>
                </a:solidFill>
                <a:latin typeface="+mn-lt"/>
              </a:rPr>
              <a:t>Sample/</a:t>
            </a:r>
          </a:p>
          <a:p>
            <a:pPr algn="ctr"/>
            <a:r>
              <a:rPr lang="en-US" b="1" dirty="0" smtClean="0">
                <a:solidFill>
                  <a:schemeClr val="accent1"/>
                </a:solidFill>
                <a:latin typeface="+mn-lt"/>
              </a:rPr>
              <a:t>Participants</a:t>
            </a:r>
            <a:endParaRPr lang="en-US" b="1" dirty="0">
              <a:solidFill>
                <a:schemeClr val="accent1"/>
              </a:solidFill>
              <a:latin typeface="+mn-lt"/>
            </a:endParaRPr>
          </a:p>
        </p:txBody>
      </p:sp>
      <p:sp>
        <p:nvSpPr>
          <p:cNvPr id="12" name="TextBox 11"/>
          <p:cNvSpPr txBox="1"/>
          <p:nvPr/>
        </p:nvSpPr>
        <p:spPr>
          <a:xfrm>
            <a:off x="381000" y="2209800"/>
            <a:ext cx="4267200" cy="1200329"/>
          </a:xfrm>
          <a:prstGeom prst="rect">
            <a:avLst/>
          </a:prstGeom>
          <a:noFill/>
        </p:spPr>
        <p:txBody>
          <a:bodyPr wrap="square" rtlCol="0">
            <a:spAutoFit/>
          </a:bodyPr>
          <a:lstStyle/>
          <a:p>
            <a:r>
              <a:rPr lang="en-US" dirty="0" smtClean="0">
                <a:latin typeface="+mn-lt"/>
              </a:rPr>
              <a:t>A </a:t>
            </a:r>
            <a:r>
              <a:rPr lang="en-US" b="1" dirty="0" smtClean="0">
                <a:solidFill>
                  <a:schemeClr val="accent3"/>
                </a:solidFill>
                <a:latin typeface="+mn-lt"/>
              </a:rPr>
              <a:t>population</a:t>
            </a:r>
            <a:r>
              <a:rPr lang="en-US" dirty="0" smtClean="0">
                <a:latin typeface="+mn-lt"/>
              </a:rPr>
              <a:t> is</a:t>
            </a:r>
            <a:r>
              <a:rPr lang="en-US" dirty="0" smtClean="0">
                <a:latin typeface="+mn-lt"/>
                <a:ea typeface="MS Mincho" charset="-128"/>
                <a:cs typeface="MS Mincho" charset="-128"/>
              </a:rPr>
              <a:t> any entire collection of people, animals, plants or objects</a:t>
            </a:r>
            <a:r>
              <a:rPr lang="en-US" dirty="0" smtClean="0">
                <a:latin typeface="+mn-lt"/>
                <a:ea typeface="MS Mincho" charset="-128"/>
                <a:cs typeface="MS Mincho" charset="-128"/>
              </a:rPr>
              <a:t> which demonstrate a phenomenon of interest.</a:t>
            </a:r>
          </a:p>
          <a:p>
            <a:endParaRPr lang="en-US" dirty="0" smtClean="0">
              <a:latin typeface="+mn-lt"/>
              <a:ea typeface="MS Mincho" charset="-128"/>
              <a:cs typeface="MS Mincho" charset="-128"/>
            </a:endParaRPr>
          </a:p>
        </p:txBody>
      </p:sp>
      <p:sp>
        <p:nvSpPr>
          <p:cNvPr id="13" name="Isosceles Triangle 12"/>
          <p:cNvSpPr/>
          <p:nvPr/>
        </p:nvSpPr>
        <p:spPr>
          <a:xfrm flipV="1">
            <a:off x="6096000" y="4800600"/>
            <a:ext cx="1371600" cy="1523999"/>
          </a:xfrm>
          <a:prstGeom prst="triangle">
            <a:avLst>
              <a:gd name="adj" fmla="val 54032"/>
            </a:avLst>
          </a:prstGeom>
          <a:solidFill>
            <a:schemeClr val="accent1">
              <a:lumMod val="20000"/>
              <a:lumOff val="80000"/>
            </a:schemeClr>
          </a:solidFill>
          <a:ln w="3175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Left Bracket 13"/>
          <p:cNvSpPr/>
          <p:nvPr/>
        </p:nvSpPr>
        <p:spPr>
          <a:xfrm>
            <a:off x="4419600" y="2514600"/>
            <a:ext cx="228600" cy="3810000"/>
          </a:xfrm>
          <a:prstGeom prst="leftBracket">
            <a:avLst/>
          </a:prstGeom>
          <a:ln>
            <a:solidFill>
              <a:schemeClr val="accent3"/>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TextBox 14"/>
          <p:cNvSpPr txBox="1"/>
          <p:nvPr/>
        </p:nvSpPr>
        <p:spPr>
          <a:xfrm>
            <a:off x="381001" y="3962400"/>
            <a:ext cx="3962400" cy="1200329"/>
          </a:xfrm>
          <a:prstGeom prst="rect">
            <a:avLst/>
          </a:prstGeom>
          <a:noFill/>
        </p:spPr>
        <p:txBody>
          <a:bodyPr wrap="square" rtlCol="0">
            <a:spAutoFit/>
          </a:bodyPr>
          <a:lstStyle/>
          <a:p>
            <a:r>
              <a:rPr lang="en-US" dirty="0" smtClean="0">
                <a:latin typeface="+mn-lt"/>
                <a:ea typeface="MS Mincho" charset="-128"/>
                <a:cs typeface="MS Mincho" charset="-128"/>
              </a:rPr>
              <a:t>A </a:t>
            </a:r>
            <a:r>
              <a:rPr lang="en-US" b="1" dirty="0" smtClean="0">
                <a:solidFill>
                  <a:schemeClr val="accent1"/>
                </a:solidFill>
                <a:latin typeface="+mn-lt"/>
              </a:rPr>
              <a:t>sample</a:t>
            </a:r>
            <a:r>
              <a:rPr lang="en-US" dirty="0" smtClean="0">
                <a:latin typeface="+mn-lt"/>
                <a:ea typeface="MS Mincho" charset="-128"/>
                <a:cs typeface="MS Mincho" charset="-128"/>
              </a:rPr>
              <a:t> is a subset of the </a:t>
            </a:r>
            <a:r>
              <a:rPr lang="en-US" dirty="0" smtClean="0">
                <a:latin typeface="+mn-lt"/>
                <a:ea typeface="MS Mincho" charset="-128"/>
                <a:cs typeface="MS Mincho" charset="-128"/>
              </a:rPr>
              <a:t>population; the group of participants from which data is collected. </a:t>
            </a:r>
            <a:endParaRPr lang="en-US" dirty="0" smtClean="0">
              <a:latin typeface="+mn-lt"/>
            </a:endParaRPr>
          </a:p>
          <a:p>
            <a:endParaRPr lang="en-US" dirty="0"/>
          </a:p>
        </p:txBody>
      </p:sp>
      <p:sp>
        <p:nvSpPr>
          <p:cNvPr id="16" name="Left Bracket 15"/>
          <p:cNvSpPr/>
          <p:nvPr/>
        </p:nvSpPr>
        <p:spPr>
          <a:xfrm>
            <a:off x="5334000" y="3657600"/>
            <a:ext cx="152400" cy="2667000"/>
          </a:xfrm>
          <a:prstGeom prst="leftBracket">
            <a:avLst/>
          </a:prstGeom>
          <a:ln>
            <a:solidFill>
              <a:schemeClr val="accent5"/>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TextBox 16"/>
          <p:cNvSpPr txBox="1"/>
          <p:nvPr/>
        </p:nvSpPr>
        <p:spPr>
          <a:xfrm>
            <a:off x="4419600" y="4419600"/>
            <a:ext cx="928898" cy="369332"/>
          </a:xfrm>
          <a:prstGeom prst="rect">
            <a:avLst/>
          </a:prstGeom>
          <a:noFill/>
        </p:spPr>
        <p:txBody>
          <a:bodyPr wrap="none" rtlCol="0">
            <a:spAutoFit/>
          </a:bodyPr>
          <a:lstStyle/>
          <a:p>
            <a:r>
              <a:rPr lang="en-US" dirty="0" smtClean="0">
                <a:solidFill>
                  <a:schemeClr val="accent5"/>
                </a:solidFill>
                <a:latin typeface="+mn-lt"/>
              </a:rPr>
              <a:t>Eligible</a:t>
            </a:r>
            <a:endParaRPr lang="en-US" dirty="0">
              <a:solidFill>
                <a:schemeClr val="accent5"/>
              </a:solidFill>
              <a:latin typeface="+mn-lt"/>
            </a:endParaRPr>
          </a:p>
        </p:txBody>
      </p:sp>
      <p:sp>
        <p:nvSpPr>
          <p:cNvPr id="19" name="TextBox 18"/>
          <p:cNvSpPr txBox="1"/>
          <p:nvPr/>
        </p:nvSpPr>
        <p:spPr>
          <a:xfrm>
            <a:off x="304800" y="5103673"/>
            <a:ext cx="3886200" cy="1754327"/>
          </a:xfrm>
          <a:prstGeom prst="rect">
            <a:avLst/>
          </a:prstGeom>
          <a:noFill/>
        </p:spPr>
        <p:txBody>
          <a:bodyPr wrap="square" rtlCol="0">
            <a:spAutoFit/>
          </a:bodyPr>
          <a:lstStyle/>
          <a:p>
            <a:pPr algn="ctr"/>
            <a:r>
              <a:rPr lang="en-US" dirty="0" smtClean="0">
                <a:latin typeface="+mn-lt"/>
                <a:ea typeface="MS Mincho" charset="-128"/>
                <a:cs typeface="MS Mincho" charset="-128"/>
              </a:rPr>
              <a:t>In most situations, studying an entire population is not possible, so</a:t>
            </a:r>
            <a:r>
              <a:rPr lang="en-US" dirty="0" smtClean="0">
                <a:latin typeface="+mn-lt"/>
                <a:ea typeface="MS Mincho" charset="-128"/>
                <a:cs typeface="MS Mincho" charset="-128"/>
              </a:rPr>
              <a:t> data is collected from a sample and used to estimate the phenomenon in the population.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solidFill>
                  <a:srgbClr val="4083CF"/>
                </a:solidFill>
              </a:rPr>
              <a:t>Parameters &amp; Statistics</a:t>
            </a:r>
            <a:endParaRPr lang="en-US" sz="4800" dirty="0">
              <a:solidFill>
                <a:srgbClr val="4083CF"/>
              </a:solidFill>
            </a:endParaRPr>
          </a:p>
        </p:txBody>
      </p:sp>
      <p:sp>
        <p:nvSpPr>
          <p:cNvPr id="4" name="Rectangle 3"/>
          <p:cNvSpPr>
            <a:spLocks noChangeArrowheads="1"/>
          </p:cNvSpPr>
          <p:nvPr/>
        </p:nvSpPr>
        <p:spPr bwMode="auto">
          <a:xfrm>
            <a:off x="457200" y="2057400"/>
            <a:ext cx="8229600" cy="2554545"/>
          </a:xfrm>
          <a:prstGeom prst="rect">
            <a:avLst/>
          </a:prstGeom>
          <a:noFill/>
          <a:ln w="9525">
            <a:noFill/>
            <a:miter lim="800000"/>
            <a:headEnd/>
            <a:tailEnd/>
          </a:ln>
        </p:spPr>
        <p:txBody>
          <a:bodyPr wrap="square">
            <a:prstTxWarp prst="textNoShape">
              <a:avLst/>
            </a:prstTxWarp>
            <a:spAutoFit/>
          </a:bodyPr>
          <a:lstStyle/>
          <a:p>
            <a:r>
              <a:rPr lang="en-US" sz="2800" dirty="0" smtClean="0">
                <a:latin typeface="+mn-lt"/>
              </a:rPr>
              <a:t>A </a:t>
            </a:r>
            <a:r>
              <a:rPr lang="en-US" sz="2800" dirty="0">
                <a:solidFill>
                  <a:schemeClr val="accent3"/>
                </a:solidFill>
                <a:latin typeface="+mn-lt"/>
              </a:rPr>
              <a:t>population</a:t>
            </a:r>
            <a:r>
              <a:rPr lang="en-US" sz="2800" dirty="0">
                <a:latin typeface="+mn-lt"/>
              </a:rPr>
              <a:t> value is called a </a:t>
            </a:r>
            <a:r>
              <a:rPr lang="en-US" sz="2800" b="1" dirty="0">
                <a:solidFill>
                  <a:srgbClr val="78AC35"/>
                </a:solidFill>
                <a:latin typeface="+mn-lt"/>
              </a:rPr>
              <a:t>parameter</a:t>
            </a:r>
            <a:r>
              <a:rPr lang="en-US" sz="2800" dirty="0">
                <a:latin typeface="+mn-lt"/>
              </a:rPr>
              <a:t>.</a:t>
            </a:r>
          </a:p>
          <a:p>
            <a:r>
              <a:rPr lang="en-US" sz="2800" dirty="0">
                <a:latin typeface="+mn-lt"/>
              </a:rPr>
              <a:t> </a:t>
            </a:r>
            <a:endParaRPr lang="en-US" sz="2800" dirty="0" smtClean="0">
              <a:latin typeface="+mn-lt"/>
              <a:ea typeface="MS Mincho" charset="-128"/>
              <a:cs typeface="MS Mincho" charset="-128"/>
            </a:endParaRPr>
          </a:p>
          <a:p>
            <a:r>
              <a:rPr lang="en-US" sz="2800" dirty="0" smtClean="0">
                <a:latin typeface="+mn-lt"/>
              </a:rPr>
              <a:t>A </a:t>
            </a:r>
            <a:r>
              <a:rPr lang="en-US" sz="2800" dirty="0">
                <a:latin typeface="+mn-lt"/>
              </a:rPr>
              <a:t>value calculated from a </a:t>
            </a:r>
            <a:r>
              <a:rPr lang="en-US" sz="2800" dirty="0">
                <a:solidFill>
                  <a:schemeClr val="accent1"/>
                </a:solidFill>
                <a:latin typeface="+mn-lt"/>
              </a:rPr>
              <a:t>sample</a:t>
            </a:r>
            <a:r>
              <a:rPr lang="en-US" sz="2800" dirty="0">
                <a:latin typeface="+mn-lt"/>
              </a:rPr>
              <a:t> is called a </a:t>
            </a:r>
            <a:r>
              <a:rPr lang="en-US" sz="2800" b="1" dirty="0">
                <a:solidFill>
                  <a:srgbClr val="990000"/>
                </a:solidFill>
                <a:latin typeface="+mn-lt"/>
              </a:rPr>
              <a:t>statistic</a:t>
            </a:r>
            <a:r>
              <a:rPr lang="en-US" sz="2800" dirty="0">
                <a:latin typeface="+mn-lt"/>
              </a:rPr>
              <a:t>.</a:t>
            </a:r>
          </a:p>
          <a:p>
            <a:r>
              <a:rPr lang="en-US" sz="3200" dirty="0">
                <a:latin typeface="+mn-lt"/>
              </a:rPr>
              <a:t> </a:t>
            </a:r>
            <a:endParaRPr lang="en-US" sz="3200" dirty="0" smtClean="0">
              <a:latin typeface="+mn-lt"/>
              <a:ea typeface="MS Mincho" charset="-128"/>
              <a:cs typeface="MS Mincho" charset="-128"/>
            </a:endParaRPr>
          </a:p>
          <a:p>
            <a:endParaRPr lang="en-US" sz="2000" dirty="0" smtClean="0">
              <a:latin typeface="+mn-lt"/>
            </a:endParaRPr>
          </a:p>
          <a:p>
            <a:endParaRPr lang="en-US" sz="2400" dirty="0">
              <a:latin typeface="+mn-lt"/>
              <a:ea typeface="MS Mincho" charset="-128"/>
              <a:cs typeface="MS Mincho" charset="-128"/>
            </a:endParaRPr>
          </a:p>
        </p:txBody>
      </p:sp>
      <p:sp>
        <p:nvSpPr>
          <p:cNvPr id="5" name="TextBox 4"/>
          <p:cNvSpPr txBox="1"/>
          <p:nvPr/>
        </p:nvSpPr>
        <p:spPr>
          <a:xfrm>
            <a:off x="533400" y="4572000"/>
            <a:ext cx="8153400" cy="1231106"/>
          </a:xfrm>
          <a:prstGeom prst="rect">
            <a:avLst/>
          </a:prstGeom>
          <a:noFill/>
          <a:ln>
            <a:solidFill>
              <a:schemeClr val="accent1"/>
            </a:solidFill>
          </a:ln>
        </p:spPr>
        <p:txBody>
          <a:bodyPr wrap="square" rtlCol="0">
            <a:spAutoFit/>
          </a:bodyPr>
          <a:lstStyle/>
          <a:p>
            <a:pPr algn="ctr"/>
            <a:r>
              <a:rPr lang="en-US" sz="2800" dirty="0" smtClean="0">
                <a:solidFill>
                  <a:schemeClr val="accent5"/>
                </a:solidFill>
                <a:latin typeface="+mn-lt"/>
              </a:rPr>
              <a:t>Note:  A </a:t>
            </a:r>
            <a:r>
              <a:rPr lang="en-US" sz="2800" dirty="0" smtClean="0">
                <a:solidFill>
                  <a:schemeClr val="accent5"/>
                </a:solidFill>
                <a:latin typeface="+mn-lt"/>
              </a:rPr>
              <a:t>sample statistic is a point estimate of a population parameter.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6252"/>
            <a:ext cx="8229599" cy="1323041"/>
          </a:xfrm>
        </p:spPr>
        <p:txBody>
          <a:bodyPr/>
          <a:lstStyle/>
          <a:p>
            <a:pPr algn="ctr"/>
            <a:r>
              <a:rPr lang="en-US" sz="4000" dirty="0" smtClean="0">
                <a:solidFill>
                  <a:schemeClr val="accent5"/>
                </a:solidFill>
              </a:rPr>
              <a:t>Estimating Population Parameters</a:t>
            </a:r>
            <a:endParaRPr lang="en-US" sz="4000" dirty="0">
              <a:solidFill>
                <a:schemeClr val="accent5"/>
              </a:solidFill>
            </a:endParaRPr>
          </a:p>
        </p:txBody>
      </p:sp>
      <p:sp>
        <p:nvSpPr>
          <p:cNvPr id="4" name="Rectangle 2"/>
          <p:cNvSpPr>
            <a:spLocks noChangeArrowheads="1"/>
          </p:cNvSpPr>
          <p:nvPr/>
        </p:nvSpPr>
        <p:spPr bwMode="auto">
          <a:xfrm>
            <a:off x="457200" y="2057400"/>
            <a:ext cx="8229600" cy="3447098"/>
          </a:xfrm>
          <a:prstGeom prst="rect">
            <a:avLst/>
          </a:prstGeom>
          <a:noFill/>
          <a:ln w="9525">
            <a:noFill/>
            <a:miter lim="800000"/>
            <a:headEnd/>
            <a:tailEnd/>
          </a:ln>
        </p:spPr>
        <p:txBody>
          <a:bodyPr wrap="square" lIns="0" tIns="0" rIns="0" bIns="0">
            <a:prstTxWarp prst="textNoShape">
              <a:avLst/>
            </a:prstTxWarp>
            <a:spAutoFit/>
          </a:bodyPr>
          <a:lstStyle/>
          <a:p>
            <a:pPr defTabSz="466725"/>
            <a:endParaRPr lang="en-US" sz="2800" b="1" dirty="0" smtClean="0"/>
          </a:p>
          <a:p>
            <a:pPr defTabSz="466725" eaLnBrk="0" hangingPunct="0"/>
            <a:r>
              <a:rPr lang="en-US" sz="2800" b="1" dirty="0">
                <a:solidFill>
                  <a:schemeClr val="accent3"/>
                </a:solidFill>
                <a:latin typeface="+mn-lt"/>
              </a:rPr>
              <a:t>Confidence intervals (CI) </a:t>
            </a:r>
            <a:r>
              <a:rPr lang="en-US" sz="2800" dirty="0">
                <a:latin typeface="+mn-lt"/>
              </a:rPr>
              <a:t>are ranges defined by lower and upper endpoints constructed around the point estimate based on a preset level of confidence.</a:t>
            </a:r>
          </a:p>
          <a:p>
            <a:pPr defTabSz="466725" eaLnBrk="0" hangingPunct="0"/>
            <a:endParaRPr lang="en-US" sz="2800" dirty="0">
              <a:latin typeface="+mn-lt"/>
            </a:endParaRPr>
          </a:p>
          <a:p>
            <a:pPr defTabSz="466725" eaLnBrk="0" hangingPunct="0"/>
            <a:r>
              <a:rPr lang="en-US" sz="2800" dirty="0">
                <a:latin typeface="+mn-lt"/>
              </a:rPr>
              <a:t>Hypothesis Testing is used to determine probabilities of obtaining results from a sample or samples if the result is not true in the population.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solidFill>
                  <a:srgbClr val="4083CF"/>
                </a:solidFill>
              </a:rPr>
              <a:t>Sample Estimates of </a:t>
            </a:r>
            <a:br>
              <a:rPr lang="en-US" sz="4400" dirty="0" smtClean="0">
                <a:solidFill>
                  <a:srgbClr val="4083CF"/>
                </a:solidFill>
              </a:rPr>
            </a:br>
            <a:r>
              <a:rPr lang="en-US" sz="4400" dirty="0" smtClean="0">
                <a:solidFill>
                  <a:srgbClr val="4083CF"/>
                </a:solidFill>
              </a:rPr>
              <a:t>Population Parameters</a:t>
            </a:r>
            <a:endParaRPr lang="en-US" sz="4400" dirty="0">
              <a:solidFill>
                <a:srgbClr val="4083CF"/>
              </a:solidFill>
            </a:endParaRPr>
          </a:p>
        </p:txBody>
      </p:sp>
      <p:sp>
        <p:nvSpPr>
          <p:cNvPr id="4" name="Text Box 2"/>
          <p:cNvSpPr txBox="1">
            <a:spLocks noChangeArrowheads="1"/>
          </p:cNvSpPr>
          <p:nvPr/>
        </p:nvSpPr>
        <p:spPr bwMode="auto">
          <a:xfrm>
            <a:off x="457200" y="1981200"/>
            <a:ext cx="2628900" cy="646331"/>
          </a:xfrm>
          <a:prstGeom prst="rect">
            <a:avLst/>
          </a:prstGeom>
          <a:noFill/>
          <a:ln w="9525">
            <a:noFill/>
            <a:miter lim="800000"/>
            <a:headEnd/>
            <a:tailEnd/>
          </a:ln>
        </p:spPr>
        <p:txBody>
          <a:bodyPr>
            <a:prstTxWarp prst="textNoShape">
              <a:avLst/>
            </a:prstTxWarp>
            <a:spAutoFit/>
          </a:bodyPr>
          <a:lstStyle/>
          <a:p>
            <a:pPr algn="ctr" eaLnBrk="0" hangingPunct="0">
              <a:tabLst>
                <a:tab pos="466725" algn="l"/>
              </a:tabLst>
            </a:pPr>
            <a:r>
              <a:rPr lang="en-US" dirty="0">
                <a:solidFill>
                  <a:schemeClr val="tx2"/>
                </a:solidFill>
                <a:latin typeface="+mn-lt"/>
              </a:rPr>
              <a:t>Sample Statistic</a:t>
            </a:r>
          </a:p>
          <a:p>
            <a:pPr algn="ctr" eaLnBrk="0" hangingPunct="0">
              <a:tabLst>
                <a:tab pos="466725" algn="l"/>
              </a:tabLst>
            </a:pPr>
            <a:r>
              <a:rPr lang="en-US" dirty="0">
                <a:solidFill>
                  <a:schemeClr val="tx2"/>
                </a:solidFill>
                <a:latin typeface="+mn-lt"/>
              </a:rPr>
              <a:t>(point estimate) </a:t>
            </a:r>
            <a:endParaRPr lang="en-US" dirty="0">
              <a:latin typeface="+mn-lt"/>
            </a:endParaRPr>
          </a:p>
        </p:txBody>
      </p:sp>
      <p:sp>
        <p:nvSpPr>
          <p:cNvPr id="5" name="Line 4"/>
          <p:cNvSpPr>
            <a:spLocks noChangeShapeType="1"/>
          </p:cNvSpPr>
          <p:nvPr/>
        </p:nvSpPr>
        <p:spPr bwMode="auto">
          <a:xfrm>
            <a:off x="1828800" y="4267200"/>
            <a:ext cx="0" cy="914400"/>
          </a:xfrm>
          <a:prstGeom prst="line">
            <a:avLst/>
          </a:prstGeom>
          <a:noFill/>
          <a:ln w="63500">
            <a:solidFill>
              <a:schemeClr val="tx1"/>
            </a:solidFill>
            <a:round/>
            <a:headEnd/>
            <a:tailEnd type="triangle" w="med" len="med"/>
          </a:ln>
        </p:spPr>
        <p:txBody>
          <a:bodyPr>
            <a:prstTxWarp prst="textNoShape">
              <a:avLst/>
            </a:prstTxWarp>
          </a:bodyPr>
          <a:lstStyle/>
          <a:p>
            <a:endParaRPr lang="en-US"/>
          </a:p>
        </p:txBody>
      </p:sp>
      <p:sp>
        <p:nvSpPr>
          <p:cNvPr id="6" name="Text Box 3"/>
          <p:cNvSpPr txBox="1">
            <a:spLocks noChangeArrowheads="1"/>
          </p:cNvSpPr>
          <p:nvPr/>
        </p:nvSpPr>
        <p:spPr bwMode="auto">
          <a:xfrm>
            <a:off x="609600" y="5486400"/>
            <a:ext cx="2362200" cy="923330"/>
          </a:xfrm>
          <a:prstGeom prst="rect">
            <a:avLst/>
          </a:prstGeom>
          <a:noFill/>
          <a:ln w="9525">
            <a:noFill/>
            <a:miter lim="800000"/>
            <a:headEnd/>
            <a:tailEnd/>
          </a:ln>
        </p:spPr>
        <p:txBody>
          <a:bodyPr>
            <a:prstTxWarp prst="textNoShape">
              <a:avLst/>
            </a:prstTxWarp>
            <a:spAutoFit/>
          </a:bodyPr>
          <a:lstStyle/>
          <a:p>
            <a:pPr algn="ctr"/>
            <a:r>
              <a:rPr lang="en-US" dirty="0">
                <a:latin typeface="+mn-lt"/>
              </a:rPr>
              <a:t>Combine with measure of variability of the point estimate</a:t>
            </a:r>
          </a:p>
        </p:txBody>
      </p:sp>
      <p:grpSp>
        <p:nvGrpSpPr>
          <p:cNvPr id="7" name="Group 5"/>
          <p:cNvGrpSpPr>
            <a:grpSpLocks/>
          </p:cNvGrpSpPr>
          <p:nvPr/>
        </p:nvGrpSpPr>
        <p:grpSpPr bwMode="auto">
          <a:xfrm>
            <a:off x="3352800" y="2590800"/>
            <a:ext cx="1600200" cy="2001838"/>
            <a:chOff x="1920" y="1523"/>
            <a:chExt cx="1008" cy="1261"/>
          </a:xfrm>
        </p:grpSpPr>
        <p:sp>
          <p:nvSpPr>
            <p:cNvPr id="8" name="Line 6"/>
            <p:cNvSpPr>
              <a:spLocks noChangeShapeType="1"/>
            </p:cNvSpPr>
            <p:nvPr/>
          </p:nvSpPr>
          <p:spPr bwMode="auto">
            <a:xfrm>
              <a:off x="1920" y="1523"/>
              <a:ext cx="1008" cy="637"/>
            </a:xfrm>
            <a:prstGeom prst="line">
              <a:avLst/>
            </a:prstGeom>
            <a:noFill/>
            <a:ln w="63500">
              <a:solidFill>
                <a:schemeClr val="tx2"/>
              </a:solidFill>
              <a:round/>
              <a:headEnd/>
              <a:tailEnd/>
            </a:ln>
          </p:spPr>
          <p:txBody>
            <a:bodyPr>
              <a:prstTxWarp prst="textNoShape">
                <a:avLst/>
              </a:prstTxWarp>
            </a:bodyPr>
            <a:lstStyle/>
            <a:p>
              <a:endParaRPr lang="en-US"/>
            </a:p>
          </p:txBody>
        </p:sp>
        <p:sp>
          <p:nvSpPr>
            <p:cNvPr id="9" name="Line 7"/>
            <p:cNvSpPr>
              <a:spLocks noChangeShapeType="1"/>
            </p:cNvSpPr>
            <p:nvPr/>
          </p:nvSpPr>
          <p:spPr bwMode="auto">
            <a:xfrm flipV="1">
              <a:off x="1920" y="2147"/>
              <a:ext cx="1008" cy="637"/>
            </a:xfrm>
            <a:prstGeom prst="line">
              <a:avLst/>
            </a:prstGeom>
            <a:noFill/>
            <a:ln w="63500">
              <a:solidFill>
                <a:schemeClr val="tx2"/>
              </a:solidFill>
              <a:round/>
              <a:headEnd/>
              <a:tailEnd/>
            </a:ln>
          </p:spPr>
          <p:txBody>
            <a:bodyPr>
              <a:prstTxWarp prst="textNoShape">
                <a:avLst/>
              </a:prstTxWarp>
            </a:bodyPr>
            <a:lstStyle/>
            <a:p>
              <a:endParaRPr lang="en-US"/>
            </a:p>
          </p:txBody>
        </p:sp>
      </p:grpSp>
      <p:sp>
        <p:nvSpPr>
          <p:cNvPr id="10" name="Text Box 8"/>
          <p:cNvSpPr txBox="1">
            <a:spLocks noChangeArrowheads="1"/>
          </p:cNvSpPr>
          <p:nvPr/>
        </p:nvSpPr>
        <p:spPr bwMode="auto">
          <a:xfrm>
            <a:off x="4876800" y="1981200"/>
            <a:ext cx="3429000" cy="369332"/>
          </a:xfrm>
          <a:prstGeom prst="rect">
            <a:avLst/>
          </a:prstGeom>
          <a:noFill/>
          <a:ln w="9525">
            <a:noFill/>
            <a:miter lim="800000"/>
            <a:headEnd/>
            <a:tailEnd/>
          </a:ln>
        </p:spPr>
        <p:txBody>
          <a:bodyPr wrap="square">
            <a:prstTxWarp prst="textNoShape">
              <a:avLst/>
            </a:prstTxWarp>
            <a:spAutoFit/>
          </a:bodyPr>
          <a:lstStyle/>
          <a:p>
            <a:pPr algn="ctr" eaLnBrk="0" hangingPunct="0">
              <a:tabLst>
                <a:tab pos="466725" algn="l"/>
              </a:tabLst>
            </a:pPr>
            <a:r>
              <a:rPr lang="en-US" dirty="0">
                <a:solidFill>
                  <a:schemeClr val="tx2"/>
                </a:solidFill>
                <a:latin typeface="+mn-lt"/>
              </a:rPr>
              <a:t>Population Parameter</a:t>
            </a:r>
            <a:endParaRPr lang="en-US" dirty="0">
              <a:latin typeface="+mn-lt"/>
            </a:endParaRPr>
          </a:p>
        </p:txBody>
      </p:sp>
      <p:sp>
        <p:nvSpPr>
          <p:cNvPr id="11" name="Text Box 12"/>
          <p:cNvSpPr txBox="1">
            <a:spLocks noChangeArrowheads="1"/>
          </p:cNvSpPr>
          <p:nvPr/>
        </p:nvSpPr>
        <p:spPr bwMode="auto">
          <a:xfrm>
            <a:off x="3962400" y="5562600"/>
            <a:ext cx="4876800" cy="923330"/>
          </a:xfrm>
          <a:prstGeom prst="rect">
            <a:avLst/>
          </a:prstGeom>
          <a:noFill/>
          <a:ln w="9525">
            <a:noFill/>
            <a:miter lim="800000"/>
            <a:headEnd/>
            <a:tailEnd/>
          </a:ln>
        </p:spPr>
        <p:txBody>
          <a:bodyPr>
            <a:prstTxWarp prst="textNoShape">
              <a:avLst/>
            </a:prstTxWarp>
            <a:spAutoFit/>
          </a:bodyPr>
          <a:lstStyle/>
          <a:p>
            <a:pPr algn="ctr">
              <a:spcBef>
                <a:spcPct val="50000"/>
              </a:spcBef>
            </a:pPr>
            <a:r>
              <a:rPr lang="en-US" dirty="0">
                <a:latin typeface="+mn-lt"/>
              </a:rPr>
              <a:t>Construct a range of values with an associated probability of containing the true population value</a:t>
            </a:r>
          </a:p>
        </p:txBody>
      </p:sp>
      <p:grpSp>
        <p:nvGrpSpPr>
          <p:cNvPr id="17" name="Group 16"/>
          <p:cNvGrpSpPr/>
          <p:nvPr/>
        </p:nvGrpSpPr>
        <p:grpSpPr>
          <a:xfrm>
            <a:off x="4876800" y="2438400"/>
            <a:ext cx="3429000" cy="2895600"/>
            <a:chOff x="4876800" y="2438400"/>
            <a:chExt cx="3429000" cy="2895600"/>
          </a:xfrm>
        </p:grpSpPr>
        <p:sp>
          <p:nvSpPr>
            <p:cNvPr id="15" name="Isosceles Triangle 14"/>
            <p:cNvSpPr/>
            <p:nvPr/>
          </p:nvSpPr>
          <p:spPr>
            <a:xfrm flipV="1">
              <a:off x="4876800" y="2438400"/>
              <a:ext cx="3429000" cy="2895600"/>
            </a:xfrm>
            <a:prstGeom prst="triangle">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p:nvSpPr>
          <p:spPr bwMode="auto">
            <a:xfrm>
              <a:off x="5638800" y="3200400"/>
              <a:ext cx="1981200" cy="646331"/>
            </a:xfrm>
            <a:prstGeom prst="rect">
              <a:avLst/>
            </a:prstGeom>
            <a:noFill/>
            <a:ln w="9525">
              <a:noFill/>
              <a:miter lim="800000"/>
              <a:headEnd/>
              <a:tailEnd/>
            </a:ln>
          </p:spPr>
          <p:txBody>
            <a:bodyPr wrap="square">
              <a:prstTxWarp prst="textNoShape">
                <a:avLst/>
              </a:prstTxWarp>
              <a:spAutoFit/>
            </a:bodyPr>
            <a:lstStyle/>
            <a:p>
              <a:r>
                <a:rPr lang="en-US" b="1" dirty="0"/>
                <a:t>L = lower value</a:t>
              </a:r>
            </a:p>
            <a:p>
              <a:r>
                <a:rPr lang="en-US" b="1" dirty="0"/>
                <a:t>U = upper value</a:t>
              </a:r>
            </a:p>
          </p:txBody>
        </p:sp>
        <p:graphicFrame>
          <p:nvGraphicFramePr>
            <p:cNvPr id="12" name="Object 2"/>
            <p:cNvGraphicFramePr>
              <a:graphicFrameLocks noChangeAspect="1"/>
            </p:cNvGraphicFramePr>
            <p:nvPr/>
          </p:nvGraphicFramePr>
          <p:xfrm>
            <a:off x="5410200" y="2667000"/>
            <a:ext cx="2486025" cy="660400"/>
          </p:xfrm>
          <a:graphic>
            <a:graphicData uri="http://schemas.openxmlformats.org/presentationml/2006/ole">
              <p:oleObj spid="_x0000_s54274" name="Equation" r:id="rId4" imgW="622300" imgH="165100" progId="Equation.3">
                <p:embed/>
              </p:oleObj>
            </a:graphicData>
          </a:graphic>
        </p:graphicFrame>
      </p:grpSp>
      <p:grpSp>
        <p:nvGrpSpPr>
          <p:cNvPr id="18" name="Group 17"/>
          <p:cNvGrpSpPr/>
          <p:nvPr/>
        </p:nvGrpSpPr>
        <p:grpSpPr>
          <a:xfrm>
            <a:off x="1066800" y="2667000"/>
            <a:ext cx="1447800" cy="1447800"/>
            <a:chOff x="1066800" y="2667000"/>
            <a:chExt cx="1447800" cy="1447800"/>
          </a:xfrm>
        </p:grpSpPr>
        <p:sp>
          <p:nvSpPr>
            <p:cNvPr id="16" name="Isosceles Triangle 15"/>
            <p:cNvSpPr/>
            <p:nvPr/>
          </p:nvSpPr>
          <p:spPr>
            <a:xfrm flipV="1">
              <a:off x="1066800" y="2667000"/>
              <a:ext cx="1447800" cy="14478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4" name="Object 3"/>
            <p:cNvGraphicFramePr>
              <a:graphicFrameLocks noChangeAspect="1"/>
            </p:cNvGraphicFramePr>
            <p:nvPr/>
          </p:nvGraphicFramePr>
          <p:xfrm>
            <a:off x="1447800" y="2667000"/>
            <a:ext cx="762000" cy="698500"/>
          </p:xfrm>
          <a:graphic>
            <a:graphicData uri="http://schemas.openxmlformats.org/presentationml/2006/ole">
              <p:oleObj spid="_x0000_s54275" name="Equation" r:id="rId5" imgW="127000" imgH="127000" progId="Equation.3">
                <p:embed/>
              </p:oleObj>
            </a:graphicData>
          </a:graphic>
        </p:graphicFrame>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solidFill>
                  <a:srgbClr val="4083CF"/>
                </a:solidFill>
              </a:rPr>
              <a:t>What is Standard Error?</a:t>
            </a:r>
            <a:endParaRPr lang="en-US" sz="4800" dirty="0">
              <a:solidFill>
                <a:srgbClr val="4083CF"/>
              </a:solidFill>
            </a:endParaRPr>
          </a:p>
        </p:txBody>
      </p:sp>
      <p:sp>
        <p:nvSpPr>
          <p:cNvPr id="6" name="Rectangle 5"/>
          <p:cNvSpPr/>
          <p:nvPr/>
        </p:nvSpPr>
        <p:spPr>
          <a:xfrm>
            <a:off x="457200" y="2057400"/>
            <a:ext cx="8229600" cy="1200328"/>
          </a:xfrm>
          <a:prstGeom prst="rect">
            <a:avLst/>
          </a:prstGeom>
        </p:spPr>
        <p:txBody>
          <a:bodyPr wrap="square">
            <a:spAutoFit/>
          </a:bodyPr>
          <a:lstStyle/>
          <a:p>
            <a:pPr algn="ctr">
              <a:spcBef>
                <a:spcPct val="50000"/>
              </a:spcBef>
            </a:pPr>
            <a:r>
              <a:rPr lang="en-US" sz="2400" dirty="0" smtClean="0">
                <a:latin typeface="+mn-lt"/>
              </a:rPr>
              <a:t>Suppose a population of 1000 people has a mean heart rate of 75 </a:t>
            </a:r>
            <a:r>
              <a:rPr lang="en-US" sz="2400" dirty="0" err="1" smtClean="0">
                <a:latin typeface="+mn-lt"/>
              </a:rPr>
              <a:t>bpm</a:t>
            </a:r>
            <a:r>
              <a:rPr lang="en-US" sz="2400" dirty="0" smtClean="0">
                <a:latin typeface="+mn-lt"/>
              </a:rPr>
              <a:t> (but we don’t know this).  We want to estimate the HR from a sample of 100 people drawn from the population:</a:t>
            </a:r>
            <a:endParaRPr lang="en-US" sz="2400" dirty="0">
              <a:latin typeface="+mn-lt"/>
            </a:endParaRPr>
          </a:p>
        </p:txBody>
      </p:sp>
      <p:grpSp>
        <p:nvGrpSpPr>
          <p:cNvPr id="9" name="Group 8"/>
          <p:cNvGrpSpPr/>
          <p:nvPr/>
        </p:nvGrpSpPr>
        <p:grpSpPr>
          <a:xfrm>
            <a:off x="457200" y="3276600"/>
            <a:ext cx="3429000" cy="3200400"/>
            <a:chOff x="457200" y="3581400"/>
            <a:chExt cx="3429000" cy="2895600"/>
          </a:xfrm>
        </p:grpSpPr>
        <p:sp>
          <p:nvSpPr>
            <p:cNvPr id="4" name="Isosceles Triangle 3"/>
            <p:cNvSpPr/>
            <p:nvPr/>
          </p:nvSpPr>
          <p:spPr>
            <a:xfrm flipV="1">
              <a:off x="457200" y="3581400"/>
              <a:ext cx="3429000" cy="2895600"/>
            </a:xfrm>
            <a:prstGeom prst="triangle">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 Box 7"/>
            <p:cNvSpPr txBox="1">
              <a:spLocks noChangeArrowheads="1"/>
            </p:cNvSpPr>
            <p:nvPr/>
          </p:nvSpPr>
          <p:spPr bwMode="auto">
            <a:xfrm>
              <a:off x="990600" y="3657600"/>
              <a:ext cx="2362200" cy="584776"/>
            </a:xfrm>
            <a:prstGeom prst="rect">
              <a:avLst/>
            </a:prstGeom>
            <a:noFill/>
            <a:ln w="9525">
              <a:noFill/>
              <a:miter lim="800000"/>
              <a:headEnd/>
              <a:tailEnd/>
            </a:ln>
          </p:spPr>
          <p:txBody>
            <a:bodyPr wrap="square">
              <a:prstTxWarp prst="textNoShape">
                <a:avLst/>
              </a:prstTxWarp>
              <a:spAutoFit/>
            </a:bodyPr>
            <a:lstStyle/>
            <a:p>
              <a:pPr algn="ctr" eaLnBrk="0" hangingPunct="0">
                <a:tabLst>
                  <a:tab pos="466725" algn="l"/>
                </a:tabLst>
              </a:pPr>
              <a:r>
                <a:rPr lang="en-US" b="1" dirty="0">
                  <a:solidFill>
                    <a:schemeClr val="tx2"/>
                  </a:solidFill>
                  <a:latin typeface="+mn-lt"/>
                </a:rPr>
                <a:t>Population</a:t>
              </a:r>
            </a:p>
            <a:p>
              <a:pPr algn="ctr" eaLnBrk="0" hangingPunct="0">
                <a:tabLst>
                  <a:tab pos="466725" algn="l"/>
                </a:tabLst>
              </a:pPr>
              <a:r>
                <a:rPr lang="en-US" b="1" dirty="0">
                  <a:solidFill>
                    <a:schemeClr val="tx2"/>
                  </a:solidFill>
                  <a:latin typeface="+mn-lt"/>
                </a:rPr>
                <a:t>N=1000</a:t>
              </a:r>
              <a:endParaRPr lang="en-US" dirty="0">
                <a:latin typeface="+mn-lt"/>
              </a:endParaRPr>
            </a:p>
          </p:txBody>
        </p:sp>
        <p:graphicFrame>
          <p:nvGraphicFramePr>
            <p:cNvPr id="8" name="Object 3"/>
            <p:cNvGraphicFramePr>
              <a:graphicFrameLocks noChangeAspect="1"/>
            </p:cNvGraphicFramePr>
            <p:nvPr/>
          </p:nvGraphicFramePr>
          <p:xfrm>
            <a:off x="1295400" y="4495800"/>
            <a:ext cx="1725613" cy="812800"/>
          </p:xfrm>
          <a:graphic>
            <a:graphicData uri="http://schemas.openxmlformats.org/presentationml/2006/ole">
              <p:oleObj spid="_x0000_s56322" name="Equation" r:id="rId4" imgW="431640" imgH="203040" progId="Equation.3">
                <p:embed/>
              </p:oleObj>
            </a:graphicData>
          </a:graphic>
        </p:graphicFrame>
      </p:grpSp>
      <p:grpSp>
        <p:nvGrpSpPr>
          <p:cNvPr id="14" name="Group 13"/>
          <p:cNvGrpSpPr/>
          <p:nvPr/>
        </p:nvGrpSpPr>
        <p:grpSpPr>
          <a:xfrm>
            <a:off x="5715000" y="3505200"/>
            <a:ext cx="1981200" cy="1905000"/>
            <a:chOff x="5715000" y="3505200"/>
            <a:chExt cx="1981200" cy="1905000"/>
          </a:xfrm>
        </p:grpSpPr>
        <p:sp>
          <p:nvSpPr>
            <p:cNvPr id="5" name="Isosceles Triangle 4"/>
            <p:cNvSpPr/>
            <p:nvPr/>
          </p:nvSpPr>
          <p:spPr>
            <a:xfrm flipV="1">
              <a:off x="5715000" y="3505200"/>
              <a:ext cx="1981200" cy="1905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 Box 12"/>
            <p:cNvSpPr txBox="1">
              <a:spLocks noChangeArrowheads="1"/>
            </p:cNvSpPr>
            <p:nvPr/>
          </p:nvSpPr>
          <p:spPr bwMode="auto">
            <a:xfrm>
              <a:off x="6096000" y="3505200"/>
              <a:ext cx="1143000" cy="369332"/>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dirty="0" err="1">
                  <a:latin typeface="+mn-lt"/>
                </a:rPr>
                <a:t>n</a:t>
              </a:r>
              <a:r>
                <a:rPr lang="en-US" b="1" dirty="0">
                  <a:latin typeface="+mn-lt"/>
                </a:rPr>
                <a:t>=100</a:t>
              </a:r>
            </a:p>
          </p:txBody>
        </p:sp>
        <p:graphicFrame>
          <p:nvGraphicFramePr>
            <p:cNvPr id="11" name="Object 2"/>
            <p:cNvGraphicFramePr>
              <a:graphicFrameLocks noChangeAspect="1"/>
            </p:cNvGraphicFramePr>
            <p:nvPr/>
          </p:nvGraphicFramePr>
          <p:xfrm>
            <a:off x="6096000" y="4038600"/>
            <a:ext cx="1289050" cy="381000"/>
          </p:xfrm>
          <a:graphic>
            <a:graphicData uri="http://schemas.openxmlformats.org/presentationml/2006/ole">
              <p:oleObj spid="_x0000_s56323" name="Equation" r:id="rId5" imgW="431800" imgH="127000" progId="Equation.3">
                <p:embed/>
              </p:oleObj>
            </a:graphicData>
          </a:graphic>
        </p:graphicFrame>
      </p:grpSp>
      <p:sp>
        <p:nvSpPr>
          <p:cNvPr id="12" name="Line 13"/>
          <p:cNvSpPr>
            <a:spLocks noChangeShapeType="1"/>
          </p:cNvSpPr>
          <p:nvPr/>
        </p:nvSpPr>
        <p:spPr bwMode="auto">
          <a:xfrm flipV="1">
            <a:off x="3505200" y="4267200"/>
            <a:ext cx="2362200" cy="533400"/>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sp>
        <p:nvSpPr>
          <p:cNvPr id="13" name="Text Box 14"/>
          <p:cNvSpPr txBox="1">
            <a:spLocks noChangeArrowheads="1"/>
          </p:cNvSpPr>
          <p:nvPr/>
        </p:nvSpPr>
        <p:spPr bwMode="auto">
          <a:xfrm>
            <a:off x="5105400" y="5638800"/>
            <a:ext cx="3657600" cy="707886"/>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000" dirty="0">
                <a:latin typeface="+mn-lt"/>
              </a:rPr>
              <a:t>We draw our sample, and the mean HR is 72 </a:t>
            </a:r>
            <a:r>
              <a:rPr lang="en-US" sz="2000" dirty="0" err="1">
                <a:latin typeface="+mn-lt"/>
              </a:rPr>
              <a:t>bpm</a:t>
            </a:r>
            <a:endParaRPr lang="en-US" sz="20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solidFill>
                  <a:schemeClr val="accent5"/>
                </a:solidFill>
              </a:rPr>
              <a:t>Standard Error</a:t>
            </a:r>
            <a:endParaRPr lang="en-US" sz="4800" dirty="0">
              <a:solidFill>
                <a:schemeClr val="accent5"/>
              </a:solidFill>
            </a:endParaRPr>
          </a:p>
        </p:txBody>
      </p:sp>
      <p:sp>
        <p:nvSpPr>
          <p:cNvPr id="14" name="Text Box 7"/>
          <p:cNvSpPr txBox="1">
            <a:spLocks noChangeArrowheads="1"/>
          </p:cNvSpPr>
          <p:nvPr/>
        </p:nvSpPr>
        <p:spPr bwMode="auto">
          <a:xfrm>
            <a:off x="457200" y="1981200"/>
            <a:ext cx="8077200" cy="10064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000" dirty="0">
                <a:latin typeface="+mn-lt"/>
              </a:rPr>
              <a:t>If we draw another sample, the mean will probably be a little different from 72, and if we draw lots of samples we will probably get lots of estimates of the population mean:</a:t>
            </a:r>
          </a:p>
        </p:txBody>
      </p:sp>
      <p:grpSp>
        <p:nvGrpSpPr>
          <p:cNvPr id="15" name="Group 14"/>
          <p:cNvGrpSpPr/>
          <p:nvPr/>
        </p:nvGrpSpPr>
        <p:grpSpPr>
          <a:xfrm>
            <a:off x="533400" y="2971800"/>
            <a:ext cx="3429000" cy="3505200"/>
            <a:chOff x="457200" y="3581400"/>
            <a:chExt cx="3429000" cy="2895600"/>
          </a:xfrm>
        </p:grpSpPr>
        <p:sp>
          <p:nvSpPr>
            <p:cNvPr id="16" name="Isosceles Triangle 15"/>
            <p:cNvSpPr/>
            <p:nvPr/>
          </p:nvSpPr>
          <p:spPr>
            <a:xfrm flipV="1">
              <a:off x="457200" y="3581400"/>
              <a:ext cx="3429000" cy="2895600"/>
            </a:xfrm>
            <a:prstGeom prst="triangle">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 Box 7"/>
            <p:cNvSpPr txBox="1">
              <a:spLocks noChangeArrowheads="1"/>
            </p:cNvSpPr>
            <p:nvPr/>
          </p:nvSpPr>
          <p:spPr bwMode="auto">
            <a:xfrm>
              <a:off x="990600" y="3657600"/>
              <a:ext cx="2362200" cy="533926"/>
            </a:xfrm>
            <a:prstGeom prst="rect">
              <a:avLst/>
            </a:prstGeom>
            <a:noFill/>
            <a:ln w="9525">
              <a:noFill/>
              <a:miter lim="800000"/>
              <a:headEnd/>
              <a:tailEnd/>
            </a:ln>
          </p:spPr>
          <p:txBody>
            <a:bodyPr wrap="square">
              <a:prstTxWarp prst="textNoShape">
                <a:avLst/>
              </a:prstTxWarp>
              <a:spAutoFit/>
            </a:bodyPr>
            <a:lstStyle/>
            <a:p>
              <a:pPr algn="ctr" eaLnBrk="0" hangingPunct="0">
                <a:tabLst>
                  <a:tab pos="466725" algn="l"/>
                </a:tabLst>
              </a:pPr>
              <a:r>
                <a:rPr lang="en-US" b="1" dirty="0">
                  <a:solidFill>
                    <a:schemeClr val="tx2"/>
                  </a:solidFill>
                  <a:latin typeface="+mn-lt"/>
                </a:rPr>
                <a:t>Population</a:t>
              </a:r>
            </a:p>
            <a:p>
              <a:pPr algn="ctr" eaLnBrk="0" hangingPunct="0">
                <a:tabLst>
                  <a:tab pos="466725" algn="l"/>
                </a:tabLst>
              </a:pPr>
              <a:r>
                <a:rPr lang="en-US" b="1" dirty="0">
                  <a:solidFill>
                    <a:schemeClr val="tx2"/>
                  </a:solidFill>
                  <a:latin typeface="+mn-lt"/>
                </a:rPr>
                <a:t>N=1000</a:t>
              </a:r>
              <a:endParaRPr lang="en-US" dirty="0">
                <a:latin typeface="+mn-lt"/>
              </a:endParaRPr>
            </a:p>
          </p:txBody>
        </p:sp>
        <p:graphicFrame>
          <p:nvGraphicFramePr>
            <p:cNvPr id="18" name="Object 3"/>
            <p:cNvGraphicFramePr>
              <a:graphicFrameLocks noChangeAspect="1"/>
            </p:cNvGraphicFramePr>
            <p:nvPr/>
          </p:nvGraphicFramePr>
          <p:xfrm>
            <a:off x="1295400" y="4495800"/>
            <a:ext cx="1725613" cy="812800"/>
          </p:xfrm>
          <a:graphic>
            <a:graphicData uri="http://schemas.openxmlformats.org/presentationml/2006/ole">
              <p:oleObj spid="_x0000_s57346" name="Equation" r:id="rId4" imgW="431640" imgH="203040" progId="Equation.3">
                <p:embed/>
              </p:oleObj>
            </a:graphicData>
          </a:graphic>
        </p:graphicFrame>
      </p:grpSp>
      <p:grpSp>
        <p:nvGrpSpPr>
          <p:cNvPr id="19" name="Group 18"/>
          <p:cNvGrpSpPr/>
          <p:nvPr/>
        </p:nvGrpSpPr>
        <p:grpSpPr>
          <a:xfrm>
            <a:off x="5867400" y="3048000"/>
            <a:ext cx="1600200" cy="1752600"/>
            <a:chOff x="5715000" y="3505200"/>
            <a:chExt cx="1981200" cy="1905000"/>
          </a:xfrm>
        </p:grpSpPr>
        <p:sp>
          <p:nvSpPr>
            <p:cNvPr id="20" name="Isosceles Triangle 19"/>
            <p:cNvSpPr/>
            <p:nvPr/>
          </p:nvSpPr>
          <p:spPr>
            <a:xfrm flipV="1">
              <a:off x="5715000" y="3505200"/>
              <a:ext cx="1981200" cy="1905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 Box 12"/>
            <p:cNvSpPr txBox="1">
              <a:spLocks noChangeArrowheads="1"/>
            </p:cNvSpPr>
            <p:nvPr/>
          </p:nvSpPr>
          <p:spPr bwMode="auto">
            <a:xfrm>
              <a:off x="6096000" y="3505200"/>
              <a:ext cx="1143000" cy="401448"/>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b="1" dirty="0" err="1">
                  <a:latin typeface="+mn-lt"/>
                </a:rPr>
                <a:t>n</a:t>
              </a:r>
              <a:r>
                <a:rPr lang="en-US" b="1" dirty="0">
                  <a:latin typeface="+mn-lt"/>
                </a:rPr>
                <a:t>=100</a:t>
              </a:r>
            </a:p>
          </p:txBody>
        </p:sp>
        <p:graphicFrame>
          <p:nvGraphicFramePr>
            <p:cNvPr id="22" name="Object 2"/>
            <p:cNvGraphicFramePr>
              <a:graphicFrameLocks noChangeAspect="1"/>
            </p:cNvGraphicFramePr>
            <p:nvPr/>
          </p:nvGraphicFramePr>
          <p:xfrm>
            <a:off x="6115957" y="4038393"/>
            <a:ext cx="1250043" cy="381345"/>
          </p:xfrm>
          <a:graphic>
            <a:graphicData uri="http://schemas.openxmlformats.org/presentationml/2006/ole">
              <p:oleObj spid="_x0000_s57347" name="Equation" r:id="rId5" imgW="419100" imgH="127000" progId="Equation.3">
                <p:embed/>
              </p:oleObj>
            </a:graphicData>
          </a:graphic>
        </p:graphicFrame>
      </p:grpSp>
      <p:grpSp>
        <p:nvGrpSpPr>
          <p:cNvPr id="23" name="Group 22"/>
          <p:cNvGrpSpPr/>
          <p:nvPr/>
        </p:nvGrpSpPr>
        <p:grpSpPr>
          <a:xfrm>
            <a:off x="4267200" y="3048000"/>
            <a:ext cx="1524000" cy="1752600"/>
            <a:chOff x="5715000" y="3505200"/>
            <a:chExt cx="1981200" cy="1905000"/>
          </a:xfrm>
        </p:grpSpPr>
        <p:sp>
          <p:nvSpPr>
            <p:cNvPr id="24" name="Isosceles Triangle 23"/>
            <p:cNvSpPr/>
            <p:nvPr/>
          </p:nvSpPr>
          <p:spPr>
            <a:xfrm flipV="1">
              <a:off x="5715000" y="3505200"/>
              <a:ext cx="1981200" cy="1905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 Box 12"/>
            <p:cNvSpPr txBox="1">
              <a:spLocks noChangeArrowheads="1"/>
            </p:cNvSpPr>
            <p:nvPr/>
          </p:nvSpPr>
          <p:spPr bwMode="auto">
            <a:xfrm>
              <a:off x="6096000" y="3505200"/>
              <a:ext cx="1143000" cy="401448"/>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b="1" dirty="0" err="1">
                  <a:latin typeface="+mn-lt"/>
                </a:rPr>
                <a:t>n</a:t>
              </a:r>
              <a:r>
                <a:rPr lang="en-US" b="1" dirty="0">
                  <a:latin typeface="+mn-lt"/>
                </a:rPr>
                <a:t>=100</a:t>
              </a:r>
            </a:p>
          </p:txBody>
        </p:sp>
        <p:graphicFrame>
          <p:nvGraphicFramePr>
            <p:cNvPr id="26" name="Object 2"/>
            <p:cNvGraphicFramePr>
              <a:graphicFrameLocks noChangeAspect="1"/>
            </p:cNvGraphicFramePr>
            <p:nvPr/>
          </p:nvGraphicFramePr>
          <p:xfrm>
            <a:off x="6096000" y="4038600"/>
            <a:ext cx="1289050" cy="381000"/>
          </p:xfrm>
          <a:graphic>
            <a:graphicData uri="http://schemas.openxmlformats.org/presentationml/2006/ole">
              <p:oleObj spid="_x0000_s57348" name="Equation" r:id="rId6" imgW="431800" imgH="127000" progId="Equation.3">
                <p:embed/>
              </p:oleObj>
            </a:graphicData>
          </a:graphic>
        </p:graphicFrame>
      </p:grpSp>
      <p:grpSp>
        <p:nvGrpSpPr>
          <p:cNvPr id="27" name="Group 26"/>
          <p:cNvGrpSpPr/>
          <p:nvPr/>
        </p:nvGrpSpPr>
        <p:grpSpPr>
          <a:xfrm>
            <a:off x="7467600" y="3048000"/>
            <a:ext cx="1524000" cy="1752600"/>
            <a:chOff x="5715000" y="3505200"/>
            <a:chExt cx="1981200" cy="1905000"/>
          </a:xfrm>
        </p:grpSpPr>
        <p:sp>
          <p:nvSpPr>
            <p:cNvPr id="28" name="Isosceles Triangle 27"/>
            <p:cNvSpPr/>
            <p:nvPr/>
          </p:nvSpPr>
          <p:spPr>
            <a:xfrm flipV="1">
              <a:off x="5715000" y="3505200"/>
              <a:ext cx="1981200" cy="1905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 Box 12"/>
            <p:cNvSpPr txBox="1">
              <a:spLocks noChangeArrowheads="1"/>
            </p:cNvSpPr>
            <p:nvPr/>
          </p:nvSpPr>
          <p:spPr bwMode="auto">
            <a:xfrm>
              <a:off x="6096000" y="3505200"/>
              <a:ext cx="1143000" cy="401448"/>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b="1" dirty="0" err="1">
                  <a:latin typeface="+mn-lt"/>
                </a:rPr>
                <a:t>n</a:t>
              </a:r>
              <a:r>
                <a:rPr lang="en-US" b="1" dirty="0">
                  <a:latin typeface="+mn-lt"/>
                </a:rPr>
                <a:t>=100</a:t>
              </a:r>
            </a:p>
          </p:txBody>
        </p:sp>
        <p:graphicFrame>
          <p:nvGraphicFramePr>
            <p:cNvPr id="30" name="Object 2"/>
            <p:cNvGraphicFramePr>
              <a:graphicFrameLocks noChangeAspect="1"/>
            </p:cNvGraphicFramePr>
            <p:nvPr/>
          </p:nvGraphicFramePr>
          <p:xfrm>
            <a:off x="6096000" y="4038600"/>
            <a:ext cx="1289050" cy="381000"/>
          </p:xfrm>
          <a:graphic>
            <a:graphicData uri="http://schemas.openxmlformats.org/presentationml/2006/ole">
              <p:oleObj spid="_x0000_s57349" name="Equation" r:id="rId7" imgW="431800" imgH="127000" progId="Equation.3">
                <p:embed/>
              </p:oleObj>
            </a:graphicData>
          </a:graphic>
        </p:graphicFrame>
      </p:grpSp>
      <p:grpSp>
        <p:nvGrpSpPr>
          <p:cNvPr id="31" name="Group 30"/>
          <p:cNvGrpSpPr/>
          <p:nvPr/>
        </p:nvGrpSpPr>
        <p:grpSpPr>
          <a:xfrm>
            <a:off x="5562600" y="4572000"/>
            <a:ext cx="1600200" cy="1981200"/>
            <a:chOff x="5715000" y="3505200"/>
            <a:chExt cx="1981200" cy="1905000"/>
          </a:xfrm>
        </p:grpSpPr>
        <p:sp>
          <p:nvSpPr>
            <p:cNvPr id="32" name="Isosceles Triangle 31"/>
            <p:cNvSpPr/>
            <p:nvPr/>
          </p:nvSpPr>
          <p:spPr>
            <a:xfrm flipV="1">
              <a:off x="5715000" y="3505200"/>
              <a:ext cx="1981200" cy="1905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 Box 12"/>
            <p:cNvSpPr txBox="1">
              <a:spLocks noChangeArrowheads="1"/>
            </p:cNvSpPr>
            <p:nvPr/>
          </p:nvSpPr>
          <p:spPr bwMode="auto">
            <a:xfrm>
              <a:off x="6096000" y="3505200"/>
              <a:ext cx="1143000" cy="355127"/>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b="1" dirty="0" err="1">
                  <a:latin typeface="+mn-lt"/>
                </a:rPr>
                <a:t>n</a:t>
              </a:r>
              <a:r>
                <a:rPr lang="en-US" b="1" dirty="0">
                  <a:latin typeface="+mn-lt"/>
                </a:rPr>
                <a:t>=100</a:t>
              </a:r>
            </a:p>
          </p:txBody>
        </p:sp>
        <p:graphicFrame>
          <p:nvGraphicFramePr>
            <p:cNvPr id="34" name="Object 2"/>
            <p:cNvGraphicFramePr>
              <a:graphicFrameLocks noChangeAspect="1"/>
            </p:cNvGraphicFramePr>
            <p:nvPr/>
          </p:nvGraphicFramePr>
          <p:xfrm>
            <a:off x="6096000" y="4038600"/>
            <a:ext cx="1289050" cy="381000"/>
          </p:xfrm>
          <a:graphic>
            <a:graphicData uri="http://schemas.openxmlformats.org/presentationml/2006/ole">
              <p:oleObj spid="_x0000_s57350" name="Equation" r:id="rId8" imgW="431800" imgH="127000" progId="Equation.3">
                <p:embed/>
              </p:oleObj>
            </a:graphicData>
          </a:graphic>
        </p:graphicFrame>
      </p:grpSp>
      <p:grpSp>
        <p:nvGrpSpPr>
          <p:cNvPr id="35" name="Group 34"/>
          <p:cNvGrpSpPr/>
          <p:nvPr/>
        </p:nvGrpSpPr>
        <p:grpSpPr>
          <a:xfrm>
            <a:off x="7239000" y="4572000"/>
            <a:ext cx="1676400" cy="1905000"/>
            <a:chOff x="5715000" y="3505200"/>
            <a:chExt cx="1981200" cy="1905000"/>
          </a:xfrm>
        </p:grpSpPr>
        <p:sp>
          <p:nvSpPr>
            <p:cNvPr id="36" name="Isosceles Triangle 35"/>
            <p:cNvSpPr/>
            <p:nvPr/>
          </p:nvSpPr>
          <p:spPr>
            <a:xfrm flipV="1">
              <a:off x="5715000" y="3505200"/>
              <a:ext cx="1981200" cy="1905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 Box 12"/>
            <p:cNvSpPr txBox="1">
              <a:spLocks noChangeArrowheads="1"/>
            </p:cNvSpPr>
            <p:nvPr/>
          </p:nvSpPr>
          <p:spPr bwMode="auto">
            <a:xfrm>
              <a:off x="6096000" y="3505200"/>
              <a:ext cx="1143000" cy="369332"/>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b="1" dirty="0" err="1">
                  <a:latin typeface="+mn-lt"/>
                </a:rPr>
                <a:t>n</a:t>
              </a:r>
              <a:r>
                <a:rPr lang="en-US" b="1" dirty="0">
                  <a:latin typeface="+mn-lt"/>
                </a:rPr>
                <a:t>=100</a:t>
              </a:r>
            </a:p>
          </p:txBody>
        </p:sp>
        <p:graphicFrame>
          <p:nvGraphicFramePr>
            <p:cNvPr id="38" name="Object 2"/>
            <p:cNvGraphicFramePr>
              <a:graphicFrameLocks noChangeAspect="1"/>
            </p:cNvGraphicFramePr>
            <p:nvPr/>
          </p:nvGraphicFramePr>
          <p:xfrm>
            <a:off x="6096000" y="4038600"/>
            <a:ext cx="1289050" cy="381000"/>
          </p:xfrm>
          <a:graphic>
            <a:graphicData uri="http://schemas.openxmlformats.org/presentationml/2006/ole">
              <p:oleObj spid="_x0000_s57351" name="Equation" r:id="rId9" imgW="431800" imgH="127000" progId="Equation.3">
                <p:embed/>
              </p:oleObj>
            </a:graphicData>
          </a:graphic>
        </p:graphicFrame>
      </p:grpSp>
      <p:grpSp>
        <p:nvGrpSpPr>
          <p:cNvPr id="39" name="Group 38"/>
          <p:cNvGrpSpPr/>
          <p:nvPr/>
        </p:nvGrpSpPr>
        <p:grpSpPr>
          <a:xfrm>
            <a:off x="3810000" y="4572000"/>
            <a:ext cx="1752600" cy="1981200"/>
            <a:chOff x="5715000" y="3505200"/>
            <a:chExt cx="1981200" cy="1905000"/>
          </a:xfrm>
        </p:grpSpPr>
        <p:sp>
          <p:nvSpPr>
            <p:cNvPr id="40" name="Isosceles Triangle 39"/>
            <p:cNvSpPr/>
            <p:nvPr/>
          </p:nvSpPr>
          <p:spPr>
            <a:xfrm flipV="1">
              <a:off x="5715000" y="3505200"/>
              <a:ext cx="1981200" cy="1905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 Box 12"/>
            <p:cNvSpPr txBox="1">
              <a:spLocks noChangeArrowheads="1"/>
            </p:cNvSpPr>
            <p:nvPr/>
          </p:nvSpPr>
          <p:spPr bwMode="auto">
            <a:xfrm>
              <a:off x="6096000" y="3505200"/>
              <a:ext cx="1143000" cy="355127"/>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b="1" dirty="0" err="1">
                  <a:latin typeface="+mn-lt"/>
                </a:rPr>
                <a:t>n</a:t>
              </a:r>
              <a:r>
                <a:rPr lang="en-US" b="1" dirty="0">
                  <a:latin typeface="+mn-lt"/>
                </a:rPr>
                <a:t>=100</a:t>
              </a:r>
            </a:p>
          </p:txBody>
        </p:sp>
        <p:graphicFrame>
          <p:nvGraphicFramePr>
            <p:cNvPr id="42" name="Object 2"/>
            <p:cNvGraphicFramePr>
              <a:graphicFrameLocks noChangeAspect="1"/>
            </p:cNvGraphicFramePr>
            <p:nvPr/>
          </p:nvGraphicFramePr>
          <p:xfrm>
            <a:off x="6096000" y="4038600"/>
            <a:ext cx="1289050" cy="381000"/>
          </p:xfrm>
          <a:graphic>
            <a:graphicData uri="http://schemas.openxmlformats.org/presentationml/2006/ole">
              <p:oleObj spid="_x0000_s57352" name="Equation" r:id="rId10" imgW="431800" imgH="127000" progId="Equation.3">
                <p:embed/>
              </p:oleObj>
            </a:graphicData>
          </a:graphic>
        </p:graphicFrame>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solidFill>
                  <a:srgbClr val="4083CF"/>
                </a:solidFill>
              </a:rPr>
              <a:t>Standard Error</a:t>
            </a:r>
            <a:endParaRPr lang="en-US" sz="4800" dirty="0">
              <a:solidFill>
                <a:srgbClr val="4083CF"/>
              </a:solidFill>
            </a:endParaRPr>
          </a:p>
        </p:txBody>
      </p:sp>
      <p:sp>
        <p:nvSpPr>
          <p:cNvPr id="5" name="Isosceles Triangle 4"/>
          <p:cNvSpPr/>
          <p:nvPr/>
        </p:nvSpPr>
        <p:spPr>
          <a:xfrm flipV="1">
            <a:off x="5410200" y="2819400"/>
            <a:ext cx="3124200" cy="35052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p:cNvGrpSpPr/>
          <p:nvPr/>
        </p:nvGrpSpPr>
        <p:grpSpPr>
          <a:xfrm>
            <a:off x="457200" y="2819400"/>
            <a:ext cx="3429000" cy="3505200"/>
            <a:chOff x="457200" y="3581400"/>
            <a:chExt cx="3429000" cy="2895600"/>
          </a:xfrm>
        </p:grpSpPr>
        <p:sp>
          <p:nvSpPr>
            <p:cNvPr id="7" name="Isosceles Triangle 6"/>
            <p:cNvSpPr/>
            <p:nvPr/>
          </p:nvSpPr>
          <p:spPr>
            <a:xfrm flipV="1">
              <a:off x="457200" y="3581400"/>
              <a:ext cx="3429000" cy="2895600"/>
            </a:xfrm>
            <a:prstGeom prst="triangle">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Box 7"/>
            <p:cNvSpPr txBox="1">
              <a:spLocks noChangeArrowheads="1"/>
            </p:cNvSpPr>
            <p:nvPr/>
          </p:nvSpPr>
          <p:spPr bwMode="auto">
            <a:xfrm>
              <a:off x="990600" y="3657600"/>
              <a:ext cx="2362200" cy="533926"/>
            </a:xfrm>
            <a:prstGeom prst="rect">
              <a:avLst/>
            </a:prstGeom>
            <a:noFill/>
            <a:ln w="9525">
              <a:noFill/>
              <a:miter lim="800000"/>
              <a:headEnd/>
              <a:tailEnd/>
            </a:ln>
          </p:spPr>
          <p:txBody>
            <a:bodyPr wrap="square">
              <a:prstTxWarp prst="textNoShape">
                <a:avLst/>
              </a:prstTxWarp>
              <a:spAutoFit/>
            </a:bodyPr>
            <a:lstStyle/>
            <a:p>
              <a:pPr algn="ctr" eaLnBrk="0" hangingPunct="0">
                <a:tabLst>
                  <a:tab pos="466725" algn="l"/>
                </a:tabLst>
              </a:pPr>
              <a:r>
                <a:rPr lang="en-US" b="1" dirty="0">
                  <a:solidFill>
                    <a:schemeClr val="tx2"/>
                  </a:solidFill>
                  <a:latin typeface="+mn-lt"/>
                </a:rPr>
                <a:t>Population</a:t>
              </a:r>
            </a:p>
            <a:p>
              <a:pPr algn="ctr" eaLnBrk="0" hangingPunct="0">
                <a:tabLst>
                  <a:tab pos="466725" algn="l"/>
                </a:tabLst>
              </a:pPr>
              <a:r>
                <a:rPr lang="en-US" b="1" dirty="0">
                  <a:solidFill>
                    <a:schemeClr val="tx2"/>
                  </a:solidFill>
                  <a:latin typeface="+mn-lt"/>
                </a:rPr>
                <a:t>N=1000</a:t>
              </a:r>
              <a:endParaRPr lang="en-US" dirty="0">
                <a:latin typeface="+mn-lt"/>
              </a:endParaRPr>
            </a:p>
          </p:txBody>
        </p:sp>
        <p:graphicFrame>
          <p:nvGraphicFramePr>
            <p:cNvPr id="9" name="Object 3"/>
            <p:cNvGraphicFramePr>
              <a:graphicFrameLocks noChangeAspect="1"/>
            </p:cNvGraphicFramePr>
            <p:nvPr/>
          </p:nvGraphicFramePr>
          <p:xfrm>
            <a:off x="1295400" y="4495800"/>
            <a:ext cx="1725613" cy="812800"/>
          </p:xfrm>
          <a:graphic>
            <a:graphicData uri="http://schemas.openxmlformats.org/presentationml/2006/ole">
              <p:oleObj spid="_x0000_s58370" name="Equation" r:id="rId4" imgW="431640" imgH="203040" progId="Equation.3">
                <p:embed/>
              </p:oleObj>
            </a:graphicData>
          </a:graphic>
        </p:graphicFrame>
      </p:grpSp>
      <p:sp>
        <p:nvSpPr>
          <p:cNvPr id="10" name="Rectangle 9"/>
          <p:cNvSpPr/>
          <p:nvPr/>
        </p:nvSpPr>
        <p:spPr>
          <a:xfrm>
            <a:off x="457200" y="1981200"/>
            <a:ext cx="8229600" cy="707886"/>
          </a:xfrm>
          <a:prstGeom prst="rect">
            <a:avLst/>
          </a:prstGeom>
        </p:spPr>
        <p:txBody>
          <a:bodyPr wrap="square">
            <a:spAutoFit/>
          </a:bodyPr>
          <a:lstStyle/>
          <a:p>
            <a:pPr>
              <a:spcBef>
                <a:spcPct val="50000"/>
              </a:spcBef>
            </a:pPr>
            <a:r>
              <a:rPr lang="en-US" sz="2000" dirty="0" smtClean="0">
                <a:latin typeface="+mn-lt"/>
              </a:rPr>
              <a:t>The mean of the means of all possible samples of size 100 would exactly equal the population mean:</a:t>
            </a:r>
            <a:endParaRPr lang="en-US" sz="2000" dirty="0">
              <a:latin typeface="+mn-lt"/>
            </a:endParaRPr>
          </a:p>
        </p:txBody>
      </p:sp>
      <p:sp>
        <p:nvSpPr>
          <p:cNvPr id="11" name="Text Box 10"/>
          <p:cNvSpPr txBox="1">
            <a:spLocks noChangeArrowheads="1"/>
          </p:cNvSpPr>
          <p:nvPr/>
        </p:nvSpPr>
        <p:spPr bwMode="auto">
          <a:xfrm>
            <a:off x="5486400" y="2971800"/>
            <a:ext cx="3048000" cy="646331"/>
          </a:xfrm>
          <a:prstGeom prst="rect">
            <a:avLst/>
          </a:prstGeom>
          <a:noFill/>
          <a:ln w="9525">
            <a:noFill/>
            <a:miter lim="800000"/>
            <a:headEnd/>
            <a:tailEnd/>
          </a:ln>
        </p:spPr>
        <p:txBody>
          <a:bodyPr>
            <a:prstTxWarp prst="textNoShape">
              <a:avLst/>
            </a:prstTxWarp>
            <a:spAutoFit/>
          </a:bodyPr>
          <a:lstStyle/>
          <a:p>
            <a:pPr algn="ctr" eaLnBrk="0" hangingPunct="0">
              <a:tabLst>
                <a:tab pos="466725" algn="l"/>
              </a:tabLst>
            </a:pPr>
            <a:r>
              <a:rPr lang="en-US" dirty="0">
                <a:latin typeface="+mn-lt"/>
              </a:rPr>
              <a:t>All possible samples of size</a:t>
            </a:r>
            <a:r>
              <a:rPr lang="en-US" dirty="0" smtClean="0">
                <a:latin typeface="+mn-lt"/>
              </a:rPr>
              <a:t> </a:t>
            </a:r>
            <a:r>
              <a:rPr lang="en-US" dirty="0" err="1" smtClean="0">
                <a:latin typeface="+mn-lt"/>
              </a:rPr>
              <a:t>n</a:t>
            </a:r>
            <a:r>
              <a:rPr lang="en-US" dirty="0" smtClean="0">
                <a:latin typeface="+mn-lt"/>
              </a:rPr>
              <a:t>=100</a:t>
            </a:r>
            <a:endParaRPr lang="en-US" dirty="0">
              <a:latin typeface="+mn-lt"/>
            </a:endParaRPr>
          </a:p>
        </p:txBody>
      </p:sp>
      <p:graphicFrame>
        <p:nvGraphicFramePr>
          <p:cNvPr id="12" name="Object 3"/>
          <p:cNvGraphicFramePr>
            <a:graphicFrameLocks noChangeAspect="1"/>
          </p:cNvGraphicFramePr>
          <p:nvPr/>
        </p:nvGraphicFramePr>
        <p:xfrm>
          <a:off x="6096000" y="3962400"/>
          <a:ext cx="1725612" cy="711200"/>
        </p:xfrm>
        <a:graphic>
          <a:graphicData uri="http://schemas.openxmlformats.org/presentationml/2006/ole">
            <p:oleObj spid="_x0000_s58371" name="Equation" r:id="rId5" imgW="431640" imgH="177480" progId="Equation.3">
              <p:embed/>
            </p:oleObj>
          </a:graphicData>
        </a:graphic>
      </p:graphicFrame>
      <p:sp>
        <p:nvSpPr>
          <p:cNvPr id="13" name="Text Box 11"/>
          <p:cNvSpPr txBox="1">
            <a:spLocks noChangeArrowheads="1"/>
          </p:cNvSpPr>
          <p:nvPr/>
        </p:nvSpPr>
        <p:spPr bwMode="auto">
          <a:xfrm>
            <a:off x="3124200" y="4953000"/>
            <a:ext cx="3124200" cy="1323439"/>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sz="2000" b="1" dirty="0">
                <a:solidFill>
                  <a:schemeClr val="accent5"/>
                </a:solidFill>
                <a:latin typeface="+mn-lt"/>
              </a:rPr>
              <a:t>The standard deviation of the means of all possible samples is the standard error of the mean</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solidFill>
                  <a:schemeClr val="accent5"/>
                </a:solidFill>
              </a:rPr>
              <a:t>Sample Representativeness</a:t>
            </a:r>
            <a:endParaRPr lang="en-US" sz="4800" dirty="0">
              <a:solidFill>
                <a:schemeClr val="accent5"/>
              </a:solidFill>
            </a:endParaRPr>
          </a:p>
        </p:txBody>
      </p:sp>
      <p:sp>
        <p:nvSpPr>
          <p:cNvPr id="4" name="Text Box 3"/>
          <p:cNvSpPr txBox="1">
            <a:spLocks noChangeArrowheads="1"/>
          </p:cNvSpPr>
          <p:nvPr/>
        </p:nvSpPr>
        <p:spPr bwMode="auto">
          <a:xfrm>
            <a:off x="457200" y="1981200"/>
            <a:ext cx="8229600" cy="1092607"/>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sz="2000" b="1" dirty="0">
                <a:solidFill>
                  <a:schemeClr val="accent3"/>
                </a:solidFill>
                <a:latin typeface="+mn-lt"/>
              </a:rPr>
              <a:t>The sample means will follow a normal distribution, and:</a:t>
            </a:r>
          </a:p>
          <a:p>
            <a:pPr algn="ctr">
              <a:spcBef>
                <a:spcPct val="25000"/>
              </a:spcBef>
            </a:pPr>
            <a:r>
              <a:rPr lang="en-US" sz="2000" b="1" dirty="0">
                <a:solidFill>
                  <a:schemeClr val="accent3"/>
                </a:solidFill>
                <a:latin typeface="+mn-lt"/>
              </a:rPr>
              <a:t>95% of the sample means will be between the population mean and ±1.96 standard errors. </a:t>
            </a:r>
          </a:p>
        </p:txBody>
      </p:sp>
      <p:grpSp>
        <p:nvGrpSpPr>
          <p:cNvPr id="5" name="Group 4"/>
          <p:cNvGrpSpPr>
            <a:grpSpLocks/>
          </p:cNvGrpSpPr>
          <p:nvPr/>
        </p:nvGrpSpPr>
        <p:grpSpPr bwMode="auto">
          <a:xfrm>
            <a:off x="1219200" y="3048000"/>
            <a:ext cx="6743700" cy="3308350"/>
            <a:chOff x="672" y="1296"/>
            <a:chExt cx="4848" cy="2996"/>
          </a:xfrm>
        </p:grpSpPr>
        <p:sp>
          <p:nvSpPr>
            <p:cNvPr id="6" name="Rectangle 5"/>
            <p:cNvSpPr>
              <a:spLocks noChangeArrowheads="1"/>
            </p:cNvSpPr>
            <p:nvPr/>
          </p:nvSpPr>
          <p:spPr bwMode="auto">
            <a:xfrm>
              <a:off x="672" y="1296"/>
              <a:ext cx="4848" cy="2880"/>
            </a:xfrm>
            <a:prstGeom prst="rect">
              <a:avLst/>
            </a:prstGeom>
            <a:solidFill>
              <a:srgbClr val="FFFFFF"/>
            </a:solidFill>
            <a:ln w="9525">
              <a:noFill/>
              <a:miter lim="800000"/>
              <a:headEnd/>
              <a:tailEnd/>
            </a:ln>
          </p:spPr>
          <p:txBody>
            <a:bodyPr wrap="none" anchor="ctr">
              <a:prstTxWarp prst="textNoShape">
                <a:avLst/>
              </a:prstTxWarp>
            </a:bodyPr>
            <a:lstStyle/>
            <a:p>
              <a:endParaRPr lang="en-US"/>
            </a:p>
          </p:txBody>
        </p:sp>
        <p:graphicFrame>
          <p:nvGraphicFramePr>
            <p:cNvPr id="7" name="Object 2"/>
            <p:cNvGraphicFramePr>
              <a:graphicFrameLocks noChangeAspect="1"/>
            </p:cNvGraphicFramePr>
            <p:nvPr/>
          </p:nvGraphicFramePr>
          <p:xfrm>
            <a:off x="1046" y="1488"/>
            <a:ext cx="4100" cy="2804"/>
          </p:xfrm>
          <a:graphic>
            <a:graphicData uri="http://schemas.openxmlformats.org/presentationml/2006/ole">
              <p:oleObj spid="_x0000_s62466" name="Worksheet" r:id="rId4" imgW="8686800" imgH="5943600" progId="Excel.Sheet.8">
                <p:embed/>
              </p:oleObj>
            </a:graphicData>
          </a:graphic>
        </p:graphicFrame>
        <p:graphicFrame>
          <p:nvGraphicFramePr>
            <p:cNvPr id="8" name="Object 3"/>
            <p:cNvGraphicFramePr>
              <a:graphicFrameLocks noChangeAspect="1"/>
            </p:cNvGraphicFramePr>
            <p:nvPr/>
          </p:nvGraphicFramePr>
          <p:xfrm>
            <a:off x="3062" y="3817"/>
            <a:ext cx="202" cy="263"/>
          </p:xfrm>
          <a:graphic>
            <a:graphicData uri="http://schemas.openxmlformats.org/presentationml/2006/ole">
              <p:oleObj spid="_x0000_s62467" name="Equation" r:id="rId5" imgW="126720" imgH="164880" progId="Equation.3">
                <p:embed/>
              </p:oleObj>
            </a:graphicData>
          </a:graphic>
        </p:graphicFrame>
      </p:grpSp>
    </p:spTree>
  </p:cSld>
  <p:clrMapOvr>
    <a:masterClrMapping/>
  </p:clrMapOvr>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394</TotalTime>
  <Words>1808</Words>
  <Application>Microsoft Macintosh PowerPoint</Application>
  <PresentationFormat>On-screen Show (4:3)</PresentationFormat>
  <Paragraphs>107</Paragraphs>
  <Slides>12</Slides>
  <Notes>12</Notes>
  <HiddenSlides>0</HiddenSlides>
  <MMClips>0</MMClips>
  <ScaleCrop>false</ScaleCrop>
  <HeadingPairs>
    <vt:vector size="6" baseType="variant">
      <vt:variant>
        <vt:lpstr>Design Template</vt:lpstr>
      </vt:variant>
      <vt:variant>
        <vt:i4>1</vt:i4>
      </vt:variant>
      <vt:variant>
        <vt:lpstr>Embedded OLE Servers</vt:lpstr>
      </vt:variant>
      <vt:variant>
        <vt:i4>3</vt:i4>
      </vt:variant>
      <vt:variant>
        <vt:lpstr>Slide Titles</vt:lpstr>
      </vt:variant>
      <vt:variant>
        <vt:i4>12</vt:i4>
      </vt:variant>
    </vt:vector>
  </HeadingPairs>
  <TitlesOfParts>
    <vt:vector size="16" baseType="lpstr">
      <vt:lpstr>Codex</vt:lpstr>
      <vt:lpstr>Worksheet</vt:lpstr>
      <vt:lpstr>Microsoft Equation</vt:lpstr>
      <vt:lpstr>Equation</vt:lpstr>
      <vt:lpstr>Populations &amp; Samples</vt:lpstr>
      <vt:lpstr>GATE Frame:  Populations &amp; Samples</vt:lpstr>
      <vt:lpstr>Parameters &amp; Statistics</vt:lpstr>
      <vt:lpstr>Estimating Population Parameters</vt:lpstr>
      <vt:lpstr>Sample Estimates of  Population Parameters</vt:lpstr>
      <vt:lpstr>What is Standard Error?</vt:lpstr>
      <vt:lpstr>Standard Error</vt:lpstr>
      <vt:lpstr>Standard Error</vt:lpstr>
      <vt:lpstr>Sample Representativeness</vt:lpstr>
      <vt:lpstr>Slide 10</vt:lpstr>
      <vt:lpstr>Why is This Important and Useful?</vt:lpstr>
      <vt:lpstr>Standard Error and  Confidence Intervals</vt:lpstr>
    </vt:vector>
  </TitlesOfParts>
  <Company>Wright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Biostatistics for Medicine</dc:title>
  <dc:creator>Wright State University</dc:creator>
  <cp:lastModifiedBy>Sabrina Neeley</cp:lastModifiedBy>
  <cp:revision>68</cp:revision>
  <dcterms:created xsi:type="dcterms:W3CDTF">2011-01-01T20:52:14Z</dcterms:created>
  <dcterms:modified xsi:type="dcterms:W3CDTF">2011-01-01T22:51:50Z</dcterms:modified>
</cp:coreProperties>
</file>