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notesSlides/notesSlide7.xml" ContentType="application/vnd.openxmlformats-officedocument.presentationml.notesSlide+xml"/>
  <Override PartName="/ppt/notesSlides/notesSlide4.xml" ContentType="application/vnd.openxmlformats-officedocument.presentationml.notesSlide+xml"/>
  <Override PartName="/ppt/embeddings/Microsoft_Equation2.bin" ContentType="application/vnd.openxmlformats-officedocument.oleObject"/>
  <Override PartName="/ppt/embeddings/Microsoft_Equation4.bin" ContentType="application/vnd.openxmlformats-officedocument.oleObject"/>
  <Default Extension="pict" ContentType="image/pict"/>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embeddings/Microsoft_Equation3.bin" ContentType="application/vnd.openxmlformats-officedocument.oleObject"/>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22" r:id="rId1"/>
  </p:sldMasterIdLst>
  <p:notesMasterIdLst>
    <p:notesMasterId r:id="rId11"/>
  </p:notesMasterIdLst>
  <p:sldIdLst>
    <p:sldId id="302" r:id="rId2"/>
    <p:sldId id="310" r:id="rId3"/>
    <p:sldId id="311" r:id="rId4"/>
    <p:sldId id="312" r:id="rId5"/>
    <p:sldId id="313" r:id="rId6"/>
    <p:sldId id="314" r:id="rId7"/>
    <p:sldId id="317" r:id="rId8"/>
    <p:sldId id="316" r:id="rId9"/>
    <p:sldId id="31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276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9290" autoAdjust="0"/>
  </p:normalViewPr>
  <p:slideViewPr>
    <p:cSldViewPr>
      <p:cViewPr varScale="1">
        <p:scale>
          <a:sx n="124" d="100"/>
          <a:sy n="12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D69-4E26-4F9D-8D27-CE653FF8F9FD}" type="datetimeFigureOut">
              <a:rPr lang="en-US" smtClean="0"/>
              <a:pPr/>
              <a:t>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73C1-CF75-4361-8CFF-126E1DB53E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marL="514350" indent="-514350">
              <a:defRPr/>
            </a:pPr>
            <a:r>
              <a:rPr lang="en-US" dirty="0" smtClean="0"/>
              <a:t>The first learning objective for</a:t>
            </a:r>
            <a:r>
              <a:rPr lang="en-US" dirty="0" smtClean="0"/>
              <a:t> this module </a:t>
            </a:r>
            <a:r>
              <a:rPr lang="en-US" dirty="0" smtClean="0"/>
              <a:t>is that </a:t>
            </a:r>
            <a:r>
              <a:rPr lang="en-US" sz="1200" dirty="0" smtClean="0"/>
              <a:t>students should know how to calculate a standard error, given a sample mean, standard deviation, and sample size.  Second, students should know what a confidence interval is, and its purpose.  Third, students should be able to construct and interpret 90%, 95%, and 99% confidence intervals, and know how they compare to each other. Finally, students should know how changes in variability and/or changes in sample size affect the width of a confidence interval.</a:t>
            </a:r>
          </a:p>
          <a:p>
            <a:pPr>
              <a:spcBef>
                <a:spcPct val="0"/>
              </a:spcBef>
            </a:pPr>
            <a:endParaRPr lang="en-US" dirty="0"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CA8D58-FC58-3F4A-B2CB-2DDFCE6D7E6D}"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walk through an example demonstrating</a:t>
            </a:r>
            <a:r>
              <a:rPr lang="en-US" baseline="0" dirty="0" smtClean="0"/>
              <a:t> how the sample statistic can be used to estimate the population parameter.  We’ll use our same heart rate data from the 84 adults.  If you remember from previous examples, the sample mean heart rate for this group was 74 beats per minute and the standard deviation for the sample was 7.5 beats per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want to calculate the 90, 95, and 99% confidence intervals for our sample estimate of the true population heart rate. First, we need to use</a:t>
            </a:r>
            <a:r>
              <a:rPr lang="en-US" baseline="0" dirty="0" smtClean="0"/>
              <a:t> our data to determine the standard error.  We do this by dividing the sample standard deviation by the square root of the sample size.  So, 7.5 divided by the square root of 84 is 0.8.   To determine our 90% confidence interval, we perform the calculation 74 +/- 1.645 times 0.8.  Performing this calculation gives us a confidence interval of 72.7 through 75.3. Let’s do the same for a 95% confidence interval.  In this case, our calculation is 74 +/- 1.960 times 0.8, which gives us an interval of 72.4 to 75.6. The calculation for a 99% confidence interval is 74 +/- 2.575 times 0.8, which gives us an interval of 71.9 to 76.1.  The general formula for all confidence intervals is: confidence interval equals the point estimate +/- the confidence level multiplier times the standard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can be 90% confident that the true population heart rate is somewhere in the interval of 72.7 and 75.3 beats per minute. We can be 95% confident that our true population heart rate is between 72.4 and 75.6 beats per minute. And, we can be 99% confident that the true population heart rate is somewhere in the interval of 71.9 to 76.1 beats per minute. You’ll notice that as we increase our level of confidence, the interval widens because the larger the range between the lower and upper bounds, the more confident we can be that the interval contains the true population mean heart rate.</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should be aware</a:t>
            </a:r>
            <a:r>
              <a:rPr lang="en-US" baseline="0" dirty="0" smtClean="0"/>
              <a:t> that there are some factors that will influence the size of the standard error and therefore the width of the confidence interval.  First, the more variability that exists in the sample observations, the larger the standard deviation and therefore, the wider the confidence interval.  The relationship between standard deviation and standard error dictates that as standard deviation increases, standard error increases as well. </a:t>
            </a:r>
            <a:r>
              <a:rPr lang="en-US" b="0" dirty="0" smtClean="0"/>
              <a:t>When the variability among subjects in a sample is large, the variability among the means of repeated samples will also be large.</a:t>
            </a:r>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second factor</a:t>
            </a:r>
            <a:r>
              <a:rPr lang="en-US" baseline="0" dirty="0" smtClean="0"/>
              <a:t> that greatly influences the size of the standard error and the width of the confidence interval is the sample size.  The greater the sample size, the smaller the standard error and the narrower the confidence interval will be.  Increasing sample size leads to more precision in the population parameter.</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our heart rate data set, a sample size of 84 adults produces a 95% confidence interval between 72.4 and 75.6 beats per minute.  If we increase the sample size to 500 adults, we can be 95% confident that the true population heart rate is between 73.34 and 74.657 beats per minute. The larger sample size decreases the width of the 95% confidence interval, and the estimation of the true heart rate in the population becomes more precise.  </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Understanding</a:t>
            </a:r>
            <a:r>
              <a:rPr lang="en-US" baseline="0" dirty="0" smtClean="0"/>
              <a:t> the relationship between confidence and accuracy can be very tricky.  Remember, he level of confidence reflects the uncertainty or variability inherent in sampling.  Since we usually only take one sample from a population, we want that sample to reflect the true value of the population parameter, as much as possible.  When there is a lot of variability in the sample, the standard deviation for the sample is greater and therefore, the interval is wider.  Increasing sample size will produce a narrower interval at the same level of confidence.  This should not be confused with increasing or decreasing your level of confidence, say from a 90% to 95% confidence level, or from a 99% to 95% confidence.  </a:t>
            </a:r>
          </a:p>
          <a:p>
            <a:endParaRPr lang="en-US" baseline="0" dirty="0" smtClean="0"/>
          </a:p>
          <a:p>
            <a:r>
              <a:rPr lang="en-US" baseline="0" dirty="0" smtClean="0"/>
              <a:t>When there is more variability in the sample, it means there is less accuracy that the sample statistic will accurately reflect the true population parameter.  In other words, we have less precision.</a:t>
            </a:r>
          </a:p>
          <a:p>
            <a:endParaRPr lang="en-US" baseline="0" dirty="0" smtClean="0"/>
          </a:p>
          <a:p>
            <a:r>
              <a:rPr lang="en-US" baseline="0" dirty="0" smtClean="0"/>
              <a:t>Increasing the sample size lowers the standard error and produces a narrower, or less variable, confidence interval.</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Published</a:t>
            </a:r>
            <a:r>
              <a:rPr lang="en-US" baseline="0" dirty="0" smtClean="0"/>
              <a:t> medial research usually reports 95% confidence intervals in the statistical results.  Other sample statistics that are commonly reported with confidence intervals include difference between 2 means, proportions, differences between 2 proportions, correlations, relative risks, and odds ratios.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a:defRPr/>
            </a:pPr>
            <a:fld id="{4C20ADEF-D8AC-4623-A3FA-5A6433F6686F}" type="datetimeFigureOut">
              <a:rPr lang="en-US" smtClean="0"/>
              <a:pPr>
                <a:defRPr/>
              </a:pPr>
              <a:t>1/2/11</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9A12C45F-19D2-4292-A166-9027017B9618}"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cstate="print"/>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cstate="print"/>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pPr>
              <a:defRPr/>
            </a:pPr>
            <a:fld id="{CDB66251-CCE9-4682-88BD-376797411031}" type="datetimeFigureOut">
              <a:rPr lang="en-US" smtClean="0"/>
              <a:pPr>
                <a:defRPr/>
              </a:pPr>
              <a:t>1/2/11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D46DA4-579C-4266-8C99-196B8A743CB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AE00-B1F6-4359-A695-47B833251EB1}"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74EAE4-47F3-4FEF-9C4A-F6E0D2FF13D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4FCD8B-12FE-43DF-89D2-3FD0746B5587}"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6F50C5-A9EB-4688-837A-7078A9960B9C}" type="slidenum">
              <a:rPr lang="en-US" smtClean="0"/>
              <a:pPr>
                <a:defRPr/>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9D1C14B0-0BB4-4C4E-BBA7-68F86A9F434B}" type="datetimeFigureOut">
              <a:rPr lang="en-US" smtClean="0"/>
              <a:pPr>
                <a:defRPr/>
              </a:pPr>
              <a:t>1/2/11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B49E8A-B92C-4056-B156-70F15D24260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cstate="print"/>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04BED914-AE2B-4891-A636-66E367A115BE}" type="datetimeFigureOut">
              <a:rPr lang="en-US" smtClean="0"/>
              <a:pPr>
                <a:defRPr/>
              </a:pPr>
              <a:t>1/2/11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833440-ED86-4A80-8FC0-77705C3BF866}"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3A6AD539-595F-4B55-96A1-18A00123C1A0}" type="datetimeFigureOut">
              <a:rPr lang="en-US" smtClean="0"/>
              <a:pPr>
                <a:defRPr/>
              </a:pPr>
              <a:t>1/2/11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8946AC-A505-42E7-AE87-35B27A2AC29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5A5B73D-1C17-4B19-929F-91A7BBA84FA6}" type="datetimeFigureOut">
              <a:rPr lang="en-US" smtClean="0"/>
              <a:pPr>
                <a:defRPr/>
              </a:pPr>
              <a:t>1/2/11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B1AA4845-A08A-4DF4-8D99-E2E7B6D41C67}" type="slidenum">
              <a:rPr lang="en-US" smtClean="0"/>
              <a:pPr/>
              <a:t>‹#›</a:t>
            </a:fld>
            <a:endParaRPr lang="en-US"/>
          </a:p>
        </p:txBody>
      </p:sp>
      <p:pic>
        <p:nvPicPr>
          <p:cNvPr id="7" name="Picture 6" descr="SectionHeaderLeft.jpg"/>
          <p:cNvPicPr>
            <a:picLocks noChangeAspect="1"/>
          </p:cNvPicPr>
          <p:nvPr/>
        </p:nvPicPr>
        <p:blipFill>
          <a:blip r:embed="rId2" cstate="print"/>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26487969-D5FB-46A9-98C4-F9C32636A271}"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9B1E78F-9918-45CD-960F-A4A75ECC58B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74C2348A-B8C8-449F-9FE5-D397EFE40EBA}" type="datetimeFigureOut">
              <a:rPr lang="en-US" smtClean="0"/>
              <a:pPr>
                <a:defRPr/>
              </a:pPr>
              <a:t>1/2/11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56E48D-5031-4AAD-877F-2DC4D8AE04A9}" type="slidenum">
              <a:rPr lang="en-US" smtClean="0"/>
              <a:pPr>
                <a:defRPr/>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2F3C420-C621-40F7-851B-77C50C5BCA7B}" type="datetimeFigureOut">
              <a:rPr lang="en-US" smtClean="0"/>
              <a:pPr>
                <a:defRPr/>
              </a:pPr>
              <a:t>1/2/11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38A9B6A-DB4D-4BE9-A7DC-348A3B109B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jpe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cstate="print"/>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pPr>
              <a:defRPr/>
            </a:pPr>
            <a:fld id="{DD44106F-7558-4BD4-851C-3192C68C9CE2}" type="datetimeFigureOut">
              <a:rPr lang="en-US" smtClean="0"/>
              <a:pPr>
                <a:defRPr/>
              </a:pPr>
              <a:t>1/2/11</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pPr>
              <a:defRPr/>
            </a:pPr>
            <a:fld id="{C1E3B637-01FF-47AE-B4D5-47BBEDE71A42}"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oleObject" Target="../embeddings/Microsoft_Equation1.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oleObject" Target="../embeddings/Microsoft_Equation2.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4" Type="http://schemas.openxmlformats.org/officeDocument/2006/relationships/oleObject" Target="../embeddings/Microsoft_Equation3.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 Type="http://schemas.openxmlformats.org/officeDocument/2006/relationships/oleObject" Target="../embeddings/Microsoft_Equation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sz="4800" dirty="0" smtClean="0">
                <a:solidFill>
                  <a:srgbClr val="0070C0"/>
                </a:solidFill>
                <a:ea typeface="ＭＳ Ｐゴシック" charset="-128"/>
                <a:cs typeface="ＭＳ Ｐゴシック" charset="-128"/>
              </a:rPr>
              <a:t>Confidence Intervals</a:t>
            </a:r>
          </a:p>
        </p:txBody>
      </p:sp>
      <p:sp>
        <p:nvSpPr>
          <p:cNvPr id="3" name="Content Placeholder 2"/>
          <p:cNvSpPr>
            <a:spLocks noGrp="1"/>
          </p:cNvSpPr>
          <p:nvPr>
            <p:ph idx="1"/>
          </p:nvPr>
        </p:nvSpPr>
        <p:spPr>
          <a:xfrm>
            <a:off x="457200" y="1981200"/>
            <a:ext cx="8229600" cy="4648200"/>
          </a:xfrm>
        </p:spPr>
        <p:txBody>
          <a:bodyPr>
            <a:normAutofit lnSpcReduction="10000"/>
          </a:bodyPr>
          <a:lstStyle/>
          <a:p>
            <a:pPr>
              <a:buFont typeface="Arial" charset="0"/>
              <a:buNone/>
              <a:defRPr/>
            </a:pPr>
            <a:r>
              <a:rPr lang="en-US" sz="2400" dirty="0" smtClean="0"/>
              <a:t>Objectives:</a:t>
            </a:r>
          </a:p>
          <a:p>
            <a:pPr marL="514350" indent="-514350">
              <a:defRPr/>
            </a:pPr>
            <a:r>
              <a:rPr lang="en-US" sz="2400" dirty="0" smtClean="0"/>
              <a:t>Students should know how to calculate a standard error, given a sample mean, standard deviation, and sample size</a:t>
            </a:r>
          </a:p>
          <a:p>
            <a:pPr marL="514350" indent="-514350">
              <a:defRPr/>
            </a:pPr>
            <a:r>
              <a:rPr lang="en-US" sz="2400" dirty="0" smtClean="0"/>
              <a:t>Students should know what a confidence interval is, and its purpose</a:t>
            </a:r>
          </a:p>
          <a:p>
            <a:pPr marL="514350" indent="-514350">
              <a:defRPr/>
            </a:pPr>
            <a:r>
              <a:rPr lang="en-US" sz="2400" dirty="0" smtClean="0"/>
              <a:t>Students should be able to construct and interpret 90%, 95%, and 99% confidence intervals, and know how they compare to each other</a:t>
            </a:r>
          </a:p>
          <a:p>
            <a:pPr marL="514350" indent="-514350">
              <a:defRPr/>
            </a:pPr>
            <a:r>
              <a:rPr lang="en-US" sz="2400" dirty="0" smtClean="0"/>
              <a:t>Students should know how changes in variability and/or changes in sample size affect the width of a confidence interval</a:t>
            </a:r>
          </a:p>
          <a:p>
            <a:pPr marL="514350" indent="-514350">
              <a:defRPr/>
            </a:pPr>
            <a:endParaRPr lang="en-US" dirty="0" smtClean="0"/>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accent5"/>
                </a:solidFill>
              </a:rPr>
              <a:t>Confidence Intervals</a:t>
            </a:r>
            <a:endParaRPr lang="en-US" sz="4800" dirty="0">
              <a:solidFill>
                <a:schemeClr val="accent5"/>
              </a:solidFill>
            </a:endParaRPr>
          </a:p>
        </p:txBody>
      </p:sp>
      <p:sp>
        <p:nvSpPr>
          <p:cNvPr id="4" name="Text Box 3"/>
          <p:cNvSpPr txBox="1">
            <a:spLocks noChangeArrowheads="1"/>
          </p:cNvSpPr>
          <p:nvPr/>
        </p:nvSpPr>
        <p:spPr bwMode="auto">
          <a:xfrm>
            <a:off x="457200" y="2057400"/>
            <a:ext cx="8229600" cy="3935413"/>
          </a:xfrm>
          <a:prstGeom prst="rect">
            <a:avLst/>
          </a:prstGeom>
          <a:noFill/>
          <a:ln w="9525">
            <a:noFill/>
            <a:miter lim="800000"/>
            <a:headEnd/>
            <a:tailEnd/>
          </a:ln>
        </p:spPr>
        <p:txBody>
          <a:bodyPr wrap="square">
            <a:prstTxWarp prst="textNoShape">
              <a:avLst/>
            </a:prstTxWarp>
            <a:spAutoFit/>
          </a:bodyPr>
          <a:lstStyle/>
          <a:p>
            <a:pPr eaLnBrk="0" hangingPunct="0"/>
            <a:r>
              <a:rPr lang="en-US" sz="2800" dirty="0">
                <a:latin typeface="+mn-lt"/>
              </a:rPr>
              <a:t>How precisely does the </a:t>
            </a:r>
            <a:r>
              <a:rPr lang="en-US" sz="2800" b="1" dirty="0">
                <a:solidFill>
                  <a:schemeClr val="accent3"/>
                </a:solidFill>
                <a:latin typeface="+mn-lt"/>
              </a:rPr>
              <a:t>sample statistic</a:t>
            </a:r>
            <a:r>
              <a:rPr lang="en-US" sz="2800" dirty="0">
                <a:solidFill>
                  <a:schemeClr val="accent3"/>
                </a:solidFill>
                <a:latin typeface="+mn-lt"/>
              </a:rPr>
              <a:t> </a:t>
            </a:r>
            <a:r>
              <a:rPr lang="en-US" sz="2800" dirty="0">
                <a:latin typeface="+mn-lt"/>
              </a:rPr>
              <a:t>estimate the </a:t>
            </a:r>
            <a:r>
              <a:rPr lang="en-US" sz="2800" b="1" dirty="0">
                <a:solidFill>
                  <a:srgbClr val="78AC35"/>
                </a:solidFill>
                <a:latin typeface="+mn-lt"/>
              </a:rPr>
              <a:t>population parameter</a:t>
            </a:r>
            <a:r>
              <a:rPr lang="en-US" sz="2800" dirty="0">
                <a:latin typeface="+mn-lt"/>
              </a:rPr>
              <a:t>?</a:t>
            </a:r>
          </a:p>
          <a:p>
            <a:pPr eaLnBrk="0" hangingPunct="0"/>
            <a:endParaRPr lang="en-US" sz="2800" dirty="0">
              <a:latin typeface="+mn-lt"/>
            </a:endParaRPr>
          </a:p>
          <a:p>
            <a:pPr eaLnBrk="0" hangingPunct="0"/>
            <a:r>
              <a:rPr lang="en-US" sz="2800" dirty="0">
                <a:latin typeface="+mn-lt"/>
              </a:rPr>
              <a:t>To illustrate the calculation and interpretation of confidence intervals we’ll use the HR data from our previous sample of 84 adults:</a:t>
            </a:r>
          </a:p>
          <a:p>
            <a:pPr eaLnBrk="0" hangingPunct="0"/>
            <a:endParaRPr lang="en-US" sz="2800" dirty="0">
              <a:latin typeface="+mn-lt"/>
            </a:endParaRPr>
          </a:p>
          <a:p>
            <a:pPr algn="ctr" eaLnBrk="0" hangingPunct="0"/>
            <a:r>
              <a:rPr lang="en-US" sz="2800" dirty="0">
                <a:latin typeface="+mn-lt"/>
              </a:rPr>
              <a:t>The sample mean HR was 74.0 </a:t>
            </a:r>
            <a:r>
              <a:rPr lang="en-US" sz="2800" dirty="0" err="1">
                <a:latin typeface="+mn-lt"/>
              </a:rPr>
              <a:t>bpm</a:t>
            </a:r>
            <a:endParaRPr lang="en-US" sz="2800" dirty="0">
              <a:latin typeface="+mn-lt"/>
            </a:endParaRPr>
          </a:p>
          <a:p>
            <a:pPr algn="ctr" eaLnBrk="0" hangingPunct="0"/>
            <a:r>
              <a:rPr lang="en-US" sz="2800" dirty="0">
                <a:latin typeface="+mn-lt"/>
              </a:rPr>
              <a:t>The sample standard deviation was 7.5 </a:t>
            </a:r>
            <a:r>
              <a:rPr lang="en-US" sz="2800" dirty="0" err="1">
                <a:latin typeface="+mn-lt"/>
              </a:rPr>
              <a:t>bpm</a:t>
            </a:r>
            <a:endParaRPr lang="en-US" sz="2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400" dirty="0" smtClean="0">
                <a:solidFill>
                  <a:schemeClr val="accent5"/>
                </a:solidFill>
              </a:rPr>
              <a:t>Calculating Confidence Intervals</a:t>
            </a:r>
            <a:endParaRPr lang="en-US" sz="4400" dirty="0">
              <a:solidFill>
                <a:schemeClr val="accent5"/>
              </a:solidFill>
            </a:endParaRPr>
          </a:p>
        </p:txBody>
      </p:sp>
      <p:sp>
        <p:nvSpPr>
          <p:cNvPr id="4" name="Text Box 3"/>
          <p:cNvSpPr txBox="1">
            <a:spLocks noChangeArrowheads="1"/>
          </p:cNvSpPr>
          <p:nvPr/>
        </p:nvSpPr>
        <p:spPr bwMode="auto">
          <a:xfrm>
            <a:off x="457200" y="2057400"/>
            <a:ext cx="8229600" cy="830997"/>
          </a:xfrm>
          <a:prstGeom prst="rect">
            <a:avLst/>
          </a:prstGeom>
          <a:noFill/>
          <a:ln w="9525">
            <a:noFill/>
            <a:miter lim="800000"/>
            <a:headEnd/>
            <a:tailEnd/>
          </a:ln>
        </p:spPr>
        <p:txBody>
          <a:bodyPr>
            <a:prstTxWarp prst="textNoShape">
              <a:avLst/>
            </a:prstTxWarp>
            <a:spAutoFit/>
          </a:bodyPr>
          <a:lstStyle/>
          <a:p>
            <a:pPr algn="ctr" eaLnBrk="0" hangingPunct="0"/>
            <a:r>
              <a:rPr lang="en-US" sz="2400" dirty="0">
                <a:latin typeface="+mn-lt"/>
              </a:rPr>
              <a:t>What are the 90, 95, and 99% confidence intervals for our sample estimate of the true population heart rate?</a:t>
            </a:r>
          </a:p>
        </p:txBody>
      </p:sp>
      <p:graphicFrame>
        <p:nvGraphicFramePr>
          <p:cNvPr id="20482" name="Object 2"/>
          <p:cNvGraphicFramePr>
            <a:graphicFrameLocks noChangeAspect="1"/>
          </p:cNvGraphicFramePr>
          <p:nvPr/>
        </p:nvGraphicFramePr>
        <p:xfrm>
          <a:off x="914400" y="3200400"/>
          <a:ext cx="7391400" cy="1049337"/>
        </p:xfrm>
        <a:graphic>
          <a:graphicData uri="http://schemas.openxmlformats.org/presentationml/2006/ole">
            <p:oleObj spid="_x0000_s20482" name="Equation" r:id="rId4" imgW="2946240" imgH="419040" progId="Equation.3">
              <p:embed/>
            </p:oleObj>
          </a:graphicData>
        </a:graphic>
      </p:graphicFrame>
      <p:sp>
        <p:nvSpPr>
          <p:cNvPr id="6" name="Text Box 5"/>
          <p:cNvSpPr txBox="1">
            <a:spLocks noChangeArrowheads="1"/>
          </p:cNvSpPr>
          <p:nvPr/>
        </p:nvSpPr>
        <p:spPr bwMode="auto">
          <a:xfrm>
            <a:off x="457200" y="4724400"/>
            <a:ext cx="8229600" cy="1570038"/>
          </a:xfrm>
          <a:prstGeom prst="rect">
            <a:avLst/>
          </a:prstGeom>
          <a:noFill/>
          <a:ln w="9525">
            <a:noFill/>
            <a:miter lim="800000"/>
            <a:headEnd/>
            <a:tailEnd/>
          </a:ln>
        </p:spPr>
        <p:txBody>
          <a:bodyPr wrap="square">
            <a:prstTxWarp prst="textNoShape">
              <a:avLst/>
            </a:prstTxWarp>
            <a:spAutoFit/>
          </a:bodyPr>
          <a:lstStyle/>
          <a:p>
            <a:pPr algn="ctr" eaLnBrk="0" hangingPunct="0"/>
            <a:r>
              <a:rPr lang="en-US" sz="2400" dirty="0">
                <a:latin typeface="+mn-lt"/>
              </a:rPr>
              <a:t>90% CI:  74.0 ± 1.645(0.8) = 74.0 ± 1.3 = 72.7, 75.3</a:t>
            </a:r>
          </a:p>
          <a:p>
            <a:pPr algn="ctr" eaLnBrk="0" hangingPunct="0">
              <a:spcBef>
                <a:spcPct val="50000"/>
              </a:spcBef>
            </a:pPr>
            <a:r>
              <a:rPr lang="en-US" sz="2400" dirty="0">
                <a:latin typeface="+mn-lt"/>
              </a:rPr>
              <a:t>95% CI:  74.0 ± 1.960(0.8) = 74.0 ± 1.6 = 72.4, 75.6</a:t>
            </a:r>
          </a:p>
          <a:p>
            <a:pPr algn="ctr" eaLnBrk="0" hangingPunct="0">
              <a:spcBef>
                <a:spcPct val="50000"/>
              </a:spcBef>
            </a:pPr>
            <a:r>
              <a:rPr lang="en-US" sz="2400" dirty="0">
                <a:latin typeface="+mn-lt"/>
              </a:rPr>
              <a:t>99% CI:  74.0 ± 2.575(0.8) = 74.0 ± 2.1 = 71.9, 76.1</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accent5"/>
                </a:solidFill>
              </a:rPr>
              <a:t>Confidence Interval Example</a:t>
            </a:r>
            <a:endParaRPr lang="en-US" sz="4400" dirty="0">
              <a:solidFill>
                <a:schemeClr val="accent5"/>
              </a:solidFill>
            </a:endParaRPr>
          </a:p>
        </p:txBody>
      </p:sp>
      <p:sp>
        <p:nvSpPr>
          <p:cNvPr id="4" name="Text Box 3"/>
          <p:cNvSpPr txBox="1">
            <a:spLocks noChangeArrowheads="1"/>
          </p:cNvSpPr>
          <p:nvPr/>
        </p:nvSpPr>
        <p:spPr bwMode="auto">
          <a:xfrm>
            <a:off x="457200" y="2057400"/>
            <a:ext cx="8229600" cy="3477875"/>
          </a:xfrm>
          <a:prstGeom prst="rect">
            <a:avLst/>
          </a:prstGeom>
          <a:noFill/>
          <a:ln w="9525">
            <a:noFill/>
            <a:miter lim="800000"/>
            <a:headEnd/>
            <a:tailEnd/>
          </a:ln>
        </p:spPr>
        <p:txBody>
          <a:bodyPr wrap="square">
            <a:prstTxWarp prst="textNoShape">
              <a:avLst/>
            </a:prstTxWarp>
            <a:spAutoFit/>
          </a:bodyPr>
          <a:lstStyle/>
          <a:p>
            <a:pPr algn="ctr" eaLnBrk="0" hangingPunct="0">
              <a:spcBef>
                <a:spcPct val="25000"/>
              </a:spcBef>
            </a:pPr>
            <a:r>
              <a:rPr lang="en-US" sz="2000" dirty="0">
                <a:latin typeface="+mn-lt"/>
              </a:rPr>
              <a:t>90% CI:  74.0 ± 1.645(0.8) = 74.0 ± 1.3 = 72.7, 75.3</a:t>
            </a:r>
          </a:p>
          <a:p>
            <a:pPr algn="ctr" eaLnBrk="0" hangingPunct="0">
              <a:spcBef>
                <a:spcPct val="25000"/>
              </a:spcBef>
            </a:pPr>
            <a:r>
              <a:rPr lang="en-US" sz="2000" dirty="0">
                <a:latin typeface="+mn-lt"/>
              </a:rPr>
              <a:t>We can be </a:t>
            </a:r>
            <a:r>
              <a:rPr lang="en-US" sz="2000" dirty="0">
                <a:solidFill>
                  <a:schemeClr val="accent3"/>
                </a:solidFill>
                <a:latin typeface="+mn-lt"/>
              </a:rPr>
              <a:t>90% confident </a:t>
            </a:r>
            <a:r>
              <a:rPr lang="en-US" sz="2000" dirty="0">
                <a:latin typeface="+mn-lt"/>
              </a:rPr>
              <a:t>that the true population heart rate</a:t>
            </a:r>
          </a:p>
          <a:p>
            <a:pPr algn="ctr" eaLnBrk="0" hangingPunct="0"/>
            <a:r>
              <a:rPr lang="en-US" sz="2000" dirty="0">
                <a:latin typeface="+mn-lt"/>
              </a:rPr>
              <a:t>is </a:t>
            </a:r>
            <a:r>
              <a:rPr lang="en-US" sz="2000" dirty="0">
                <a:solidFill>
                  <a:srgbClr val="78AC35"/>
                </a:solidFill>
                <a:latin typeface="+mn-lt"/>
              </a:rPr>
              <a:t>between 72.7 and 75.3 </a:t>
            </a:r>
            <a:r>
              <a:rPr lang="en-US" sz="2000" dirty="0" err="1">
                <a:solidFill>
                  <a:srgbClr val="78AC35"/>
                </a:solidFill>
                <a:latin typeface="+mn-lt"/>
              </a:rPr>
              <a:t>bpm</a:t>
            </a:r>
            <a:endParaRPr lang="en-US" sz="2000" dirty="0">
              <a:solidFill>
                <a:srgbClr val="78AC35"/>
              </a:solidFill>
              <a:latin typeface="+mn-lt"/>
            </a:endParaRPr>
          </a:p>
          <a:p>
            <a:pPr algn="ctr" eaLnBrk="0" hangingPunct="0">
              <a:spcBef>
                <a:spcPct val="75000"/>
              </a:spcBef>
            </a:pPr>
            <a:r>
              <a:rPr lang="en-US" sz="2000" dirty="0">
                <a:latin typeface="+mn-lt"/>
              </a:rPr>
              <a:t>95% CI:  74.0 ± 1.960(0.8) = 74.0 ± 1.6 = 72.4, 75.6</a:t>
            </a:r>
          </a:p>
          <a:p>
            <a:pPr algn="ctr" eaLnBrk="0" hangingPunct="0">
              <a:spcBef>
                <a:spcPct val="25000"/>
              </a:spcBef>
            </a:pPr>
            <a:r>
              <a:rPr lang="en-US" sz="2000" dirty="0">
                <a:latin typeface="+mn-lt"/>
              </a:rPr>
              <a:t>We can be </a:t>
            </a:r>
            <a:r>
              <a:rPr lang="en-US" sz="2000" dirty="0">
                <a:solidFill>
                  <a:schemeClr val="accent5"/>
                </a:solidFill>
                <a:latin typeface="+mn-lt"/>
              </a:rPr>
              <a:t>95% confident </a:t>
            </a:r>
            <a:r>
              <a:rPr lang="en-US" sz="2000" dirty="0">
                <a:latin typeface="+mn-lt"/>
              </a:rPr>
              <a:t>that the true population heart rate</a:t>
            </a:r>
          </a:p>
          <a:p>
            <a:pPr algn="ctr" eaLnBrk="0" hangingPunct="0"/>
            <a:r>
              <a:rPr lang="en-US" sz="2000" dirty="0">
                <a:latin typeface="+mn-lt"/>
              </a:rPr>
              <a:t>is </a:t>
            </a:r>
            <a:r>
              <a:rPr lang="en-US" sz="2000" dirty="0">
                <a:solidFill>
                  <a:srgbClr val="4083CF"/>
                </a:solidFill>
                <a:latin typeface="+mn-lt"/>
              </a:rPr>
              <a:t>between 72.4 and 75.6 </a:t>
            </a:r>
            <a:r>
              <a:rPr lang="en-US" sz="2000" dirty="0" err="1">
                <a:solidFill>
                  <a:srgbClr val="4083CF"/>
                </a:solidFill>
                <a:latin typeface="+mn-lt"/>
              </a:rPr>
              <a:t>bpm</a:t>
            </a:r>
            <a:endParaRPr lang="en-US" sz="2000" dirty="0">
              <a:solidFill>
                <a:srgbClr val="4083CF"/>
              </a:solidFill>
              <a:latin typeface="+mn-lt"/>
            </a:endParaRPr>
          </a:p>
          <a:p>
            <a:pPr algn="ctr" eaLnBrk="0" hangingPunct="0">
              <a:spcBef>
                <a:spcPct val="75000"/>
              </a:spcBef>
            </a:pPr>
            <a:r>
              <a:rPr lang="en-US" sz="2000" dirty="0">
                <a:latin typeface="+mn-lt"/>
              </a:rPr>
              <a:t>99% CI:  74.0 ± 2.575(0.8) = 74.0 ± 2.1 = 71.9, 76.1</a:t>
            </a:r>
          </a:p>
          <a:p>
            <a:pPr algn="ctr" eaLnBrk="0" hangingPunct="0"/>
            <a:r>
              <a:rPr lang="en-US" sz="2000" dirty="0">
                <a:latin typeface="+mn-lt"/>
              </a:rPr>
              <a:t>We can be </a:t>
            </a:r>
            <a:r>
              <a:rPr lang="en-US" sz="2000" dirty="0">
                <a:solidFill>
                  <a:schemeClr val="accent1"/>
                </a:solidFill>
                <a:latin typeface="+mn-lt"/>
              </a:rPr>
              <a:t>90% confident </a:t>
            </a:r>
            <a:r>
              <a:rPr lang="en-US" sz="2000" dirty="0">
                <a:latin typeface="+mn-lt"/>
              </a:rPr>
              <a:t>that the true population heart rate</a:t>
            </a:r>
          </a:p>
          <a:p>
            <a:pPr algn="ctr" eaLnBrk="0" hangingPunct="0"/>
            <a:r>
              <a:rPr lang="en-US" sz="2000" dirty="0">
                <a:latin typeface="+mn-lt"/>
              </a:rPr>
              <a:t>is </a:t>
            </a:r>
            <a:r>
              <a:rPr lang="en-US" sz="2000" dirty="0">
                <a:solidFill>
                  <a:srgbClr val="990000"/>
                </a:solidFill>
                <a:latin typeface="+mn-lt"/>
              </a:rPr>
              <a:t>between 71.9 and 76.1 </a:t>
            </a:r>
            <a:r>
              <a:rPr lang="en-US" sz="2000" dirty="0" err="1">
                <a:solidFill>
                  <a:srgbClr val="990000"/>
                </a:solidFill>
                <a:latin typeface="+mn-lt"/>
              </a:rPr>
              <a:t>bpm</a:t>
            </a:r>
            <a:endParaRPr lang="en-US" sz="2000" dirty="0">
              <a:solidFill>
                <a:srgbClr val="990000"/>
              </a:solidFill>
              <a:latin typeface="+mn-lt"/>
            </a:endParaRPr>
          </a:p>
        </p:txBody>
      </p:sp>
      <p:sp>
        <p:nvSpPr>
          <p:cNvPr id="5" name="Text Box 4"/>
          <p:cNvSpPr txBox="1">
            <a:spLocks noChangeArrowheads="1"/>
          </p:cNvSpPr>
          <p:nvPr/>
        </p:nvSpPr>
        <p:spPr bwMode="auto">
          <a:xfrm>
            <a:off x="304800" y="5562600"/>
            <a:ext cx="8534400" cy="923330"/>
          </a:xfrm>
          <a:prstGeom prst="rect">
            <a:avLst/>
          </a:prstGeom>
          <a:noFill/>
          <a:ln w="22225">
            <a:solidFill>
              <a:schemeClr val="accent1"/>
            </a:solidFill>
            <a:miter lim="800000"/>
            <a:headEnd/>
            <a:tailEnd/>
          </a:ln>
        </p:spPr>
        <p:txBody>
          <a:bodyPr wrap="square">
            <a:prstTxWarp prst="textNoShape">
              <a:avLst/>
            </a:prstTxWarp>
            <a:spAutoFit/>
          </a:bodyPr>
          <a:lstStyle/>
          <a:p>
            <a:pPr algn="ctr" eaLnBrk="0" hangingPunct="0">
              <a:spcBef>
                <a:spcPct val="25000"/>
              </a:spcBef>
            </a:pPr>
            <a:r>
              <a:rPr lang="en-US" dirty="0">
                <a:latin typeface="+mn-lt"/>
              </a:rPr>
              <a:t>As we </a:t>
            </a:r>
            <a:r>
              <a:rPr lang="en-US" dirty="0">
                <a:solidFill>
                  <a:schemeClr val="accent3"/>
                </a:solidFill>
                <a:latin typeface="+mn-lt"/>
              </a:rPr>
              <a:t>increase the level of confidence</a:t>
            </a:r>
            <a:r>
              <a:rPr lang="en-US" dirty="0">
                <a:latin typeface="+mn-lt"/>
              </a:rPr>
              <a:t>, the interval </a:t>
            </a:r>
            <a:r>
              <a:rPr lang="en-US" dirty="0">
                <a:solidFill>
                  <a:srgbClr val="78AC35"/>
                </a:solidFill>
                <a:latin typeface="+mn-lt"/>
              </a:rPr>
              <a:t>widens</a:t>
            </a:r>
            <a:r>
              <a:rPr lang="en-US" dirty="0">
                <a:latin typeface="+mn-lt"/>
              </a:rPr>
              <a:t> because the larger the range between the lower and upper bounds, </a:t>
            </a:r>
            <a:r>
              <a:rPr lang="en-US" dirty="0">
                <a:solidFill>
                  <a:srgbClr val="78AC35"/>
                </a:solidFill>
                <a:latin typeface="+mn-lt"/>
              </a:rPr>
              <a:t>the more confident we can be that the interval contains the true mean</a:t>
            </a:r>
            <a:r>
              <a:rPr lang="en-US" dirty="0">
                <a:latin typeface="+mn-lt"/>
              </a:rPr>
              <a: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chemeClr val="accent5"/>
                </a:solidFill>
              </a:rPr>
              <a:t>Factors Affecting Width of a Confidence Interval</a:t>
            </a:r>
            <a:endParaRPr lang="en-US" sz="4000" dirty="0">
              <a:solidFill>
                <a:schemeClr val="accent5"/>
              </a:solidFill>
            </a:endParaRPr>
          </a:p>
        </p:txBody>
      </p:sp>
      <p:sp>
        <p:nvSpPr>
          <p:cNvPr id="4" name="Text Box 3"/>
          <p:cNvSpPr txBox="1">
            <a:spLocks noChangeArrowheads="1"/>
          </p:cNvSpPr>
          <p:nvPr/>
        </p:nvSpPr>
        <p:spPr bwMode="auto">
          <a:xfrm>
            <a:off x="457200" y="1981200"/>
            <a:ext cx="8229600" cy="2200602"/>
          </a:xfrm>
          <a:prstGeom prst="rect">
            <a:avLst/>
          </a:prstGeom>
          <a:noFill/>
          <a:ln w="9525">
            <a:noFill/>
            <a:miter lim="800000"/>
            <a:headEnd/>
            <a:tailEnd/>
          </a:ln>
        </p:spPr>
        <p:txBody>
          <a:bodyPr wrap="square" lIns="0" tIns="0" rIns="0" bIns="0">
            <a:prstTxWarp prst="textNoShape">
              <a:avLst/>
            </a:prstTxWarp>
            <a:spAutoFit/>
          </a:bodyPr>
          <a:lstStyle/>
          <a:p>
            <a:pPr marL="457200" indent="-457200" eaLnBrk="0" hangingPunct="0">
              <a:spcBef>
                <a:spcPct val="25000"/>
              </a:spcBef>
            </a:pPr>
            <a:r>
              <a:rPr lang="en-US" sz="2000" dirty="0">
                <a:latin typeface="+mn-lt"/>
              </a:rPr>
              <a:t>Factors that determine the size of a standard error and therefore the width of a confidence interval:</a:t>
            </a:r>
          </a:p>
          <a:p>
            <a:pPr marL="457200" indent="-457200" eaLnBrk="0" hangingPunct="0">
              <a:spcBef>
                <a:spcPct val="25000"/>
              </a:spcBef>
            </a:pPr>
            <a:endParaRPr lang="en-US" sz="2000" dirty="0">
              <a:latin typeface="+mn-lt"/>
            </a:endParaRPr>
          </a:p>
          <a:p>
            <a:pPr marL="457200" indent="-457200" eaLnBrk="0" hangingPunct="0">
              <a:buFontTx/>
              <a:buAutoNum type="arabicPeriod"/>
            </a:pPr>
            <a:r>
              <a:rPr lang="en-US" sz="2000" dirty="0">
                <a:latin typeface="+mn-lt"/>
              </a:rPr>
              <a:t>The amount of </a:t>
            </a:r>
            <a:r>
              <a:rPr lang="en-US" sz="2000" b="1" dirty="0">
                <a:solidFill>
                  <a:srgbClr val="78AC35"/>
                </a:solidFill>
                <a:latin typeface="+mn-lt"/>
              </a:rPr>
              <a:t>variability</a:t>
            </a:r>
            <a:r>
              <a:rPr lang="en-US" sz="2000" dirty="0">
                <a:latin typeface="+mn-lt"/>
              </a:rPr>
              <a:t> in the sample:</a:t>
            </a:r>
          </a:p>
          <a:p>
            <a:pPr marL="457200" indent="-457200" eaLnBrk="0" hangingPunct="0"/>
            <a:r>
              <a:rPr lang="en-US" sz="2000" dirty="0">
                <a:latin typeface="+mn-lt"/>
              </a:rPr>
              <a:t>	The greater the variability (for sample means, the larger the standard deviation), the wider the confidence interval.</a:t>
            </a:r>
          </a:p>
          <a:p>
            <a:pPr marL="457200" indent="-457200" eaLnBrk="0" hangingPunct="0"/>
            <a:endParaRPr lang="en-US" b="1" dirty="0">
              <a:solidFill>
                <a:srgbClr val="000099"/>
              </a:solidFill>
            </a:endParaRPr>
          </a:p>
        </p:txBody>
      </p:sp>
      <p:graphicFrame>
        <p:nvGraphicFramePr>
          <p:cNvPr id="67586" name="Object 2"/>
          <p:cNvGraphicFramePr>
            <a:graphicFrameLocks noChangeAspect="1"/>
          </p:cNvGraphicFramePr>
          <p:nvPr/>
        </p:nvGraphicFramePr>
        <p:xfrm>
          <a:off x="762000" y="4343400"/>
          <a:ext cx="2198688" cy="1538288"/>
        </p:xfrm>
        <a:graphic>
          <a:graphicData uri="http://schemas.openxmlformats.org/presentationml/2006/ole">
            <p:oleObj spid="_x0000_s67586" name="Equation" r:id="rId4" imgW="596880" imgH="419040" progId="Equation.3">
              <p:embed/>
            </p:oleObj>
          </a:graphicData>
        </a:graphic>
      </p:graphicFrame>
      <p:sp>
        <p:nvSpPr>
          <p:cNvPr id="6" name="Line 6"/>
          <p:cNvSpPr>
            <a:spLocks noChangeShapeType="1"/>
          </p:cNvSpPr>
          <p:nvPr/>
        </p:nvSpPr>
        <p:spPr bwMode="auto">
          <a:xfrm>
            <a:off x="3124200" y="5105400"/>
            <a:ext cx="106680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
        <p:nvSpPr>
          <p:cNvPr id="7" name="Text Box 5"/>
          <p:cNvSpPr txBox="1">
            <a:spLocks noChangeArrowheads="1"/>
          </p:cNvSpPr>
          <p:nvPr/>
        </p:nvSpPr>
        <p:spPr bwMode="auto">
          <a:xfrm>
            <a:off x="4267200" y="4495800"/>
            <a:ext cx="4572000" cy="1538883"/>
          </a:xfrm>
          <a:prstGeom prst="rect">
            <a:avLst/>
          </a:prstGeom>
          <a:noFill/>
          <a:ln w="9525">
            <a:noFill/>
            <a:miter lim="800000"/>
            <a:headEnd/>
            <a:tailEnd/>
          </a:ln>
        </p:spPr>
        <p:txBody>
          <a:bodyPr lIns="0" tIns="0" rIns="0" bIns="0">
            <a:prstTxWarp prst="textNoShape">
              <a:avLst/>
            </a:prstTxWarp>
            <a:spAutoFit/>
          </a:bodyPr>
          <a:lstStyle/>
          <a:p>
            <a:pPr algn="ctr"/>
            <a:r>
              <a:rPr lang="en-US" sz="2000" b="1" dirty="0">
                <a:solidFill>
                  <a:schemeClr val="accent3"/>
                </a:solidFill>
                <a:latin typeface="+mn-lt"/>
              </a:rPr>
              <a:t>As </a:t>
            </a:r>
            <a:r>
              <a:rPr lang="en-US" sz="2000" b="1" dirty="0" err="1">
                <a:solidFill>
                  <a:schemeClr val="accent3"/>
                </a:solidFill>
                <a:latin typeface="+mn-lt"/>
              </a:rPr>
              <a:t>sd</a:t>
            </a:r>
            <a:r>
              <a:rPr lang="en-US" sz="2000" b="1" dirty="0">
                <a:solidFill>
                  <a:schemeClr val="accent3"/>
                </a:solidFill>
                <a:latin typeface="+mn-lt"/>
              </a:rPr>
              <a:t> increases, SE increases</a:t>
            </a:r>
            <a:r>
              <a:rPr lang="en-US" sz="2000" dirty="0">
                <a:latin typeface="+mn-lt"/>
              </a:rPr>
              <a:t>:</a:t>
            </a:r>
          </a:p>
          <a:p>
            <a:pPr algn="ctr"/>
            <a:r>
              <a:rPr lang="en-US" sz="2000" dirty="0">
                <a:latin typeface="+mn-lt"/>
              </a:rPr>
              <a:t>When the variability among subjects in a sample is large, the variability among the means of repeated samples will also be large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400" dirty="0" smtClean="0">
                <a:solidFill>
                  <a:schemeClr val="accent5"/>
                </a:solidFill>
              </a:rPr>
              <a:t>Factors Affecting Width of a Confidence Interval</a:t>
            </a:r>
            <a:endParaRPr lang="en-US" sz="4400" dirty="0"/>
          </a:p>
        </p:txBody>
      </p:sp>
      <p:sp>
        <p:nvSpPr>
          <p:cNvPr id="4" name="Text Box 3"/>
          <p:cNvSpPr txBox="1">
            <a:spLocks noChangeArrowheads="1"/>
          </p:cNvSpPr>
          <p:nvPr/>
        </p:nvSpPr>
        <p:spPr bwMode="auto">
          <a:xfrm>
            <a:off x="457200" y="2133600"/>
            <a:ext cx="8229600" cy="1615827"/>
          </a:xfrm>
          <a:prstGeom prst="rect">
            <a:avLst/>
          </a:prstGeom>
          <a:noFill/>
          <a:ln w="9525">
            <a:noFill/>
            <a:miter lim="800000"/>
            <a:headEnd/>
            <a:tailEnd/>
          </a:ln>
        </p:spPr>
        <p:txBody>
          <a:bodyPr wrap="square" lIns="0" tIns="0" rIns="0" bIns="0">
            <a:prstTxWarp prst="textNoShape">
              <a:avLst/>
            </a:prstTxWarp>
            <a:spAutoFit/>
          </a:bodyPr>
          <a:lstStyle/>
          <a:p>
            <a:pPr marL="457200" indent="-457200" eaLnBrk="0" hangingPunct="0">
              <a:spcBef>
                <a:spcPct val="25000"/>
              </a:spcBef>
            </a:pPr>
            <a:r>
              <a:rPr lang="en-US" sz="2000" dirty="0">
                <a:latin typeface="+mn-lt"/>
              </a:rPr>
              <a:t>Factors that determine the size of a standard error and therefore the width of a confidence interval:</a:t>
            </a:r>
          </a:p>
          <a:p>
            <a:pPr marL="457200" indent="-457200" eaLnBrk="0" hangingPunct="0">
              <a:spcBef>
                <a:spcPct val="25000"/>
              </a:spcBef>
            </a:pPr>
            <a:endParaRPr lang="en-US" sz="2000" dirty="0">
              <a:latin typeface="+mn-lt"/>
            </a:endParaRPr>
          </a:p>
          <a:p>
            <a:pPr marL="457200" indent="-457200" eaLnBrk="0" hangingPunct="0">
              <a:buFontTx/>
              <a:buAutoNum type="arabicPeriod" startAt="2"/>
            </a:pPr>
            <a:r>
              <a:rPr lang="en-US" sz="2000" dirty="0">
                <a:latin typeface="+mn-lt"/>
              </a:rPr>
              <a:t>The </a:t>
            </a:r>
            <a:r>
              <a:rPr lang="en-US" sz="2000" b="1" dirty="0">
                <a:solidFill>
                  <a:schemeClr val="accent1"/>
                </a:solidFill>
                <a:latin typeface="+mn-lt"/>
              </a:rPr>
              <a:t>sample size</a:t>
            </a:r>
            <a:r>
              <a:rPr lang="en-US" sz="2000" dirty="0">
                <a:latin typeface="+mn-lt"/>
              </a:rPr>
              <a:t>:</a:t>
            </a:r>
          </a:p>
          <a:p>
            <a:pPr marL="457200" indent="-457200" eaLnBrk="0" hangingPunct="0"/>
            <a:r>
              <a:rPr lang="en-US" sz="2000" dirty="0">
                <a:latin typeface="+mn-lt"/>
              </a:rPr>
              <a:t>	The greater the sample size, the more narrow the confidence interval.</a:t>
            </a:r>
          </a:p>
        </p:txBody>
      </p:sp>
      <p:graphicFrame>
        <p:nvGraphicFramePr>
          <p:cNvPr id="68610" name="Object 2"/>
          <p:cNvGraphicFramePr>
            <a:graphicFrameLocks noChangeAspect="1"/>
          </p:cNvGraphicFramePr>
          <p:nvPr/>
        </p:nvGraphicFramePr>
        <p:xfrm>
          <a:off x="914400" y="4419600"/>
          <a:ext cx="2198688" cy="1538288"/>
        </p:xfrm>
        <a:graphic>
          <a:graphicData uri="http://schemas.openxmlformats.org/presentationml/2006/ole">
            <p:oleObj spid="_x0000_s68610" name="Equation" r:id="rId4" imgW="596880" imgH="419040" progId="Equation.3">
              <p:embed/>
            </p:oleObj>
          </a:graphicData>
        </a:graphic>
      </p:graphicFrame>
      <p:sp>
        <p:nvSpPr>
          <p:cNvPr id="6" name="Line 6"/>
          <p:cNvSpPr>
            <a:spLocks noChangeShapeType="1"/>
          </p:cNvSpPr>
          <p:nvPr/>
        </p:nvSpPr>
        <p:spPr bwMode="auto">
          <a:xfrm>
            <a:off x="3276600" y="5181600"/>
            <a:ext cx="1066800" cy="0"/>
          </a:xfrm>
          <a:prstGeom prst="line">
            <a:avLst/>
          </a:prstGeom>
          <a:noFill/>
          <a:ln w="31750">
            <a:solidFill>
              <a:schemeClr val="tx1"/>
            </a:solidFill>
            <a:round/>
            <a:headEnd/>
            <a:tailEnd type="triangle" w="med" len="med"/>
          </a:ln>
        </p:spPr>
        <p:txBody>
          <a:bodyPr>
            <a:prstTxWarp prst="textNoShape">
              <a:avLst/>
            </a:prstTxWarp>
          </a:bodyPr>
          <a:lstStyle/>
          <a:p>
            <a:endParaRPr lang="en-US"/>
          </a:p>
        </p:txBody>
      </p:sp>
      <p:sp>
        <p:nvSpPr>
          <p:cNvPr id="7" name="Text Box 5"/>
          <p:cNvSpPr txBox="1">
            <a:spLocks noChangeArrowheads="1"/>
          </p:cNvSpPr>
          <p:nvPr/>
        </p:nvSpPr>
        <p:spPr bwMode="auto">
          <a:xfrm>
            <a:off x="4419600" y="4419600"/>
            <a:ext cx="4419600" cy="1538883"/>
          </a:xfrm>
          <a:prstGeom prst="rect">
            <a:avLst/>
          </a:prstGeom>
          <a:noFill/>
          <a:ln w="9525">
            <a:noFill/>
            <a:miter lim="800000"/>
            <a:headEnd/>
            <a:tailEnd/>
          </a:ln>
        </p:spPr>
        <p:txBody>
          <a:bodyPr wrap="square" lIns="0" tIns="0" rIns="0" bIns="0">
            <a:prstTxWarp prst="textNoShape">
              <a:avLst/>
            </a:prstTxWarp>
            <a:spAutoFit/>
          </a:bodyPr>
          <a:lstStyle/>
          <a:p>
            <a:pPr algn="ctr"/>
            <a:r>
              <a:rPr lang="en-US" sz="2000" b="1" dirty="0">
                <a:solidFill>
                  <a:srgbClr val="990000"/>
                </a:solidFill>
                <a:latin typeface="+mn-lt"/>
              </a:rPr>
              <a:t>As sample size increases, SE decreases: </a:t>
            </a:r>
            <a:r>
              <a:rPr lang="en-US" sz="2000" b="1" dirty="0" smtClean="0">
                <a:solidFill>
                  <a:srgbClr val="990000"/>
                </a:solidFill>
                <a:latin typeface="+mn-lt"/>
              </a:rPr>
              <a:t> </a:t>
            </a:r>
            <a:r>
              <a:rPr lang="en-US" sz="2000" dirty="0" smtClean="0">
                <a:latin typeface="+mn-lt"/>
              </a:rPr>
              <a:t>As </a:t>
            </a:r>
            <a:r>
              <a:rPr lang="en-US" sz="2000" dirty="0">
                <a:latin typeface="+mn-lt"/>
              </a:rPr>
              <a:t>more individuals in the population are sampled, the estimate of the population parameter will become more precise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400" dirty="0" smtClean="0">
                <a:solidFill>
                  <a:schemeClr val="accent5"/>
                </a:solidFill>
              </a:rPr>
              <a:t>Sample Size and </a:t>
            </a:r>
            <a:br>
              <a:rPr lang="en-US" sz="4400" dirty="0" smtClean="0">
                <a:solidFill>
                  <a:schemeClr val="accent5"/>
                </a:solidFill>
              </a:rPr>
            </a:br>
            <a:r>
              <a:rPr lang="en-US" sz="4400" dirty="0" smtClean="0">
                <a:solidFill>
                  <a:schemeClr val="accent5"/>
                </a:solidFill>
              </a:rPr>
              <a:t>Confidence Intervals</a:t>
            </a:r>
            <a:endParaRPr lang="en-US" sz="4400" dirty="0">
              <a:solidFill>
                <a:schemeClr val="accent5"/>
              </a:solidFill>
            </a:endParaRPr>
          </a:p>
        </p:txBody>
      </p:sp>
      <p:sp>
        <p:nvSpPr>
          <p:cNvPr id="3" name="Content Placeholder 2"/>
          <p:cNvSpPr>
            <a:spLocks noGrp="1"/>
          </p:cNvSpPr>
          <p:nvPr>
            <p:ph idx="1"/>
          </p:nvPr>
        </p:nvSpPr>
        <p:spPr>
          <a:xfrm>
            <a:off x="457200" y="2133601"/>
            <a:ext cx="8229600" cy="3124200"/>
          </a:xfrm>
        </p:spPr>
        <p:txBody>
          <a:bodyPr/>
          <a:lstStyle/>
          <a:p>
            <a:pPr eaLnBrk="0" hangingPunct="0">
              <a:spcBef>
                <a:spcPct val="25000"/>
              </a:spcBef>
              <a:buNone/>
            </a:pPr>
            <a:r>
              <a:rPr lang="en-US" dirty="0" smtClean="0">
                <a:solidFill>
                  <a:schemeClr val="tx1"/>
                </a:solidFill>
              </a:rPr>
              <a:t>For the HR example:</a:t>
            </a:r>
          </a:p>
          <a:p>
            <a:pPr lvl="1" eaLnBrk="0" hangingPunct="0">
              <a:spcBef>
                <a:spcPct val="25000"/>
              </a:spcBef>
            </a:pPr>
            <a:r>
              <a:rPr lang="en-US" dirty="0" smtClean="0">
                <a:solidFill>
                  <a:schemeClr val="tx1"/>
                </a:solidFill>
              </a:rPr>
              <a:t>In our sample of </a:t>
            </a:r>
            <a:r>
              <a:rPr lang="en-US" dirty="0" smtClean="0">
                <a:solidFill>
                  <a:schemeClr val="accent3"/>
                </a:solidFill>
              </a:rPr>
              <a:t>84</a:t>
            </a:r>
            <a:r>
              <a:rPr lang="en-US" dirty="0" smtClean="0">
                <a:solidFill>
                  <a:schemeClr val="tx1"/>
                </a:solidFill>
              </a:rPr>
              <a:t> adults, we can be 95% confident that the </a:t>
            </a:r>
            <a:r>
              <a:rPr lang="en-US" dirty="0" smtClean="0">
                <a:solidFill>
                  <a:schemeClr val="tx1"/>
                </a:solidFill>
              </a:rPr>
              <a:t>that the true population heart </a:t>
            </a:r>
            <a:r>
              <a:rPr lang="en-US" dirty="0" smtClean="0">
                <a:solidFill>
                  <a:schemeClr val="tx1"/>
                </a:solidFill>
              </a:rPr>
              <a:t>rate is </a:t>
            </a:r>
            <a:r>
              <a:rPr lang="en-US" dirty="0" smtClean="0">
                <a:solidFill>
                  <a:schemeClr val="tx1"/>
                </a:solidFill>
              </a:rPr>
              <a:t>between 72.4 and 75.6 </a:t>
            </a:r>
            <a:r>
              <a:rPr lang="en-US" dirty="0" err="1" smtClean="0">
                <a:solidFill>
                  <a:schemeClr val="tx1"/>
                </a:solidFill>
              </a:rPr>
              <a:t>bpm</a:t>
            </a:r>
            <a:endParaRPr lang="en-US" dirty="0" smtClean="0">
              <a:solidFill>
                <a:schemeClr val="tx1"/>
              </a:solidFill>
            </a:endParaRPr>
          </a:p>
          <a:p>
            <a:pPr lvl="1" eaLnBrk="0" hangingPunct="0">
              <a:spcBef>
                <a:spcPct val="25000"/>
              </a:spcBef>
            </a:pPr>
            <a:r>
              <a:rPr lang="en-US" dirty="0" smtClean="0">
                <a:solidFill>
                  <a:schemeClr val="tx1"/>
                </a:solidFill>
              </a:rPr>
              <a:t>If we increase our sample size to </a:t>
            </a:r>
            <a:r>
              <a:rPr lang="en-US" dirty="0" smtClean="0">
                <a:solidFill>
                  <a:srgbClr val="78AC35"/>
                </a:solidFill>
              </a:rPr>
              <a:t>500 </a:t>
            </a:r>
            <a:r>
              <a:rPr lang="en-US" dirty="0" smtClean="0">
                <a:solidFill>
                  <a:schemeClr val="tx1"/>
                </a:solidFill>
              </a:rPr>
              <a:t>adults, we can be 95% confident that the true population heart rate is between 73.34 and 74.657 </a:t>
            </a:r>
            <a:r>
              <a:rPr lang="en-US" dirty="0" err="1" smtClean="0">
                <a:solidFill>
                  <a:schemeClr val="tx1"/>
                </a:solidFill>
              </a:rPr>
              <a:t>bpm</a:t>
            </a:r>
            <a:endParaRPr lang="en-US" dirty="0" smtClean="0">
              <a:solidFill>
                <a:schemeClr val="tx1"/>
              </a:solidFill>
            </a:endParaRPr>
          </a:p>
          <a:p>
            <a:pPr lvl="1" eaLnBrk="0" hangingPunct="0">
              <a:spcBef>
                <a:spcPct val="25000"/>
              </a:spcBef>
            </a:pPr>
            <a:endParaRPr lang="en-US" dirty="0" smtClean="0">
              <a:solidFill>
                <a:schemeClr val="tx1"/>
              </a:solidFill>
            </a:endParaRPr>
          </a:p>
          <a:p>
            <a:pPr lvl="1" eaLnBrk="0" hangingPunct="0">
              <a:spcBef>
                <a:spcPct val="25000"/>
              </a:spcBef>
              <a:buNone/>
            </a:pPr>
            <a:endParaRPr lang="en-US" dirty="0" smtClean="0">
              <a:solidFill>
                <a:schemeClr val="tx1"/>
              </a:solidFill>
            </a:endParaRPr>
          </a:p>
          <a:p>
            <a:endParaRPr lang="en-US" dirty="0"/>
          </a:p>
        </p:txBody>
      </p:sp>
      <p:graphicFrame>
        <p:nvGraphicFramePr>
          <p:cNvPr id="77826" name="Object 2"/>
          <p:cNvGraphicFramePr>
            <a:graphicFrameLocks noChangeAspect="1"/>
          </p:cNvGraphicFramePr>
          <p:nvPr/>
        </p:nvGraphicFramePr>
        <p:xfrm>
          <a:off x="422275" y="4038600"/>
          <a:ext cx="8315325" cy="954088"/>
        </p:xfrm>
        <a:graphic>
          <a:graphicData uri="http://schemas.openxmlformats.org/presentationml/2006/ole">
            <p:oleObj spid="_x0000_s77826" name="Equation" r:id="rId4" imgW="3314700" imgH="381000" progId="Equation.3">
              <p:embed/>
            </p:oleObj>
          </a:graphicData>
        </a:graphic>
      </p:graphicFrame>
      <p:sp>
        <p:nvSpPr>
          <p:cNvPr id="5" name="Rectangle 4"/>
          <p:cNvSpPr/>
          <p:nvPr/>
        </p:nvSpPr>
        <p:spPr>
          <a:xfrm>
            <a:off x="457200" y="5181600"/>
            <a:ext cx="8229600" cy="400110"/>
          </a:xfrm>
          <a:prstGeom prst="rect">
            <a:avLst/>
          </a:prstGeom>
        </p:spPr>
        <p:txBody>
          <a:bodyPr wrap="square">
            <a:spAutoFit/>
          </a:bodyPr>
          <a:lstStyle/>
          <a:p>
            <a:pPr algn="ctr" eaLnBrk="0" hangingPunct="0">
              <a:spcBef>
                <a:spcPct val="50000"/>
              </a:spcBef>
            </a:pPr>
            <a:r>
              <a:rPr lang="en-US" sz="2000" dirty="0" smtClean="0">
                <a:latin typeface="+mn-lt"/>
              </a:rPr>
              <a:t>95% CI:  74.0 ± 1.960(</a:t>
            </a:r>
            <a:r>
              <a:rPr lang="en-US" sz="2000" dirty="0" smtClean="0">
                <a:latin typeface="+mn-lt"/>
              </a:rPr>
              <a:t>0.335) </a:t>
            </a:r>
            <a:r>
              <a:rPr lang="en-US" sz="2000" dirty="0" smtClean="0">
                <a:latin typeface="+mn-lt"/>
              </a:rPr>
              <a:t>= 74.0 ±</a:t>
            </a:r>
            <a:r>
              <a:rPr lang="en-US" sz="2000" dirty="0" smtClean="0">
                <a:latin typeface="+mn-lt"/>
              </a:rPr>
              <a:t> 0.657 </a:t>
            </a:r>
            <a:r>
              <a:rPr lang="en-US" sz="2000" dirty="0" smtClean="0">
                <a:latin typeface="+mn-lt"/>
              </a:rPr>
              <a:t>=</a:t>
            </a:r>
            <a:r>
              <a:rPr lang="en-US" sz="2000" dirty="0" smtClean="0">
                <a:latin typeface="+mn-lt"/>
              </a:rPr>
              <a:t> 73.34, 74.657</a:t>
            </a:r>
            <a:endParaRPr lang="en-US" sz="20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chemeClr val="accent5"/>
                </a:solidFill>
              </a:rPr>
              <a:t>Confidence </a:t>
            </a:r>
            <a:r>
              <a:rPr lang="en-US" sz="4800" dirty="0" err="1" smtClean="0">
                <a:solidFill>
                  <a:schemeClr val="accent5"/>
                </a:solidFill>
              </a:rPr>
              <a:t>vs</a:t>
            </a:r>
            <a:r>
              <a:rPr lang="en-US" sz="4800" dirty="0" smtClean="0">
                <a:solidFill>
                  <a:schemeClr val="accent5"/>
                </a:solidFill>
              </a:rPr>
              <a:t> Precision</a:t>
            </a:r>
            <a:endParaRPr lang="en-US" sz="4800" dirty="0">
              <a:solidFill>
                <a:schemeClr val="accent5"/>
              </a:solidFill>
            </a:endParaRPr>
          </a:p>
        </p:txBody>
      </p:sp>
      <p:sp>
        <p:nvSpPr>
          <p:cNvPr id="3" name="Content Placeholder 2"/>
          <p:cNvSpPr>
            <a:spLocks noGrp="1"/>
          </p:cNvSpPr>
          <p:nvPr>
            <p:ph idx="1"/>
          </p:nvPr>
        </p:nvSpPr>
        <p:spPr>
          <a:xfrm>
            <a:off x="533400" y="2057400"/>
            <a:ext cx="8305800" cy="3840163"/>
          </a:xfrm>
        </p:spPr>
        <p:txBody>
          <a:bodyPr>
            <a:normAutofit/>
          </a:bodyPr>
          <a:lstStyle/>
          <a:p>
            <a:r>
              <a:rPr lang="en-US" dirty="0" smtClean="0"/>
              <a:t>The level of confidence reflects the uncertainty/variability inherent in sampling. More variability in the sample means that the standard deviation will be larger and therefore, the interval will be wider. This is not the same as increasing or decreasing your level of confidence.</a:t>
            </a:r>
          </a:p>
          <a:p>
            <a:r>
              <a:rPr lang="en-US" dirty="0" smtClean="0"/>
              <a:t>M</a:t>
            </a:r>
            <a:r>
              <a:rPr lang="en-US" dirty="0" smtClean="0"/>
              <a:t>ore variability in the sample means less accuracy that the sample statistic will accurately reflect the true population parameter (less precision)</a:t>
            </a:r>
          </a:p>
          <a:p>
            <a:r>
              <a:rPr lang="en-US" dirty="0" smtClean="0"/>
              <a:t>The wider the confidence interval, the lower the precision.</a:t>
            </a:r>
          </a:p>
          <a:p>
            <a:r>
              <a:rPr lang="en-US" dirty="0" smtClean="0"/>
              <a:t>Larger sample size = lower standard error = narrower CI (less variability)</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sz="4400" dirty="0" smtClean="0">
                <a:solidFill>
                  <a:schemeClr val="accent5"/>
                </a:solidFill>
              </a:rPr>
              <a:t>Confidence Intervals in </a:t>
            </a:r>
            <a:br>
              <a:rPr lang="en-US" sz="4400" dirty="0" smtClean="0">
                <a:solidFill>
                  <a:schemeClr val="accent5"/>
                </a:solidFill>
              </a:rPr>
            </a:br>
            <a:r>
              <a:rPr lang="en-US" sz="4400" dirty="0" smtClean="0">
                <a:solidFill>
                  <a:schemeClr val="accent5"/>
                </a:solidFill>
              </a:rPr>
              <a:t>Medical Research</a:t>
            </a:r>
            <a:endParaRPr lang="en-US" sz="4400" dirty="0">
              <a:solidFill>
                <a:schemeClr val="accent5"/>
              </a:solidFill>
            </a:endParaRPr>
          </a:p>
        </p:txBody>
      </p:sp>
      <p:sp>
        <p:nvSpPr>
          <p:cNvPr id="4" name="Text Box 3"/>
          <p:cNvSpPr txBox="1">
            <a:spLocks noChangeArrowheads="1"/>
          </p:cNvSpPr>
          <p:nvPr/>
        </p:nvSpPr>
        <p:spPr bwMode="auto">
          <a:xfrm>
            <a:off x="457200" y="2057400"/>
            <a:ext cx="8191500" cy="3970318"/>
          </a:xfrm>
          <a:prstGeom prst="rect">
            <a:avLst/>
          </a:prstGeom>
          <a:noFill/>
          <a:ln w="9525">
            <a:noFill/>
            <a:miter lim="800000"/>
            <a:headEnd/>
            <a:tailEnd/>
          </a:ln>
        </p:spPr>
        <p:txBody>
          <a:bodyPr lIns="0" tIns="0" rIns="0" bIns="0">
            <a:prstTxWarp prst="textNoShape">
              <a:avLst/>
            </a:prstTxWarp>
            <a:spAutoFit/>
          </a:bodyPr>
          <a:lstStyle/>
          <a:p>
            <a:pPr eaLnBrk="0" hangingPunct="0">
              <a:spcBef>
                <a:spcPct val="25000"/>
              </a:spcBef>
            </a:pPr>
            <a:r>
              <a:rPr lang="en-US" sz="2400" dirty="0">
                <a:latin typeface="+mn-lt"/>
              </a:rPr>
              <a:t>Confidence intervals (usually 95%) around sample means are commonly reported in published medical research.</a:t>
            </a:r>
          </a:p>
          <a:p>
            <a:pPr eaLnBrk="0" hangingPunct="0">
              <a:spcBef>
                <a:spcPct val="25000"/>
              </a:spcBef>
            </a:pPr>
            <a:r>
              <a:rPr lang="en-US" sz="2400" dirty="0">
                <a:latin typeface="+mn-lt"/>
              </a:rPr>
              <a:t>Other sample statistics that are commonly reported with confidence intervals include:</a:t>
            </a:r>
          </a:p>
          <a:p>
            <a:pPr marL="1827213" lvl="1" indent="-504825" eaLnBrk="0" hangingPunct="0">
              <a:spcBef>
                <a:spcPct val="50000"/>
              </a:spcBef>
              <a:buClr>
                <a:srgbClr val="FF0000"/>
              </a:buClr>
              <a:buSzPct val="150000"/>
              <a:buFontTx/>
              <a:buChar char="•"/>
            </a:pPr>
            <a:r>
              <a:rPr lang="en-US" sz="2400" dirty="0">
                <a:latin typeface="+mn-lt"/>
              </a:rPr>
              <a:t>difference between 2 means</a:t>
            </a:r>
          </a:p>
          <a:p>
            <a:pPr marL="1827213" lvl="1" indent="-504825" eaLnBrk="0" hangingPunct="0">
              <a:buClr>
                <a:srgbClr val="FF0000"/>
              </a:buClr>
              <a:buSzPct val="150000"/>
              <a:buFontTx/>
              <a:buChar char="•"/>
            </a:pPr>
            <a:r>
              <a:rPr lang="en-US" sz="2400" dirty="0">
                <a:latin typeface="+mn-lt"/>
              </a:rPr>
              <a:t>proportions</a:t>
            </a:r>
          </a:p>
          <a:p>
            <a:pPr marL="1827213" lvl="1" indent="-504825" eaLnBrk="0" hangingPunct="0">
              <a:buClr>
                <a:srgbClr val="FF0000"/>
              </a:buClr>
              <a:buSzPct val="150000"/>
              <a:buFontTx/>
              <a:buChar char="•"/>
            </a:pPr>
            <a:r>
              <a:rPr lang="en-US" sz="2400" dirty="0">
                <a:latin typeface="+mn-lt"/>
              </a:rPr>
              <a:t>differences between 2 proportions</a:t>
            </a:r>
          </a:p>
          <a:p>
            <a:pPr marL="1827213" lvl="1" indent="-504825" eaLnBrk="0" hangingPunct="0">
              <a:buClr>
                <a:srgbClr val="FF0000"/>
              </a:buClr>
              <a:buSzPct val="150000"/>
              <a:buFontTx/>
              <a:buChar char="•"/>
            </a:pPr>
            <a:r>
              <a:rPr lang="en-US" sz="2400" dirty="0">
                <a:latin typeface="+mn-lt"/>
              </a:rPr>
              <a:t>correlations</a:t>
            </a:r>
          </a:p>
          <a:p>
            <a:pPr marL="1827213" lvl="1" indent="-504825" eaLnBrk="0" hangingPunct="0">
              <a:buClr>
                <a:srgbClr val="FF0000"/>
              </a:buClr>
              <a:buSzPct val="150000"/>
              <a:buFontTx/>
              <a:buChar char="•"/>
            </a:pPr>
            <a:r>
              <a:rPr lang="en-US" sz="2400" dirty="0">
                <a:latin typeface="+mn-lt"/>
              </a:rPr>
              <a:t>relative risks</a:t>
            </a:r>
          </a:p>
          <a:p>
            <a:pPr marL="1827213" lvl="1" indent="-504825" eaLnBrk="0" hangingPunct="0">
              <a:buClr>
                <a:srgbClr val="FF0000"/>
              </a:buClr>
              <a:buSzPct val="150000"/>
              <a:buFontTx/>
              <a:buChar char="•"/>
            </a:pPr>
            <a:r>
              <a:rPr lang="en-US" sz="2400" dirty="0">
                <a:latin typeface="+mn-lt"/>
              </a:rPr>
              <a:t>odds ratios</a:t>
            </a:r>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462</TotalTime>
  <Words>1714</Words>
  <Application>Microsoft Macintosh PowerPoint</Application>
  <PresentationFormat>On-screen Show (4:3)</PresentationFormat>
  <Paragraphs>84</Paragraphs>
  <Slides>9</Slides>
  <Notes>9</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Codex</vt:lpstr>
      <vt:lpstr>Equation</vt:lpstr>
      <vt:lpstr>Microsoft Equation</vt:lpstr>
      <vt:lpstr>Confidence Intervals</vt:lpstr>
      <vt:lpstr>Confidence Intervals</vt:lpstr>
      <vt:lpstr>Calculating Confidence Intervals</vt:lpstr>
      <vt:lpstr>Confidence Interval Example</vt:lpstr>
      <vt:lpstr>Factors Affecting Width of a Confidence Interval</vt:lpstr>
      <vt:lpstr>Factors Affecting Width of a Confidence Interval</vt:lpstr>
      <vt:lpstr>Sample Size and  Confidence Intervals</vt:lpstr>
      <vt:lpstr>Confidence vs Precision</vt:lpstr>
      <vt:lpstr>Confidence Intervals in  Medical Research</vt:lpstr>
    </vt:vector>
  </TitlesOfParts>
  <Company>Wright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Biostatistics for Medicine</dc:title>
  <dc:creator>Wright State University</dc:creator>
  <cp:lastModifiedBy>Sabrina Neeley</cp:lastModifiedBy>
  <cp:revision>61</cp:revision>
  <dcterms:created xsi:type="dcterms:W3CDTF">2011-01-02T18:02:25Z</dcterms:created>
  <dcterms:modified xsi:type="dcterms:W3CDTF">2011-01-02T21:08:46Z</dcterms:modified>
</cp:coreProperties>
</file>