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3" r:id="rId3"/>
    <p:sldId id="257" r:id="rId4"/>
    <p:sldId id="266" r:id="rId5"/>
    <p:sldId id="267" r:id="rId6"/>
    <p:sldId id="265" r:id="rId7"/>
    <p:sldId id="264" r:id="rId8"/>
    <p:sldId id="259" r:id="rId9"/>
    <p:sldId id="261" r:id="rId10"/>
    <p:sldId id="262" r:id="rId11"/>
  </p:sldIdLst>
  <p:sldSz cx="9144000" cy="6858000" type="screen4x3"/>
  <p:notesSz cx="6954838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0" d="100"/>
          <a:sy n="90" d="100"/>
        </p:scale>
        <p:origin x="-2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5B8BBF30-F5D1-414B-849D-98A10F10702A}" type="datetimeFigureOut">
              <a:rPr lang="en-US" smtClean="0"/>
              <a:t>10/14/14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F924330E-1855-491D-91F8-71E642AA0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34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http://www.youtube.com/v/aX9InPSPM6U&amp;feature=related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4330E-1855-491D-91F8-71E642AA09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http://www.youtube.com/v/aX9InPSPM6U&amp;feature=related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4330E-1855-491D-91F8-71E642AA09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http://www.youtube.com/v/aX9InPSPM6U&amp;feature=related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4330E-1855-491D-91F8-71E642AA09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5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http://www.youtube.com/v/aX9InPSPM6U&amp;feature=related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24330E-1855-491D-91F8-71E642AA09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0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0" y="595597"/>
            <a:ext cx="5562599" cy="73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0" y="1600200"/>
            <a:ext cx="5562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5D5D-6659-4A41-8470-839F35034833}" type="datetimeFigureOut">
              <a:rPr lang="en-US" smtClean="0"/>
              <a:pPr/>
              <a:t>10/14/14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9CEE-6AC0-634B-9E55-A1A0491F2D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uroppt2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2889504" cy="13898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7.png"/><Relationship Id="rId5" Type="http://schemas.openxmlformats.org/officeDocument/2006/relationships/image" Target="../media/image4.jpeg"/><Relationship Id="rId6" Type="http://schemas.microsoft.com/office/2007/relationships/hdphoto" Target="../media/hdphoto1.wdp"/><Relationship Id="rId7" Type="http://schemas.openxmlformats.org/officeDocument/2006/relationships/image" Target="../media/image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urop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0" y="1600200"/>
            <a:ext cx="5562600" cy="3624943"/>
          </a:xfrm>
        </p:spPr>
        <p:txBody>
          <a:bodyPr>
            <a:noAutofit/>
          </a:bodyPr>
          <a:lstStyle/>
          <a:p>
            <a:pPr lvl="0" fontAlgn="base">
              <a:spcBef>
                <a:spcPts val="1200"/>
              </a:spcBef>
            </a:pPr>
            <a:r>
              <a:rPr lang="en-US" sz="1600" dirty="0" smtClean="0"/>
              <a:t>Directs clinical research focus of the Institute</a:t>
            </a:r>
          </a:p>
          <a:p>
            <a:pPr lvl="0" fontAlgn="base">
              <a:spcBef>
                <a:spcPts val="1200"/>
              </a:spcBef>
            </a:pPr>
            <a:r>
              <a:rPr lang="en-US" sz="1600" dirty="0" smtClean="0"/>
              <a:t>Most recently Chair, Department of Neurology, </a:t>
            </a:r>
            <a:r>
              <a:rPr lang="en-US" sz="1600" dirty="0" err="1" smtClean="0"/>
              <a:t>Ochsner</a:t>
            </a:r>
            <a:r>
              <a:rPr lang="en-US" sz="1600" dirty="0" smtClean="0"/>
              <a:t> Clinic and Foundation</a:t>
            </a:r>
          </a:p>
          <a:p>
            <a:pPr lvl="0" fontAlgn="base">
              <a:spcBef>
                <a:spcPts val="1200"/>
              </a:spcBef>
            </a:pPr>
            <a:r>
              <a:rPr lang="en-US" sz="1600" dirty="0" smtClean="0"/>
              <a:t>Clinical research interests—improved health care delivery for stroke with subspecialty in vascular neurology</a:t>
            </a:r>
          </a:p>
          <a:p>
            <a:pPr lvl="0" fontAlgn="base">
              <a:spcBef>
                <a:spcPts val="1200"/>
              </a:spcBef>
            </a:pPr>
            <a:r>
              <a:rPr lang="en-US" sz="1600" dirty="0" smtClean="0"/>
              <a:t>Basic research focus—brain hemorrhage</a:t>
            </a:r>
          </a:p>
          <a:p>
            <a:pPr lvl="0" fontAlgn="base">
              <a:spcBef>
                <a:spcPts val="1200"/>
              </a:spcBef>
            </a:pPr>
            <a:r>
              <a:rPr lang="en-US" sz="1600" dirty="0" smtClean="0"/>
              <a:t>Board certified—neurology and vascular neurology, American Board of Psychiatry and Neurology</a:t>
            </a:r>
          </a:p>
          <a:p>
            <a:pPr lvl="0" fontAlgn="base">
              <a:spcBef>
                <a:spcPts val="1200"/>
              </a:spcBef>
            </a:pPr>
            <a:r>
              <a:rPr lang="en-US" sz="1600" dirty="0" smtClean="0"/>
              <a:t>Fellow—American Academy of Neurology and American EEG Society</a:t>
            </a:r>
          </a:p>
          <a:p>
            <a:endParaRPr lang="en-US" sz="1800" dirty="0"/>
          </a:p>
        </p:txBody>
      </p:sp>
      <p:pic>
        <p:nvPicPr>
          <p:cNvPr id="6" name="Picture 5" descr="7678 671 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2895171" cy="4347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6713" y="200308"/>
            <a:ext cx="4654095" cy="1123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/>
              <a:t>Kenneth Gaines, M.D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Chair, Department of Neurology</a:t>
            </a:r>
            <a:br>
              <a:rPr lang="en-US" dirty="0"/>
            </a:br>
            <a:r>
              <a:rPr lang="en-US" dirty="0"/>
              <a:t>Co-director, WSU &amp; PHP Neuroscience Institute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4797" y="487041"/>
            <a:ext cx="4376621" cy="967604"/>
          </a:xfrm>
        </p:spPr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34796" y="1454645"/>
            <a:ext cx="5470931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Fyffe, Ph.D.</a:t>
            </a:r>
          </a:p>
          <a:p>
            <a:r>
              <a:rPr lang="en-US" dirty="0" smtClean="0"/>
              <a:t>Vice President for Research and Graduate Studies</a:t>
            </a:r>
          </a:p>
          <a:p>
            <a:r>
              <a:rPr lang="en-US" dirty="0" smtClean="0"/>
              <a:t>Wright State University</a:t>
            </a:r>
          </a:p>
          <a:p>
            <a:endParaRPr lang="en-US" dirty="0" smtClean="0"/>
          </a:p>
          <a:p>
            <a:r>
              <a:rPr lang="en-US" dirty="0" smtClean="0"/>
              <a:t>Marjorie Bowman, M.D., M.P.A</a:t>
            </a:r>
          </a:p>
          <a:p>
            <a:r>
              <a:rPr lang="en-US" dirty="0" smtClean="0"/>
              <a:t>Dean, Boonshoft School of Medicine</a:t>
            </a:r>
          </a:p>
          <a:p>
            <a:r>
              <a:rPr lang="en-US" dirty="0" smtClean="0"/>
              <a:t>Wright State University</a:t>
            </a:r>
          </a:p>
          <a:p>
            <a:endParaRPr lang="en-US" dirty="0" smtClean="0"/>
          </a:p>
          <a:p>
            <a:r>
              <a:rPr lang="en-US" dirty="0" smtClean="0"/>
              <a:t>Timothy Cope, Ph.D.</a:t>
            </a:r>
          </a:p>
          <a:p>
            <a:r>
              <a:rPr lang="en-US" dirty="0" smtClean="0"/>
              <a:t>Director, WSU &amp; PHP Neuroscience Institute</a:t>
            </a:r>
          </a:p>
          <a:p>
            <a:r>
              <a:rPr lang="en-US" dirty="0" err="1" smtClean="0"/>
              <a:t>Brage</a:t>
            </a:r>
            <a:r>
              <a:rPr lang="en-US" dirty="0" smtClean="0"/>
              <a:t> Golding Distinguished Professor of Research</a:t>
            </a:r>
          </a:p>
          <a:p>
            <a:r>
              <a:rPr lang="en-US" dirty="0" smtClean="0"/>
              <a:t>Chair, Department of Neuroscience, Cell Biology &amp; Physiology</a:t>
            </a:r>
          </a:p>
          <a:p>
            <a:endParaRPr lang="en-US" dirty="0" smtClean="0"/>
          </a:p>
          <a:p>
            <a:r>
              <a:rPr lang="en-US" dirty="0" smtClean="0"/>
              <a:t>Kenneth Gaines, M.D., M.B.A.</a:t>
            </a:r>
          </a:p>
          <a:p>
            <a:r>
              <a:rPr lang="en-US" dirty="0" err="1" smtClean="0"/>
              <a:t>Codirector</a:t>
            </a:r>
            <a:r>
              <a:rPr lang="en-US" dirty="0" smtClean="0"/>
              <a:t>, WSU &amp; PHP Neuroscience Institute</a:t>
            </a:r>
          </a:p>
          <a:p>
            <a:r>
              <a:rPr lang="en-US" dirty="0" smtClean="0"/>
              <a:t>Chair and Professor, Department of Neurology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93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7868" y="236359"/>
            <a:ext cx="4432041" cy="739566"/>
          </a:xfrm>
        </p:spPr>
        <p:txBody>
          <a:bodyPr>
            <a:normAutofit/>
          </a:bodyPr>
          <a:lstStyle/>
          <a:p>
            <a:r>
              <a:rPr lang="en-US" sz="2800" cap="small" dirty="0" smtClean="0"/>
              <a:t>Neuroscience at WSU</a:t>
            </a:r>
            <a:endParaRPr lang="en-US" sz="2800" cap="small" dirty="0"/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295400" y="5525095"/>
            <a:ext cx="1313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 dirty="0">
                <a:solidFill>
                  <a:srgbClr val="006633"/>
                </a:solidFill>
                <a:latin typeface="Arial"/>
                <a:cs typeface="Arial" pitchFamily="34" charset="0"/>
              </a:rPr>
              <a:t>Center for</a:t>
            </a:r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 </a:t>
            </a:r>
            <a:b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</a:br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Brain </a:t>
            </a:r>
            <a:r>
              <a:rPr lang="en-US" sz="1200" b="1" dirty="0">
                <a:solidFill>
                  <a:srgbClr val="006633"/>
                </a:solidFill>
                <a:latin typeface="Arial"/>
                <a:cs typeface="Arial" pitchFamily="34" charset="0"/>
              </a:rPr>
              <a:t>Research</a:t>
            </a: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628650" y="4153495"/>
            <a:ext cx="1724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Comprehensive </a:t>
            </a:r>
            <a:b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</a:br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Neuroscience </a:t>
            </a:r>
            <a:r>
              <a:rPr lang="en-US" sz="1200" b="1" dirty="0">
                <a:solidFill>
                  <a:srgbClr val="006633"/>
                </a:solidFill>
                <a:latin typeface="Arial"/>
                <a:cs typeface="Arial" pitchFamily="34" charset="0"/>
              </a:rPr>
              <a:t>Center</a:t>
            </a:r>
          </a:p>
          <a:p>
            <a:pPr eaLnBrk="1" hangingPunct="1"/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NIH </a:t>
            </a:r>
            <a:r>
              <a:rPr lang="en-US" sz="1200" b="1" dirty="0">
                <a:solidFill>
                  <a:srgbClr val="006633"/>
                </a:solidFill>
                <a:latin typeface="Arial"/>
                <a:cs typeface="Arial" pitchFamily="34" charset="0"/>
              </a:rPr>
              <a:t>Program Project</a:t>
            </a:r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 </a:t>
            </a:r>
            <a:b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</a:br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Grant (</a:t>
            </a:r>
            <a:r>
              <a:rPr lang="en-US" sz="1200" b="1" dirty="0">
                <a:solidFill>
                  <a:srgbClr val="006633"/>
                </a:solidFill>
                <a:latin typeface="Arial"/>
                <a:cs typeface="Arial" pitchFamily="34" charset="0"/>
              </a:rPr>
              <a:t>5 PIs</a:t>
            </a:r>
            <a:r>
              <a:rPr lang="en-US" sz="1200" b="1" dirty="0" smtClean="0">
                <a:solidFill>
                  <a:srgbClr val="006633"/>
                </a:solidFill>
                <a:latin typeface="Arial"/>
                <a:cs typeface="Arial" pitchFamily="34" charset="0"/>
              </a:rPr>
              <a:t>) - $4.8M</a:t>
            </a:r>
            <a:endParaRPr lang="en-US" sz="1200" b="1" dirty="0">
              <a:solidFill>
                <a:srgbClr val="006633"/>
              </a:solidFill>
              <a:latin typeface="Arial"/>
              <a:cs typeface="Arial" pitchFamily="34" charset="0"/>
            </a:endParaRP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6044684" y="3262431"/>
            <a:ext cx="3023115" cy="461665"/>
          </a:xfrm>
          <a:prstGeom prst="rect">
            <a:avLst/>
          </a:prstGeom>
          <a:noFill/>
          <a:ln w="0">
            <a:solidFill>
              <a:schemeClr val="accent1">
                <a:alpha val="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2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University System of Ohio</a:t>
            </a:r>
          </a:p>
          <a:p>
            <a:pPr eaLnBrk="1" hangingPunct="1"/>
            <a:r>
              <a:rPr lang="en-US" sz="12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Center </a:t>
            </a:r>
            <a:r>
              <a:rPr lang="en-US" sz="1200" b="1" dirty="0">
                <a:solidFill>
                  <a:srgbClr val="006918"/>
                </a:solidFill>
                <a:latin typeface="Arial"/>
                <a:cs typeface="Arial" pitchFamily="34" charset="0"/>
              </a:rPr>
              <a:t>of Excellence in </a:t>
            </a:r>
            <a:r>
              <a:rPr lang="en-US" sz="12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 Neuroscience </a:t>
            </a:r>
            <a:endParaRPr lang="en-US" sz="1200" b="1" dirty="0">
              <a:solidFill>
                <a:srgbClr val="006918"/>
              </a:solidFill>
              <a:latin typeface="Arial"/>
              <a:cs typeface="Arial" pitchFamily="34" charset="0"/>
            </a:endParaRP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3886200" y="5144095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1200" dirty="0" smtClean="0">
                <a:latin typeface="Arial"/>
                <a:cs typeface="Arial" pitchFamily="34" charset="0"/>
              </a:rPr>
              <a:t>Recruitment of funded neuroscientists to create critical mass (esp. research relevant to movement disorders)</a:t>
            </a:r>
            <a:endParaRPr lang="en-US" sz="1200" dirty="0">
              <a:latin typeface="Arial"/>
              <a:cs typeface="Arial" pitchFamily="34" charset="0"/>
            </a:endParaRPr>
          </a:p>
        </p:txBody>
      </p:sp>
      <p:sp>
        <p:nvSpPr>
          <p:cNvPr id="23" name="TextBox 20"/>
          <p:cNvSpPr txBox="1">
            <a:spLocks noChangeArrowheads="1"/>
          </p:cNvSpPr>
          <p:nvPr/>
        </p:nvSpPr>
        <p:spPr bwMode="auto">
          <a:xfrm>
            <a:off x="3218731" y="5829895"/>
            <a:ext cx="32469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latin typeface="Arial"/>
                <a:cs typeface="Arial" pitchFamily="34" charset="0"/>
              </a:rPr>
              <a:t>Organize neuroscience community</a:t>
            </a:r>
            <a:br>
              <a:rPr lang="en-US" sz="1200" dirty="0">
                <a:latin typeface="Arial"/>
                <a:cs typeface="Arial" pitchFamily="34" charset="0"/>
              </a:rPr>
            </a:br>
            <a:r>
              <a:rPr lang="en-US" sz="1200" dirty="0">
                <a:latin typeface="Arial"/>
                <a:cs typeface="Arial" pitchFamily="34" charset="0"/>
              </a:rPr>
              <a:t>and </a:t>
            </a:r>
            <a:r>
              <a:rPr lang="en-US" sz="1200" dirty="0" smtClean="0">
                <a:latin typeface="Arial"/>
                <a:cs typeface="Arial" pitchFamily="34" charset="0"/>
              </a:rPr>
              <a:t>resources; investment by Kettering Fund</a:t>
            </a:r>
            <a:endParaRPr lang="en-US" sz="1200" dirty="0">
              <a:latin typeface="Arial"/>
              <a:cs typeface="Arial" pitchFamily="34" charset="0"/>
            </a:endParaRP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3251200" y="5186958"/>
            <a:ext cx="635000" cy="338137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 pitchFamily="-111" charset="0"/>
                <a:cs typeface="Arial" pitchFamily="-111" charset="0"/>
              </a:rPr>
              <a:t>2005</a:t>
            </a: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3886200" y="4534495"/>
            <a:ext cx="635000" cy="3365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 pitchFamily="-111" charset="0"/>
                <a:cs typeface="Arial" pitchFamily="-111" charset="0"/>
              </a:rPr>
              <a:t>2007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2590800" y="5874345"/>
            <a:ext cx="635000" cy="3365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chemeClr val="dk1"/>
                </a:solidFill>
                <a:latin typeface="Arial"/>
                <a:ea typeface="Arial" pitchFamily="-111" charset="0"/>
                <a:cs typeface="Arial" pitchFamily="-111" charset="0"/>
              </a:rPr>
              <a:t>2000</a:t>
            </a:r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1905000" y="2781895"/>
            <a:ext cx="33528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2713" indent="-112713" eaLnBrk="1" hangingPunct="1">
              <a:spcAft>
                <a:spcPts val="600"/>
              </a:spcAft>
            </a:pPr>
            <a:r>
              <a:rPr lang="en-US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Neuroscience Institute</a:t>
            </a:r>
          </a:p>
          <a:p>
            <a:pPr eaLnBrk="1" hangingPunct="1">
              <a:spcAft>
                <a:spcPts val="600"/>
              </a:spcAft>
            </a:pPr>
            <a:r>
              <a:rPr lang="en-US" sz="14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Community partnership </a:t>
            </a:r>
            <a:r>
              <a:rPr lang="en-US" sz="1400" b="1" dirty="0">
                <a:solidFill>
                  <a:srgbClr val="006918"/>
                </a:solidFill>
                <a:latin typeface="Arial"/>
                <a:cs typeface="Arial" pitchFamily="34" charset="0"/>
              </a:rPr>
              <a:t>with PHP</a:t>
            </a:r>
            <a:r>
              <a:rPr lang="en-US" sz="14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 </a:t>
            </a:r>
            <a:br>
              <a:rPr lang="en-US" sz="14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</a:br>
            <a:r>
              <a:rPr lang="en-US" sz="14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to create academic Department </a:t>
            </a:r>
            <a:r>
              <a:rPr lang="en-US" sz="1400" b="1" dirty="0">
                <a:solidFill>
                  <a:srgbClr val="006918"/>
                </a:solidFill>
                <a:latin typeface="Arial"/>
                <a:cs typeface="Arial" pitchFamily="34" charset="0"/>
              </a:rPr>
              <a:t>of </a:t>
            </a:r>
            <a:r>
              <a:rPr lang="en-US" sz="1400" b="1" dirty="0" smtClean="0">
                <a:solidFill>
                  <a:srgbClr val="006918"/>
                </a:solidFill>
                <a:latin typeface="Arial"/>
                <a:cs typeface="Arial" pitchFamily="34" charset="0"/>
              </a:rPr>
              <a:t>Neurology - $4.3M</a:t>
            </a:r>
            <a:endParaRPr lang="en-US" sz="1400" b="1" dirty="0">
              <a:solidFill>
                <a:srgbClr val="006918"/>
              </a:solidFill>
              <a:latin typeface="Arial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4534495"/>
            <a:ext cx="3067892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Supported by Boonshoft Innovation Fund</a:t>
            </a:r>
            <a:endParaRPr lang="en-US" sz="1200" dirty="0"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66800" y="1791295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"/>
              </a:rPr>
              <a:t>Target</a:t>
            </a:r>
            <a:r>
              <a:rPr lang="en-US" b="1" dirty="0" smtClean="0">
                <a:latin typeface="Arial"/>
              </a:rPr>
              <a:t> – Excellence in</a:t>
            </a:r>
            <a:br>
              <a:rPr lang="en-US" b="1" dirty="0" smtClean="0">
                <a:latin typeface="Arial"/>
              </a:rPr>
            </a:br>
            <a:r>
              <a:rPr lang="en-US" b="1" dirty="0" smtClean="0">
                <a:latin typeface="Arial"/>
              </a:rPr>
              <a:t>   </a:t>
            </a:r>
            <a:r>
              <a:rPr lang="en-US" b="1" dirty="0" err="1" smtClean="0">
                <a:latin typeface="Arial"/>
              </a:rPr>
              <a:t>NeuroTranslational</a:t>
            </a:r>
            <a:r>
              <a:rPr lang="en-US" b="1" dirty="0" smtClean="0">
                <a:latin typeface="Arial"/>
              </a:rPr>
              <a:t> Research</a:t>
            </a:r>
          </a:p>
          <a:p>
            <a:endParaRPr lang="en-US" b="1" dirty="0">
              <a:solidFill>
                <a:srgbClr val="006918"/>
              </a:solidFill>
              <a:latin typeface="Arial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 flipH="1" flipV="1">
            <a:off x="5410200" y="2858095"/>
            <a:ext cx="685800" cy="685800"/>
          </a:xfrm>
          <a:prstGeom prst="straightConnector1">
            <a:avLst/>
          </a:prstGeom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>
            <a:off x="4572000" y="2172295"/>
            <a:ext cx="1371600" cy="1588"/>
          </a:xfrm>
          <a:prstGeom prst="straightConnector1">
            <a:avLst/>
          </a:prstGeom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4953000" y="3391495"/>
            <a:ext cx="641121" cy="338554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 smtClean="0">
                <a:solidFill>
                  <a:schemeClr val="dk1"/>
                </a:solidFill>
                <a:latin typeface="Arial"/>
                <a:ea typeface="Arial" pitchFamily="-111" charset="0"/>
                <a:cs typeface="Arial" pitchFamily="-111" charset="0"/>
              </a:rPr>
              <a:t>2010</a:t>
            </a:r>
            <a:endParaRPr lang="en-US" sz="1600" b="1" dirty="0">
              <a:solidFill>
                <a:schemeClr val="dk1"/>
              </a:solidFill>
              <a:latin typeface="Arial"/>
              <a:ea typeface="Arial" pitchFamily="-111" charset="0"/>
              <a:cs typeface="Arial" pitchFamily="-111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34000" y="3848695"/>
            <a:ext cx="3432350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</a:rPr>
              <a:t>More than 30 research laboratories/clinical sites</a:t>
            </a:r>
            <a:endParaRPr lang="en-US" sz="1200" dirty="0">
              <a:latin typeface="Arial"/>
            </a:endParaRPr>
          </a:p>
        </p:txBody>
      </p:sp>
      <p:pic>
        <p:nvPicPr>
          <p:cNvPr id="36" name="Picture 35" descr="neurobuildingconce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782" y="1335163"/>
            <a:ext cx="2468088" cy="1824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11" y="154200"/>
            <a:ext cx="5098472" cy="759184"/>
          </a:xfrm>
        </p:spPr>
        <p:txBody>
          <a:bodyPr>
            <a:noAutofit/>
          </a:bodyPr>
          <a:lstStyle/>
          <a:p>
            <a:r>
              <a:rPr lang="en-US" sz="2600" cap="small" dirty="0" smtClean="0"/>
              <a:t>Translating Basic Science to Clinical Practice </a:t>
            </a:r>
            <a:endParaRPr lang="en-US" sz="2600" cap="small" dirty="0"/>
          </a:p>
        </p:txBody>
      </p:sp>
      <p:sp>
        <p:nvSpPr>
          <p:cNvPr id="4" name="TextBox 3"/>
          <p:cNvSpPr txBox="1"/>
          <p:nvPr/>
        </p:nvSpPr>
        <p:spPr>
          <a:xfrm>
            <a:off x="1788420" y="1856633"/>
            <a:ext cx="580158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Assemble a critical mass of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clinical and basic scientists</a:t>
            </a:r>
            <a:br>
              <a:rPr lang="en-US" i="1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in order to drive translational research and discovery.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Integrate new clinician scientists with existing basic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neuroscientists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2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11" y="154200"/>
            <a:ext cx="5098472" cy="759184"/>
          </a:xfrm>
        </p:spPr>
        <p:txBody>
          <a:bodyPr>
            <a:noAutofit/>
          </a:bodyPr>
          <a:lstStyle/>
          <a:p>
            <a:r>
              <a:rPr lang="en-US" sz="2600" cap="small" dirty="0" smtClean="0"/>
              <a:t>Translating Basic Science to Clinical Practice </a:t>
            </a:r>
            <a:endParaRPr lang="en-US" sz="2600" cap="small" dirty="0"/>
          </a:p>
        </p:txBody>
      </p:sp>
      <p:sp>
        <p:nvSpPr>
          <p:cNvPr id="5" name="TextBox 4"/>
          <p:cNvSpPr txBox="1"/>
          <p:nvPr/>
        </p:nvSpPr>
        <p:spPr>
          <a:xfrm>
            <a:off x="3015336" y="1235029"/>
            <a:ext cx="5737468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Advance health care solutions for conditions including: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eurodegenerative 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isorders, esp. neuropathy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in critical illness, chemotherapy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ovement 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isorders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Stroke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Epilepsy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Multiple Sclerosis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evelopmental 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isabilities</a:t>
            </a:r>
          </a:p>
        </p:txBody>
      </p:sp>
    </p:spTree>
    <p:extLst>
      <p:ext uri="{BB962C8B-B14F-4D97-AF65-F5344CB8AC3E}">
        <p14:creationId xmlns:p14="http://schemas.microsoft.com/office/powerpoint/2010/main" val="3212330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" r="2371"/>
          <a:stretch/>
        </p:blipFill>
        <p:spPr>
          <a:xfrm>
            <a:off x="54430" y="1515040"/>
            <a:ext cx="2315210" cy="3371621"/>
          </a:xfrm>
          <a:prstGeom prst="rect">
            <a:avLst/>
          </a:prstGeom>
        </p:spPr>
      </p:pic>
      <p:pic>
        <p:nvPicPr>
          <p:cNvPr id="9" name="Picture 2" descr="E:\Spinal Cord\C-Bouton Review IMages\C Bouton Composite A v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7" t="86204" r="20343"/>
          <a:stretch/>
        </p:blipFill>
        <p:spPr bwMode="auto">
          <a:xfrm>
            <a:off x="116349" y="4886661"/>
            <a:ext cx="2530385" cy="11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05211" y="154200"/>
            <a:ext cx="5098472" cy="759184"/>
          </a:xfrm>
        </p:spPr>
        <p:txBody>
          <a:bodyPr>
            <a:noAutofit/>
          </a:bodyPr>
          <a:lstStyle/>
          <a:p>
            <a:r>
              <a:rPr lang="en-US" sz="2600" cap="small" dirty="0" smtClean="0"/>
              <a:t>Translating Basic Science to Clinical Practice </a:t>
            </a:r>
            <a:endParaRPr lang="en-US" sz="2600" cap="small" dirty="0"/>
          </a:p>
        </p:txBody>
      </p:sp>
      <p:sp>
        <p:nvSpPr>
          <p:cNvPr id="6" name="TextBox 5"/>
          <p:cNvSpPr txBox="1"/>
          <p:nvPr/>
        </p:nvSpPr>
        <p:spPr>
          <a:xfrm>
            <a:off x="3015336" y="1235029"/>
            <a:ext cx="5737468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Advance health care solutions for conditions including: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eurodegenerative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isorders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esp. neuropathy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in critical illness, chemotherapy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ovement 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isorders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Stroke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Epilepsy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Multiple Sclerosis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evelopmental 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isabilities</a:t>
            </a:r>
          </a:p>
        </p:txBody>
      </p:sp>
    </p:spTree>
    <p:extLst>
      <p:ext uri="{BB962C8B-B14F-4D97-AF65-F5344CB8AC3E}">
        <p14:creationId xmlns:p14="http://schemas.microsoft.com/office/powerpoint/2010/main" val="203975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5644" t="1" r="50069" b="75277"/>
          <a:stretch/>
        </p:blipFill>
        <p:spPr bwMode="auto">
          <a:xfrm>
            <a:off x="6127748" y="4768109"/>
            <a:ext cx="2917219" cy="13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" r="2371"/>
          <a:stretch/>
        </p:blipFill>
        <p:spPr>
          <a:xfrm>
            <a:off x="54430" y="1515040"/>
            <a:ext cx="2315210" cy="3371621"/>
          </a:xfrm>
          <a:prstGeom prst="rect">
            <a:avLst/>
          </a:prstGeom>
        </p:spPr>
      </p:pic>
      <p:pic>
        <p:nvPicPr>
          <p:cNvPr id="9" name="Picture 2" descr="E:\Spinal Cord\C-Bouton Review IMages\C Bouton Composite A v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7" t="86204" r="20343"/>
          <a:stretch/>
        </p:blipFill>
        <p:spPr bwMode="auto">
          <a:xfrm>
            <a:off x="116349" y="4886661"/>
            <a:ext cx="2530385" cy="118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89994" y="6640513"/>
            <a:ext cx="17540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Video courtesy of simtk.org</a:t>
            </a:r>
            <a:endParaRPr lang="en-US" sz="11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505211" y="154200"/>
            <a:ext cx="5098472" cy="759184"/>
          </a:xfrm>
        </p:spPr>
        <p:txBody>
          <a:bodyPr>
            <a:noAutofit/>
          </a:bodyPr>
          <a:lstStyle/>
          <a:p>
            <a:r>
              <a:rPr lang="en-US" sz="2600" cap="small" dirty="0" smtClean="0"/>
              <a:t>Translating Basic Science to Clinical Practice </a:t>
            </a:r>
            <a:endParaRPr lang="en-US" sz="2600" cap="small" dirty="0"/>
          </a:p>
        </p:txBody>
      </p:sp>
      <p:sp>
        <p:nvSpPr>
          <p:cNvPr id="11" name="TextBox 10"/>
          <p:cNvSpPr txBox="1"/>
          <p:nvPr/>
        </p:nvSpPr>
        <p:spPr>
          <a:xfrm>
            <a:off x="3015336" y="1235029"/>
            <a:ext cx="5737468" cy="28469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Advance health care solutions for conditions including: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eurodegenerative 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isorders, esp. neuropathy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in critical illness, chemotherapy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ovement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isorders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Stroke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Epilepsy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Multiple Sclerosis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evelopmental </a:t>
            </a:r>
            <a:r>
              <a:rPr lang="en-US" dirty="0">
                <a:latin typeface="Arial" pitchFamily="34" charset="0"/>
                <a:cs typeface="Arial" pitchFamily="34" charset="0"/>
              </a:rPr>
              <a:t>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isabilities</a:t>
            </a:r>
          </a:p>
        </p:txBody>
      </p:sp>
    </p:spTree>
    <p:extLst>
      <p:ext uri="{BB962C8B-B14F-4D97-AF65-F5344CB8AC3E}">
        <p14:creationId xmlns:p14="http://schemas.microsoft.com/office/powerpoint/2010/main" val="725570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410" y="1600201"/>
            <a:ext cx="5436389" cy="372291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New $37 </a:t>
            </a:r>
            <a:r>
              <a:rPr lang="en-US" dirty="0" smtClean="0"/>
              <a:t>million, 90,000 </a:t>
            </a:r>
            <a:r>
              <a:rPr lang="en-US" dirty="0" err="1" smtClean="0"/>
              <a:t>sq.ft</a:t>
            </a:r>
            <a:r>
              <a:rPr lang="en-US" dirty="0" smtClean="0"/>
              <a:t>. home </a:t>
            </a:r>
            <a:r>
              <a:rPr lang="en-US" dirty="0"/>
              <a:t>for </a:t>
            </a:r>
            <a:r>
              <a:rPr lang="en-US" dirty="0" smtClean="0"/>
              <a:t>neuroscience-engineering collaboration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Home to scientists, physicians, engineers, students and </a:t>
            </a:r>
            <a:r>
              <a:rPr lang="en-US" dirty="0" smtClean="0"/>
              <a:t>post-docs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Laboratories </a:t>
            </a:r>
            <a:r>
              <a:rPr lang="en-US" dirty="0"/>
              <a:t>and shared core infrastructure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Enable synergistic activity that will foster </a:t>
            </a:r>
            <a:r>
              <a:rPr lang="en-US" dirty="0"/>
              <a:t>translational research and collaboration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Transform new </a:t>
            </a:r>
            <a:r>
              <a:rPr lang="en-US" dirty="0"/>
              <a:t>discoveries into breakthroughs in patient care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Ground breaking slated for March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62866" y="272921"/>
            <a:ext cx="6259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cap="small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400" cap="small" dirty="0">
                <a:latin typeface="Arial" pitchFamily="34" charset="0"/>
                <a:cs typeface="Arial" pitchFamily="34" charset="0"/>
              </a:rPr>
              <a:t>euroscience </a:t>
            </a:r>
            <a:r>
              <a:rPr lang="en-US" sz="2400" b="1" cap="small" dirty="0">
                <a:latin typeface="Arial" pitchFamily="34" charset="0"/>
                <a:cs typeface="Arial" pitchFamily="34" charset="0"/>
              </a:rPr>
              <a:t>E</a:t>
            </a:r>
            <a:r>
              <a:rPr lang="en-US" sz="2400" cap="small" dirty="0">
                <a:latin typeface="Arial" pitchFamily="34" charset="0"/>
                <a:cs typeface="Arial" pitchFamily="34" charset="0"/>
              </a:rPr>
              <a:t>ngineering </a:t>
            </a:r>
            <a:r>
              <a:rPr lang="en-US" sz="2400" b="1" cap="small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400" cap="small" dirty="0" smtClean="0">
                <a:latin typeface="Arial" pitchFamily="34" charset="0"/>
                <a:cs typeface="Arial" pitchFamily="34" charset="0"/>
              </a:rPr>
              <a:t>ollaboration</a:t>
            </a:r>
          </a:p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(NEC) Building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neurobuildingconce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2" y="2118935"/>
            <a:ext cx="2468088" cy="1824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9290" y="1600200"/>
            <a:ext cx="5536367" cy="3630971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/>
              <a:t>The Institute is seeking </a:t>
            </a:r>
            <a:r>
              <a:rPr lang="en-US" sz="1800" dirty="0"/>
              <a:t>two </a:t>
            </a:r>
            <a:r>
              <a:rPr lang="en-US" sz="1800" dirty="0" smtClean="0"/>
              <a:t>clinical (MD) neuroscientists who are accomplished researchers </a:t>
            </a:r>
            <a:r>
              <a:rPr lang="en-US" sz="1800" dirty="0"/>
              <a:t>with record of scientific publication and funding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Develop </a:t>
            </a:r>
            <a:r>
              <a:rPr lang="en-US" sz="1800" dirty="0"/>
              <a:t>a funded basic or clinical neuroscience research </a:t>
            </a:r>
            <a:r>
              <a:rPr lang="en-US" sz="1800" dirty="0" smtClean="0"/>
              <a:t>program in collaboration with basic</a:t>
            </a:r>
            <a:br>
              <a:rPr lang="en-US" sz="1800" dirty="0" smtClean="0"/>
            </a:br>
            <a:r>
              <a:rPr lang="en-US" sz="1800" dirty="0" smtClean="0"/>
              <a:t>scientists 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/>
              <a:t>75 percent protected time for active research, ample research lab </a:t>
            </a:r>
            <a:r>
              <a:rPr lang="en-US" sz="1800" dirty="0" smtClean="0"/>
              <a:t>space (NEC)</a:t>
            </a:r>
            <a:endParaRPr lang="en-US" sz="1800" dirty="0"/>
          </a:p>
          <a:p>
            <a:pPr>
              <a:spcBef>
                <a:spcPts val="1200"/>
              </a:spcBef>
            </a:pPr>
            <a:r>
              <a:rPr lang="en-US" sz="1800" dirty="0"/>
              <a:t>For more information: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jobs.wright.edu/postings/5724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6888 258 crop lr.jpg"/>
          <p:cNvPicPr>
            <a:picLocks noChangeAspect="1"/>
          </p:cNvPicPr>
          <p:nvPr/>
        </p:nvPicPr>
        <p:blipFill rotWithShape="1">
          <a:blip r:embed="rId2"/>
          <a:srcRect t="19972"/>
          <a:stretch/>
        </p:blipFill>
        <p:spPr>
          <a:xfrm>
            <a:off x="0" y="1741695"/>
            <a:ext cx="2930144" cy="3489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13" y="283017"/>
            <a:ext cx="3456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National Search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for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Clinical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Neuroscientists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450</Words>
  <Application>Microsoft Macintosh PowerPoint</Application>
  <PresentationFormat>On-screen Show (4:3)</PresentationFormat>
  <Paragraphs>92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Welcome</vt:lpstr>
      <vt:lpstr>Neuroscience at WSU</vt:lpstr>
      <vt:lpstr>Translating Basic Science to Clinical Practice </vt:lpstr>
      <vt:lpstr>Translating Basic Science to Clinical Practice </vt:lpstr>
      <vt:lpstr>Translating Basic Science to Clinical Practice </vt:lpstr>
      <vt:lpstr>Translating Basic Science to Clinical Practice </vt:lpstr>
      <vt:lpstr>PowerPoint Presentation</vt:lpstr>
      <vt:lpstr>PowerPoint Presentation</vt:lpstr>
      <vt:lpstr>PowerPoint Presentation</vt:lpstr>
    </vt:vector>
  </TitlesOfParts>
  <Company>Wright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Wallace</dc:creator>
  <cp:lastModifiedBy>Cassie</cp:lastModifiedBy>
  <cp:revision>39</cp:revision>
  <cp:lastPrinted>2012-11-14T15:30:41Z</cp:lastPrinted>
  <dcterms:created xsi:type="dcterms:W3CDTF">2012-11-09T21:12:49Z</dcterms:created>
  <dcterms:modified xsi:type="dcterms:W3CDTF">2014-10-14T13:52:50Z</dcterms:modified>
</cp:coreProperties>
</file>