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326" r:id="rId3"/>
    <p:sldId id="271" r:id="rId4"/>
    <p:sldId id="272" r:id="rId5"/>
    <p:sldId id="287" r:id="rId6"/>
    <p:sldId id="273" r:id="rId7"/>
    <p:sldId id="274" r:id="rId8"/>
    <p:sldId id="307" r:id="rId9"/>
    <p:sldId id="305" r:id="rId10"/>
    <p:sldId id="306" r:id="rId11"/>
    <p:sldId id="275" r:id="rId12"/>
    <p:sldId id="276" r:id="rId13"/>
    <p:sldId id="277" r:id="rId14"/>
    <p:sldId id="269" r:id="rId15"/>
    <p:sldId id="279" r:id="rId16"/>
    <p:sldId id="325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0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ALS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1950-70</c:v>
                </c:pt>
                <c:pt idx="1">
                  <c:v>1970-80</c:v>
                </c:pt>
                <c:pt idx="2">
                  <c:v>1980-90</c:v>
                </c:pt>
                <c:pt idx="3">
                  <c:v>1990-00</c:v>
                </c:pt>
                <c:pt idx="4">
                  <c:v>2000-10</c:v>
                </c:pt>
                <c:pt idx="5">
                  <c:v>2010-20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Dementia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1950-70</c:v>
                </c:pt>
                <c:pt idx="1">
                  <c:v>1970-80</c:v>
                </c:pt>
                <c:pt idx="2">
                  <c:v>1980-90</c:v>
                </c:pt>
                <c:pt idx="3">
                  <c:v>1990-00</c:v>
                </c:pt>
                <c:pt idx="4">
                  <c:v>2000-10</c:v>
                </c:pt>
                <c:pt idx="5">
                  <c:v>2010-20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6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Epilepsy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1950-70</c:v>
                </c:pt>
                <c:pt idx="1">
                  <c:v>1970-80</c:v>
                </c:pt>
                <c:pt idx="2">
                  <c:v>1980-90</c:v>
                </c:pt>
                <c:pt idx="3">
                  <c:v>1990-00</c:v>
                </c:pt>
                <c:pt idx="4">
                  <c:v>2000-10</c:v>
                </c:pt>
                <c:pt idx="5">
                  <c:v>2010-20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18</c:v>
                </c:pt>
                <c:pt idx="5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Parkinson's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1950-70</c:v>
                </c:pt>
                <c:pt idx="1">
                  <c:v>1970-80</c:v>
                </c:pt>
                <c:pt idx="2">
                  <c:v>1980-90</c:v>
                </c:pt>
                <c:pt idx="3">
                  <c:v>1990-00</c:v>
                </c:pt>
                <c:pt idx="4">
                  <c:v>2000-10</c:v>
                </c:pt>
                <c:pt idx="5">
                  <c:v>2010-20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11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sclerosis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1950-70</c:v>
                </c:pt>
                <c:pt idx="1">
                  <c:v>1970-80</c:v>
                </c:pt>
                <c:pt idx="2">
                  <c:v>1980-90</c:v>
                </c:pt>
                <c:pt idx="3">
                  <c:v>1990-00</c:v>
                </c:pt>
                <c:pt idx="4">
                  <c:v>2000-10</c:v>
                </c:pt>
                <c:pt idx="5">
                  <c:v>2010-20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10</c:v>
                </c:pt>
                <c:pt idx="5">
                  <c:v>16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Stroke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1950-70</c:v>
                </c:pt>
                <c:pt idx="1">
                  <c:v>1970-80</c:v>
                </c:pt>
                <c:pt idx="2">
                  <c:v>1980-90</c:v>
                </c:pt>
                <c:pt idx="3">
                  <c:v>1990-00</c:v>
                </c:pt>
                <c:pt idx="4">
                  <c:v>2000-10</c:v>
                </c:pt>
                <c:pt idx="5">
                  <c:v>2010-20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12</c:v>
                </c:pt>
                <c:pt idx="5">
                  <c:v>17</c:v>
                </c:pt>
              </c:numCache>
            </c:numRef>
          </c:val>
        </c:ser>
        <c:shape val="box"/>
        <c:axId val="76055296"/>
        <c:axId val="76056832"/>
        <c:axId val="0"/>
      </c:bar3DChart>
      <c:catAx>
        <c:axId val="76055296"/>
        <c:scaling>
          <c:orientation val="minMax"/>
        </c:scaling>
        <c:axPos val="b"/>
        <c:tickLblPos val="nextTo"/>
        <c:crossAx val="76056832"/>
        <c:crosses val="autoZero"/>
        <c:auto val="1"/>
        <c:lblAlgn val="ctr"/>
        <c:lblOffset val="100"/>
      </c:catAx>
      <c:valAx>
        <c:axId val="76056832"/>
        <c:scaling>
          <c:orientation val="minMax"/>
        </c:scaling>
        <c:axPos val="l"/>
        <c:majorGridlines/>
        <c:numFmt formatCode="General" sourceLinked="1"/>
        <c:tickLblPos val="nextTo"/>
        <c:crossAx val="760552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A3DC9-1625-48F8-A2C5-46D39663BB1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396E0-CCC9-4985-B2A2-DA32A94771F2}">
      <dgm:prSet phldrT="[Text]" custT="1"/>
      <dgm:spPr/>
      <dgm:t>
        <a:bodyPr/>
        <a:lstStyle/>
        <a:p>
          <a:r>
            <a:rPr lang="en-US" sz="1800" dirty="0" smtClean="0"/>
            <a:t>Neuroscience Institute</a:t>
          </a:r>
        </a:p>
        <a:p>
          <a:r>
            <a:rPr lang="en-US" sz="1200" dirty="0" smtClean="0"/>
            <a:t>Neurology</a:t>
          </a:r>
        </a:p>
        <a:p>
          <a:r>
            <a:rPr lang="en-US" sz="1200" dirty="0" smtClean="0"/>
            <a:t>Neurosurgery</a:t>
          </a:r>
        </a:p>
        <a:p>
          <a:r>
            <a:rPr lang="en-US" sz="1200" dirty="0" smtClean="0"/>
            <a:t>Neuroimaging/PM&amp;R</a:t>
          </a:r>
          <a:endParaRPr lang="en-US" sz="1200" dirty="0"/>
        </a:p>
      </dgm:t>
    </dgm:pt>
    <dgm:pt modelId="{9BC5966D-2F65-4E67-B17C-71A5B539FBAF}" type="parTrans" cxnId="{4BF013E1-8945-49B5-9F85-6EAD5D9913FF}">
      <dgm:prSet/>
      <dgm:spPr/>
      <dgm:t>
        <a:bodyPr/>
        <a:lstStyle/>
        <a:p>
          <a:endParaRPr lang="en-US"/>
        </a:p>
      </dgm:t>
    </dgm:pt>
    <dgm:pt modelId="{92AEC0BC-B4C2-40CB-8519-FC2202FE2E30}" type="sibTrans" cxnId="{4BF013E1-8945-49B5-9F85-6EAD5D9913FF}">
      <dgm:prSet/>
      <dgm:spPr/>
      <dgm:t>
        <a:bodyPr/>
        <a:lstStyle/>
        <a:p>
          <a:endParaRPr lang="en-US"/>
        </a:p>
      </dgm:t>
    </dgm:pt>
    <dgm:pt modelId="{428F283E-91D7-4FA6-820B-9E5D3F02E298}">
      <dgm:prSet phldrT="[Text]" custT="1"/>
      <dgm:spPr/>
      <dgm:t>
        <a:bodyPr/>
        <a:lstStyle/>
        <a:p>
          <a:endParaRPr lang="en-US" sz="1800" b="1" u="sng" dirty="0" smtClean="0"/>
        </a:p>
        <a:p>
          <a:r>
            <a:rPr lang="en-US" sz="1800" b="1" u="sng" dirty="0" smtClean="0"/>
            <a:t>Neurology</a:t>
          </a:r>
        </a:p>
        <a:p>
          <a:r>
            <a:rPr lang="en-US" sz="1600" dirty="0" smtClean="0"/>
            <a:t>Multiple sclerosis program</a:t>
          </a:r>
        </a:p>
        <a:p>
          <a:r>
            <a:rPr lang="en-US" sz="1600" dirty="0" smtClean="0"/>
            <a:t>Neuromuscular Disease Program</a:t>
          </a:r>
        </a:p>
        <a:p>
          <a:r>
            <a:rPr lang="en-US" sz="1600" dirty="0" smtClean="0"/>
            <a:t>Pain management</a:t>
          </a:r>
        </a:p>
        <a:p>
          <a:r>
            <a:rPr lang="en-US" sz="1600" dirty="0" smtClean="0"/>
            <a:t>Memory Disorders</a:t>
          </a:r>
          <a:endParaRPr lang="en-US" sz="1600" dirty="0"/>
        </a:p>
      </dgm:t>
    </dgm:pt>
    <dgm:pt modelId="{B5ED23AD-CCB1-46EF-8308-CD465B76AA9A}" type="parTrans" cxnId="{B13E884D-86A1-4AE8-AF7B-412F9922C45E}">
      <dgm:prSet/>
      <dgm:spPr/>
      <dgm:t>
        <a:bodyPr/>
        <a:lstStyle/>
        <a:p>
          <a:endParaRPr lang="en-US"/>
        </a:p>
      </dgm:t>
    </dgm:pt>
    <dgm:pt modelId="{05D99CAC-E2B1-4F7D-94B9-B4E74CA8E2E3}" type="sibTrans" cxnId="{B13E884D-86A1-4AE8-AF7B-412F9922C45E}">
      <dgm:prSet/>
      <dgm:spPr/>
      <dgm:t>
        <a:bodyPr/>
        <a:lstStyle/>
        <a:p>
          <a:endParaRPr lang="en-US"/>
        </a:p>
      </dgm:t>
    </dgm:pt>
    <dgm:pt modelId="{5B0434C6-EBE9-4FD6-85BE-432AB4F85854}">
      <dgm:prSet phldrT="[Text]" custT="1"/>
      <dgm:spPr/>
      <dgm:t>
        <a:bodyPr/>
        <a:lstStyle/>
        <a:p>
          <a:r>
            <a:rPr lang="en-US" sz="1800" b="1" u="sng" dirty="0" smtClean="0"/>
            <a:t>Neurosurgery</a:t>
          </a:r>
        </a:p>
        <a:p>
          <a:r>
            <a:rPr lang="en-US" sz="1800" dirty="0" smtClean="0"/>
            <a:t>Spine program</a:t>
          </a:r>
        </a:p>
        <a:p>
          <a:r>
            <a:rPr lang="en-US" sz="1800" dirty="0" err="1" smtClean="0"/>
            <a:t>Neurotrauma</a:t>
          </a:r>
          <a:endParaRPr lang="en-US" sz="1800" dirty="0" smtClean="0"/>
        </a:p>
        <a:p>
          <a:endParaRPr lang="en-US" sz="1800" dirty="0"/>
        </a:p>
      </dgm:t>
    </dgm:pt>
    <dgm:pt modelId="{B70083D5-A0C1-4930-8DD9-ECA5251E352A}" type="parTrans" cxnId="{E4EC4E1A-BC4E-45F7-AE03-7C84EFBF6AAB}">
      <dgm:prSet/>
      <dgm:spPr/>
      <dgm:t>
        <a:bodyPr/>
        <a:lstStyle/>
        <a:p>
          <a:endParaRPr lang="en-US"/>
        </a:p>
      </dgm:t>
    </dgm:pt>
    <dgm:pt modelId="{AADD97D0-89B4-4468-AEC3-584C922D50DD}" type="sibTrans" cxnId="{E4EC4E1A-BC4E-45F7-AE03-7C84EFBF6AAB}">
      <dgm:prSet/>
      <dgm:spPr/>
      <dgm:t>
        <a:bodyPr/>
        <a:lstStyle/>
        <a:p>
          <a:endParaRPr lang="en-US"/>
        </a:p>
      </dgm:t>
    </dgm:pt>
    <dgm:pt modelId="{53124048-103D-4CAE-B6C4-9A84EFD9194A}">
      <dgm:prSet phldrT="[Text]" custT="1"/>
      <dgm:spPr/>
      <dgm:t>
        <a:bodyPr/>
        <a:lstStyle/>
        <a:p>
          <a:r>
            <a:rPr lang="en-US" sz="1800" b="1" u="sng" dirty="0" smtClean="0"/>
            <a:t>Joint Neuroscience Programs</a:t>
          </a:r>
        </a:p>
        <a:p>
          <a:r>
            <a:rPr lang="en-US" sz="1800" dirty="0" smtClean="0"/>
            <a:t>Neuro-Oncology</a:t>
          </a:r>
        </a:p>
        <a:p>
          <a:r>
            <a:rPr lang="en-US" sz="1800" dirty="0" smtClean="0"/>
            <a:t>Stroke and Neurocritical Care</a:t>
          </a:r>
        </a:p>
        <a:p>
          <a:r>
            <a:rPr lang="en-US" sz="1800" dirty="0" smtClean="0"/>
            <a:t>Epilepsy Program</a:t>
          </a:r>
        </a:p>
        <a:p>
          <a:r>
            <a:rPr lang="en-US" sz="1800" dirty="0" smtClean="0"/>
            <a:t>Movement Disorders Program</a:t>
          </a:r>
          <a:endParaRPr lang="en-US" sz="1800" dirty="0"/>
        </a:p>
      </dgm:t>
    </dgm:pt>
    <dgm:pt modelId="{F545B42A-F6D2-48F1-A23D-93DD40C4FA58}" type="parTrans" cxnId="{19D38822-442B-4092-B5DE-49335FC92352}">
      <dgm:prSet/>
      <dgm:spPr/>
      <dgm:t>
        <a:bodyPr/>
        <a:lstStyle/>
        <a:p>
          <a:endParaRPr lang="en-US"/>
        </a:p>
      </dgm:t>
    </dgm:pt>
    <dgm:pt modelId="{5B9D8FC0-7B22-4C3E-987F-BD8BEA615ECE}" type="sibTrans" cxnId="{19D38822-442B-4092-B5DE-49335FC92352}">
      <dgm:prSet/>
      <dgm:spPr/>
      <dgm:t>
        <a:bodyPr/>
        <a:lstStyle/>
        <a:p>
          <a:endParaRPr lang="en-US"/>
        </a:p>
      </dgm:t>
    </dgm:pt>
    <dgm:pt modelId="{7509ADDF-F5F9-4751-943C-5D5421CECF0D}">
      <dgm:prSet phldrT="[Text]" custT="1"/>
      <dgm:spPr/>
      <dgm:t>
        <a:bodyPr/>
        <a:lstStyle/>
        <a:p>
          <a:r>
            <a:rPr lang="en-US" sz="1800" b="1" u="sng" dirty="0" smtClean="0"/>
            <a:t>Research and Education</a:t>
          </a:r>
        </a:p>
        <a:p>
          <a:r>
            <a:rPr lang="en-US" sz="1800" dirty="0" smtClean="0"/>
            <a:t>Basic Science</a:t>
          </a:r>
        </a:p>
        <a:p>
          <a:r>
            <a:rPr lang="en-US" sz="1800" dirty="0" smtClean="0"/>
            <a:t>Neurology </a:t>
          </a:r>
          <a:r>
            <a:rPr lang="en-US" sz="1800" dirty="0" smtClean="0"/>
            <a:t>Residency</a:t>
          </a:r>
        </a:p>
        <a:p>
          <a:r>
            <a:rPr lang="en-US" sz="1800" dirty="0" smtClean="0"/>
            <a:t>Medical </a:t>
          </a:r>
          <a:r>
            <a:rPr lang="en-US" sz="1800" dirty="0" smtClean="0"/>
            <a:t>Student Education</a:t>
          </a:r>
        </a:p>
        <a:p>
          <a:r>
            <a:rPr lang="en-US" sz="1800" dirty="0" smtClean="0"/>
            <a:t>Clinical  </a:t>
          </a:r>
          <a:r>
            <a:rPr lang="en-US" sz="1800" dirty="0" smtClean="0"/>
            <a:t>Research</a:t>
          </a:r>
          <a:endParaRPr lang="en-US" sz="1800" dirty="0"/>
        </a:p>
      </dgm:t>
    </dgm:pt>
    <dgm:pt modelId="{BC3F4CFD-183A-4649-8619-07FAFDD085AC}" type="parTrans" cxnId="{45E3CF99-1BDD-4BFE-AE42-526D35E395FC}">
      <dgm:prSet/>
      <dgm:spPr/>
      <dgm:t>
        <a:bodyPr/>
        <a:lstStyle/>
        <a:p>
          <a:endParaRPr lang="en-US"/>
        </a:p>
      </dgm:t>
    </dgm:pt>
    <dgm:pt modelId="{2A90230E-32DE-4542-B766-C78A36CCF0B0}" type="sibTrans" cxnId="{45E3CF99-1BDD-4BFE-AE42-526D35E395FC}">
      <dgm:prSet/>
      <dgm:spPr/>
      <dgm:t>
        <a:bodyPr/>
        <a:lstStyle/>
        <a:p>
          <a:endParaRPr lang="en-US"/>
        </a:p>
      </dgm:t>
    </dgm:pt>
    <dgm:pt modelId="{C10009BE-2B6E-4FC5-B3EC-53F424947B54}" type="pres">
      <dgm:prSet presAssocID="{54AA3DC9-1625-48F8-A2C5-46D39663BB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7CA3D5-FE60-4B49-80DD-ABC95C149B18}" type="pres">
      <dgm:prSet presAssocID="{54AA3DC9-1625-48F8-A2C5-46D39663BB18}" presName="matrix" presStyleCnt="0"/>
      <dgm:spPr/>
    </dgm:pt>
    <dgm:pt modelId="{EDBE2275-A104-4198-9902-67020983DC97}" type="pres">
      <dgm:prSet presAssocID="{54AA3DC9-1625-48F8-A2C5-46D39663BB18}" presName="tile1" presStyleLbl="node1" presStyleIdx="0" presStyleCnt="4"/>
      <dgm:spPr/>
      <dgm:t>
        <a:bodyPr/>
        <a:lstStyle/>
        <a:p>
          <a:endParaRPr lang="en-US"/>
        </a:p>
      </dgm:t>
    </dgm:pt>
    <dgm:pt modelId="{4B670C4A-B650-4AF6-9080-003CA6A1759B}" type="pres">
      <dgm:prSet presAssocID="{54AA3DC9-1625-48F8-A2C5-46D39663BB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7D12C-2169-4F99-A568-6D61086323FB}" type="pres">
      <dgm:prSet presAssocID="{54AA3DC9-1625-48F8-A2C5-46D39663BB18}" presName="tile2" presStyleLbl="node1" presStyleIdx="1" presStyleCnt="4"/>
      <dgm:spPr/>
      <dgm:t>
        <a:bodyPr/>
        <a:lstStyle/>
        <a:p>
          <a:endParaRPr lang="en-US"/>
        </a:p>
      </dgm:t>
    </dgm:pt>
    <dgm:pt modelId="{02C8FC6F-F618-47E5-8791-50B354EFD5D5}" type="pres">
      <dgm:prSet presAssocID="{54AA3DC9-1625-48F8-A2C5-46D39663BB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5A7F2-99A0-4A76-8733-23C98290B339}" type="pres">
      <dgm:prSet presAssocID="{54AA3DC9-1625-48F8-A2C5-46D39663BB18}" presName="tile3" presStyleLbl="node1" presStyleIdx="2" presStyleCnt="4"/>
      <dgm:spPr/>
      <dgm:t>
        <a:bodyPr/>
        <a:lstStyle/>
        <a:p>
          <a:endParaRPr lang="en-US"/>
        </a:p>
      </dgm:t>
    </dgm:pt>
    <dgm:pt modelId="{E3407644-3BB5-4ABC-AF0D-55FAFE6370B6}" type="pres">
      <dgm:prSet presAssocID="{54AA3DC9-1625-48F8-A2C5-46D39663BB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FDC30-7631-400B-BDD3-FE1434D1276A}" type="pres">
      <dgm:prSet presAssocID="{54AA3DC9-1625-48F8-A2C5-46D39663BB18}" presName="tile4" presStyleLbl="node1" presStyleIdx="3" presStyleCnt="4"/>
      <dgm:spPr/>
      <dgm:t>
        <a:bodyPr/>
        <a:lstStyle/>
        <a:p>
          <a:endParaRPr lang="en-US"/>
        </a:p>
      </dgm:t>
    </dgm:pt>
    <dgm:pt modelId="{61D5A7A1-0B04-47B0-BC92-218AEE7C4452}" type="pres">
      <dgm:prSet presAssocID="{54AA3DC9-1625-48F8-A2C5-46D39663BB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A16BE-302A-45D0-8B61-2C9E595AE086}" type="pres">
      <dgm:prSet presAssocID="{54AA3DC9-1625-48F8-A2C5-46D39663BB1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C9A29-D8F0-4262-AF80-13E07FCFF1A2}" type="presOf" srcId="{53124048-103D-4CAE-B6C4-9A84EFD9194A}" destId="{2A15A7F2-99A0-4A76-8733-23C98290B339}" srcOrd="0" destOrd="0" presId="urn:microsoft.com/office/officeart/2005/8/layout/matrix1"/>
    <dgm:cxn modelId="{148DAC91-CFD0-4F66-B198-582BACC97F3B}" type="presOf" srcId="{5B0434C6-EBE9-4FD6-85BE-432AB4F85854}" destId="{C3C7D12C-2169-4F99-A568-6D61086323FB}" srcOrd="0" destOrd="0" presId="urn:microsoft.com/office/officeart/2005/8/layout/matrix1"/>
    <dgm:cxn modelId="{E4EC4E1A-BC4E-45F7-AE03-7C84EFBF6AAB}" srcId="{B83396E0-CCC9-4985-B2A2-DA32A94771F2}" destId="{5B0434C6-EBE9-4FD6-85BE-432AB4F85854}" srcOrd="1" destOrd="0" parTransId="{B70083D5-A0C1-4930-8DD9-ECA5251E352A}" sibTransId="{AADD97D0-89B4-4468-AEC3-584C922D50DD}"/>
    <dgm:cxn modelId="{B13E884D-86A1-4AE8-AF7B-412F9922C45E}" srcId="{B83396E0-CCC9-4985-B2A2-DA32A94771F2}" destId="{428F283E-91D7-4FA6-820B-9E5D3F02E298}" srcOrd="0" destOrd="0" parTransId="{B5ED23AD-CCB1-46EF-8308-CD465B76AA9A}" sibTransId="{05D99CAC-E2B1-4F7D-94B9-B4E74CA8E2E3}"/>
    <dgm:cxn modelId="{2CD97EAC-BEF7-4D6F-AA6E-BF578A7B7C34}" type="presOf" srcId="{5B0434C6-EBE9-4FD6-85BE-432AB4F85854}" destId="{02C8FC6F-F618-47E5-8791-50B354EFD5D5}" srcOrd="1" destOrd="0" presId="urn:microsoft.com/office/officeart/2005/8/layout/matrix1"/>
    <dgm:cxn modelId="{19D38822-442B-4092-B5DE-49335FC92352}" srcId="{B83396E0-CCC9-4985-B2A2-DA32A94771F2}" destId="{53124048-103D-4CAE-B6C4-9A84EFD9194A}" srcOrd="2" destOrd="0" parTransId="{F545B42A-F6D2-48F1-A23D-93DD40C4FA58}" sibTransId="{5B9D8FC0-7B22-4C3E-987F-BD8BEA615ECE}"/>
    <dgm:cxn modelId="{2782BC35-B56A-4C73-8FDD-5CB059EE8C5E}" type="presOf" srcId="{53124048-103D-4CAE-B6C4-9A84EFD9194A}" destId="{E3407644-3BB5-4ABC-AF0D-55FAFE6370B6}" srcOrd="1" destOrd="0" presId="urn:microsoft.com/office/officeart/2005/8/layout/matrix1"/>
    <dgm:cxn modelId="{19E95A98-2534-4F44-B0C4-714A765BF650}" type="presOf" srcId="{428F283E-91D7-4FA6-820B-9E5D3F02E298}" destId="{EDBE2275-A104-4198-9902-67020983DC97}" srcOrd="0" destOrd="0" presId="urn:microsoft.com/office/officeart/2005/8/layout/matrix1"/>
    <dgm:cxn modelId="{4BF013E1-8945-49B5-9F85-6EAD5D9913FF}" srcId="{54AA3DC9-1625-48F8-A2C5-46D39663BB18}" destId="{B83396E0-CCC9-4985-B2A2-DA32A94771F2}" srcOrd="0" destOrd="0" parTransId="{9BC5966D-2F65-4E67-B17C-71A5B539FBAF}" sibTransId="{92AEC0BC-B4C2-40CB-8519-FC2202FE2E30}"/>
    <dgm:cxn modelId="{A6C05C33-3FC6-4B90-BD6C-5FD4B7D3F567}" type="presOf" srcId="{7509ADDF-F5F9-4751-943C-5D5421CECF0D}" destId="{317FDC30-7631-400B-BDD3-FE1434D1276A}" srcOrd="0" destOrd="0" presId="urn:microsoft.com/office/officeart/2005/8/layout/matrix1"/>
    <dgm:cxn modelId="{1FBAEA50-7F45-4835-8935-5217EEF322B0}" type="presOf" srcId="{7509ADDF-F5F9-4751-943C-5D5421CECF0D}" destId="{61D5A7A1-0B04-47B0-BC92-218AEE7C4452}" srcOrd="1" destOrd="0" presId="urn:microsoft.com/office/officeart/2005/8/layout/matrix1"/>
    <dgm:cxn modelId="{45E3CF99-1BDD-4BFE-AE42-526D35E395FC}" srcId="{B83396E0-CCC9-4985-B2A2-DA32A94771F2}" destId="{7509ADDF-F5F9-4751-943C-5D5421CECF0D}" srcOrd="3" destOrd="0" parTransId="{BC3F4CFD-183A-4649-8619-07FAFDD085AC}" sibTransId="{2A90230E-32DE-4542-B766-C78A36CCF0B0}"/>
    <dgm:cxn modelId="{48FBC41E-849D-4EB1-B991-9256741B2690}" type="presOf" srcId="{54AA3DC9-1625-48F8-A2C5-46D39663BB18}" destId="{C10009BE-2B6E-4FC5-B3EC-53F424947B54}" srcOrd="0" destOrd="0" presId="urn:microsoft.com/office/officeart/2005/8/layout/matrix1"/>
    <dgm:cxn modelId="{9D14B6B9-BC9E-4C64-A0EE-8EF13EB4C525}" type="presOf" srcId="{428F283E-91D7-4FA6-820B-9E5D3F02E298}" destId="{4B670C4A-B650-4AF6-9080-003CA6A1759B}" srcOrd="1" destOrd="0" presId="urn:microsoft.com/office/officeart/2005/8/layout/matrix1"/>
    <dgm:cxn modelId="{A03ECBC5-1756-4F3B-8E70-4C1EA2C97AEC}" type="presOf" srcId="{B83396E0-CCC9-4985-B2A2-DA32A94771F2}" destId="{B9DA16BE-302A-45D0-8B61-2C9E595AE086}" srcOrd="0" destOrd="0" presId="urn:microsoft.com/office/officeart/2005/8/layout/matrix1"/>
    <dgm:cxn modelId="{FCB8997C-7EA2-4A58-BF03-D29ED1DA8805}" type="presParOf" srcId="{C10009BE-2B6E-4FC5-B3EC-53F424947B54}" destId="{B17CA3D5-FE60-4B49-80DD-ABC95C149B18}" srcOrd="0" destOrd="0" presId="urn:microsoft.com/office/officeart/2005/8/layout/matrix1"/>
    <dgm:cxn modelId="{CDDE4778-2259-452A-A103-CEAED8FDA6ED}" type="presParOf" srcId="{B17CA3D5-FE60-4B49-80DD-ABC95C149B18}" destId="{EDBE2275-A104-4198-9902-67020983DC97}" srcOrd="0" destOrd="0" presId="urn:microsoft.com/office/officeart/2005/8/layout/matrix1"/>
    <dgm:cxn modelId="{7751D6A3-6859-419B-8CBC-EE0836DB0CC9}" type="presParOf" srcId="{B17CA3D5-FE60-4B49-80DD-ABC95C149B18}" destId="{4B670C4A-B650-4AF6-9080-003CA6A1759B}" srcOrd="1" destOrd="0" presId="urn:microsoft.com/office/officeart/2005/8/layout/matrix1"/>
    <dgm:cxn modelId="{0DDFBA12-0747-450D-8F01-BCDE616C4452}" type="presParOf" srcId="{B17CA3D5-FE60-4B49-80DD-ABC95C149B18}" destId="{C3C7D12C-2169-4F99-A568-6D61086323FB}" srcOrd="2" destOrd="0" presId="urn:microsoft.com/office/officeart/2005/8/layout/matrix1"/>
    <dgm:cxn modelId="{186E4CA3-9FB9-4D58-A2C7-89B0B0B26DB8}" type="presParOf" srcId="{B17CA3D5-FE60-4B49-80DD-ABC95C149B18}" destId="{02C8FC6F-F618-47E5-8791-50B354EFD5D5}" srcOrd="3" destOrd="0" presId="urn:microsoft.com/office/officeart/2005/8/layout/matrix1"/>
    <dgm:cxn modelId="{7BFFCF36-863F-445D-B651-7B40F61049F5}" type="presParOf" srcId="{B17CA3D5-FE60-4B49-80DD-ABC95C149B18}" destId="{2A15A7F2-99A0-4A76-8733-23C98290B339}" srcOrd="4" destOrd="0" presId="urn:microsoft.com/office/officeart/2005/8/layout/matrix1"/>
    <dgm:cxn modelId="{D0ED229A-09E1-4E52-A3ED-746539710E9C}" type="presParOf" srcId="{B17CA3D5-FE60-4B49-80DD-ABC95C149B18}" destId="{E3407644-3BB5-4ABC-AF0D-55FAFE6370B6}" srcOrd="5" destOrd="0" presId="urn:microsoft.com/office/officeart/2005/8/layout/matrix1"/>
    <dgm:cxn modelId="{EDADD2DC-212D-4448-9EA3-9C641E03C137}" type="presParOf" srcId="{B17CA3D5-FE60-4B49-80DD-ABC95C149B18}" destId="{317FDC30-7631-400B-BDD3-FE1434D1276A}" srcOrd="6" destOrd="0" presId="urn:microsoft.com/office/officeart/2005/8/layout/matrix1"/>
    <dgm:cxn modelId="{3120FDCA-18D5-4497-B47C-79C867EA47C5}" type="presParOf" srcId="{B17CA3D5-FE60-4B49-80DD-ABC95C149B18}" destId="{61D5A7A1-0B04-47B0-BC92-218AEE7C4452}" srcOrd="7" destOrd="0" presId="urn:microsoft.com/office/officeart/2005/8/layout/matrix1"/>
    <dgm:cxn modelId="{9AC85B67-7996-4940-B9CE-9D6CE6B482B6}" type="presParOf" srcId="{C10009BE-2B6E-4FC5-B3EC-53F424947B54}" destId="{B9DA16BE-302A-45D0-8B61-2C9E595AE0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BE2275-A104-4198-9902-67020983DC97}">
      <dsp:nvSpPr>
        <dsp:cNvPr id="0" name=""/>
        <dsp:cNvSpPr/>
      </dsp:nvSpPr>
      <dsp:spPr>
        <a:xfrm rot="16200000">
          <a:off x="925909" y="-925909"/>
          <a:ext cx="2262981" cy="41147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Neurology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Multiple sclerosis program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Neuromuscular Disease Program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Pain management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Memory Disorders</a:t>
          </a:r>
          <a:endParaRPr lang="en-US" sz="1600" kern="1200" dirty="0"/>
        </a:p>
      </dsp:txBody>
      <dsp:txXfrm rot="16200000">
        <a:off x="1208781" y="-1208781"/>
        <a:ext cx="1697236" cy="4114799"/>
      </dsp:txXfrm>
    </dsp:sp>
    <dsp:sp modelId="{C3C7D12C-2169-4F99-A568-6D61086323FB}">
      <dsp:nvSpPr>
        <dsp:cNvPr id="0" name=""/>
        <dsp:cNvSpPr/>
      </dsp:nvSpPr>
      <dsp:spPr>
        <a:xfrm>
          <a:off x="4114799" y="0"/>
          <a:ext cx="4114799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Neurosurgery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Spine program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Neurotrauma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114799" y="0"/>
        <a:ext cx="4114799" cy="1697236"/>
      </dsp:txXfrm>
    </dsp:sp>
    <dsp:sp modelId="{2A15A7F2-99A0-4A76-8733-23C98290B339}">
      <dsp:nvSpPr>
        <dsp:cNvPr id="0" name=""/>
        <dsp:cNvSpPr/>
      </dsp:nvSpPr>
      <dsp:spPr>
        <a:xfrm rot="10800000">
          <a:off x="0" y="2262981"/>
          <a:ext cx="4114799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Joint Neuroscience Programs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Neuro-Oncology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Stroke and Neurocritical Care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Epilepsy Program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Movement Disorders Program</a:t>
          </a:r>
          <a:endParaRPr lang="en-US" sz="1800" kern="1200" dirty="0"/>
        </a:p>
      </dsp:txBody>
      <dsp:txXfrm rot="10800000">
        <a:off x="0" y="2828726"/>
        <a:ext cx="4114799" cy="1697236"/>
      </dsp:txXfrm>
    </dsp:sp>
    <dsp:sp modelId="{317FDC30-7631-400B-BDD3-FE1434D1276A}">
      <dsp:nvSpPr>
        <dsp:cNvPr id="0" name=""/>
        <dsp:cNvSpPr/>
      </dsp:nvSpPr>
      <dsp:spPr>
        <a:xfrm rot="5400000">
          <a:off x="5040709" y="1337072"/>
          <a:ext cx="2262981" cy="41147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Research and Education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Basic Science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Neurology </a:t>
          </a:r>
          <a:r>
            <a:rPr lang="en-US" sz="1800" kern="1200" dirty="0" smtClean="0"/>
            <a:t>Residency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Medical </a:t>
          </a:r>
          <a:r>
            <a:rPr lang="en-US" sz="1800" kern="1200" dirty="0" smtClean="0"/>
            <a:t>Student Education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 </a:t>
          </a:r>
          <a:r>
            <a:rPr lang="en-US" sz="1800" kern="1200" dirty="0" smtClean="0"/>
            <a:t>Research</a:t>
          </a:r>
          <a:endParaRPr lang="en-US" sz="1800" kern="1200" dirty="0"/>
        </a:p>
      </dsp:txBody>
      <dsp:txXfrm rot="5400000">
        <a:off x="5323581" y="1619944"/>
        <a:ext cx="1697236" cy="4114799"/>
      </dsp:txXfrm>
    </dsp:sp>
    <dsp:sp modelId="{B9DA16BE-302A-45D0-8B61-2C9E595AE086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Neuroscience Institute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Neurology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Neurosurgery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Neuroimaging/PM&amp;R</a:t>
          </a:r>
          <a:endParaRPr lang="en-US" sz="1200" kern="1200" dirty="0"/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BEA5-D4CD-48C3-81A5-8C33B89C3CB4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11B62-782E-4460-B0C0-7D296769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4742-526A-48E8-9A47-7E3C2E78734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306-5ABD-4A38-A70F-05B7E3D97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py of 9405 MN no markers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Future of Neuroscience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Premier Health Partners / </a:t>
            </a:r>
            <a:endParaRPr lang="en-US" dirty="0" smtClean="0"/>
          </a:p>
          <a:p>
            <a:r>
              <a:rPr lang="en-US" dirty="0" smtClean="0"/>
              <a:t>Wright </a:t>
            </a:r>
            <a:r>
              <a:rPr lang="en-US" dirty="0" smtClean="0"/>
              <a:t>State University </a:t>
            </a:r>
          </a:p>
          <a:p>
            <a:r>
              <a:rPr lang="en-US" dirty="0" smtClean="0"/>
              <a:t>Neuroscience Institute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785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NEUROLOGICAL ONCOLOGY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err="1" smtClean="0"/>
              <a:t>Glioblastoma</a:t>
            </a:r>
            <a:r>
              <a:rPr lang="en-US" b="1" dirty="0" smtClean="0"/>
              <a:t> survival has tripled in the last 10 years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209/100,000 incidence in 2001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221/100,000 in 2010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811985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4844_Neuron-on-glia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FFFF"/>
                </a:solidFill>
              </a:rPr>
              <a:t>Medications and Surgical Devices FDA Approved for Neuroscience Diseases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6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5307031" cy="3617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2286000"/>
            <a:ext cx="957301" cy="337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2010-20</a:t>
            </a:r>
          </a:p>
          <a:p>
            <a:endParaRPr lang="en-US" dirty="0" smtClean="0"/>
          </a:p>
          <a:p>
            <a:r>
              <a:rPr lang="en-US" dirty="0" smtClean="0"/>
              <a:t>2000-10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r>
              <a:rPr lang="en-US" dirty="0" smtClean="0"/>
              <a:t>1990-00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r>
              <a:rPr lang="en-US" dirty="0" smtClean="0"/>
              <a:t>1980-90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r>
              <a:rPr lang="en-US" dirty="0" smtClean="0"/>
              <a:t>1970-80</a:t>
            </a:r>
          </a:p>
          <a:p>
            <a:endParaRPr lang="en-US" dirty="0" smtClean="0"/>
          </a:p>
          <a:p>
            <a:r>
              <a:rPr lang="en-US" dirty="0" smtClean="0"/>
              <a:t>1950-70</a:t>
            </a:r>
            <a:endParaRPr lang="en-US" dirty="0"/>
          </a:p>
        </p:txBody>
      </p:sp>
      <p:pic>
        <p:nvPicPr>
          <p:cNvPr id="11" name="Picture 10" descr="4844_Neuron-on-glia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FFFF"/>
                </a:solidFill>
              </a:rPr>
              <a:t>Medications and Surgical Devices FDA Approved for Neuroscience Diseases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6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 MRI Imaging: The Brain at Work</a:t>
            </a:r>
            <a:br>
              <a:rPr lang="en-US" sz="2800" dirty="0" smtClean="0"/>
            </a:br>
            <a:r>
              <a:rPr lang="en-US" sz="2800" dirty="0" smtClean="0"/>
              <a:t>Improvising Jazz</a:t>
            </a:r>
            <a:endParaRPr lang="en-US" sz="2800" dirty="0"/>
          </a:p>
        </p:txBody>
      </p:sp>
      <p:pic>
        <p:nvPicPr>
          <p:cNvPr id="4" name="Picture 3" descr="Brain-only-fMRI-journal.pone.0001679.g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459517"/>
            <a:ext cx="4536951" cy="4169883"/>
          </a:xfrm>
          <a:prstGeom prst="rect">
            <a:avLst/>
          </a:prstGeom>
        </p:spPr>
      </p:pic>
      <p:pic>
        <p:nvPicPr>
          <p:cNvPr id="5" name="Picture 4" descr="4844_Neuron-on-glia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FFFF"/>
                </a:solidFill>
              </a:rPr>
              <a:t>Advances in Neuroimaging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PHP/WSU Neuroscience Institute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Healthy Brain over the Ages</a:t>
            </a:r>
            <a:endParaRPr lang="en-US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24100">
                <a:tc>
                  <a:txBody>
                    <a:bodyPr/>
                    <a:lstStyle/>
                    <a:p>
                      <a:pPr algn="ctr"/>
                      <a:endParaRPr lang="en-US" sz="2500" baseline="0" dirty="0" smtClean="0"/>
                    </a:p>
                    <a:p>
                      <a:pPr algn="ctr"/>
                      <a:endParaRPr lang="en-US" sz="2500" baseline="0" dirty="0" smtClean="0"/>
                    </a:p>
                    <a:p>
                      <a:pPr algn="ctr"/>
                      <a:r>
                        <a:rPr lang="en-US" sz="2500" baseline="0" dirty="0" smtClean="0"/>
                        <a:t>Innovative Teaching</a:t>
                      </a:r>
                      <a:endParaRPr lang="en-US" sz="2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aseline="0" dirty="0" smtClean="0"/>
                    </a:p>
                    <a:p>
                      <a:pPr algn="ctr"/>
                      <a:endParaRPr lang="en-US" sz="2500" baseline="0" dirty="0" smtClean="0"/>
                    </a:p>
                    <a:p>
                      <a:pPr algn="ctr"/>
                      <a:r>
                        <a:rPr lang="en-US" sz="2500" baseline="0" dirty="0" smtClean="0"/>
                        <a:t>Innovative Community Involvement</a:t>
                      </a:r>
                      <a:endParaRPr lang="en-US" sz="2500" baseline="0" dirty="0"/>
                    </a:p>
                  </a:txBody>
                  <a:tcPr/>
                </a:tc>
              </a:tr>
              <a:tr h="2324100">
                <a:tc>
                  <a:txBody>
                    <a:bodyPr/>
                    <a:lstStyle/>
                    <a:p>
                      <a:pPr algn="ctr"/>
                      <a:endParaRPr lang="en-US" sz="2500" baseline="0" dirty="0" smtClean="0"/>
                    </a:p>
                    <a:p>
                      <a:pPr algn="ctr"/>
                      <a:endParaRPr lang="en-US" sz="2500" baseline="0" dirty="0" smtClean="0"/>
                    </a:p>
                    <a:p>
                      <a:pPr algn="ctr"/>
                      <a:r>
                        <a:rPr lang="en-US" sz="2500" baseline="0" dirty="0" smtClean="0"/>
                        <a:t>Innovative Clinical Care</a:t>
                      </a:r>
                      <a:endParaRPr lang="en-US" sz="2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sz="2520" baseline="0" dirty="0" smtClean="0"/>
                    </a:p>
                    <a:p>
                      <a:pPr algn="ctr"/>
                      <a:r>
                        <a:rPr lang="en-US" sz="2520" baseline="0" dirty="0" smtClean="0"/>
                        <a:t>Innovative Research</a:t>
                      </a:r>
                      <a:endParaRPr lang="en-US" sz="252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PHP/WSU Neuroscience Institute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PHP/WSU Neuroscience Institute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/>
              <a:t>We cannot solve problems by using the same kind of thinking we used when we created them.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Albert Einstein</a:t>
            </a:r>
            <a:r>
              <a:rPr lang="en-US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py of 9405 MN no markers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of Neuroscience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PHP/WSU Neuroscience Institute</a:t>
            </a:r>
          </a:p>
          <a:p>
            <a:r>
              <a:rPr lang="en-US" sz="4000" b="1" dirty="0" smtClean="0"/>
              <a:t>Join Us in the Journey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785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br>
              <a:rPr lang="en-US" dirty="0" smtClean="0"/>
            </a:br>
            <a:r>
              <a:rPr lang="en-US" dirty="0" smtClean="0"/>
              <a:t>NEUROSCIENCE?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Decade of the Brain</a:t>
            </a:r>
          </a:p>
          <a:p>
            <a:r>
              <a:rPr lang="en-US" dirty="0" smtClean="0"/>
              <a:t>Disease Burden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u="sng" dirty="0"/>
              <a:t>EPILEPSY</a:t>
            </a:r>
            <a:endParaRPr lang="en-US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500" b="1" dirty="0" smtClean="0"/>
              <a:t>10</a:t>
            </a:r>
            <a:r>
              <a:rPr lang="en-US" sz="3500" b="1" dirty="0"/>
              <a:t>% of the population will have a seizure in their lifetime</a:t>
            </a:r>
            <a:r>
              <a:rPr lang="en-US" sz="3500" b="1" dirty="0" smtClean="0"/>
              <a:t>.</a:t>
            </a:r>
          </a:p>
          <a:p>
            <a:pPr algn="ctr">
              <a:buNone/>
            </a:pPr>
            <a:endParaRPr lang="en-US" sz="3500" b="1" dirty="0"/>
          </a:p>
          <a:p>
            <a:pPr algn="ctr">
              <a:buNone/>
            </a:pPr>
            <a:r>
              <a:rPr lang="en-US" sz="3500" b="1" dirty="0" smtClean="0"/>
              <a:t>2.2 million people in the US have epilepsy</a:t>
            </a:r>
          </a:p>
          <a:p>
            <a:pPr algn="ctr">
              <a:buNone/>
            </a:pPr>
            <a:endParaRPr lang="en-US" sz="3500" b="1" dirty="0"/>
          </a:p>
          <a:p>
            <a:pPr algn="ctr">
              <a:buNone/>
            </a:pPr>
            <a:r>
              <a:rPr lang="en-US" sz="3500" b="1" dirty="0" smtClean="0"/>
              <a:t>IOM: Access to high quality treatment falls short</a:t>
            </a:r>
            <a:endParaRPr lang="en-US" sz="3500" dirty="0"/>
          </a:p>
          <a:p>
            <a:endParaRPr lang="en-US" dirty="0"/>
          </a:p>
        </p:txBody>
      </p:sp>
      <p:pic>
        <p:nvPicPr>
          <p:cNvPr id="5" name="Picture 4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/>
              <a:t>STROKE</a:t>
            </a:r>
            <a:endParaRPr lang="en-US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1 </a:t>
            </a:r>
            <a:r>
              <a:rPr lang="en-US" b="1" dirty="0"/>
              <a:t>out of 6 persons will have a stroke in their lifetime.</a:t>
            </a:r>
            <a:endParaRPr lang="en-US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Stroke </a:t>
            </a:r>
            <a:r>
              <a:rPr lang="en-US" b="1" dirty="0"/>
              <a:t>is the leading cause of adult disability.</a:t>
            </a:r>
            <a:endParaRPr lang="en-US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Time is brain</a:t>
            </a: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Time is Brain --  Quantified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(Saver J. Stroke 2006; 37: 263-66)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Pace of Neuronal Circuitry Loss </a:t>
                      </a:r>
                    </a:p>
                    <a:p>
                      <a:pPr algn="ctr"/>
                      <a:r>
                        <a:rPr lang="en-US" sz="2400" dirty="0" smtClean="0"/>
                        <a:t>in Acute Ischemic Stroke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Supratentorial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Neurons lost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Synapses lost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Myelinated</a:t>
                      </a:r>
                      <a:r>
                        <a:rPr lang="en-US" sz="2000" b="1" dirty="0" smtClean="0"/>
                        <a:t> fibers lost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Accelerated aging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 stroke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8.3 trillion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4470 miles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 hour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 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830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447 miles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3.6y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 minute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1.9 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 miles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3.1 wk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 second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230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218 yards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8.7 hr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ALZHEIMER’s DISEASE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5 million persons in US have Alzheimer’s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230,000 in Ohio have AD</a:t>
            </a:r>
          </a:p>
          <a:p>
            <a:pPr algn="ctr">
              <a:buNone/>
            </a:pPr>
            <a:r>
              <a:rPr lang="en-US" b="1" dirty="0" smtClean="0"/>
              <a:t>High caregiver burden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US cost of AD in 2011 is $183 billion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/>
              <a:t>ALZHEIMER’s DISEASE</a:t>
            </a:r>
            <a:endParaRPr lang="en-US" u="sng" dirty="0"/>
          </a:p>
          <a:p>
            <a:pPr algn="ctr">
              <a:buNone/>
            </a:pPr>
            <a:r>
              <a:rPr lang="en-US" b="1" dirty="0" smtClean="0"/>
              <a:t>Over </a:t>
            </a:r>
            <a:r>
              <a:rPr lang="en-US" b="1" dirty="0"/>
              <a:t>the next 5 years</a:t>
            </a:r>
            <a:endParaRPr lang="en-US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Death </a:t>
            </a:r>
            <a:r>
              <a:rPr lang="en-US" b="1" dirty="0"/>
              <a:t>from Alzheimer’s will </a:t>
            </a:r>
            <a:r>
              <a:rPr lang="en-US" b="1" u="sng" dirty="0" smtClean="0">
                <a:solidFill>
                  <a:srgbClr val="800000"/>
                </a:solidFill>
              </a:rPr>
              <a:t>increase</a:t>
            </a:r>
            <a:r>
              <a:rPr lang="en-US" b="1" dirty="0" smtClean="0">
                <a:solidFill>
                  <a:srgbClr val="800000"/>
                </a:solidFill>
              </a:rPr>
              <a:t> 64</a:t>
            </a:r>
            <a:r>
              <a:rPr lang="en-US" b="1" dirty="0">
                <a:solidFill>
                  <a:srgbClr val="800000"/>
                </a:solidFill>
              </a:rPr>
              <a:t>%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Death </a:t>
            </a:r>
            <a:r>
              <a:rPr lang="en-US" dirty="0"/>
              <a:t>from heart disease will </a:t>
            </a:r>
            <a:r>
              <a:rPr lang="en-US" u="sng" dirty="0"/>
              <a:t>decrease</a:t>
            </a:r>
            <a:r>
              <a:rPr lang="en-US" dirty="0"/>
              <a:t> by 13%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Death </a:t>
            </a:r>
            <a:r>
              <a:rPr lang="en-US" dirty="0"/>
              <a:t>from HIV will </a:t>
            </a:r>
            <a:r>
              <a:rPr lang="en-US" u="sng" dirty="0"/>
              <a:t>decrease </a:t>
            </a:r>
            <a:r>
              <a:rPr lang="en-US" dirty="0"/>
              <a:t>by 29%</a:t>
            </a:r>
          </a:p>
          <a:p>
            <a:endParaRPr lang="en-US" dirty="0"/>
          </a:p>
        </p:txBody>
      </p:sp>
      <p:pic>
        <p:nvPicPr>
          <p:cNvPr id="5" name="Picture 4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u="sng" dirty="0" smtClean="0"/>
              <a:t>HEAD INJURY</a:t>
            </a:r>
            <a:endParaRPr lang="en-US" sz="3600" dirty="0"/>
          </a:p>
          <a:p>
            <a:pPr algn="ctr">
              <a:buNone/>
            </a:pPr>
            <a:r>
              <a:rPr lang="en-US" sz="3500" b="1" dirty="0" smtClean="0"/>
              <a:t>The leading cause of death in young adults</a:t>
            </a:r>
          </a:p>
          <a:p>
            <a:pPr algn="ctr">
              <a:buNone/>
            </a:pPr>
            <a:endParaRPr lang="en-US" sz="3500" b="1" dirty="0" smtClean="0"/>
          </a:p>
          <a:p>
            <a:pPr algn="ctr">
              <a:buNone/>
            </a:pPr>
            <a:r>
              <a:rPr lang="en-US" sz="3500" b="1" u="sng" dirty="0" smtClean="0"/>
              <a:t>BRAIN HEALTH</a:t>
            </a:r>
          </a:p>
          <a:p>
            <a:pPr algn="ctr">
              <a:buNone/>
            </a:pPr>
            <a:r>
              <a:rPr lang="en-US" sz="3500" b="1" dirty="0" smtClean="0"/>
              <a:t>Ohio ranks in top 30 but not top 10 of the 50 states in brain health</a:t>
            </a:r>
            <a:endParaRPr lang="en-US" sz="3500" dirty="0"/>
          </a:p>
          <a:p>
            <a:endParaRPr lang="en-US" dirty="0"/>
          </a:p>
        </p:txBody>
      </p:sp>
      <p:pic>
        <p:nvPicPr>
          <p:cNvPr id="5" name="Picture 4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Neuroscience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u="sng" dirty="0" smtClean="0"/>
              <a:t>SPINE DISEASE AND LOW BACK PAIN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8/10 persons have spine disease at some time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70 million physician office visits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130 million hospital and emergency room visits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4844_Neuron-on-glia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422</Words>
  <Application>Microsoft Office PowerPoint</Application>
  <PresentationFormat>On-screen Show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Future of Neuroscience </vt:lpstr>
      <vt:lpstr>WHY NEUROSCIENCE? </vt:lpstr>
      <vt:lpstr>Importance of Neuroscience</vt:lpstr>
      <vt:lpstr>Importance of Neuroscience</vt:lpstr>
      <vt:lpstr>Time is Brain --  Quantified (Saver J. Stroke 2006; 37: 263-66)</vt:lpstr>
      <vt:lpstr>Importance of Neuroscience</vt:lpstr>
      <vt:lpstr>Importance of Neuroscience</vt:lpstr>
      <vt:lpstr>Importance of Neuroscience</vt:lpstr>
      <vt:lpstr>Importance of Neuroscience</vt:lpstr>
      <vt:lpstr>Importance of Neuroscience</vt:lpstr>
      <vt:lpstr>Slide 11</vt:lpstr>
      <vt:lpstr>Slide 12</vt:lpstr>
      <vt:lpstr>Functional MRI Imaging: The Brain at Work Improvising Jazz</vt:lpstr>
      <vt:lpstr>PHP/WSU Neuroscience Institute Healthy Brain over the Ages</vt:lpstr>
      <vt:lpstr>PHP/WSU Neuroscience Institute</vt:lpstr>
      <vt:lpstr>PHP/WSU Neuroscience Institute</vt:lpstr>
      <vt:lpstr>The Future of Neuroscience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Ochsner Neuroscience Institute Centers of Excellence</dc:title>
  <dc:creator>Ken</dc:creator>
  <cp:lastModifiedBy>Ken</cp:lastModifiedBy>
  <cp:revision>43</cp:revision>
  <dcterms:created xsi:type="dcterms:W3CDTF">2012-09-08T13:15:07Z</dcterms:created>
  <dcterms:modified xsi:type="dcterms:W3CDTF">2012-11-14T16:27:22Z</dcterms:modified>
</cp:coreProperties>
</file>