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577" r:id="rId2"/>
    <p:sldId id="656" r:id="rId3"/>
    <p:sldId id="834" r:id="rId4"/>
    <p:sldId id="809" r:id="rId5"/>
    <p:sldId id="814" r:id="rId6"/>
    <p:sldId id="811" r:id="rId7"/>
    <p:sldId id="744" r:id="rId8"/>
    <p:sldId id="659" r:id="rId9"/>
    <p:sldId id="664" r:id="rId10"/>
    <p:sldId id="790" r:id="rId11"/>
    <p:sldId id="666" r:id="rId12"/>
    <p:sldId id="805" r:id="rId13"/>
    <p:sldId id="816" r:id="rId14"/>
    <p:sldId id="819" r:id="rId15"/>
    <p:sldId id="773" r:id="rId16"/>
    <p:sldId id="775" r:id="rId17"/>
    <p:sldId id="821" r:id="rId18"/>
    <p:sldId id="824" r:id="rId19"/>
    <p:sldId id="827" r:id="rId20"/>
    <p:sldId id="825" r:id="rId21"/>
    <p:sldId id="806" r:id="rId22"/>
    <p:sldId id="829" r:id="rId23"/>
    <p:sldId id="830" r:id="rId24"/>
    <p:sldId id="831" r:id="rId25"/>
    <p:sldId id="828" r:id="rId26"/>
    <p:sldId id="842" r:id="rId27"/>
    <p:sldId id="841" r:id="rId28"/>
    <p:sldId id="840" r:id="rId29"/>
    <p:sldId id="728" r:id="rId30"/>
    <p:sldId id="729" r:id="rId31"/>
    <p:sldId id="730" r:id="rId32"/>
    <p:sldId id="731" r:id="rId33"/>
    <p:sldId id="808" r:id="rId34"/>
    <p:sldId id="738" r:id="rId35"/>
    <p:sldId id="823" r:id="rId36"/>
    <p:sldId id="802" r:id="rId37"/>
    <p:sldId id="703" r:id="rId38"/>
    <p:sldId id="704" r:id="rId39"/>
    <p:sldId id="713" r:id="rId40"/>
    <p:sldId id="836" r:id="rId41"/>
    <p:sldId id="838" r:id="rId42"/>
    <p:sldId id="839" r:id="rId43"/>
    <p:sldId id="691" r:id="rId44"/>
  </p:sldIdLst>
  <p:sldSz cx="9144000" cy="6858000" type="screen4x3"/>
  <p:notesSz cx="6918325" cy="92043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33CC33"/>
    <a:srgbClr val="FF33CC"/>
    <a:srgbClr val="FFFF00"/>
    <a:srgbClr val="FF3300"/>
    <a:srgbClr val="CCFFCC"/>
    <a:srgbClr val="99FF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40" autoAdjust="0"/>
    <p:restoredTop sz="94301" autoAdjust="0"/>
  </p:normalViewPr>
  <p:slideViewPr>
    <p:cSldViewPr snapToGrid="0">
      <p:cViewPr varScale="1">
        <p:scale>
          <a:sx n="95" d="100"/>
          <a:sy n="95" d="100"/>
        </p:scale>
        <p:origin x="-2008" y="-112"/>
      </p:cViewPr>
      <p:guideLst>
        <p:guide orient="horz" pos="9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7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6" tIns="46153" rIns="92306" bIns="46153" numCol="1" anchor="t" anchorCtr="0" compatLnSpc="1">
            <a:prstTxWarp prst="textNoShape">
              <a:avLst/>
            </a:prstTxWarp>
          </a:bodyPr>
          <a:lstStyle>
            <a:lvl1pPr defTabSz="92392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19538" y="0"/>
            <a:ext cx="2997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6" tIns="46153" rIns="92306" bIns="4615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42363"/>
            <a:ext cx="2997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6" tIns="46153" rIns="92306" bIns="46153" numCol="1" anchor="b" anchorCtr="0" compatLnSpc="1">
            <a:prstTxWarp prst="textNoShape">
              <a:avLst/>
            </a:prstTxWarp>
          </a:bodyPr>
          <a:lstStyle>
            <a:lvl1pPr defTabSz="92392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19538" y="8742363"/>
            <a:ext cx="2997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6" tIns="46153" rIns="92306" bIns="4615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fld id="{B2035B11-DA4F-1544-BE29-DBBD013A53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81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7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6" tIns="46153" rIns="92306" bIns="46153" numCol="1" anchor="t" anchorCtr="0" compatLnSpc="1">
            <a:prstTxWarp prst="textNoShape">
              <a:avLst/>
            </a:prstTxWarp>
          </a:bodyPr>
          <a:lstStyle>
            <a:lvl1pPr defTabSz="92392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19538" y="0"/>
            <a:ext cx="2997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6" tIns="46153" rIns="92306" bIns="4615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57288" y="690563"/>
            <a:ext cx="4603750" cy="3451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2150" y="4370388"/>
            <a:ext cx="5534025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6" tIns="46153" rIns="92306" bIns="46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42363"/>
            <a:ext cx="2997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6" tIns="46153" rIns="92306" bIns="46153" numCol="1" anchor="b" anchorCtr="0" compatLnSpc="1">
            <a:prstTxWarp prst="textNoShape">
              <a:avLst/>
            </a:prstTxWarp>
          </a:bodyPr>
          <a:lstStyle>
            <a:lvl1pPr defTabSz="923925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19538" y="8742363"/>
            <a:ext cx="2997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6" tIns="46153" rIns="92306" bIns="4615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fld id="{9524882F-210F-7D49-8C20-75EBB2AD7E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1600200" y="1371600"/>
            <a:ext cx="7467600" cy="0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15" descr="MVHlogo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39624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3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524000" y="1371600"/>
            <a:ext cx="7010400" cy="12192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234" name="Rectangle 1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D4D4D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72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4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533400"/>
            <a:ext cx="18478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533400"/>
            <a:ext cx="53911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0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3340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752600"/>
            <a:ext cx="3619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752600"/>
            <a:ext cx="3619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94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33400"/>
            <a:ext cx="7391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752600"/>
            <a:ext cx="3619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67300" y="1752600"/>
            <a:ext cx="3619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67300" y="3848100"/>
            <a:ext cx="3619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6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11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831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752600"/>
            <a:ext cx="3619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752600"/>
            <a:ext cx="3619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9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8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1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5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44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8828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533400"/>
            <a:ext cx="7391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752600"/>
            <a:ext cx="7391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Text Box 13"/>
          <p:cNvSpPr txBox="1">
            <a:spLocks noChangeArrowheads="1"/>
          </p:cNvSpPr>
          <p:nvPr/>
        </p:nvSpPr>
        <p:spPr bwMode="auto">
          <a:xfrm>
            <a:off x="7924800" y="61722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54991DD3-2DEC-534E-94A5-1EA8344B7580}" type="slidenum">
              <a:rPr lang="en-US" b="1">
                <a:latin typeface="Trebuchet MS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b="1">
              <a:latin typeface="Trebuchet MS" charset="0"/>
            </a:endParaRPr>
          </a:p>
        </p:txBody>
      </p:sp>
      <p:sp>
        <p:nvSpPr>
          <p:cNvPr id="1029" name="Line 16"/>
          <p:cNvSpPr>
            <a:spLocks noChangeShapeType="1"/>
          </p:cNvSpPr>
          <p:nvPr/>
        </p:nvSpPr>
        <p:spPr bwMode="auto">
          <a:xfrm>
            <a:off x="1295400" y="381000"/>
            <a:ext cx="7467600" cy="0"/>
          </a:xfrm>
          <a:prstGeom prst="line">
            <a:avLst/>
          </a:prstGeom>
          <a:noFill/>
          <a:ln w="38100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0" name="Picture 18" descr="MVHlogo0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43600"/>
            <a:ext cx="297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6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4D4D4D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4D4D4D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ev3.net/" TargetMode="Externa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hyperlink" Target="http://www.ev3.net/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sz="3600">
                <a:latin typeface="Trebuchet MS" charset="0"/>
              </a:rPr>
              <a:t>Interventional Management of Stroke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70063" y="3790950"/>
            <a:ext cx="6400800" cy="2930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>
                <a:latin typeface="Trebuchet MS" charset="0"/>
              </a:rPr>
              <a:t>Bryan Ludwig, MD</a:t>
            </a:r>
          </a:p>
          <a:p>
            <a:pPr eaLnBrk="1" hangingPunct="1">
              <a:lnSpc>
                <a:spcPct val="80000"/>
              </a:lnSpc>
            </a:pPr>
            <a:endParaRPr lang="en-US" sz="2400" b="1">
              <a:latin typeface="Trebuchet MS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>
                <a:latin typeface="Trebuchet MS" charset="0"/>
              </a:rPr>
              <a:t>NeuroInterventional Specialist, Inc.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b="1">
                <a:latin typeface="Trebuchet MS" charset="0"/>
              </a:rPr>
              <a:t>Director of Neurointerventional Radiology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b="1">
                <a:latin typeface="Trebuchet MS" charset="0"/>
              </a:rPr>
              <a:t>Miami Valley Hospital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b="1">
                <a:latin typeface="Trebuchet MS" charset="0"/>
              </a:rPr>
              <a:t>Premier Health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b="1">
                <a:latin typeface="Trebuchet MS" charset="0"/>
              </a:rPr>
              <a:t>Clinical Assistant Professor of Neurology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b="1">
                <a:latin typeface="Trebuchet MS" charset="0"/>
              </a:rPr>
              <a:t>Wright State University Boonshoft School of Medicine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b="1">
                <a:latin typeface="Trebuchet MS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52600" y="1752600"/>
            <a:ext cx="7391400" cy="4038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>
              <a:latin typeface="Trebuchet MS" charset="0"/>
            </a:endParaRPr>
          </a:p>
        </p:txBody>
      </p:sp>
      <p:pic>
        <p:nvPicPr>
          <p:cNvPr id="12291" name="Picture 5" descr="5231_w600h">
            <a:hlinkClick r:id="rId2" tooltip="Click to clos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493713"/>
            <a:ext cx="6934200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4325938" y="5773738"/>
            <a:ext cx="33448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Onyx ® LES | Covidien </a:t>
            </a:r>
            <a:r>
              <a:rPr lang="en-US" sz="1200" b="1">
                <a:hlinkClick r:id="rId2"/>
              </a:rPr>
              <a:t>www.ev3.net</a:t>
            </a:r>
            <a:r>
              <a:rPr lang="en-US" sz="1200" b="1"/>
              <a:t> </a:t>
            </a: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1473200" y="668338"/>
            <a:ext cx="2176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Embolic Materials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0450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1852613"/>
            <a:ext cx="427672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16" name="Line 5"/>
          <p:cNvSpPr>
            <a:spLocks noChangeShapeType="1"/>
          </p:cNvSpPr>
          <p:nvPr/>
        </p:nvSpPr>
        <p:spPr bwMode="auto">
          <a:xfrm flipH="1">
            <a:off x="7854950" y="1360488"/>
            <a:ext cx="333375" cy="1195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Hemorrhagic Stroke: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9538" y="2819400"/>
            <a:ext cx="6400800" cy="1752600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 Intracranial Aneurysm Repair</a:t>
            </a:r>
          </a:p>
        </p:txBody>
      </p:sp>
      <p:pic>
        <p:nvPicPr>
          <p:cNvPr id="14340" name="Picture 4" descr="c6e33bae3a108681006a73c6a01bb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t="44437" r="22949"/>
          <a:stretch>
            <a:fillRect/>
          </a:stretch>
        </p:blipFill>
        <p:spPr bwMode="auto">
          <a:xfrm>
            <a:off x="5522913" y="3846513"/>
            <a:ext cx="3621087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095625" y="466725"/>
            <a:ext cx="385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Head CT without contrast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582613"/>
            <a:ext cx="5146675" cy="514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380163" y="2390775"/>
            <a:ext cx="2763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Digitally Subtracted Catheter Angiography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569913"/>
            <a:ext cx="6308725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573338" y="549275"/>
            <a:ext cx="1030287" cy="2905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092825" y="525463"/>
            <a:ext cx="1176338" cy="2905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508250" y="2425700"/>
            <a:ext cx="1343025" cy="2905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022975" y="2520950"/>
            <a:ext cx="1079500" cy="2905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9"/>
          <p:cNvSpPr>
            <a:spLocks noChangeShapeType="1"/>
          </p:cNvSpPr>
          <p:nvPr/>
        </p:nvSpPr>
        <p:spPr bwMode="auto">
          <a:xfrm>
            <a:off x="3446463" y="2014538"/>
            <a:ext cx="676275" cy="1111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10"/>
          <p:cNvSpPr>
            <a:spLocks noChangeShapeType="1"/>
          </p:cNvSpPr>
          <p:nvPr/>
        </p:nvSpPr>
        <p:spPr bwMode="auto">
          <a:xfrm flipH="1" flipV="1">
            <a:off x="4605338" y="3040063"/>
            <a:ext cx="1587" cy="66833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Line 11"/>
          <p:cNvSpPr>
            <a:spLocks noChangeShapeType="1"/>
          </p:cNvSpPr>
          <p:nvPr/>
        </p:nvSpPr>
        <p:spPr bwMode="auto">
          <a:xfrm flipH="1">
            <a:off x="5054600" y="2217738"/>
            <a:ext cx="712788" cy="603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3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13716" r="13713" b="13289"/>
          <a:stretch>
            <a:fillRect/>
          </a:stretch>
        </p:blipFill>
        <p:spPr bwMode="auto">
          <a:xfrm>
            <a:off x="2192338" y="727075"/>
            <a:ext cx="5124450" cy="516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83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t="9299" r="21567" b="33597"/>
          <a:stretch>
            <a:fillRect/>
          </a:stretch>
        </p:blipFill>
        <p:spPr bwMode="auto">
          <a:xfrm>
            <a:off x="2187575" y="744538"/>
            <a:ext cx="5126038" cy="514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9" name="Line 13"/>
          <p:cNvSpPr>
            <a:spLocks noChangeShapeType="1"/>
          </p:cNvSpPr>
          <p:nvPr/>
        </p:nvSpPr>
        <p:spPr bwMode="auto">
          <a:xfrm>
            <a:off x="3473450" y="2355850"/>
            <a:ext cx="508000" cy="254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Line 15"/>
          <p:cNvSpPr>
            <a:spLocks noChangeShapeType="1"/>
          </p:cNvSpPr>
          <p:nvPr/>
        </p:nvSpPr>
        <p:spPr bwMode="auto">
          <a:xfrm flipH="1">
            <a:off x="5327650" y="2665413"/>
            <a:ext cx="557213" cy="20161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Line 16"/>
          <p:cNvSpPr>
            <a:spLocks noChangeShapeType="1"/>
          </p:cNvSpPr>
          <p:nvPr/>
        </p:nvSpPr>
        <p:spPr bwMode="auto">
          <a:xfrm flipV="1">
            <a:off x="4773613" y="3998913"/>
            <a:ext cx="0" cy="6016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13716" r="13713" b="13289"/>
          <a:stretch>
            <a:fillRect/>
          </a:stretch>
        </p:blipFill>
        <p:spPr bwMode="auto">
          <a:xfrm>
            <a:off x="2098675" y="636588"/>
            <a:ext cx="5124450" cy="516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5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3" t="37659" r="21181" b="1361"/>
          <a:stretch>
            <a:fillRect/>
          </a:stretch>
        </p:blipFill>
        <p:spPr bwMode="auto">
          <a:xfrm>
            <a:off x="2141538" y="636588"/>
            <a:ext cx="4656137" cy="497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35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Pipeline Embolization Device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9400" y="1793875"/>
            <a:ext cx="4635500" cy="3997325"/>
          </a:xfrm>
        </p:spPr>
        <p:txBody>
          <a:bodyPr/>
          <a:lstStyle/>
          <a:p>
            <a:pPr eaLnBrk="1" hangingPunct="1"/>
            <a:endParaRPr lang="en-US" sz="2400">
              <a:latin typeface="Trebuchet MS" charset="0"/>
            </a:endParaRPr>
          </a:p>
        </p:txBody>
      </p:sp>
      <p:pic>
        <p:nvPicPr>
          <p:cNvPr id="20484" name="Picture 4" descr="thumbnail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1675" y="1444625"/>
            <a:ext cx="2901950" cy="4049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 descr="a_2_p06_07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963" y="2720975"/>
            <a:ext cx="3505200" cy="288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859338" y="5842000"/>
            <a:ext cx="35401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Pipeline ® PED | Covidien </a:t>
            </a:r>
            <a:r>
              <a:rPr lang="en-US" sz="1200" b="1">
                <a:hlinkClick r:id="rId4"/>
              </a:rPr>
              <a:t>www.ev3.net</a:t>
            </a:r>
            <a:r>
              <a:rPr lang="en-US" sz="1200" b="1"/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sz="12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t="59222" r="60748" b="26094"/>
          <a:stretch>
            <a:fillRect/>
          </a:stretch>
        </p:blipFill>
        <p:spPr bwMode="auto">
          <a:xfrm>
            <a:off x="2665413" y="3092450"/>
            <a:ext cx="42211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re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78165" r="60510" b="4417"/>
          <a:stretch>
            <a:fillRect/>
          </a:stretch>
        </p:blipFill>
        <p:spPr bwMode="auto">
          <a:xfrm>
            <a:off x="2916238" y="439738"/>
            <a:ext cx="35020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Line 4"/>
          <p:cNvSpPr>
            <a:spLocks noChangeShapeType="1"/>
          </p:cNvSpPr>
          <p:nvPr/>
        </p:nvSpPr>
        <p:spPr bwMode="auto">
          <a:xfrm flipV="1">
            <a:off x="2159000" y="1506538"/>
            <a:ext cx="1160463" cy="19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0" y="1422400"/>
            <a:ext cx="2174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Thrombus within the aneurysmal sac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7391400" cy="914400"/>
          </a:xfrm>
        </p:spPr>
        <p:txBody>
          <a:bodyPr/>
          <a:lstStyle/>
          <a:p>
            <a:pPr eaLnBrk="1" hangingPunct="1"/>
            <a:r>
              <a:rPr lang="en-US" u="sng">
                <a:latin typeface="Trebuchet MS" charset="0"/>
              </a:rPr>
              <a:t>Objectives: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7938" y="1047750"/>
            <a:ext cx="7391400" cy="4260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>
              <a:latin typeface="Trebuchet M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rebuchet MS" charset="0"/>
              </a:rPr>
              <a:t>Review the advances within neurointerventional surgery including both proven therapies and experimental devices and techniques for treating cerebral vascular disease.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Trebuchet M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rebuchet MS" charset="0"/>
              </a:rPr>
              <a:t>Illustrate the developing local collaboration to foster translational research in the neurosciences.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614363"/>
            <a:ext cx="4716463" cy="471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531" name="Line 9"/>
          <p:cNvSpPr>
            <a:spLocks noChangeShapeType="1"/>
          </p:cNvSpPr>
          <p:nvPr/>
        </p:nvSpPr>
        <p:spPr bwMode="auto">
          <a:xfrm>
            <a:off x="3921125" y="3589338"/>
            <a:ext cx="720725" cy="2444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47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628650"/>
            <a:ext cx="470693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4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Ischemic Stroke: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3013075"/>
            <a:ext cx="6416675" cy="1752600"/>
          </a:xfrm>
        </p:spPr>
        <p:txBody>
          <a:bodyPr/>
          <a:lstStyle/>
          <a:p>
            <a:pPr marL="533400" indent="-533400" eaLnBrk="1" hangingPunct="1"/>
            <a:r>
              <a:rPr lang="en-US">
                <a:latin typeface="Trebuchet MS" charset="0"/>
              </a:rPr>
              <a:t>Head CT Imaging Evaluation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938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23938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1236663" y="677863"/>
            <a:ext cx="72564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5 mm Slice Thickness			1.25mm Slice Thickness</a:t>
            </a:r>
          </a:p>
        </p:txBody>
      </p:sp>
      <p:sp>
        <p:nvSpPr>
          <p:cNvPr id="24581" name="Oval 8"/>
          <p:cNvSpPr>
            <a:spLocks noChangeArrowheads="1"/>
          </p:cNvSpPr>
          <p:nvPr/>
        </p:nvSpPr>
        <p:spPr bwMode="auto">
          <a:xfrm>
            <a:off x="1506538" y="2540000"/>
            <a:ext cx="863600" cy="677863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Oval 9"/>
          <p:cNvSpPr>
            <a:spLocks noChangeArrowheads="1"/>
          </p:cNvSpPr>
          <p:nvPr/>
        </p:nvSpPr>
        <p:spPr bwMode="auto">
          <a:xfrm>
            <a:off x="5664200" y="2684463"/>
            <a:ext cx="863600" cy="677862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938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23938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23938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209675" y="655638"/>
            <a:ext cx="723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5 mm Slice Thickness			1.25mm Slice Thickness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938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23938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200150" y="673100"/>
            <a:ext cx="723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5 mm Slice Thickness			1.25mm Slice Thickness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Ischemic Stroke: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9538" y="2928938"/>
            <a:ext cx="6400800" cy="1752600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Novel imaging evaluation of a symptomatic carotid artery stenosis.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8456" r="38025" b="-1227"/>
          <a:stretch>
            <a:fillRect/>
          </a:stretch>
        </p:blipFill>
        <p:spPr bwMode="auto">
          <a:xfrm>
            <a:off x="5443538" y="673100"/>
            <a:ext cx="2598737" cy="516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70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8" t="864" r="18704" b="12872"/>
          <a:stretch>
            <a:fillRect/>
          </a:stretch>
        </p:blipFill>
        <p:spPr bwMode="auto">
          <a:xfrm>
            <a:off x="5445125" y="666750"/>
            <a:ext cx="2606675" cy="515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135063" y="1836738"/>
            <a:ext cx="4216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Carotid stenting and angioplasty of a critical, symptomatic, right, internal carotid artery origin stenosis.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1"/>
          <a:stretch>
            <a:fillRect/>
          </a:stretch>
        </p:blipFill>
        <p:spPr bwMode="auto">
          <a:xfrm>
            <a:off x="1506538" y="469900"/>
            <a:ext cx="3048000" cy="530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9"/>
          <a:stretch>
            <a:fillRect/>
          </a:stretch>
        </p:blipFill>
        <p:spPr bwMode="auto">
          <a:xfrm>
            <a:off x="4911725" y="474663"/>
            <a:ext cx="2960688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879600" y="558800"/>
            <a:ext cx="1836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6911975" y="639763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7942263" y="2268538"/>
            <a:ext cx="846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Time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Ischemic Stroke: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9538" y="2928938"/>
            <a:ext cx="6400800" cy="1752600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Acute Stroke MRI Imaging Evaluation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400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1303338" y="152400"/>
            <a:ext cx="7391400" cy="1143000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MRI DWI					PWI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>
            <a:fillRect/>
          </a:stretch>
        </p:blipFill>
        <p:spPr>
          <a:xfrm>
            <a:off x="5105400" y="1422400"/>
            <a:ext cx="4038600" cy="403860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Stroke: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903538"/>
            <a:ext cx="6400800" cy="1752600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 Background</a:t>
            </a:r>
          </a:p>
        </p:txBody>
      </p:sp>
      <p:pic>
        <p:nvPicPr>
          <p:cNvPr id="5124" name="Picture 4" descr="c6e33bae3a108681006a73c6a01bb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t="44437" r="22949"/>
          <a:stretch>
            <a:fillRect/>
          </a:stretch>
        </p:blipFill>
        <p:spPr bwMode="auto">
          <a:xfrm>
            <a:off x="5522913" y="3846513"/>
            <a:ext cx="3621087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2-9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3581400"/>
            <a:ext cx="4025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strokecombweb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1697038"/>
            <a:ext cx="4291012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0338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87463" y="144463"/>
            <a:ext cx="7391400" cy="1143000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MRI DWI					PWI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>
            <a:fillRect/>
          </a:stretch>
        </p:blipFill>
        <p:spPr>
          <a:xfrm>
            <a:off x="5105400" y="1430338"/>
            <a:ext cx="4038600" cy="403860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400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127000"/>
            <a:ext cx="7391400" cy="1143000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MRI DWI					PWI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"/>
          <a:stretch>
            <a:fillRect/>
          </a:stretch>
        </p:blipFill>
        <p:spPr>
          <a:xfrm>
            <a:off x="5105400" y="1439863"/>
            <a:ext cx="4038600" cy="403860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400"/>
            <a:ext cx="403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1285875" y="144463"/>
            <a:ext cx="7391400" cy="1143000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MRI DWI					PWI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"/>
          <a:stretch>
            <a:fillRect/>
          </a:stretch>
        </p:blipFill>
        <p:spPr>
          <a:xfrm>
            <a:off x="5105400" y="1438275"/>
            <a:ext cx="4038600" cy="403860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393700"/>
            <a:ext cx="5586413" cy="558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22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>
            <a:fillRect/>
          </a:stretch>
        </p:blipFill>
        <p:spPr bwMode="auto">
          <a:xfrm>
            <a:off x="2417763" y="741363"/>
            <a:ext cx="4906962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134938"/>
            <a:ext cx="7391400" cy="1143000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	MRA of the brain - TOF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Ischemic Stroke: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39863" y="2928938"/>
            <a:ext cx="6400800" cy="1752600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 Mechanical Thrombectomy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oncentric MERCI Retriever embedded in a clot. C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535363"/>
            <a:ext cx="626268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Penumbra aspiration. Courtesy of Penumbra, Inc.,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868363"/>
            <a:ext cx="628015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434013" y="5413375"/>
            <a:ext cx="2679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</a:rPr>
              <a:t>Merci Retrieval by Concentric Medical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6037263" y="2971800"/>
            <a:ext cx="1819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</a:rPr>
              <a:t>Penumbra aspiration catheter by Penumbra, Inc.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286125" y="727075"/>
            <a:ext cx="3303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The Latest Technology:</a:t>
            </a:r>
          </a:p>
        </p:txBody>
      </p:sp>
      <p:pic>
        <p:nvPicPr>
          <p:cNvPr id="39939" name="Picture 3" descr="57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181100"/>
            <a:ext cx="8377238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7007225" y="5548313"/>
            <a:ext cx="21367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</a:rPr>
              <a:t>Solitaire by Eve3, Inc.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39750" y="1609725"/>
            <a:ext cx="1654175" cy="1851025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5254625" y="2386013"/>
            <a:ext cx="2163763" cy="1851025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>
            <a:fillRect/>
          </a:stretch>
        </p:blipFill>
        <p:spPr bwMode="auto">
          <a:xfrm>
            <a:off x="4884738" y="1438275"/>
            <a:ext cx="3810000" cy="348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87" name="Oval 12"/>
          <p:cNvSpPr>
            <a:spLocks noChangeArrowheads="1"/>
          </p:cNvSpPr>
          <p:nvPr/>
        </p:nvSpPr>
        <p:spPr bwMode="auto">
          <a:xfrm>
            <a:off x="4899025" y="1890713"/>
            <a:ext cx="2247900" cy="2182812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24" b="8917"/>
          <a:stretch>
            <a:fillRect/>
          </a:stretch>
        </p:blipFill>
        <p:spPr bwMode="auto">
          <a:xfrm>
            <a:off x="228600" y="996950"/>
            <a:ext cx="3810000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55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989013"/>
            <a:ext cx="3810000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55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984250"/>
            <a:ext cx="4014787" cy="399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91" name="Oval 15"/>
          <p:cNvSpPr>
            <a:spLocks noChangeArrowheads="1"/>
          </p:cNvSpPr>
          <p:nvPr/>
        </p:nvSpPr>
        <p:spPr bwMode="auto">
          <a:xfrm>
            <a:off x="228600" y="1947863"/>
            <a:ext cx="2271713" cy="2301875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0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Stroke: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58850" y="1743075"/>
            <a:ext cx="3619500" cy="4038600"/>
          </a:xfrm>
        </p:spPr>
        <p:txBody>
          <a:bodyPr/>
          <a:lstStyle/>
          <a:p>
            <a:pPr eaLnBrk="1" hangingPunct="1"/>
            <a:r>
              <a:rPr lang="en-US" sz="2000">
                <a:latin typeface="Trebuchet MS" charset="0"/>
              </a:rPr>
              <a:t>When a blood vessel that carries oxygen and nutrients to the brain is either blocked or ruptures. </a:t>
            </a:r>
          </a:p>
          <a:p>
            <a:pPr eaLnBrk="1" hangingPunct="1"/>
            <a:endParaRPr lang="en-US" sz="2000">
              <a:latin typeface="Trebuchet MS" charset="0"/>
            </a:endParaRPr>
          </a:p>
          <a:p>
            <a:pPr lvl="1" eaLnBrk="1" hangingPunct="1"/>
            <a:r>
              <a:rPr lang="en-US" sz="1800">
                <a:solidFill>
                  <a:schemeClr val="tx1"/>
                </a:solidFill>
                <a:latin typeface="Trebuchet MS" charset="0"/>
              </a:rPr>
              <a:t>When the above happens, part of the brain cannot does not receive blood (and oxygen) and starts to die.</a:t>
            </a:r>
            <a:br>
              <a:rPr lang="en-US" sz="1800">
                <a:solidFill>
                  <a:schemeClr val="tx1"/>
                </a:solidFill>
                <a:latin typeface="Trebuchet MS" charset="0"/>
              </a:rPr>
            </a:br>
            <a:endParaRPr lang="en-US" sz="1800">
              <a:solidFill>
                <a:schemeClr val="tx1"/>
              </a:solidFill>
              <a:latin typeface="Trebuchet MS" charset="0"/>
            </a:endParaRPr>
          </a:p>
        </p:txBody>
      </p:sp>
      <p:pic>
        <p:nvPicPr>
          <p:cNvPr id="6148" name="Picture 4" descr="2-9l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6963" y="1587500"/>
            <a:ext cx="4075112" cy="331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2788" y="2032000"/>
            <a:ext cx="8151812" cy="2073275"/>
          </a:xfrm>
        </p:spPr>
        <p:txBody>
          <a:bodyPr/>
          <a:lstStyle/>
          <a:p>
            <a:pPr eaLnBrk="1" hangingPunct="1"/>
            <a:r>
              <a:rPr lang="en-US" sz="2800">
                <a:latin typeface="Trebuchet MS" charset="0"/>
              </a:rPr>
              <a:t>From bedside to bench:</a:t>
            </a:r>
            <a:br>
              <a:rPr lang="en-US" sz="2800">
                <a:latin typeface="Trebuchet MS" charset="0"/>
              </a:rPr>
            </a:br>
            <a:r>
              <a:rPr lang="en-US" sz="2800">
                <a:latin typeface="Trebuchet MS" charset="0"/>
              </a:rPr>
              <a:t/>
            </a:r>
            <a:br>
              <a:rPr lang="en-US" sz="2800">
                <a:latin typeface="Trebuchet MS" charset="0"/>
              </a:rPr>
            </a:br>
            <a:r>
              <a:rPr lang="en-US" sz="2800">
                <a:latin typeface="Trebuchet MS" charset="0"/>
              </a:rPr>
              <a:t>Using local collaboration to foster neuroscience translational research.</a:t>
            </a:r>
            <a:br>
              <a:rPr lang="en-US" sz="2800">
                <a:latin typeface="Trebuchet MS" charset="0"/>
              </a:rPr>
            </a:br>
            <a:endParaRPr lang="en-US" sz="2800">
              <a:latin typeface="Trebuchet MS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39863" y="2928938"/>
            <a:ext cx="6400800" cy="1752600"/>
          </a:xfrm>
        </p:spPr>
        <p:txBody>
          <a:bodyPr/>
          <a:lstStyle/>
          <a:p>
            <a:pPr eaLnBrk="1" hangingPunct="1"/>
            <a:endParaRPr lang="en-US"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Industry Sponsored Clinical Trials: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>
                <a:latin typeface="Trebuchet MS" charset="0"/>
              </a:rPr>
              <a:t>THERAPY Trial: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>
                <a:latin typeface="Trebuchet MS" charset="0"/>
              </a:rPr>
              <a:t>Penumbra Inc is planning to investigate the outcomes of stroke victims post revascularization via endovascular means.</a:t>
            </a:r>
          </a:p>
          <a:p>
            <a:pPr lvl="1" eaLnBrk="1" hangingPunct="1">
              <a:lnSpc>
                <a:spcPct val="80000"/>
              </a:lnSpc>
            </a:pPr>
            <a:endParaRPr lang="en-US" sz="1200">
              <a:latin typeface="Trebuchet MS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>
                <a:latin typeface="Trebuchet MS" charset="0"/>
              </a:rPr>
              <a:t>CHOICE Registry: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>
                <a:latin typeface="Trebuchet MS" charset="0"/>
              </a:rPr>
              <a:t>Abbott Vascular is studying the outcomes of carotid artery stenting and angioplasty in medically high risk patients.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>
                <a:latin typeface="Trebuchet MS" charset="0"/>
              </a:rPr>
              <a:t>Closed the registry in 2011. </a:t>
            </a:r>
          </a:p>
          <a:p>
            <a:pPr lvl="1" eaLnBrk="1" hangingPunct="1">
              <a:lnSpc>
                <a:spcPct val="80000"/>
              </a:lnSpc>
            </a:pPr>
            <a:endParaRPr lang="en-US" sz="1200">
              <a:latin typeface="Trebuchet MS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>
                <a:latin typeface="Trebuchet MS" charset="0"/>
              </a:rPr>
              <a:t>ReVive Trial	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>
                <a:latin typeface="Trebuchet MS" charset="0"/>
              </a:rPr>
              <a:t>Codman Neurovascular is currently planning to conduct a prospective, randomized, multi-center clinical trial to evaluate the 1st generation of the ReVive SE device in the treatment of acute ischemic stroke.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>
                <a:latin typeface="Trebuchet MS" charset="0"/>
              </a:rPr>
              <a:t>Preparing to enroll patients</a:t>
            </a:r>
          </a:p>
          <a:p>
            <a:pPr lvl="1" eaLnBrk="1" hangingPunct="1">
              <a:lnSpc>
                <a:spcPct val="80000"/>
              </a:lnSpc>
            </a:pPr>
            <a:endParaRPr lang="en-US" sz="1200">
              <a:latin typeface="Trebuchet MS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400">
                <a:latin typeface="Trebuchet MS" charset="0"/>
              </a:rPr>
              <a:t>Hydrogel Endovascular Aneurysm Treatment Trial (HEAT)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>
                <a:latin typeface="Trebuchet MS" charset="0"/>
              </a:rPr>
              <a:t>Sponsor:  Northwestern University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>
                <a:latin typeface="Trebuchet MS" charset="0"/>
              </a:rPr>
              <a:t>Purpose : This research study is being done to test the effectiveness of a new FDA approved device for treating aneurysms in comparison to the current standard device for endovascular aneurysm treatment which is bare platinum coils.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>
                <a:latin typeface="Trebuchet MS" charset="0"/>
              </a:rPr>
              <a:t>Actively enrolling patients</a:t>
            </a:r>
          </a:p>
          <a:p>
            <a:pPr eaLnBrk="1" hangingPunct="1">
              <a:lnSpc>
                <a:spcPct val="80000"/>
              </a:lnSpc>
            </a:pPr>
            <a:endParaRPr lang="en-US" sz="1400"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60463" y="396875"/>
            <a:ext cx="7739062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Trebuchet MS" charset="0"/>
              </a:rPr>
              <a:t>Investigator Initiated Research Projects: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752600"/>
            <a:ext cx="7391400" cy="39544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>
                <a:latin typeface="Trebuchet MS" charset="0"/>
              </a:rPr>
              <a:t>Investigating the relationship between aneurysm morphology and risk of rupture using internal database.</a:t>
            </a:r>
          </a:p>
          <a:p>
            <a:pPr eaLnBrk="1" hangingPunct="1">
              <a:lnSpc>
                <a:spcPct val="80000"/>
              </a:lnSpc>
            </a:pPr>
            <a:endParaRPr lang="en-US" sz="1800">
              <a:latin typeface="Trebuchet MS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>
                <a:latin typeface="Trebuchet MS" charset="0"/>
              </a:rPr>
              <a:t>Evaluating the biology and treatment of intraoperative complications in patients undergoing carotid stenting and angioplasty.</a:t>
            </a:r>
          </a:p>
          <a:p>
            <a:pPr eaLnBrk="1" hangingPunct="1">
              <a:lnSpc>
                <a:spcPct val="80000"/>
              </a:lnSpc>
            </a:pPr>
            <a:endParaRPr lang="en-US" sz="1800">
              <a:latin typeface="Trebuchet MS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>
                <a:latin typeface="Trebuchet MS" charset="0"/>
              </a:rPr>
              <a:t>Collaborating with WSU Engineering Department to create models capable of predicting aneurysm rupture using computational fluid dynamics.</a:t>
            </a:r>
          </a:p>
          <a:p>
            <a:pPr eaLnBrk="1" hangingPunct="1">
              <a:lnSpc>
                <a:spcPct val="80000"/>
              </a:lnSpc>
            </a:pPr>
            <a:endParaRPr lang="en-US" sz="1800">
              <a:latin typeface="Trebuchet MS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>
                <a:latin typeface="Trebuchet MS" charset="0"/>
              </a:rPr>
              <a:t>Exploring potential partnerships among local area businesses to combine clinical expertise with cutting edge private technology.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>
                <a:latin typeface="Trebuchet MS" charset="0"/>
              </a:rPr>
              <a:t>Mound Laser and Photonics Center</a:t>
            </a:r>
          </a:p>
          <a:p>
            <a:pPr eaLnBrk="1" hangingPunct="1">
              <a:lnSpc>
                <a:spcPct val="80000"/>
              </a:lnSpc>
            </a:pPr>
            <a:endParaRPr lang="en-US" sz="1800"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Questions?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629400" cy="1752600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Thank You for your time and attention.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391400" cy="1143000"/>
          </a:xfrm>
        </p:spPr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Is every stroke the same?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201738"/>
            <a:ext cx="3619500" cy="45894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u="sng">
                <a:latin typeface="Trebuchet MS" charset="0"/>
              </a:rPr>
              <a:t>No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>
                <a:solidFill>
                  <a:schemeClr val="tx1"/>
                </a:solidFill>
                <a:latin typeface="Trebuchet MS" charset="0"/>
              </a:rPr>
              <a:t>Stroke can be caused by either:</a:t>
            </a:r>
          </a:p>
          <a:p>
            <a:pPr lvl="1" eaLnBrk="1" hangingPunct="1">
              <a:lnSpc>
                <a:spcPct val="90000"/>
              </a:lnSpc>
            </a:pPr>
            <a:endParaRPr lang="en-US" sz="1800">
              <a:solidFill>
                <a:schemeClr val="tx1"/>
              </a:solidFill>
              <a:latin typeface="Trebuchet MS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chemeClr val="tx1"/>
                </a:solidFill>
                <a:latin typeface="Trebuchet MS" charset="0"/>
              </a:rPr>
              <a:t>	(1) A clot obstructing the flow of blood to the 	brain (~80%)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>
                <a:solidFill>
                  <a:srgbClr val="FF3300"/>
                </a:solidFill>
                <a:latin typeface="Trebuchet MS" charset="0"/>
              </a:rPr>
              <a:t>ischemic stroke</a:t>
            </a:r>
            <a:endParaRPr lang="en-US" sz="1600">
              <a:solidFill>
                <a:schemeClr val="tx1"/>
              </a:solidFill>
              <a:latin typeface="Trebuchet MS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800">
              <a:solidFill>
                <a:schemeClr val="tx1"/>
              </a:solidFill>
              <a:latin typeface="Trebuchet MS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1800">
              <a:solidFill>
                <a:schemeClr val="tx1"/>
              </a:solidFill>
              <a:latin typeface="Trebuchet MS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chemeClr val="tx1"/>
                </a:solidFill>
                <a:latin typeface="Trebuchet MS" charset="0"/>
              </a:rPr>
              <a:t>	(2) A blood vessel rupturing and preventing 	blood flow to the brain (~20%)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>
                <a:solidFill>
                  <a:srgbClr val="FF3300"/>
                </a:solidFill>
                <a:latin typeface="Trebuchet MS" charset="0"/>
              </a:rPr>
              <a:t>hemorrhagic stroke</a:t>
            </a:r>
            <a:endParaRPr lang="en-US" sz="1600">
              <a:solidFill>
                <a:schemeClr val="tx1"/>
              </a:solidFill>
              <a:latin typeface="Trebuchet M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>
              <a:latin typeface="Trebuchet MS" charset="0"/>
            </a:endParaRPr>
          </a:p>
        </p:txBody>
      </p:sp>
      <p:pic>
        <p:nvPicPr>
          <p:cNvPr id="7172" name="Picture 4" descr="Ischemic stroke occurs when a blood clot stops the  flow of blood to an area of the brain.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"/>
          <a:stretch>
            <a:fillRect/>
          </a:stretch>
        </p:blipFill>
        <p:spPr>
          <a:xfrm>
            <a:off x="5418138" y="1498600"/>
            <a:ext cx="2662237" cy="240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6" descr="graphic-1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2413" y="4110038"/>
            <a:ext cx="2422525" cy="2611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Line 8"/>
          <p:cNvSpPr>
            <a:spLocks noChangeShapeType="1"/>
          </p:cNvSpPr>
          <p:nvPr/>
        </p:nvSpPr>
        <p:spPr bwMode="auto">
          <a:xfrm>
            <a:off x="4487863" y="3065463"/>
            <a:ext cx="650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9"/>
          <p:cNvSpPr>
            <a:spLocks noChangeShapeType="1"/>
          </p:cNvSpPr>
          <p:nvPr/>
        </p:nvSpPr>
        <p:spPr bwMode="auto">
          <a:xfrm>
            <a:off x="4487863" y="5376863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7391400" cy="893763"/>
          </a:xfrm>
        </p:spPr>
        <p:txBody>
          <a:bodyPr/>
          <a:lstStyle/>
          <a:p>
            <a:pPr eaLnBrk="1" hangingPunct="1"/>
            <a:r>
              <a:rPr lang="en-US" sz="3200" u="sng">
                <a:latin typeface="Trebuchet MS" charset="0"/>
              </a:rPr>
              <a:t>Stroke Statistics: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Trebuchet MS" charset="0"/>
              </a:rPr>
              <a:t>It is 4th leading cause of death in the United States.</a:t>
            </a:r>
            <a:br>
              <a:rPr lang="en-US">
                <a:latin typeface="Trebuchet MS" charset="0"/>
              </a:rPr>
            </a:br>
            <a:endParaRPr lang="en-US">
              <a:latin typeface="Trebuchet M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rebuchet MS" charset="0"/>
              </a:rPr>
              <a:t>Each year, 800,000 people experience a new or recurrent stroke. 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Trebuchet M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rebuchet MS" charset="0"/>
              </a:rPr>
              <a:t>$74 B = An estimate of direct and indirect cost of stroke in the U.S. for the year 2010.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Trebuchet MS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619250" y="5540375"/>
            <a:ext cx="7524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/>
              <a:t>* Downloaded from e100 Circulation Feb 2011. Refer to: Circ.ahajournals.org  February 14, 2011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79388"/>
            <a:ext cx="8963025" cy="1143000"/>
          </a:xfrm>
        </p:spPr>
        <p:txBody>
          <a:bodyPr/>
          <a:lstStyle/>
          <a:p>
            <a:pPr eaLnBrk="1" hangingPunct="1"/>
            <a:r>
              <a:rPr lang="en-US" sz="3200" u="sng">
                <a:latin typeface="Trebuchet MS" charset="0"/>
              </a:rPr>
              <a:t>Neurointerventional Concepts to Treat Stroke: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274763"/>
            <a:ext cx="7391400" cy="4516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Trebuchet MS" charset="0"/>
              </a:rPr>
              <a:t>Occlusion of aberrant arterial systems with liquid embolic agents, platinum coils, or other particles.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Trebuchet M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rebuchet MS" charset="0"/>
              </a:rPr>
              <a:t>Revascularization of blocked arteries using aspiration catheters, mechanical manipulation, and stents.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Trebuchet M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rebuchet MS" charset="0"/>
              </a:rPr>
              <a:t>Injection of Intra-arterial medications into the cerebral vascular system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>
              <a:latin typeface="Trebuchet MS" charset="0"/>
            </a:endParaRPr>
          </a:p>
          <a:p>
            <a:pPr eaLnBrk="1" hangingPunct="1">
              <a:lnSpc>
                <a:spcPct val="90000"/>
              </a:lnSpc>
            </a:pPr>
            <a:endParaRPr lang="en-US"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rebuchet MS" charset="0"/>
              </a:rPr>
              <a:t>Hemorrhagic Stroke: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33513" y="2776538"/>
            <a:ext cx="4081462" cy="1752600"/>
          </a:xfrm>
        </p:spPr>
        <p:txBody>
          <a:bodyPr/>
          <a:lstStyle/>
          <a:p>
            <a:pPr marL="533400" indent="-533400" eaLnBrk="1" hangingPunct="1"/>
            <a:r>
              <a:rPr lang="en-US">
                <a:latin typeface="Trebuchet MS" charset="0"/>
              </a:rPr>
              <a:t>Arteriovenous</a:t>
            </a:r>
          </a:p>
          <a:p>
            <a:pPr marL="533400" indent="-533400" eaLnBrk="1" hangingPunct="1"/>
            <a:r>
              <a:rPr lang="en-US">
                <a:latin typeface="Trebuchet MS" charset="0"/>
              </a:rPr>
              <a:t>Malformations</a:t>
            </a:r>
          </a:p>
        </p:txBody>
      </p:sp>
      <p:pic>
        <p:nvPicPr>
          <p:cNvPr id="10244" name="Picture 6" descr="th?id=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3251200"/>
            <a:ext cx="3863975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0088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1541463"/>
            <a:ext cx="4630737" cy="463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7045325" y="2493963"/>
            <a:ext cx="1963738" cy="1755775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2960688" y="1039813"/>
            <a:ext cx="1579562" cy="1527175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15340</TotalTime>
  <Words>489</Words>
  <Application>Microsoft Macintosh PowerPoint</Application>
  <PresentationFormat>On-screen Show (4:3)</PresentationFormat>
  <Paragraphs>107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Trebuchet MS</vt:lpstr>
      <vt:lpstr>Default Design</vt:lpstr>
      <vt:lpstr>Interventional Management of Stroke</vt:lpstr>
      <vt:lpstr>Objectives:</vt:lpstr>
      <vt:lpstr>Stroke:</vt:lpstr>
      <vt:lpstr>Stroke:</vt:lpstr>
      <vt:lpstr>Is every stroke the same?</vt:lpstr>
      <vt:lpstr>Stroke Statistics:</vt:lpstr>
      <vt:lpstr>Neurointerventional Concepts to Treat Stroke:</vt:lpstr>
      <vt:lpstr>Hemorrhagic Stroke:</vt:lpstr>
      <vt:lpstr>PowerPoint Presentation</vt:lpstr>
      <vt:lpstr>PowerPoint Presentation</vt:lpstr>
      <vt:lpstr>PowerPoint Presentation</vt:lpstr>
      <vt:lpstr>Hemorrhagic Stroke: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Pipeline Embolization Device</vt:lpstr>
      <vt:lpstr>PowerPoint Presentation</vt:lpstr>
      <vt:lpstr>PowerPoint Presentation</vt:lpstr>
      <vt:lpstr>Ischemic Stroke:</vt:lpstr>
      <vt:lpstr>PowerPoint Presentation</vt:lpstr>
      <vt:lpstr>PowerPoint Presentation</vt:lpstr>
      <vt:lpstr>PowerPoint Presentation</vt:lpstr>
      <vt:lpstr>Ischemic Stroke:</vt:lpstr>
      <vt:lpstr>PowerPoint Presentation</vt:lpstr>
      <vt:lpstr>PowerPoint Presentation</vt:lpstr>
      <vt:lpstr>Ischemic Stroke:</vt:lpstr>
      <vt:lpstr>MRI DWI     PWI</vt:lpstr>
      <vt:lpstr>MRI DWI     PWI</vt:lpstr>
      <vt:lpstr>MRI DWI     PWI</vt:lpstr>
      <vt:lpstr>MRI DWI     PWI</vt:lpstr>
      <vt:lpstr>PowerPoint Presentation</vt:lpstr>
      <vt:lpstr> MRA of the brain - TOF</vt:lpstr>
      <vt:lpstr>Ischemic Stroke:</vt:lpstr>
      <vt:lpstr>PowerPoint Presentation</vt:lpstr>
      <vt:lpstr>PowerPoint Presentation</vt:lpstr>
      <vt:lpstr>PowerPoint Presentation</vt:lpstr>
      <vt:lpstr>PowerPoint Presentation</vt:lpstr>
      <vt:lpstr>From bedside to bench:  Using local collaboration to foster neuroscience translational research. </vt:lpstr>
      <vt:lpstr>Industry Sponsored Clinical Trials:</vt:lpstr>
      <vt:lpstr>Investigator Initiated Research Projects:</vt:lpstr>
      <vt:lpstr>Questions?</vt:lpstr>
    </vt:vector>
  </TitlesOfParts>
  <Company>php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Communications Plan </dc:title>
  <dc:creator>php</dc:creator>
  <cp:lastModifiedBy>Cassie</cp:lastModifiedBy>
  <cp:revision>129</cp:revision>
  <dcterms:created xsi:type="dcterms:W3CDTF">2006-10-19T19:14:51Z</dcterms:created>
  <dcterms:modified xsi:type="dcterms:W3CDTF">2014-10-14T13:51:32Z</dcterms:modified>
</cp:coreProperties>
</file>