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6" r:id="rId1"/>
  </p:sldMasterIdLst>
  <p:notesMasterIdLst>
    <p:notesMasterId r:id="rId32"/>
  </p:notesMasterIdLst>
  <p:handoutMasterIdLst>
    <p:handoutMasterId r:id="rId33"/>
  </p:handoutMasterIdLst>
  <p:sldIdLst>
    <p:sldId id="293" r:id="rId2"/>
    <p:sldId id="295" r:id="rId3"/>
    <p:sldId id="294" r:id="rId4"/>
    <p:sldId id="256" r:id="rId5"/>
    <p:sldId id="257" r:id="rId6"/>
    <p:sldId id="274" r:id="rId7"/>
    <p:sldId id="275" r:id="rId8"/>
    <p:sldId id="283" r:id="rId9"/>
    <p:sldId id="259" r:id="rId10"/>
    <p:sldId id="281" r:id="rId11"/>
    <p:sldId id="260" r:id="rId12"/>
    <p:sldId id="287" r:id="rId13"/>
    <p:sldId id="286" r:id="rId14"/>
    <p:sldId id="285" r:id="rId15"/>
    <p:sldId id="289" r:id="rId16"/>
    <p:sldId id="290" r:id="rId17"/>
    <p:sldId id="277" r:id="rId18"/>
    <p:sldId id="278" r:id="rId19"/>
    <p:sldId id="292" r:id="rId20"/>
    <p:sldId id="282" r:id="rId21"/>
    <p:sldId id="262" r:id="rId22"/>
    <p:sldId id="263" r:id="rId23"/>
    <p:sldId id="264" r:id="rId24"/>
    <p:sldId id="279" r:id="rId25"/>
    <p:sldId id="291" r:id="rId26"/>
    <p:sldId id="265" r:id="rId27"/>
    <p:sldId id="284" r:id="rId28"/>
    <p:sldId id="280" r:id="rId29"/>
    <p:sldId id="269" r:id="rId30"/>
    <p:sldId id="29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E4EEACC-4687-BE48-9B2E-7E78F4580340}">
          <p14:sldIdLst>
            <p14:sldId id="293"/>
            <p14:sldId id="295"/>
            <p14:sldId id="294"/>
            <p14:sldId id="256"/>
            <p14:sldId id="257"/>
            <p14:sldId id="274"/>
            <p14:sldId id="275"/>
            <p14:sldId id="283"/>
            <p14:sldId id="259"/>
            <p14:sldId id="281"/>
            <p14:sldId id="260"/>
            <p14:sldId id="287"/>
            <p14:sldId id="286"/>
          </p14:sldIdLst>
        </p14:section>
        <p14:section name="Untitled Section" id="{0E7E801A-6023-2741-BD75-FF3D7FDD5C8A}">
          <p14:sldIdLst>
            <p14:sldId id="285"/>
            <p14:sldId id="289"/>
            <p14:sldId id="290"/>
            <p14:sldId id="277"/>
            <p14:sldId id="278"/>
            <p14:sldId id="292"/>
            <p14:sldId id="282"/>
            <p14:sldId id="262"/>
            <p14:sldId id="263"/>
            <p14:sldId id="264"/>
            <p14:sldId id="279"/>
            <p14:sldId id="291"/>
            <p14:sldId id="265"/>
            <p14:sldId id="284"/>
            <p14:sldId id="280"/>
            <p14:sldId id="269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2E1F"/>
    <a:srgbClr val="C62A86"/>
    <a:srgbClr val="0102CD"/>
    <a:srgbClr val="00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0"/>
            <a:ext cx="2133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effectLst/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381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CA8BF4CD-0813-F94B-B891-243E9AF4D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5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292756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3CA9BB-E0D6-114B-895C-F221E27E36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428E-7B05-764D-B569-6E04E21A7D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8D6FD-55A8-FB46-B4BA-07301E48D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9CB3E-0C37-0E48-A507-93C2F76D50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31E130-CCF2-6D4E-AF37-A99A36BDA0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69B8AA-E508-7C49-868A-07946F162C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7EFAD1-9895-8549-9832-E321B45A3D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2D4F94-AE57-334C-8250-383E8792D2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E5348-E3E9-3547-8FB1-08CAD3D9D4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BAAF02-D84A-7145-A43B-ABA23EA6B1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65576-7CF5-7A42-A41E-E5381FD5DB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C7178A7D-7F61-E646-B92D-6E3A59D60B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wen.sloas@wright.edu" TargetMode="External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wright.edu/medu/electives" TargetMode="External"/><Relationship Id="rId4" Type="http://schemas.openxmlformats.org/officeDocument/2006/relationships/hyperlink" Target="https://www.med.wright.edu/apps/sie/logi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632460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Y-4 Scheduling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1905000"/>
            <a:ext cx="6537960" cy="32004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Calendar</a:t>
            </a:r>
            <a:br>
              <a:rPr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Requirements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VSAS</a:t>
            </a:r>
            <a:b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Scheduling Process</a:t>
            </a:r>
            <a:b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Off-cycle Students</a:t>
            </a:r>
            <a:b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VAMC Requirements</a:t>
            </a:r>
            <a:b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Step 2</a:t>
            </a:r>
            <a:b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Residency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Information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440517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527578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January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9561415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14400"/>
            <a:ext cx="8331200" cy="56007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1800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General Information 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will be assigned 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new </a:t>
            </a: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random 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number for each phase.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Log in to website.  The website URL will be emailed to you before the start of scheduling. </a:t>
            </a:r>
            <a:endParaRPr lang="en-US" sz="165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Phase 1, rank every block available </a:t>
            </a: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both 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clerkships, </a:t>
            </a: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1 being your first choice. Submit your 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preferences</a:t>
            </a: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by the deadline.  If you do not submit preferences, you will be randomly assigned a clerkship block after all students who submitted preferences by the deadline.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each phase, when your number comes up, the computer will check to see if your first choice is available.  If not, it will continue 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through your preferences until </a:t>
            </a: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are assigned each clerkship/elective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</a:t>
            </a:r>
            <a:r>
              <a:rPr lang="en-US" sz="16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will receive results of each phase before next phase begins</a:t>
            </a: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 Phases 2-3, failure to submit preferences by the deadline results in your inability to continue in the process.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will receive an email prior to each phase that includes a pre-phase worksheet to assist you in the process.</a:t>
            </a:r>
            <a:endParaRPr lang="en-US" sz="16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85750"/>
            <a:ext cx="7772400" cy="628650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Scheduling Process (cont.)</a:t>
            </a:r>
            <a:endParaRPr lang="en-US" sz="3000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026400" cy="5314950"/>
          </a:xfrm>
          <a:effectLst/>
        </p:spPr>
        <p:txBody>
          <a:bodyPr lIns="90487" tIns="44450" rIns="90487" bIns="44450"/>
          <a:lstStyle/>
          <a:p>
            <a:pPr eaLnBrk="1" hangingPunct="1">
              <a:buFont typeface="Wingdings" charset="0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Rank every block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available for both clerkships, with 1 being your first choice.</a:t>
            </a: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Failure to submit preferences by deadline will result in assignment to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clerkships after all students who met the deadline have been assigned.</a:t>
            </a: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There are enough spaces for both clerkships for all students.  This does not mean you will be assigned in your most preferred blocks.  </a:t>
            </a: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Your randomly assigned number for this phase is reversed for the second clerkship assignment.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85200" cy="457200"/>
          </a:xfrm>
          <a:effectLst/>
        </p:spPr>
        <p:txBody>
          <a:bodyPr lIns="90487" tIns="44450" rIns="90487" bIns="44450" anchor="b">
            <a:noAutofit/>
          </a:bodyPr>
          <a:lstStyle/>
          <a:p>
            <a:pPr marL="18288" algn="ctr">
              <a:lnSpc>
                <a:spcPct val="90000"/>
              </a:lnSpc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 1 – </a:t>
            </a:r>
            <a:r>
              <a:rPr lang="en-US" sz="2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Clerkships, January </a:t>
            </a: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31 –February 4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ase 1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" r="-6386"/>
          <a:stretch>
            <a:fillRect/>
          </a:stretch>
        </p:blipFill>
        <p:spPr>
          <a:xfrm>
            <a:off x="3200400" y="152400"/>
            <a:ext cx="5108331" cy="632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2362200" cy="17526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Preview of Screen, Phase 1</a:t>
            </a:r>
            <a:endParaRPr lang="en-US" sz="3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0547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 Schedulin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5057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925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Select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and rank your course section and block preference.  For example, MED 829 in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Block 2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is your first choice. Rank it as “1.”</a:t>
            </a: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elect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10 preferences, ranking them from 1-10 with 1 being your highest preference.  </a:t>
            </a: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ubmit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your preferences by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February 10, to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continue with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Phase 3. </a:t>
            </a: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If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submit preferences by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February 10,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will receive your results before you continue to Phase 3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.</a:t>
            </a:r>
          </a:p>
          <a:p>
            <a:pPr lvl="1" eaLnBrk="1" hangingPunct="1">
              <a:spcBef>
                <a:spcPts val="228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Drop-down menus are used in Phases 2-8.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28600"/>
            <a:ext cx="769620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 algn="ctr" eaLnBrk="1" hangingPunct="1">
              <a:lnSpc>
                <a:spcPct val="90000"/>
              </a:lnSpc>
              <a:buNone/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Phase 2 - Sub-</a:t>
            </a:r>
            <a:r>
              <a:rPr lang="en-US" sz="2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Internships, </a:t>
            </a: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February 7</a:t>
            </a:r>
            <a:r>
              <a:rPr lang="en-US" sz="2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-10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12143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e 2 First Ste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02" r="-26502"/>
          <a:stretch>
            <a:fillRect/>
          </a:stretch>
        </p:blipFill>
        <p:spPr>
          <a:xfrm>
            <a:off x="-609600" y="533400"/>
            <a:ext cx="10226842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628650"/>
          </a:xfrm>
        </p:spPr>
        <p:txBody>
          <a:bodyPr/>
          <a:lstStyle/>
          <a:p>
            <a:r>
              <a:rPr lang="en-US" sz="3300" dirty="0" smtClean="0">
                <a:solidFill>
                  <a:srgbClr val="38FF38"/>
                </a:solidFill>
              </a:rPr>
              <a:t>Directions for Phase 2, Step 1</a:t>
            </a:r>
            <a:endParaRPr lang="en-US" sz="3300" dirty="0">
              <a:solidFill>
                <a:srgbClr val="38FF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55540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e 2 Step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7" r="-5647"/>
          <a:stretch>
            <a:fillRect/>
          </a:stretch>
        </p:blipFill>
        <p:spPr>
          <a:xfrm>
            <a:off x="457200" y="1066800"/>
            <a:ext cx="8102602" cy="4861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00100"/>
          </a:xfrm>
        </p:spPr>
        <p:txBody>
          <a:bodyPr/>
          <a:lstStyle/>
          <a:p>
            <a:r>
              <a:rPr lang="en-US" sz="3300" dirty="0" smtClean="0">
                <a:solidFill>
                  <a:srgbClr val="38FF38"/>
                </a:solidFill>
              </a:rPr>
              <a:t>Directions for Phase 2, Step 2</a:t>
            </a:r>
            <a:endParaRPr lang="en-US" sz="3300" dirty="0">
              <a:solidFill>
                <a:srgbClr val="38FF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9034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7772400" cy="4933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1656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Select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and rank your preferences for either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2-week or 4-week blocks of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surgery/orthopedic surgery courses.</a:t>
            </a:r>
          </a:p>
          <a:p>
            <a:pPr lvl="1" eaLnBrk="1" hangingPunct="1">
              <a:lnSpc>
                <a:spcPct val="110000"/>
              </a:lnSpc>
              <a:spcBef>
                <a:spcPts val="1656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elect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at least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16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preferences, ranking them from 1-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16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with 1 being your highest preference.  </a:t>
            </a:r>
          </a:p>
          <a:p>
            <a:pPr lvl="1" eaLnBrk="1" hangingPunct="1">
              <a:lnSpc>
                <a:spcPct val="110000"/>
              </a:lnSpc>
              <a:spcBef>
                <a:spcPts val="1656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ubmit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your preferences by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February 17, to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continue with Phase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4.</a:t>
            </a:r>
          </a:p>
          <a:p>
            <a:pPr lvl="1" eaLnBrk="1" hangingPunct="1">
              <a:lnSpc>
                <a:spcPct val="110000"/>
              </a:lnSpc>
              <a:spcBef>
                <a:spcPts val="1656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If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submit your preferences by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February 17,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will receive your results before Phase 4.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628650"/>
          </a:xfrm>
        </p:spPr>
        <p:txBody>
          <a:bodyPr/>
          <a:lstStyle/>
          <a:p>
            <a:pPr algn="ctr"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 3 – </a:t>
            </a:r>
            <a:r>
              <a:rPr lang="en-US" sz="2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Surgery, </a:t>
            </a: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February 1</a:t>
            </a:r>
            <a:r>
              <a:rPr lang="en-US" sz="2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3-17</a:t>
            </a:r>
            <a:endParaRPr lang="en-US" sz="27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7721600" cy="5486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Select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and rank your preferences for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your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electives and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Residency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Interviewing and Boards (RIB).</a:t>
            </a:r>
          </a:p>
          <a:p>
            <a:pPr lvl="1" eaLnBrk="1" hangingPunct="1">
              <a:lnSpc>
                <a:spcPct val="90000"/>
              </a:lnSpc>
              <a:spcBef>
                <a:spcPts val="1032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may select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five 4-week electives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or a combination of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4-week and 2-week electives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. You must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schedule a total of 5 blocks of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electives.</a:t>
            </a:r>
          </a:p>
          <a:p>
            <a:pPr lvl="1" eaLnBrk="1" hangingPunct="1">
              <a:lnSpc>
                <a:spcPct val="90000"/>
              </a:lnSpc>
              <a:spcBef>
                <a:spcPts val="1032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elect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at least 16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preferences in each phase,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ranking them from 1-16 with 1 being your highest preference.  </a:t>
            </a:r>
          </a:p>
          <a:p>
            <a:pPr lvl="1" eaLnBrk="1" hangingPunct="1">
              <a:lnSpc>
                <a:spcPct val="90000"/>
              </a:lnSpc>
              <a:spcBef>
                <a:spcPts val="1032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may include SIEs and extramurals (XMLs) in your preferences.  Place these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last in your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preferences.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If you list XML or SIE, you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will </a:t>
            </a: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always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be scheduled for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if you have not already been scheduled for an elective in the time frame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requested.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32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If you do not submit your preferences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by the deadline for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each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phase,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will not be permitted to finish your schedule until all students who submitted preferences on time are scheduled.</a:t>
            </a:r>
          </a:p>
          <a:p>
            <a:pPr lvl="1" eaLnBrk="1" hangingPunct="1">
              <a:lnSpc>
                <a:spcPct val="90000"/>
              </a:lnSpc>
              <a:spcBef>
                <a:spcPts val="1032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will receive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results of each phase before the start of the next phase.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0050"/>
            <a:ext cx="8458200" cy="514350"/>
          </a:xfrm>
        </p:spPr>
        <p:txBody>
          <a:bodyPr/>
          <a:lstStyle/>
          <a:p>
            <a:pPr algn="ctr"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Phases 4-8 – </a:t>
            </a:r>
            <a:r>
              <a:rPr lang="en-US" sz="2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Electives, February 20-March 10. </a:t>
            </a:r>
            <a:endParaRPr lang="en-US" sz="27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e 4 Previe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14" b="-41414"/>
          <a:stretch>
            <a:fillRect/>
          </a:stretch>
        </p:blipFill>
        <p:spPr>
          <a:xfrm>
            <a:off x="711200" y="685800"/>
            <a:ext cx="7772400" cy="502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61950"/>
          </a:xfrm>
        </p:spPr>
        <p:txBody>
          <a:bodyPr/>
          <a:lstStyle/>
          <a:p>
            <a:r>
              <a:rPr lang="en-US" sz="3300" dirty="0" smtClean="0">
                <a:solidFill>
                  <a:srgbClr val="38FF38"/>
                </a:solidFill>
              </a:rPr>
              <a:t>Preview of Screen, Phase 4  </a:t>
            </a:r>
            <a:endParaRPr lang="en-US" sz="3300" dirty="0">
              <a:solidFill>
                <a:srgbClr val="38FF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76383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81001"/>
            <a:ext cx="3886200" cy="762000"/>
          </a:xfrm>
        </p:spPr>
        <p:txBody>
          <a:bodyPr>
            <a:normAutofit fontScale="40000" lnSpcReduction="20000"/>
          </a:bodyPr>
          <a:lstStyle/>
          <a:p>
            <a:pPr marL="18288" indent="0">
              <a:buNone/>
            </a:pPr>
            <a:r>
              <a:rPr lang="en-US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M-4 Calendar</a:t>
            </a:r>
            <a:r>
              <a:rPr lang="en-US" sz="6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, 2014-15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734499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Block 1:    June 30-July 27</a:t>
            </a:r>
          </a:p>
          <a:p>
            <a:r>
              <a:rPr lang="en-US" dirty="0" smtClean="0">
                <a:effectLst/>
              </a:rPr>
              <a:t>Block 2:    July 28-August 24</a:t>
            </a:r>
          </a:p>
          <a:p>
            <a:r>
              <a:rPr lang="en-US" dirty="0" smtClean="0">
                <a:effectLst/>
              </a:rPr>
              <a:t>Block 3:    August 25-September 21</a:t>
            </a:r>
          </a:p>
          <a:p>
            <a:r>
              <a:rPr lang="en-US" dirty="0" smtClean="0">
                <a:effectLst/>
              </a:rPr>
              <a:t>Block 4:    September 22-October 19</a:t>
            </a:r>
          </a:p>
          <a:p>
            <a:r>
              <a:rPr lang="en-US" dirty="0" smtClean="0">
                <a:effectLst/>
              </a:rPr>
              <a:t>Block 5:    October 20-November 16</a:t>
            </a:r>
          </a:p>
          <a:p>
            <a:r>
              <a:rPr lang="en-US" dirty="0" smtClean="0">
                <a:effectLst/>
              </a:rPr>
              <a:t>Block 6:    November 17-December 21 (includes swing week)</a:t>
            </a:r>
          </a:p>
          <a:p>
            <a:r>
              <a:rPr lang="en-US" dirty="0" smtClean="0">
                <a:effectLst/>
              </a:rPr>
              <a:t>Block 7:    December 22-January 25 (includes swing week)</a:t>
            </a:r>
          </a:p>
          <a:p>
            <a:r>
              <a:rPr lang="en-US" dirty="0" smtClean="0">
                <a:effectLst/>
              </a:rPr>
              <a:t>Block 8:    January 26-February 22</a:t>
            </a:r>
          </a:p>
          <a:p>
            <a:r>
              <a:rPr lang="en-US" dirty="0" smtClean="0">
                <a:effectLst/>
              </a:rPr>
              <a:t>Block 9:    February 23-March 22</a:t>
            </a:r>
          </a:p>
          <a:p>
            <a:r>
              <a:rPr lang="en-US" dirty="0" smtClean="0">
                <a:effectLst/>
              </a:rPr>
              <a:t>Block 10:  March 23-April 19</a:t>
            </a:r>
          </a:p>
          <a:p>
            <a:r>
              <a:rPr lang="en-US" dirty="0" smtClean="0">
                <a:effectLst/>
              </a:rPr>
              <a:t>Block 11:  April 20-May 17</a:t>
            </a:r>
          </a:p>
          <a:p>
            <a:r>
              <a:rPr lang="en-US" dirty="0" smtClean="0">
                <a:effectLst/>
              </a:rPr>
              <a:t>Graduation anticipated:  May 22, 2015 (Friday)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4913490"/>
      </p:ext>
    </p:extLst>
  </p:cSld>
  <p:clrMapOvr>
    <a:masterClrMapping/>
  </p:clrMapOvr>
  <p:transition xmlns:p14="http://schemas.microsoft.com/office/powerpoint/2010/main" spd="med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696200" cy="4800599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2472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 4 – 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Elective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February 20-23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spcBef>
                <a:spcPts val="2472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 5 – 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Elective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February 25-27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spcBef>
                <a:spcPts val="2472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 6 – 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Elective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March 1-3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spcBef>
                <a:spcPts val="2472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 7 – 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Elective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March </a:t>
            </a: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-6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spcBef>
                <a:spcPts val="2472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Phase 8 – 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8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Elective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March </a:t>
            </a: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-10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051800" cy="5334000"/>
          </a:xfrm>
          <a:effectLst/>
        </p:spPr>
        <p:txBody>
          <a:bodyPr lIns="90487" tIns="44450" rIns="90487" bIns="44450"/>
          <a:lstStyle/>
          <a:p>
            <a:pPr eaLnBrk="1" hangingPunct="1">
              <a:spcBef>
                <a:spcPts val="28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An off-cycle student is one who will not complete MS-3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befor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June 30, 2014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8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Off-cycle students may opt to omit RIB time in MS-4 in order to offset the delay in beginning MS-4.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may march/graduate with your class if you are expected to complete requirements prior to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September 30, 2015. 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If you have not completed all requirements by the date of graduation, you will receive a blank diploma at the graduation ceremony.   Your official diploma will be mailed to you after you have completed all requirements.</a:t>
            </a:r>
          </a:p>
          <a:p>
            <a:pPr eaLnBrk="1" hangingPunct="1">
              <a:spcBef>
                <a:spcPts val="2880"/>
              </a:spcBef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MS-3 make-up clerkships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will be scheduled in the first available rotation. In developing your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schedule,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assume you will complete MS-3 clerkships first.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will not be able to list preferences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for those months.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28650"/>
            <a:ext cx="8737600" cy="514350"/>
          </a:xfrm>
          <a:effectLst/>
        </p:spPr>
        <p:txBody>
          <a:bodyPr lIns="90487" tIns="44450" rIns="90487" bIns="44450" anchor="b"/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Off-Cycle Students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5900"/>
            <a:ext cx="8153400" cy="4686300"/>
          </a:xfrm>
          <a:effectLst/>
        </p:spPr>
        <p:txBody>
          <a:bodyPr lIns="90487" tIns="44450" rIns="90487" bIns="44450"/>
          <a:lstStyle/>
          <a:p>
            <a:pPr eaLnBrk="1" hangingPunct="1">
              <a:spcBef>
                <a:spcPts val="2280"/>
              </a:spcBef>
              <a:buFont typeface="Wingdings" charset="2"/>
              <a:buChar char="w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Consult with your advisor during the scheduling process.  Your advisor will receive a copy of your final schedule.</a:t>
            </a:r>
          </a:p>
          <a:p>
            <a:pPr eaLnBrk="1" hangingPunct="1">
              <a:spcBef>
                <a:spcPts val="2280"/>
              </a:spcBef>
              <a:buFont typeface="Wingdings" charset="2"/>
              <a:buChar char="w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must receive an email from your advisor BEFORE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February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email must state that the advisor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approves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anticipated schedule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may participate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Phase 1 without advisor approval.  You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cannot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participate in the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Phases 2-8 of the scheduling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process without advisor approval.</a:t>
            </a:r>
          </a:p>
          <a:p>
            <a:pPr eaLnBrk="1" hangingPunct="1">
              <a:spcBef>
                <a:spcPts val="2280"/>
              </a:spcBef>
              <a:buFont typeface="Wingdings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Advisors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qualified to counsel &amp; advise you for all specialties.</a:t>
            </a:r>
          </a:p>
          <a:p>
            <a:pPr eaLnBrk="1" hangingPunct="1">
              <a:spcBef>
                <a:spcPts val="2280"/>
              </a:spcBef>
              <a:buFont typeface="Wingdings" charset="2"/>
              <a:buChar char="w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Specialty advisors are available for residency consultation.  Please contact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Gwen/Erin for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questions about advisors.                                        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42950"/>
            <a:ext cx="6959600" cy="571500"/>
          </a:xfrm>
          <a:effectLst/>
        </p:spPr>
        <p:txBody>
          <a:bodyPr lIns="90487" tIns="44450" rIns="90487" bIns="44450" anchor="b"/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Advisors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19200"/>
            <a:ext cx="8051800" cy="5353050"/>
          </a:xfrm>
          <a:effectLst/>
        </p:spPr>
        <p:txBody>
          <a:bodyPr lIns="90487" tIns="44450" rIns="90487" bIns="44450"/>
          <a:lstStyle/>
          <a:p>
            <a:pPr eaLnBrk="1" hangingPunct="1">
              <a:spcBef>
                <a:spcPts val="10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Please minimize changes during year.</a:t>
            </a:r>
          </a:p>
          <a:p>
            <a:pPr eaLnBrk="1" hangingPunct="1">
              <a:spcBef>
                <a:spcPts val="10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By not following drop/add lead times, you probably will not be able to make a change in your schedule.</a:t>
            </a:r>
          </a:p>
          <a:p>
            <a:pPr eaLnBrk="1" hangingPunct="1">
              <a:spcBef>
                <a:spcPts val="10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All SIEs and extramurals must be approved in advance. You will not be given credit retroactively. </a:t>
            </a:r>
          </a:p>
          <a:p>
            <a:pPr eaLnBrk="1" hangingPunct="1">
              <a:spcBef>
                <a:spcPts val="1080"/>
              </a:spcBef>
              <a:defRPr/>
            </a:pPr>
            <a:r>
              <a:rPr lang="en-US" sz="2000" b="1" i="1" u="sng" dirty="0">
                <a:solidFill>
                  <a:srgbClr val="FF2E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Please do not </a:t>
            </a:r>
            <a:r>
              <a:rPr lang="en-US" sz="2000" b="1" i="1" u="sng" dirty="0" smtClean="0">
                <a:solidFill>
                  <a:srgbClr val="FF2E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participate </a:t>
            </a:r>
            <a:r>
              <a:rPr lang="en-US" sz="2000" b="1" i="1" u="sng" dirty="0">
                <a:solidFill>
                  <a:srgbClr val="FF2E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in any rotation unless it is on your official schedule</a:t>
            </a:r>
            <a:r>
              <a:rPr lang="en-US" sz="2000" b="1" i="1" dirty="0">
                <a:solidFill>
                  <a:srgbClr val="FF2E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an elective is not on your schedule, you have no professional liability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insurance and will not receive academic credit!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!!</a:t>
            </a:r>
          </a:p>
          <a:p>
            <a:pPr eaLnBrk="1" hangingPunct="1">
              <a:spcBef>
                <a:spcPts val="108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cannot go for an extramural month, and then decide to stay for an additional month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ts val="108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fail to show-up for a clerkship or elective </a:t>
            </a:r>
            <a:r>
              <a:rPr lang="en-US" sz="2000" dirty="0">
                <a:solidFill>
                  <a:srgbClr val="FF2E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will receive an F.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		Unfortunately it has happened…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571500"/>
            <a:ext cx="7848600" cy="685800"/>
          </a:xfrm>
          <a:effectLst/>
        </p:spPr>
        <p:txBody>
          <a:bodyPr lIns="90487" tIns="44450" rIns="90487" bIns="44450" anchor="b"/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Things to Avoid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5353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Information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vacancies and waiting lists is available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by contacting Gwen/Erin.                   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See course descriptions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for drop/add lead times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Drop/add lead time for electives varies from 30 days to 90 days.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After the drop/add lead time has passed, changes are permitted only under extenuating circumstances and only with the approval of departments.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To drop/add, contact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Gwen/Erin.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Drop/adds requested after the drop/add lead time require completion of a drop/add form, to be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approved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by your advisor and the department of the course(s) you are adding/dropping.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It is easier to drop/add before the deadline &amp; probably not possible afterwards.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Each time you make a schedule change, a revised schedule will be emailed to you.…please, please look it over.  Make sure it is correct.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Changes Mid-Year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nged Schedule Part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01" b="-47301"/>
          <a:stretch>
            <a:fillRect/>
          </a:stretch>
        </p:blipFill>
        <p:spPr>
          <a:xfrm>
            <a:off x="685800" y="-685800"/>
            <a:ext cx="7772400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628650"/>
          </a:xfrm>
        </p:spPr>
        <p:txBody>
          <a:bodyPr/>
          <a:lstStyle/>
          <a:p>
            <a:r>
              <a:rPr lang="en-US" sz="2400" dirty="0" smtClean="0">
                <a:solidFill>
                  <a:srgbClr val="38FF38"/>
                </a:solidFill>
              </a:rPr>
              <a:t>You do NOT want your schedule to look like this….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92295" y="58534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hanged schedule Part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782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0921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1447800"/>
            <a:ext cx="8153400" cy="4343400"/>
          </a:xfrm>
          <a:effectLst/>
        </p:spPr>
        <p:txBody>
          <a:bodyPr lIns="90487" tIns="44450" rIns="90487" bIns="44450"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776"/>
              </a:spcBef>
              <a:spcAft>
                <a:spcPts val="6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Prepare for each phase of the scheduling process.  Contact your advisor to approve your schedule.  </a:t>
            </a:r>
          </a:p>
          <a:p>
            <a:pPr eaLnBrk="1" hangingPunct="1">
              <a:lnSpc>
                <a:spcPct val="90000"/>
              </a:lnSpc>
              <a:spcBef>
                <a:spcPts val="1776"/>
              </a:spcBef>
              <a:spcAft>
                <a:spcPts val="6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Submit your preferences on time.</a:t>
            </a:r>
          </a:p>
          <a:p>
            <a:pPr eaLnBrk="1" hangingPunct="1">
              <a:lnSpc>
                <a:spcPct val="90000"/>
              </a:lnSpc>
              <a:spcBef>
                <a:spcPts val="1776"/>
              </a:spcBef>
              <a:spcAft>
                <a:spcPts val="6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International extramurals (XMLs) work better in the 2nd half of the year, except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Block 9 (Match).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are too busy with boards, ERAS, the NRMP &amp; interviewing in first half of the year.  Match Day is in March.</a:t>
            </a:r>
          </a:p>
          <a:p>
            <a:pPr eaLnBrk="1" hangingPunct="1">
              <a:lnSpc>
                <a:spcPct val="90000"/>
              </a:lnSpc>
              <a:spcBef>
                <a:spcPts val="1776"/>
              </a:spcBef>
              <a:spcAft>
                <a:spcPts val="6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Please do not leave your drop/add form for signature.  It is better to hand-carry it to the next person.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1" y="800100"/>
            <a:ext cx="6957484" cy="400050"/>
          </a:xfrm>
          <a:effectLst/>
        </p:spPr>
        <p:txBody>
          <a:bodyPr lIns="90487" tIns="44450" rIns="90487" bIns="44450" anchor="b"/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Your Role in MS-4 Scheduling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4419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2328"/>
              </a:spcBef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Assume that you will be assigned to VAMC for at least a day for some elective or clerkship.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2328"/>
              </a:spcBef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Complete the V-10 form before June 30.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2328"/>
              </a:spcBef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Complete the refresher course for mandatory online training before June 30.</a:t>
            </a:r>
          </a:p>
          <a:p>
            <a:pPr eaLnBrk="1" hangingPunct="1">
              <a:lnSpc>
                <a:spcPct val="90000"/>
              </a:lnSpc>
              <a:spcBef>
                <a:spcPts val="2328"/>
              </a:spcBef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Provide V-10 form and copies of training completion certificates to Gwen/Erin.  They make a copy and forward originals to VAMC.</a:t>
            </a:r>
          </a:p>
          <a:p>
            <a:pPr eaLnBrk="1" hangingPunct="1">
              <a:lnSpc>
                <a:spcPct val="90000"/>
              </a:lnSpc>
              <a:spcBef>
                <a:spcPts val="2328"/>
              </a:spcBef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will be emailed the form and the link for online training to you in February.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VAMC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68187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971550"/>
            <a:ext cx="7772400" cy="54292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must pass the Step 2 CK and CS to graduate and receive your diploma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If you fail either exam, you will not receive your diploma until you pass.</a:t>
            </a:r>
          </a:p>
          <a:p>
            <a:pPr lvl="1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There is not a limit in the </a:t>
            </a:r>
            <a:r>
              <a:rPr lang="en-US" sz="1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number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of retakes.</a:t>
            </a:r>
          </a:p>
          <a:p>
            <a:pPr lvl="1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You must pass within 2 years of completing MS-4. 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are  not automatically registered because you took Step 1. All students must register to take the exam &amp; schedule a date. 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Take the exam ASAP after completing MS-3.  Many students take part or all of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Block 1</a:t>
            </a:r>
            <a:r>
              <a:rPr lang="en-US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off as a study time.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To graduate in May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2015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you must schedule the exams by December 31,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2014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AND you must take CS by the end of January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2015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and you must take CK by the end of February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2015.  Failure to take Step 2 CK &amp; CS by the deadlines may result in a blank diploma at graduation, if test scores are not received in time.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(Exact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dates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will be emailed to you by Dr. LeRoy near end of July.)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1450"/>
            <a:ext cx="6197600" cy="5715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Boards, Step 2 CK &amp; CS</a:t>
            </a:r>
            <a:endParaRPr lang="en-US" sz="3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4" descr="Home_r1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71450"/>
            <a:ext cx="1361017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34484" y="1600200"/>
            <a:ext cx="7507816" cy="4857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April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Careers in Medicine panel discussion of MS-4 students who recently matched.  Date &amp; time TBA through email from 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Dr. Kirkham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Hear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 from students who have                                                 	    “been there, done that.”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sessions on consecutive evenings.  You need to attend only 1 session.  Look for an email from 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Erin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about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date and time.                                           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June session will cover the following: --NRMP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ERAS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Personal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statements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Letters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recommendation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Curriculum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vitae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Advanced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specialty PGY-2 matches in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ophthalmology,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neurology, neurosurgery, &amp; plastic surgery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Urology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71450"/>
            <a:ext cx="7340600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Upcoming Residency Info Sessions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7" name="Picture 5" descr="header_cim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1085850"/>
            <a:ext cx="32744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4-01-10 at 10.5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6788" r="-644" b="13323"/>
          <a:stretch/>
        </p:blipFill>
        <p:spPr>
          <a:xfrm>
            <a:off x="1828800" y="198229"/>
            <a:ext cx="6096000" cy="6625581"/>
          </a:xfrm>
        </p:spPr>
      </p:pic>
    </p:spTree>
    <p:extLst>
      <p:ext uri="{BB962C8B-B14F-4D97-AF65-F5344CB8AC3E}">
        <p14:creationId xmlns:p14="http://schemas.microsoft.com/office/powerpoint/2010/main" val="589495047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37337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Have Questions?</a:t>
            </a:r>
            <a:b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Email Gwen, </a:t>
            </a:r>
            <a:b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gwen.sloas@wright.edu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Or</a:t>
            </a:r>
            <a:b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Erin Nash, </a:t>
            </a:r>
            <a:r>
              <a:rPr lang="en-US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erin.nash@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wright.edu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Or phone....</a:t>
            </a:r>
            <a:b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937.775.2934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86400"/>
            <a:ext cx="409956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04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8116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12667" cy="5334000"/>
          </a:xfrm>
          <a:effectLst/>
        </p:spPr>
        <p:txBody>
          <a:bodyPr lIns="90487" tIns="44450" rIns="90487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Year 4 is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11 blocks,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June 30-May 17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 blocks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rotations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required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blocks available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residency interviewing and boards (RIB)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Block 12 is available for off-cycle students, if needed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Nine Blocks include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-111" charset="2"/>
              <a:buChar char="w"/>
              <a:defRPr/>
            </a:pPr>
            <a:r>
              <a:rPr lang="en-US" sz="2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Two blocks of Clerkships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one block each, must be in Dayton, graded Pass/Fail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Emergency Medicine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clerkship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Neurology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clerkship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Sub-Internship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block,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must be in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MED, PED, FMD, SUR, WOH, or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PYC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Surgery Elective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block or 2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half-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blocks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3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Surgery/Ortho </a:t>
            </a:r>
            <a:r>
              <a:rPr lang="en-US" sz="1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Sub-I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does not fulfill this requirement               </a:t>
            </a:r>
          </a:p>
          <a:p>
            <a:pPr lvl="3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Ortho and surgery electives fulfill 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213600" cy="514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MS-4 Requirements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9200"/>
            <a:ext cx="7848600" cy="5010150"/>
          </a:xfrm>
          <a:effectLst/>
        </p:spPr>
        <p:txBody>
          <a:bodyPr lIns="90487" tIns="44450" rIns="90487" bIns="44450">
            <a:normAutofit fontScale="92500" lnSpcReduction="10000"/>
          </a:bodyPr>
          <a:lstStyle/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 smtClean="0">
                <a:ln>
                  <a:solidFill>
                    <a:srgbClr val="00C600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Five electives </a:t>
            </a:r>
            <a:r>
              <a:rPr lang="en-US" sz="1800" dirty="0">
                <a:ln>
                  <a:solidFill>
                    <a:srgbClr val="00C600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your choice</a:t>
            </a:r>
            <a:r>
              <a:rPr lang="en-US" sz="1800" b="1" dirty="0">
                <a:ln>
                  <a:solidFill>
                    <a:srgbClr val="00C600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US" sz="1800" b="1" dirty="0">
              <a:ln>
                <a:solidFill>
                  <a:srgbClr val="00C6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3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must be chosen from at least 3 different departments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triad requirement.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required surgical month and Sub-I count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toward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three different departments.</a:t>
            </a:r>
          </a:p>
          <a:p>
            <a:pPr lvl="3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 elective must be in a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 care dept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(FMD, MED, or PED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3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8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</a:p>
          <a:p>
            <a:pPr lvl="4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2-week blocks -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(12 weeks) </a:t>
            </a:r>
          </a:p>
          <a:p>
            <a:pPr lvl="4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Extramurals (XMLs) -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blocks (12 weeks)</a:t>
            </a:r>
          </a:p>
          <a:p>
            <a:pPr lvl="4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Student-initiated (SIEs) -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blocks (16 weeks)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Out of town Blocks –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of 4 blocks (SIE or XML)</a:t>
            </a:r>
          </a:p>
          <a:p>
            <a:pPr lvl="4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Same discipline –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of 4 blocks (16 weeks)</a:t>
            </a:r>
          </a:p>
          <a:p>
            <a:pPr lvl="4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Longitudinal electives –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of 1 block (4 weeks) and must have corresponding time available in your schedule</a:t>
            </a:r>
          </a:p>
          <a:p>
            <a:pPr lvl="4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2-block electives –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of 1, 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taken in consecutive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months (8 weeks)</a:t>
            </a:r>
          </a:p>
          <a:p>
            <a:pPr lvl="4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Identical electives -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2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one at 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WSUSOM &amp; one 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away</a:t>
            </a:r>
          </a:p>
          <a:p>
            <a:pPr lvl="4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00" dirty="0" smtClean="0">
              <a:solidFill>
                <a:srgbClr val="38FF3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electives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</a:t>
            </a: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graded</a:t>
            </a:r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 F                   </a:t>
            </a: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685800"/>
            <a:ext cx="7670800" cy="400050"/>
          </a:xfrm>
        </p:spPr>
        <p:txBody>
          <a:bodyPr lIns="90487" tIns="44450" rIns="90487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MS-4 Requirements (cont.)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00100"/>
            <a:ext cx="7899400" cy="57150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TYPES 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OF ELECTIVES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Catalog   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    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2014-15 catalog will be available at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	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hlinkClick r:id="rId3"/>
              </a:rPr>
              <a:t>www.med.wright.edu/medu/electives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and at http://		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somfm.wright.edu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/course-catalog/All_BSOM_Courses.pdf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Student Initiated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Elective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(SIE)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                                    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Must be approved by B2 Committee.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Can be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2 weeks or 4 weeks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Must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submit proposal online at </a:t>
            </a:r>
            <a:r>
              <a:rPr lang="en-US" sz="2000" u="sng" dirty="0" smtClean="0">
                <a:latin typeface="Tahoma" charset="0"/>
                <a:ea typeface="ＭＳ Ｐゴシック" charset="0"/>
                <a:hlinkClick r:id="rId4"/>
              </a:rPr>
              <a:t>https://www.med.wright.edu/apps/sie/login</a:t>
            </a:r>
            <a:endParaRPr lang="en-US" sz="2000" u="sng" dirty="0" smtClean="0">
              <a:latin typeface="Tahoma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Domestic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SIE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proposals must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be submitted no later than </a:t>
            </a:r>
            <a:r>
              <a:rPr lang="en-US" sz="2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60 days</a:t>
            </a: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in advance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of elective.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International SIE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proposals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are due no later than </a:t>
            </a:r>
            <a:r>
              <a:rPr lang="en-US" sz="2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90 days </a:t>
            </a: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in advance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.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SIE is a longitudinal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SIE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if it takes more than 4 weeks to complete. You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may do other electives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simultaneously with a longitudinal SIE. Longitudinal electives must be submitted no later than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September 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, regardless of when you plan to begin.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Approval process and documents required can be found in the 2014-15 catalog.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0050"/>
            <a:ext cx="7772400" cy="342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MS-4 Requirements (cont.)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7950200" cy="4800600"/>
          </a:xfrm>
        </p:spPr>
        <p:txBody>
          <a:bodyPr>
            <a:normAutofit lnSpcReduction="10000"/>
          </a:bodyPr>
          <a:lstStyle/>
          <a:p>
            <a:pPr lvl="2" eaLnBrk="1" hangingPunct="1"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Extramural Electives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</a:t>
            </a:r>
          </a:p>
          <a:p>
            <a:pPr lvl="3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Electives that are in the catalog of another medical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school are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extramurals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.  An elective that you develop that is not in Dayton is not an extramural; it is SIE.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3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Most SOMs use AAMC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VSAS (Visiting Student Application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Service)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for application and information. </a:t>
            </a:r>
            <a:r>
              <a:rPr lang="nl-NL" sz="2000" dirty="0" smtClean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https://www.aamc.org/students/medstudents/vsas/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3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Contact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Gwen/Erin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if you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want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authorization to use VSAS.</a:t>
            </a:r>
          </a:p>
          <a:p>
            <a:pPr lvl="3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For SOMs not using VSAS, submit application and information needed by host school to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Gwen/Erin. They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will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complete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BSOM portions and send for you to host school.</a:t>
            </a:r>
          </a:p>
          <a:p>
            <a:pPr lvl="3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Extramural requests are due </a:t>
            </a:r>
            <a:r>
              <a:rPr lang="en-US" sz="2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60 days </a:t>
            </a: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in advance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 of elective start date.</a:t>
            </a:r>
          </a:p>
          <a:p>
            <a:pPr lvl="2" eaLnBrk="1" hangingPunct="1">
              <a:buFont typeface="Wingdings" charset="0"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	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685800"/>
            <a:ext cx="7645400" cy="8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MS-4 Requirements (cont.)</a:t>
            </a:r>
            <a:b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Provided by AAMC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Used by most SOMs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Requires authorization by SA/A to use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Contact Gwen/Erin if want authorization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SA/A can provide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Verification of your information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Transcript upload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Photograph upload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Upload any other required documents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 immunization forms</a:t>
            </a:r>
          </a:p>
          <a:p>
            <a:pPr lvl="3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 SOMs require signature of health care professional on the host SOM form.  Gwen/Erin can provide copies of original documents for you to take to your health care provider.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Uploads of any other required documents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must provide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Copy of health insurance card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Copy of Step 1 Score Report, if requested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Payments for any charges by VSAS or Host SOM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CV, if 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requested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Uploads of any other required documents</a:t>
            </a:r>
          </a:p>
          <a:p>
            <a:pPr lvl="1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must request approval by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Boonshoft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SOM to receive academic credit. 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Approval by Host SOM via VSAS does not mean you have been approved by BSOM.</a:t>
            </a: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Visiting Student Application Service (VSAS)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5181"/>
      </p:ext>
    </p:extLst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1314450"/>
            <a:ext cx="6604000" cy="4572000"/>
          </a:xfrm>
          <a:effectLst/>
        </p:spPr>
        <p:txBody>
          <a:bodyPr lIns="90487" tIns="44450" rIns="90487" bIns="44450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Eight Phases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Phase 1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Clerkships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January 31-February 4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Phase 2 - Sub-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Internship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February 7-10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Phase 3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Surgery 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February 13-17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 4 – 1st elective block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February 20-23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 5 – 2nd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elective block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February 25-27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 6 – 3rd elective block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March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 7 – 4th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elective block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March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 8 – 5th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elective block</a:t>
            </a:r>
          </a:p>
          <a:p>
            <a:pPr lvl="2" eaLnBrk="1" hangingPunct="1">
              <a:lnSpc>
                <a:spcPct val="90000"/>
              </a:lnSpc>
              <a:buFont typeface="Wingdings" pitchFamily="-111" charset="2"/>
              <a:buChar char="w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March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-10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0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1" y="457200"/>
            <a:ext cx="7245349" cy="228600"/>
          </a:xfrm>
          <a:effectLst/>
        </p:spPr>
        <p:txBody>
          <a:bodyPr lIns="90487" tIns="44450" rIns="90487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Scheduling Process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5659</TotalTime>
  <Pages>13</Pages>
  <Words>2500</Words>
  <Application>Microsoft Macintosh PowerPoint</Application>
  <PresentationFormat>On-screen Show (4:3)</PresentationFormat>
  <Paragraphs>215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Elemental</vt:lpstr>
      <vt:lpstr>Calendar Requirements VSAS Scheduling Process Off-cycle Students VAMC Requirements Step 2 Residency Information</vt:lpstr>
      <vt:lpstr>PowerPoint Presentation</vt:lpstr>
      <vt:lpstr>PowerPoint Presentation</vt:lpstr>
      <vt:lpstr>MS-4 Requirements</vt:lpstr>
      <vt:lpstr>MS-4 Requirements (cont.)</vt:lpstr>
      <vt:lpstr>MS-4 Requirements (cont.)</vt:lpstr>
      <vt:lpstr>MS-4 Requirements (cont.) </vt:lpstr>
      <vt:lpstr>Visiting Student Application Service (VSAS)</vt:lpstr>
      <vt:lpstr>Scheduling Process</vt:lpstr>
      <vt:lpstr>Scheduling Process (cont.)</vt:lpstr>
      <vt:lpstr>Phase 1 – Clerkships, January 31 –February 4</vt:lpstr>
      <vt:lpstr>Preview of Screen, Phase 1</vt:lpstr>
      <vt:lpstr>PowerPoint Presentation</vt:lpstr>
      <vt:lpstr>PowerPoint Presentation</vt:lpstr>
      <vt:lpstr>Directions for Phase 2, Step 1</vt:lpstr>
      <vt:lpstr>Directions for Phase 2, Step 2</vt:lpstr>
      <vt:lpstr>Phase 3 – Surgery, February 13-17</vt:lpstr>
      <vt:lpstr>Phases 4-8 – Electives, February 20-March 10. </vt:lpstr>
      <vt:lpstr>Preview of Screen, Phase 4  </vt:lpstr>
      <vt:lpstr>PowerPoint Presentation</vt:lpstr>
      <vt:lpstr>Off-Cycle Students</vt:lpstr>
      <vt:lpstr>Advisors </vt:lpstr>
      <vt:lpstr>Things to Avoid</vt:lpstr>
      <vt:lpstr>Changes Mid-Year</vt:lpstr>
      <vt:lpstr>You do NOT want your schedule to look like this…. </vt:lpstr>
      <vt:lpstr>Your Role in MS-4 Scheduling </vt:lpstr>
      <vt:lpstr>VAMC Requirements</vt:lpstr>
      <vt:lpstr>Boards, Step 2 CK &amp; CS</vt:lpstr>
      <vt:lpstr>Upcoming Residency Info Sessions </vt:lpstr>
      <vt:lpstr>PowerPoint Presentation</vt:lpstr>
    </vt:vector>
  </TitlesOfParts>
  <Company>Wright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Y-4 Requirements</dc:title>
  <dc:subject/>
  <dc:creator>School of Medicine</dc:creator>
  <cp:keywords/>
  <dc:description/>
  <cp:lastModifiedBy>Gwen Sloas</cp:lastModifiedBy>
  <cp:revision>237</cp:revision>
  <cp:lastPrinted>2007-01-22T17:15:54Z</cp:lastPrinted>
  <dcterms:created xsi:type="dcterms:W3CDTF">2011-02-15T15:56:57Z</dcterms:created>
  <dcterms:modified xsi:type="dcterms:W3CDTF">2014-01-15T18:57:49Z</dcterms:modified>
</cp:coreProperties>
</file>