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9"/>
  </p:notesMasterIdLst>
  <p:sldIdLst>
    <p:sldId id="297" r:id="rId3"/>
    <p:sldId id="256" r:id="rId4"/>
    <p:sldId id="257" r:id="rId5"/>
    <p:sldId id="258" r:id="rId6"/>
    <p:sldId id="259" r:id="rId7"/>
    <p:sldId id="260" r:id="rId8"/>
    <p:sldId id="261" r:id="rId9"/>
    <p:sldId id="298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9" r:id="rId21"/>
    <p:sldId id="300" r:id="rId22"/>
    <p:sldId id="301" r:id="rId23"/>
    <p:sldId id="302" r:id="rId24"/>
    <p:sldId id="303" r:id="rId25"/>
    <p:sldId id="304" r:id="rId26"/>
    <p:sldId id="288" r:id="rId27"/>
    <p:sldId id="289" r:id="rId28"/>
    <p:sldId id="290" r:id="rId29"/>
    <p:sldId id="278" r:id="rId30"/>
    <p:sldId id="279" r:id="rId31"/>
    <p:sldId id="292" r:id="rId32"/>
    <p:sldId id="285" r:id="rId33"/>
    <p:sldId id="286" r:id="rId34"/>
    <p:sldId id="293" r:id="rId35"/>
    <p:sldId id="294" r:id="rId36"/>
    <p:sldId id="265" r:id="rId37"/>
    <p:sldId id="30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55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124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04E53-4D24-4AE6-B7D8-E573A73FA90A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CB94D-E698-474D-8839-935307202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2B477-A43E-4EBA-B80C-97198713B7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72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DF7C3C-E45F-4209-B930-814D89E162D7}" type="slidenum">
              <a:rPr lang="en-US" smtClean="0">
                <a:latin typeface="Trebuchet MS" pitchFamily="34" charset="0"/>
              </a:rPr>
              <a:pPr eaLnBrk="1" hangingPunct="1"/>
              <a:t>15</a:t>
            </a:fld>
            <a:endParaRPr lang="en-US" dirty="0" smtClean="0">
              <a:latin typeface="Trebuchet MS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90D03B-1279-401E-BE72-895150758A10}" type="slidenum">
              <a:rPr lang="en-US" smtClean="0">
                <a:latin typeface="Trebuchet MS" pitchFamily="34" charset="0"/>
              </a:rPr>
              <a:pPr eaLnBrk="1" hangingPunct="1"/>
              <a:t>16</a:t>
            </a:fld>
            <a:endParaRPr lang="en-US" dirty="0" smtClean="0">
              <a:latin typeface="Trebuchet MS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080DAC-AFD8-4236-9B76-32D263B0E3D8}" type="slidenum">
              <a:rPr lang="en-US" smtClean="0">
                <a:latin typeface="Trebuchet MS" pitchFamily="34" charset="0"/>
              </a:rPr>
              <a:pPr eaLnBrk="1" hangingPunct="1"/>
              <a:t>17</a:t>
            </a:fld>
            <a:endParaRPr lang="en-US" dirty="0" smtClean="0">
              <a:latin typeface="Trebuchet MS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6A7C3C-4112-49E9-A243-EB75D61249DF}" type="slidenum">
              <a:rPr lang="en-US" smtClean="0">
                <a:latin typeface="Trebuchet MS" pitchFamily="34" charset="0"/>
              </a:rPr>
              <a:pPr eaLnBrk="1" hangingPunct="1"/>
              <a:t>18</a:t>
            </a:fld>
            <a:endParaRPr lang="en-US" dirty="0" smtClean="0">
              <a:latin typeface="Trebuchet MS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4DE885-FD39-467B-9DB8-97FDF74F830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5"/>
            <a:ext cx="5030391" cy="4115405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Sensing</a:t>
            </a:r>
            <a:r>
              <a:rPr lang="en-US" baseline="0" dirty="0" smtClean="0"/>
              <a:t> type student looks for the answer that matches what they have memorized.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This is one-step thinking.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Failure to recognize a correct answer indicates that the question wasn’t read well.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Re-reading and guessing are the only options available.</a:t>
            </a:r>
          </a:p>
          <a:p>
            <a:pPr eaLnBrk="1" hangingPunct="1"/>
            <a:r>
              <a:rPr lang="en-US" baseline="0" dirty="0" smtClean="0"/>
              <a:t>The Intuitive type student also looks to see if they recognize the answer.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dirty="0" smtClean="0"/>
              <a:t>Their powers</a:t>
            </a:r>
            <a:r>
              <a:rPr lang="en-US" baseline="0" dirty="0" smtClean="0"/>
              <a:t> of memorization are less developed and they frequently have to begin ruling out wrong answers.\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On questions that require </a:t>
            </a:r>
            <a:r>
              <a:rPr lang="en-US" dirty="0" smtClean="0"/>
              <a:t>2- and 3-step thinking,</a:t>
            </a:r>
            <a:r>
              <a:rPr lang="en-US" baseline="0" dirty="0" smtClean="0"/>
              <a:t> they are well prepared by their pattern learning.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Wrong answers don’t fit the patterns.</a:t>
            </a:r>
          </a:p>
          <a:p>
            <a:pPr eaLnBrk="1" hangingPunct="1"/>
            <a:r>
              <a:rPr lang="en-US" baseline="0" dirty="0" smtClean="0"/>
              <a:t>Ultimately, test taking skills can be traced back to learning skills.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How do the challenges to Sensing types and Intuitive types compare?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0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47" indent="-263711" defTabSz="890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42" indent="-210968" defTabSz="890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779" indent="-210968" defTabSz="890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14" indent="-210968" defTabSz="890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652" indent="-210968" defTabSz="890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588" indent="-210968" defTabSz="890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525" indent="-210968" defTabSz="890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462" indent="-210968" defTabSz="890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C6588A-0356-4456-828D-CC61831E4126}" type="slidenum">
              <a:rPr lang="en-US" smtClean="0">
                <a:latin typeface="Trebuchet MS" pitchFamily="34" charset="0"/>
              </a:rPr>
              <a:pPr eaLnBrk="1" hangingPunct="1"/>
              <a:t>20</a:t>
            </a:fld>
            <a:endParaRPr lang="en-US" smtClean="0">
              <a:latin typeface="Trebuchet MS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Because sensing</a:t>
            </a:r>
            <a:r>
              <a:rPr lang="en-US" baseline="0" dirty="0" smtClean="0"/>
              <a:t> types expect a big picture concept to be taught as a fact they do not seek out a big picture on their own.</a:t>
            </a:r>
          </a:p>
          <a:p>
            <a:pPr eaLnBrk="1" hangingPunct="1"/>
            <a:r>
              <a:rPr lang="en-US" baseline="0" dirty="0" smtClean="0"/>
              <a:t>Because intuitive types need facts to build their big picture, they lose interest in the facts once their big picture is conceived.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How do these approaches to learning affect acquisition of higher order thinking skills (HOTS)?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49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384" indent="-270148" defTabSz="91249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0589" indent="-216119" defTabSz="9124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2825" indent="-216119" defTabSz="9124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5061" indent="-216119" defTabSz="9124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7296" indent="-216119" defTabSz="912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09532" indent="-216119" defTabSz="912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1768" indent="-216119" defTabSz="912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4003" indent="-216119" defTabSz="912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9C78E9-C2C5-415C-B8C4-1B48FEDD3889}" type="slidenum">
              <a:rPr lang="en-US" smtClean="0">
                <a:latin typeface="Trebuchet MS" pitchFamily="34" charset="0"/>
              </a:rPr>
              <a:pPr eaLnBrk="1" hangingPunct="1"/>
              <a:t>21</a:t>
            </a:fld>
            <a:endParaRPr lang="en-US" smtClean="0">
              <a:latin typeface="Trebuchet MS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Recall knowledge is critical learning because</a:t>
            </a:r>
            <a:r>
              <a:rPr lang="en-US" baseline="0" dirty="0" smtClean="0"/>
              <a:t> it constitutes the vocabulary that we use for thinking.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Facts by themselves do not confer understanding.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Students who rely only on fact memory are receivers of information, but don’t produce it.</a:t>
            </a:r>
          </a:p>
          <a:p>
            <a:pPr eaLnBrk="1" hangingPunct="1"/>
            <a:r>
              <a:rPr lang="en-US" baseline="0" dirty="0" smtClean="0"/>
              <a:t>HOTS permit us to manipulate facts to draw inferences and make deductions needed in problem solving.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Grouping facts into categories and comparing categories for similarities and differences requires decisions.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The process of decision making is the point in time that the learner produces their own knowledge.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Producing knowledge creates understanding.</a:t>
            </a:r>
            <a:endParaRPr lang="en-US" dirty="0" smtClean="0"/>
          </a:p>
          <a:p>
            <a:pPr eaLnBrk="1" hangingPunct="1"/>
            <a:r>
              <a:rPr lang="en-US" dirty="0" smtClean="0"/>
              <a:t>Both fact knowledge</a:t>
            </a:r>
            <a:r>
              <a:rPr lang="en-US" baseline="0" dirty="0" smtClean="0"/>
              <a:t> and HOTS will be shown to</a:t>
            </a:r>
            <a:r>
              <a:rPr lang="en-US" dirty="0" smtClean="0"/>
              <a:t> correlate later with steps in concept mapping.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does the brain process fact memorization</a:t>
            </a:r>
            <a:r>
              <a:rPr lang="en-US" baseline="0" dirty="0" smtClean="0"/>
              <a:t> compared to problem based decision making?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51A80D-B373-4BDA-9D3D-4E13A5820D47}" type="slidenum">
              <a:rPr lang="en-US" smtClean="0">
                <a:latin typeface="Trebuchet MS" pitchFamily="34" charset="0"/>
              </a:rPr>
              <a:pPr eaLnBrk="1" hangingPunct="1"/>
              <a:t>22</a:t>
            </a:fld>
            <a:endParaRPr lang="en-US" smtClean="0">
              <a:latin typeface="Trebuchet MS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D3181E-FFF5-4CA2-B47F-809862A4CE77}" type="slidenum">
              <a:rPr lang="en-US" smtClean="0">
                <a:latin typeface="Trebuchet MS" pitchFamily="34" charset="0"/>
              </a:rPr>
              <a:pPr eaLnBrk="1" hangingPunct="1"/>
              <a:t>23</a:t>
            </a:fld>
            <a:endParaRPr lang="en-US" smtClean="0">
              <a:latin typeface="Trebuchet MS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40EA6-1022-4C29-BA73-589B133DD59B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7013" cy="4113169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To learn how to educate yourselves, you have to be in the adult mode.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2CFC7-1951-45AA-B829-EE72290E7394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610" y="4343704"/>
            <a:ext cx="5488781" cy="4115405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Welcome slide.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How do we help students learn? Generally by telling them what to learn and then letting them go learn it. 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We expect that this learning will be remembered,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We teach by organizing, by giving examples, and by modeling thinking.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In fact, we do everything for them while they watch.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You don't help people by doing their thinking for them. 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The students must learn how and when to act on what they are supposed to learn.</a:t>
            </a:r>
          </a:p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AD2B5-8FD7-4981-89EE-1D920526C233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7013" cy="4113169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Which one is the easiest?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Which one is the most rewarding?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Which one is the most difficult?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When was the last time you were treated as an adult? Writing your student oath this week.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19621-B0BC-4AA8-A3A3-750EE903834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AF4E9-1867-44FB-AA91-FC198109A935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2C934-5C44-47BA-889A-EDBB9C1600E4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826BA-DC61-43BF-8403-FF1B3F968696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3849F-D784-49C8-A3B6-6C3D71ABAA14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199"/>
            <a:fld id="{1753A077-12E0-4891-B08F-DC967F271788}" type="slidenum">
              <a:rPr lang="en-US" smtClean="0"/>
              <a:pPr defTabSz="912199"/>
              <a:t>4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593" y="4344029"/>
            <a:ext cx="5484818" cy="4112926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593BB-19F2-4326-8A55-950D890F8C4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learner with the growth mindset believes that a test is just a means for determining areas that need attention.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baseline="0" dirty="0" smtClean="0"/>
              <a:t>They expect to develop that through practice (namely, Deliberate Practice).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aseline="0" dirty="0" smtClean="0"/>
              <a:t>learner with the </a:t>
            </a:r>
            <a:r>
              <a:rPr lang="en-US" dirty="0" smtClean="0"/>
              <a:t>fixed mindset believes that the test is measuring their intelligence – and possibly</a:t>
            </a:r>
            <a:r>
              <a:rPr lang="en-US" baseline="0" dirty="0" smtClean="0"/>
              <a:t> its limitations</a:t>
            </a:r>
            <a:r>
              <a:rPr lang="en-US" dirty="0" smtClean="0"/>
              <a:t>.</a:t>
            </a:r>
          </a:p>
          <a:p>
            <a:pPr marL="168200" indent="-168200">
              <a:buFont typeface="Arial" pitchFamily="34" charset="0"/>
              <a:buChar char="•"/>
            </a:pPr>
            <a:r>
              <a:rPr lang="en-US" dirty="0" smtClean="0"/>
              <a:t>They sense a finality to the assessment and see no way out.</a:t>
            </a:r>
          </a:p>
          <a:p>
            <a:endParaRPr lang="en-US" dirty="0" smtClean="0"/>
          </a:p>
          <a:p>
            <a:r>
              <a:rPr lang="en-US" dirty="0" smtClean="0"/>
              <a:t>Why</a:t>
            </a:r>
            <a:r>
              <a:rPr lang="en-US" baseline="0" dirty="0" smtClean="0"/>
              <a:t> emphasize only the Growth Mindset?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8EB4F4-08B7-4C8F-B522-6F0A56C0E9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18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31CA39-EE74-41B6-9526-9AA836399B78}" type="slidenum">
              <a:rPr lang="en-US" smtClean="0">
                <a:latin typeface="Trebuchet MS" pitchFamily="34" charset="0"/>
              </a:rPr>
              <a:pPr eaLnBrk="1" hangingPunct="1"/>
              <a:t>11</a:t>
            </a:fld>
            <a:endParaRPr lang="en-US" dirty="0" smtClean="0">
              <a:latin typeface="Trebuchet MS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Make sure these are referred to in sensing vs. n comparison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B0EC34-18AB-44A9-9470-ADF45D829A89}" type="slidenum">
              <a:rPr lang="en-US" smtClean="0">
                <a:latin typeface="Trebuchet MS" pitchFamily="34" charset="0"/>
              </a:rPr>
              <a:pPr eaLnBrk="1" hangingPunct="1"/>
              <a:t>12</a:t>
            </a:fld>
            <a:endParaRPr lang="en-US" dirty="0" smtClean="0">
              <a:latin typeface="Trebuchet MS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A44509-18E4-4DD0-84F2-E94400968F77}" type="slidenum">
              <a:rPr lang="en-US" smtClean="0">
                <a:latin typeface="Trebuchet MS" pitchFamily="34" charset="0"/>
              </a:rPr>
              <a:pPr eaLnBrk="1" hangingPunct="1"/>
              <a:t>13</a:t>
            </a:fld>
            <a:endParaRPr lang="en-US" dirty="0" smtClean="0">
              <a:latin typeface="Trebuchet MS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38" indent="-270283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35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590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44" indent="-216227" defTabSz="9129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498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952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06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860" indent="-216227" defTabSz="9129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7F1E84-113A-4642-B982-362616B8FDA6}" type="slidenum">
              <a:rPr lang="en-US" smtClean="0">
                <a:latin typeface="Trebuchet MS" pitchFamily="34" charset="0"/>
              </a:rPr>
              <a:pPr eaLnBrk="1" hangingPunct="1"/>
              <a:t>14</a:t>
            </a:fld>
            <a:endParaRPr lang="en-US" dirty="0" smtClean="0">
              <a:latin typeface="Trebuchet MS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59667"/>
      </p:ext>
    </p:extLst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9F7EE1-4B5F-4EC0-BB2F-696345929225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668911"/>
      </p:ext>
    </p:extLst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A117A7-D8FE-4BA6-9A13-966604C516F9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6147"/>
      </p:ext>
    </p:extLst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89857C-B860-4319-A462-09F07C1521C7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28948"/>
      </p:ext>
    </p:extLst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FC41E3-B83E-4646-AC04-0C8C5B72489F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29693"/>
      </p:ext>
    </p:extLst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41969-3AD3-4A10-AE40-F0C5F23FCDB9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333363"/>
      </p:ext>
    </p:extLst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3756F8-934A-46A0-8FE8-EF93C044BC66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891"/>
      </p:ext>
    </p:extLst>
  </p:cSld>
  <p:clrMapOvr>
    <a:masterClrMapping/>
  </p:clrMapOvr>
  <p:transition spd="med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2933CF-E086-43D6-85F8-9BE27A1B1DD6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2208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1DE4B-8149-4696-8F28-8ECEF575F89B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44242"/>
      </p:ext>
    </p:extLst>
  </p:cSld>
  <p:clrMapOvr>
    <a:masterClrMapping/>
  </p:clrMapOvr>
  <p:transition spd="med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073E42-5191-4FA1-8149-9CB390DE558B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64803"/>
      </p:ext>
    </p:extLst>
  </p:cSld>
  <p:clrMapOvr>
    <a:masterClrMapping/>
  </p:clrMapOvr>
  <p:transition spd="med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3B19C-3CFC-431E-9119-3459DCA16BAF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15840"/>
      </p:ext>
    </p:extLst>
  </p:cSld>
  <p:clrMapOvr>
    <a:masterClrMapping/>
  </p:clrMapOvr>
  <p:transition spd="med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C4A141-04F2-48DC-AF38-07827466D5F3}" type="slidenum">
              <a:rPr lang="en-US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25576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474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Mastery Learning And Deliberate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John Pelley, PhD</a:t>
            </a:r>
          </a:p>
          <a:p>
            <a:r>
              <a:rPr lang="en-US" dirty="0" smtClean="0"/>
              <a:t>Department of Medical Education</a:t>
            </a:r>
          </a:p>
          <a:p>
            <a:r>
              <a:rPr lang="en-US" dirty="0" smtClean="0"/>
              <a:t>Texas Tech HSC School of Medicine</a:t>
            </a:r>
          </a:p>
          <a:p>
            <a:r>
              <a:rPr lang="en-US" dirty="0" smtClean="0"/>
              <a:t>August 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5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Growth Mindset</a:t>
            </a:r>
            <a:br>
              <a:rPr lang="en-US" dirty="0" smtClean="0"/>
            </a:br>
            <a:r>
              <a:rPr lang="en-US" dirty="0" smtClean="0"/>
              <a:t>Through Deliberate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Designed specifically to improve performance</a:t>
            </a:r>
          </a:p>
          <a:p>
            <a:pPr lvl="1"/>
            <a:r>
              <a:rPr lang="en-US" sz="3300" dirty="0" smtClean="0"/>
              <a:t>Myth</a:t>
            </a:r>
            <a:r>
              <a:rPr lang="en-US" sz="3300" dirty="0"/>
              <a:t>: “Practice makes perfect.”</a:t>
            </a:r>
          </a:p>
          <a:p>
            <a:pPr lvl="1"/>
            <a:r>
              <a:rPr lang="en-US" sz="3300" dirty="0"/>
              <a:t>Reality: “</a:t>
            </a:r>
            <a:r>
              <a:rPr lang="en-US" sz="3300" dirty="0" smtClean="0"/>
              <a:t>Perfect practice makes perfect</a:t>
            </a:r>
            <a:r>
              <a:rPr lang="en-US" sz="3300" dirty="0"/>
              <a:t>.”</a:t>
            </a:r>
          </a:p>
          <a:p>
            <a:pPr lvl="1"/>
            <a:r>
              <a:rPr lang="en-US" sz="3300" dirty="0"/>
              <a:t>Reality: “Deliberate practice </a:t>
            </a:r>
            <a:r>
              <a:rPr lang="en-US" sz="3300" dirty="0" smtClean="0"/>
              <a:t>is perfect practice.”</a:t>
            </a:r>
            <a:endParaRPr lang="en-US" sz="3300" dirty="0"/>
          </a:p>
          <a:p>
            <a:r>
              <a:rPr lang="en-US" sz="3500" dirty="0" smtClean="0"/>
              <a:t>Deliberate Practice:  Practice correcting weaknesses.</a:t>
            </a:r>
          </a:p>
          <a:p>
            <a:pPr lvl="1"/>
            <a:r>
              <a:rPr lang="en-US" sz="3500" dirty="0" smtClean="0"/>
              <a:t>Deliberate practice requires self-awareness </a:t>
            </a:r>
            <a:r>
              <a:rPr lang="en-US" sz="3600" dirty="0"/>
              <a:t>… and </a:t>
            </a:r>
            <a:r>
              <a:rPr lang="en-US" sz="3600" dirty="0" smtClean="0"/>
              <a:t>self-acceptance.</a:t>
            </a:r>
            <a:endParaRPr lang="en-US" sz="3500" dirty="0"/>
          </a:p>
          <a:p>
            <a:r>
              <a:rPr lang="en-US" sz="3500" dirty="0"/>
              <a:t>Need to avoid automated behavior</a:t>
            </a:r>
          </a:p>
          <a:p>
            <a:pPr lvl="1"/>
            <a:r>
              <a:rPr lang="en-US" sz="3500" dirty="0"/>
              <a:t>Loss of focus and attention, esp. while reading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(</a:t>
            </a:r>
            <a:r>
              <a:rPr lang="en-US" sz="2600" dirty="0" smtClean="0"/>
              <a:t>K. Anders Erickson, “Deliberate Practice and the Acquisition and Maintenance of Expert Performance in Medicine and Related Domains.” Academic Medicine, 2004;79:October Suppl.70-S81.)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B9FA-C5B0-4C39-89A0-7671EB5BF5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6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At-Risk Syndrome – The Need For Expert </a:t>
            </a:r>
            <a:r>
              <a:rPr lang="en-US" dirty="0" smtClean="0">
                <a:latin typeface="Arial" charset="0"/>
                <a:cs typeface="Arial" charset="0"/>
              </a:rPr>
              <a:t>Skill Acquisition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Up until 2 am, reading and re-reading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Harder study </a:t>
            </a:r>
            <a:r>
              <a:rPr lang="en-US" b="1" dirty="0" smtClean="0">
                <a:latin typeface="Arial" charset="0"/>
                <a:cs typeface="Arial" charset="0"/>
              </a:rPr>
              <a:t>=</a:t>
            </a:r>
            <a:r>
              <a:rPr lang="en-US" dirty="0" smtClean="0">
                <a:latin typeface="Arial" charset="0"/>
                <a:cs typeface="Arial" charset="0"/>
              </a:rPr>
              <a:t> harder reading 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Study effort </a:t>
            </a:r>
            <a:r>
              <a:rPr lang="en-US" b="1" dirty="0" smtClean="0">
                <a:latin typeface="Arial" charset="0"/>
                <a:cs typeface="Arial" charset="0"/>
                <a:sym typeface="Symbol" pitchFamily="18" charset="2"/>
              </a:rPr>
              <a:t></a:t>
            </a:r>
            <a:r>
              <a:rPr lang="en-US" dirty="0" smtClean="0">
                <a:latin typeface="Arial" charset="0"/>
                <a:cs typeface="Arial" charset="0"/>
              </a:rPr>
              <a:t> test performance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Knew more than others who did better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Test questions are tricky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6AF533-F31D-40F8-A089-4335B46B82F6}" type="slidenum">
              <a:rPr lang="en-US" altLang="en-US" smtClean="0"/>
              <a:pPr eaLnBrk="1" hangingPunct="1"/>
              <a:t>11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335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Myers-Briggs Personality Types And Learning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7772400" cy="4343400"/>
          </a:xfrm>
        </p:spPr>
        <p:txBody>
          <a:bodyPr/>
          <a:lstStyle/>
          <a:p>
            <a:pPr eaLnBrk="1" hangingPunct="1"/>
            <a:r>
              <a:rPr lang="en-US" sz="3400" dirty="0" smtClean="0">
                <a:latin typeface="Arial" charset="0"/>
                <a:cs typeface="Arial" charset="0"/>
              </a:rPr>
              <a:t>Preferences Influence how you learn.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3400" dirty="0" smtClean="0">
                <a:latin typeface="Arial" charset="0"/>
                <a:cs typeface="Arial" charset="0"/>
              </a:rPr>
              <a:t>Produces self awareness </a:t>
            </a:r>
          </a:p>
          <a:p>
            <a:pPr lvl="1"/>
            <a:r>
              <a:rPr lang="en-US" sz="3000" dirty="0" smtClean="0">
                <a:latin typeface="Arial" charset="0"/>
                <a:cs typeface="Arial" charset="0"/>
              </a:rPr>
              <a:t>Critical first step in Deliberate Practice</a:t>
            </a:r>
          </a:p>
          <a:p>
            <a:pPr eaLnBrk="1" hangingPunct="1"/>
            <a:r>
              <a:rPr lang="en-US" sz="3400" dirty="0" smtClean="0">
                <a:latin typeface="Arial" charset="0"/>
                <a:cs typeface="Arial" charset="0"/>
              </a:rPr>
              <a:t>Affects academic performance</a:t>
            </a:r>
          </a:p>
          <a:p>
            <a:pPr eaLnBrk="1" hangingPunct="1"/>
            <a:r>
              <a:rPr lang="en-US" sz="3400" dirty="0" smtClean="0">
                <a:latin typeface="Arial" charset="0"/>
                <a:cs typeface="Arial" charset="0"/>
              </a:rPr>
              <a:t>Also affects:</a:t>
            </a:r>
          </a:p>
          <a:p>
            <a:pPr lvl="1" eaLnBrk="1" hangingPunct="1"/>
            <a:r>
              <a:rPr lang="en-US" sz="3000" dirty="0" smtClean="0">
                <a:latin typeface="Arial" charset="0"/>
                <a:cs typeface="Arial" charset="0"/>
              </a:rPr>
              <a:t>Communication skills</a:t>
            </a:r>
          </a:p>
          <a:p>
            <a:pPr lvl="1" eaLnBrk="1" hangingPunct="1"/>
            <a:r>
              <a:rPr lang="en-US" sz="3000" dirty="0" smtClean="0">
                <a:latin typeface="Arial" charset="0"/>
                <a:cs typeface="Arial" charset="0"/>
              </a:rPr>
              <a:t>Choice of specialty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C4C32F-1BF8-4C19-8EE3-EBBB8AD9F0E3}" type="slidenum">
              <a:rPr lang="en-US" altLang="en-US" smtClean="0"/>
              <a:pPr eaLnBrk="1" hangingPunct="1"/>
              <a:t>12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61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C4715C-93EB-4590-A625-DF9B84517811}" type="slidenum">
              <a:rPr lang="en-US" altLang="en-US" smtClean="0"/>
              <a:pPr eaLnBrk="1" hangingPunct="1"/>
              <a:t>13</a:t>
            </a:fld>
            <a:endParaRPr lang="en-US" altLang="en-US" dirty="0" smtClean="0"/>
          </a:p>
        </p:txBody>
      </p:sp>
      <p:pic>
        <p:nvPicPr>
          <p:cNvPr id="19459" name="Picture 5" descr="gpa sat liberal arts orig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6637338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8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001000" cy="137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Myers-Briggs Personality Type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                – What It 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7630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Mental Model; many others also useful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Normal differences between people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Persistent tendencies (choices)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Do not change once established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e.g. Folding your arms, throwing a ball, writing your name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Comfort zone for thinking; requires less effort than the opposite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Use of opposite is a conscious effort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4C3977-1B17-4C54-B655-C4974370E482}" type="slidenum">
              <a:rPr lang="en-US" altLang="en-US" smtClean="0"/>
              <a:pPr eaLnBrk="1" hangingPunct="1"/>
              <a:t>14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32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924800" cy="137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Myers-Briggs Personality Type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                  – What It Isn’t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362200"/>
            <a:ext cx="8763000" cy="4191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Not a measure of intelligence 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Not a “limitation”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No negative aspects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No psychopathology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No stereotype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633E19-4612-47F5-B476-1494E308CED5}" type="slidenum">
              <a:rPr lang="en-US" altLang="en-US" smtClean="0"/>
              <a:pPr eaLnBrk="1" hangingPunct="1"/>
              <a:t>15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313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6200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What Do Those Letters Mean?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772400" cy="480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Times New Roman" pitchFamily="18" charset="0"/>
              </a:rPr>
              <a:t>Four dimensions of preferences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Extraversion (E) vs. Introversion (I)*</a:t>
            </a:r>
            <a:endParaRPr lang="en-US" baseline="30000" dirty="0" smtClean="0">
              <a:latin typeface="Arial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Sensing (S) vs. Intuition (N)*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Thinking (T)* vs. Feeling (F)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Judging (J) vs. Perceiving (P)*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*Pelley’s type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5C74B6-7F5D-4E00-9AB3-585F78A77A6D}" type="slidenum">
              <a:rPr lang="en-US" altLang="en-US" smtClean="0"/>
              <a:pPr eaLnBrk="1" hangingPunct="1"/>
              <a:t>16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109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Prefrontal Pause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Talk for a minute with your neighbor about what your preference might be: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Think better with “facts and specifics”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Think better with “big picture and connections”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Try to give an example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946DC1-06F4-4189-A9BB-6D984D54BB80}" type="slidenum">
              <a:rPr lang="en-US" altLang="en-US" smtClean="0"/>
              <a:pPr eaLnBrk="1" hangingPunct="1"/>
              <a:t>17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591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Times New Roman" pitchFamily="18" charset="0"/>
              </a:rPr>
              <a:t>Sensing (S) vs. Intuition (N)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What information do you give the </a:t>
            </a:r>
            <a:r>
              <a:rPr lang="en-US" i="1" dirty="0" smtClean="0">
                <a:latin typeface="Arial" charset="0"/>
                <a:cs typeface="Arial" charset="0"/>
              </a:rPr>
              <a:t>most</a:t>
            </a:r>
            <a:r>
              <a:rPr lang="en-US" dirty="0" smtClean="0">
                <a:latin typeface="Arial" charset="0"/>
                <a:cs typeface="Arial" charset="0"/>
              </a:rPr>
              <a:t> attention to?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Sensing types give their attention to specifics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Intuitive types give their attention to the big picture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Everyone does both, but only </a:t>
            </a:r>
            <a:r>
              <a:rPr lang="en-US" i="1" dirty="0" smtClean="0">
                <a:latin typeface="Arial" charset="0"/>
                <a:cs typeface="Arial" charset="0"/>
              </a:rPr>
              <a:t>one</a:t>
            </a:r>
            <a:r>
              <a:rPr lang="en-US" dirty="0" smtClean="0">
                <a:latin typeface="Arial" charset="0"/>
                <a:cs typeface="Arial" charset="0"/>
              </a:rPr>
              <a:t> is preferred.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Use of opposite is deliberate; not automatic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4954F1-1CD3-4E74-A16C-501329787927}" type="slidenum">
              <a:rPr lang="en-US" altLang="en-US" smtClean="0"/>
              <a:pPr eaLnBrk="1" hangingPunct="1"/>
              <a:t>18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23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Test Taking Style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/>
            <a:r>
              <a:rPr lang="en-US" dirty="0"/>
              <a:t>S style</a:t>
            </a:r>
          </a:p>
          <a:p>
            <a:pPr lvl="1" eaLnBrk="1" hangingPunct="1"/>
            <a:r>
              <a:rPr lang="en-US" dirty="0"/>
              <a:t>Seek answer that matches memorized knowledge</a:t>
            </a:r>
          </a:p>
          <a:p>
            <a:pPr lvl="1" eaLnBrk="1" hangingPunct="1"/>
            <a:r>
              <a:rPr lang="en-US" dirty="0"/>
              <a:t>Re-read question to stimulate recall</a:t>
            </a:r>
          </a:p>
          <a:p>
            <a:pPr lvl="1" eaLnBrk="1" hangingPunct="1"/>
            <a:r>
              <a:rPr lang="en-US" dirty="0"/>
              <a:t>Memorization learning requires recognition</a:t>
            </a:r>
          </a:p>
          <a:p>
            <a:pPr eaLnBrk="1" hangingPunct="1"/>
            <a:r>
              <a:rPr lang="en-US" dirty="0" smtClean="0"/>
              <a:t>N style</a:t>
            </a:r>
          </a:p>
          <a:p>
            <a:pPr lvl="1" eaLnBrk="1" hangingPunct="1"/>
            <a:r>
              <a:rPr lang="en-US" dirty="0" smtClean="0"/>
              <a:t>Rule out answer choices</a:t>
            </a:r>
          </a:p>
          <a:p>
            <a:pPr lvl="1" eaLnBrk="1" hangingPunct="1"/>
            <a:r>
              <a:rPr lang="en-US" dirty="0" smtClean="0"/>
              <a:t>Don’t fit learned patterns</a:t>
            </a:r>
          </a:p>
          <a:p>
            <a:pPr lvl="1" eaLnBrk="1" hangingPunct="1"/>
            <a:r>
              <a:rPr lang="en-US" dirty="0" smtClean="0"/>
              <a:t>Big picture learning establishes patterns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AABA3-9800-437E-9536-7AD26A84C04F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59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en-US" dirty="0"/>
              <a:t>If you don’t know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/>
              <a:t>you are going, </a:t>
            </a:r>
            <a:br>
              <a:rPr lang="en-US" dirty="0"/>
            </a:br>
            <a:r>
              <a:rPr lang="en-US" dirty="0" smtClean="0"/>
              <a:t>any path will </a:t>
            </a:r>
            <a:r>
              <a:rPr lang="en-US" dirty="0"/>
              <a:t>take you there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447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Problems With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Big Pictures </a:t>
            </a:r>
            <a:r>
              <a:rPr lang="en-US" dirty="0" err="1" smtClean="0">
                <a:latin typeface="Arial" charset="0"/>
                <a:cs typeface="Arial" charset="0"/>
              </a:rPr>
              <a:t>Vs</a:t>
            </a:r>
            <a:r>
              <a:rPr lang="en-US" dirty="0" smtClean="0">
                <a:latin typeface="Arial" charset="0"/>
                <a:cs typeface="Arial" charset="0"/>
              </a:rPr>
              <a:t> Details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362200"/>
            <a:ext cx="8534400" cy="3276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Sensing types tend to see a big picture (pattern) as one more fact.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Intuitive types tend to see only enough facts to make a big picture.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B078D9-236C-47E8-B3C0-FB3FAFF8E73C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3293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9248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Memorization </a:t>
            </a:r>
            <a:r>
              <a:rPr lang="en-US" dirty="0" err="1" smtClean="0">
                <a:latin typeface="Arial" charset="0"/>
                <a:cs typeface="Arial" charset="0"/>
              </a:rPr>
              <a:t>vs</a:t>
            </a:r>
            <a:r>
              <a:rPr lang="en-US" dirty="0" smtClean="0">
                <a:latin typeface="Arial" charset="0"/>
                <a:cs typeface="Arial" charset="0"/>
              </a:rPr>
              <a:t> HOTS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Type Differences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51816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30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Memorization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Recall: remembering facts/details and their “organization” (list the symptoms of heart attack)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Preferred by sensing types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Higher Order Thinking Skills (HOTS)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Grouping: “organizing” facts into patterns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Comparing: relationships between patterns (list the causes of chest pain)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Preferred by intuitive types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690B48-A297-4869-8428-625D9A7A3741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514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Times New Roman" pitchFamily="18" charset="0"/>
              </a:rPr>
              <a:t>Thinking (T) vs. Feeling (F)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458200" cy="4876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How do you react to new information?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Thinking types consider the logical implications.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Feeling types consider the impact on people.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Everyone does both, but only </a:t>
            </a:r>
            <a:r>
              <a:rPr lang="en-US" i="1" smtClean="0">
                <a:latin typeface="Arial" charset="0"/>
                <a:cs typeface="Arial" charset="0"/>
              </a:rPr>
              <a:t>one</a:t>
            </a:r>
            <a:r>
              <a:rPr lang="en-US" smtClean="0">
                <a:latin typeface="Arial" charset="0"/>
                <a:cs typeface="Arial" charset="0"/>
              </a:rPr>
              <a:t> is preferred.</a:t>
            </a:r>
          </a:p>
          <a:p>
            <a:pPr lvl="1" eaLnBrk="1" hangingPunct="1"/>
            <a:r>
              <a:rPr lang="en-US" smtClean="0">
                <a:latin typeface="Arial" charset="0"/>
                <a:cs typeface="Arial" charset="0"/>
              </a:rPr>
              <a:t>Use of opposite is conscious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15BC25-51C6-4E55-8B1D-060048040D1A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785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Judging (J) vs. Perceiving (P)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534400" cy="4648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How do you manage your life?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Judging types prefer to be planned, organized (joy of closure).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Perceiving types prefer to be flexible, adaptive (joy of discovery).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Everyone does both, but only </a:t>
            </a:r>
            <a:r>
              <a:rPr lang="en-US" i="1" smtClean="0">
                <a:latin typeface="Arial" charset="0"/>
                <a:cs typeface="Arial" charset="0"/>
              </a:rPr>
              <a:t>one</a:t>
            </a:r>
            <a:r>
              <a:rPr lang="en-US" smtClean="0">
                <a:latin typeface="Arial" charset="0"/>
                <a:cs typeface="Arial" charset="0"/>
              </a:rPr>
              <a:t> is preferred.</a:t>
            </a:r>
          </a:p>
          <a:p>
            <a:pPr lvl="1" eaLnBrk="1" hangingPunct="1"/>
            <a:r>
              <a:rPr lang="en-US" smtClean="0">
                <a:latin typeface="Arial" charset="0"/>
                <a:cs typeface="Arial" charset="0"/>
              </a:rPr>
              <a:t>Use of opposite is conscious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9928BE-E491-4F63-85E9-75345CCF3219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9618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– Group Learning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620000" cy="1600200"/>
          </a:xfrm>
        </p:spPr>
        <p:txBody>
          <a:bodyPr/>
          <a:lstStyle/>
          <a:p>
            <a:r>
              <a:rPr lang="en-US" sz="4000" smtClean="0"/>
              <a:t>Transactional Analysis</a:t>
            </a:r>
            <a:br>
              <a:rPr lang="en-US" sz="4000" smtClean="0"/>
            </a:br>
            <a:r>
              <a:rPr lang="en-US" sz="4000" smtClean="0"/>
              <a:t> Ego States (Eric Berne)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u="sng" smtClean="0"/>
              <a:t>Parent mode</a:t>
            </a:r>
            <a:r>
              <a:rPr lang="en-US" smtClean="0"/>
              <a:t> 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telling, requiring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threat/coercion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reward/approval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u="sng" smtClean="0"/>
              <a:t>Adult mode</a:t>
            </a:r>
            <a:r>
              <a:rPr lang="en-US" smtClean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mutual responsibilities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consequences/outcomes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developmental/adaptive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u="sng" smtClean="0"/>
              <a:t>Child mode</a:t>
            </a:r>
            <a:r>
              <a:rPr lang="en-US" smtClean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obeying, compliant, dependent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E7EE987-62EA-43AD-AF6F-5A86B320FA7C}" type="slidenum">
              <a:rPr lang="en-US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272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mtClean="0"/>
              <a:t>Ego States In Medical Education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166F7D5-1965-4E30-973A-AFCD83423B49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1143000" y="20574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Parent</a:t>
            </a:r>
          </a:p>
        </p:txBody>
      </p:sp>
      <p:sp>
        <p:nvSpPr>
          <p:cNvPr id="20485" name="Oval 4"/>
          <p:cNvSpPr>
            <a:spLocks noChangeArrowheads="1"/>
          </p:cNvSpPr>
          <p:nvPr/>
        </p:nvSpPr>
        <p:spPr bwMode="auto">
          <a:xfrm>
            <a:off x="1143000" y="37338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Adult</a:t>
            </a:r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1219200" y="52578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20487" name="Oval 6"/>
          <p:cNvSpPr>
            <a:spLocks noChangeArrowheads="1"/>
          </p:cNvSpPr>
          <p:nvPr/>
        </p:nvSpPr>
        <p:spPr bwMode="auto">
          <a:xfrm>
            <a:off x="6019800" y="21336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Parent</a:t>
            </a: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6096000" y="37338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Adult</a:t>
            </a: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6019800" y="51816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>
            <a:off x="2895600" y="4343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2819400" y="2895600"/>
            <a:ext cx="3352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1295400" y="1371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Faculty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096000" y="1524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Student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819400" y="45720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4191000" y="3581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2766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3733800" y="5105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2895600" y="2667000"/>
            <a:ext cx="33528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39624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2530356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Transactional analysis</a:t>
            </a:r>
          </a:p>
        </p:txBody>
      </p:sp>
      <p:sp>
        <p:nvSpPr>
          <p:cNvPr id="21507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Adult To Adult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302125"/>
          </a:xfrm>
        </p:spPr>
        <p:txBody>
          <a:bodyPr/>
          <a:lstStyle/>
          <a:p>
            <a:r>
              <a:rPr lang="en-US" smtClean="0"/>
              <a:t>Most desired </a:t>
            </a:r>
          </a:p>
          <a:p>
            <a:r>
              <a:rPr lang="en-US" smtClean="0"/>
              <a:t>Most rewarding</a:t>
            </a:r>
          </a:p>
          <a:p>
            <a:r>
              <a:rPr lang="en-US" smtClean="0"/>
              <a:t>Requires development</a:t>
            </a:r>
          </a:p>
          <a:p>
            <a:r>
              <a:rPr lang="en-US" smtClean="0"/>
              <a:t>Creates inter-dependency </a:t>
            </a:r>
          </a:p>
          <a:p>
            <a:pPr lvl="1"/>
            <a:r>
              <a:rPr lang="en-US" smtClean="0"/>
              <a:t>access help/support without becoming dependent on it</a:t>
            </a:r>
          </a:p>
          <a:p>
            <a:pPr lvl="1"/>
            <a:r>
              <a:rPr lang="en-US" smtClean="0"/>
              <a:t>“Tell me about your thinking.”</a:t>
            </a:r>
          </a:p>
          <a:p>
            <a:pPr lvl="1"/>
            <a:r>
              <a:rPr lang="en-US" smtClean="0"/>
              <a:t>Who, what, where, why, when?</a:t>
            </a:r>
          </a:p>
        </p:txBody>
      </p:sp>
      <p:sp>
        <p:nvSpPr>
          <p:cNvPr id="2150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Parent To Child</a:t>
            </a:r>
          </a:p>
        </p:txBody>
      </p:sp>
      <p:sp>
        <p:nvSpPr>
          <p:cNvPr id="215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Most common</a:t>
            </a:r>
          </a:p>
          <a:p>
            <a:r>
              <a:rPr lang="en-US" smtClean="0"/>
              <a:t>Easiest</a:t>
            </a:r>
          </a:p>
          <a:p>
            <a:r>
              <a:rPr lang="en-US" smtClean="0"/>
              <a:t>Prevents development</a:t>
            </a:r>
          </a:p>
          <a:p>
            <a:r>
              <a:rPr lang="en-US" smtClean="0"/>
              <a:t>Creates dependency</a:t>
            </a:r>
          </a:p>
          <a:p>
            <a:r>
              <a:rPr lang="en-US" smtClean="0"/>
              <a:t>Keeps student at “arms length”</a:t>
            </a:r>
          </a:p>
          <a:p>
            <a:pPr lvl="1"/>
            <a:r>
              <a:rPr lang="en-US" smtClean="0"/>
              <a:t>Trains them to keep patients at a distance.</a:t>
            </a:r>
          </a:p>
        </p:txBody>
      </p:sp>
    </p:spTree>
    <p:extLst>
      <p:ext uri="{BB962C8B-B14F-4D97-AF65-F5344CB8AC3E}">
        <p14:creationId xmlns:p14="http://schemas.microsoft.com/office/powerpoint/2010/main" val="1111213105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Achievement motivation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Motivation: decision to undertake a given behavior or action.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Expectation of success: Degree to which behavior or action can be accomplished. “This is impossible.” vs. “I can do this.”</a:t>
            </a:r>
          </a:p>
          <a:p>
            <a:pPr>
              <a:lnSpc>
                <a:spcPct val="90000"/>
              </a:lnSpc>
            </a:pPr>
            <a:r>
              <a:rPr lang="en-US" altLang="en-US"/>
              <a:t>Utility: Degree to which the behavior or action is needed or wanted. “This is of no value to me.” vs. “This will help me control my life.”</a:t>
            </a:r>
          </a:p>
        </p:txBody>
      </p:sp>
    </p:spTree>
    <p:extLst>
      <p:ext uri="{BB962C8B-B14F-4D97-AF65-F5344CB8AC3E}">
        <p14:creationId xmlns:p14="http://schemas.microsoft.com/office/powerpoint/2010/main" val="126319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Achievement motivation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 = E x U</a:t>
            </a:r>
          </a:p>
          <a:p>
            <a:r>
              <a:rPr lang="en-US" altLang="en-US"/>
              <a:t>If either E or U is zero, everything goes to zero.</a:t>
            </a:r>
          </a:p>
          <a:p>
            <a:r>
              <a:rPr lang="en-US" altLang="en-US"/>
              <a:t>E = zero; learned helplessness</a:t>
            </a:r>
          </a:p>
          <a:p>
            <a:r>
              <a:rPr lang="en-US" altLang="en-US"/>
              <a:t>U = zero; real doctors don’t need to know this</a:t>
            </a:r>
          </a:p>
        </p:txBody>
      </p:sp>
    </p:spTree>
    <p:extLst>
      <p:ext uri="{BB962C8B-B14F-4D97-AF65-F5344CB8AC3E}">
        <p14:creationId xmlns:p14="http://schemas.microsoft.com/office/powerpoint/2010/main" val="82230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077200" cy="6400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“The purpose of an educational institution is to lead the students, who initially believe the educational institution is there to educate them, to the realization that </a:t>
            </a:r>
            <a:r>
              <a:rPr lang="en-US" sz="3600" u="sng" smtClean="0"/>
              <a:t>they must educate themselves</a:t>
            </a:r>
            <a:r>
              <a:rPr lang="en-US" sz="3600" smtClean="0"/>
              <a:t>.”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“They must …learn how to learn [</a:t>
            </a:r>
            <a:r>
              <a:rPr lang="en-US" sz="3600" i="1" smtClean="0"/>
              <a:t>integratively</a:t>
            </a:r>
            <a:r>
              <a:rPr lang="en-US" sz="3600" smtClean="0"/>
              <a:t>]…”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From Willis Hurst, MD, Medscape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[</a:t>
            </a:r>
            <a:r>
              <a:rPr lang="en-US" sz="2400" i="1" smtClean="0"/>
              <a:t>and Pelley</a:t>
            </a:r>
            <a:r>
              <a:rPr lang="en-US" sz="2400" smtClean="0"/>
              <a:t>]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1B548-C0D4-40DE-AAFB-4AA62134057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Locus Of Control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Internal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I’m responsible for what happens to me.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I need to develop the skills and attitudes for adult to adult interactions.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I need to be responsible for the outcomes of my decisions.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Maximized in professionals</a:t>
            </a:r>
            <a:endParaRPr lang="en-US" dirty="0"/>
          </a:p>
        </p:txBody>
      </p:sp>
      <p:sp>
        <p:nvSpPr>
          <p:cNvPr id="23557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External </a:t>
            </a:r>
          </a:p>
        </p:txBody>
      </p:sp>
      <p:sp>
        <p:nvSpPr>
          <p:cNvPr id="2355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You are responsible for what happens to me. </a:t>
            </a:r>
          </a:p>
          <a:p>
            <a:r>
              <a:rPr lang="en-US" smtClean="0"/>
              <a:t>I am what I am and you need to accommodate that. </a:t>
            </a:r>
          </a:p>
          <a:p>
            <a:r>
              <a:rPr lang="en-US" smtClean="0"/>
              <a:t>I can’t help what happens to me because of the circumstances. </a:t>
            </a:r>
          </a:p>
          <a:p>
            <a:r>
              <a:rPr lang="en-US" smtClean="0"/>
              <a:t>Maximized in children</a:t>
            </a:r>
          </a:p>
        </p:txBody>
      </p:sp>
    </p:spTree>
    <p:extLst>
      <p:ext uri="{BB962C8B-B14F-4D97-AF65-F5344CB8AC3E}">
        <p14:creationId xmlns:p14="http://schemas.microsoft.com/office/powerpoint/2010/main" val="3431628618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ERG Hierarchy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Like Maslow’s pyramid, but with conditions.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People meet existence needs (E) first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Then people meet relationships needs (R)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When E and R are met, then growth needs (G) are met.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either R or G are prevented or blocked, then the needs below that level become exaggerated.</a:t>
            </a:r>
          </a:p>
        </p:txBody>
      </p:sp>
    </p:spTree>
    <p:extLst>
      <p:ext uri="{BB962C8B-B14F-4D97-AF65-F5344CB8AC3E}">
        <p14:creationId xmlns:p14="http://schemas.microsoft.com/office/powerpoint/2010/main" val="58126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ERG Hierarchy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failing student doesn’t care about growth needs.</a:t>
            </a:r>
          </a:p>
          <a:p>
            <a:pPr lvl="1"/>
            <a:r>
              <a:rPr lang="en-US" altLang="en-US"/>
              <a:t>e.g. professionalism courses will become relevant when I’m not failing anatomy.</a:t>
            </a:r>
          </a:p>
        </p:txBody>
      </p:sp>
    </p:spTree>
    <p:extLst>
      <p:ext uri="{BB962C8B-B14F-4D97-AF65-F5344CB8AC3E}">
        <p14:creationId xmlns:p14="http://schemas.microsoft.com/office/powerpoint/2010/main" val="424757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Involved In Training?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Instruction:  Provides information on goals and objectives of a procedure</a:t>
            </a:r>
          </a:p>
          <a:p>
            <a:r>
              <a:rPr lang="en-US" dirty="0" smtClean="0"/>
              <a:t>Demonstration (teacher):  Provides information on achieving objectives</a:t>
            </a:r>
          </a:p>
          <a:p>
            <a:r>
              <a:rPr lang="en-US" dirty="0" smtClean="0"/>
              <a:t>Application (learner):  Provides information on limitations</a:t>
            </a:r>
          </a:p>
          <a:p>
            <a:r>
              <a:rPr lang="en-US" dirty="0" smtClean="0"/>
              <a:t>Deliberate Practice:  Provides practice focused on limitation in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50997"/>
      </p:ext>
    </p:extLst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266825"/>
          </a:xfrm>
        </p:spPr>
        <p:txBody>
          <a:bodyPr/>
          <a:lstStyle/>
          <a:p>
            <a:r>
              <a:rPr lang="en-US" dirty="0" smtClean="0"/>
              <a:t>Deliberate Practice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Discovered in human performance research</a:t>
            </a:r>
          </a:p>
          <a:p>
            <a:r>
              <a:rPr lang="en-US" dirty="0" smtClean="0"/>
              <a:t>Evaluated factors that contribute to expert skill</a:t>
            </a:r>
          </a:p>
          <a:p>
            <a:pPr lvl="1"/>
            <a:r>
              <a:rPr lang="en-US" dirty="0" smtClean="0"/>
              <a:t>Not correlated with </a:t>
            </a:r>
            <a:r>
              <a:rPr lang="en-US" dirty="0"/>
              <a:t>IQ! </a:t>
            </a:r>
            <a:r>
              <a:rPr lang="en-US" dirty="0" smtClean="0"/>
              <a:t>… or with </a:t>
            </a:r>
            <a:r>
              <a:rPr lang="en-US" dirty="0"/>
              <a:t>work </a:t>
            </a:r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Always correlated with Deliberate Practice</a:t>
            </a:r>
          </a:p>
          <a:p>
            <a:r>
              <a:rPr lang="en-US" dirty="0" smtClean="0"/>
              <a:t>Applied </a:t>
            </a:r>
            <a:r>
              <a:rPr lang="en-US" dirty="0"/>
              <a:t>to limitation in </a:t>
            </a:r>
            <a:r>
              <a:rPr lang="en-US" dirty="0" smtClean="0"/>
              <a:t>skill; seeking superior skill</a:t>
            </a:r>
            <a:endParaRPr lang="en-US" dirty="0"/>
          </a:p>
          <a:p>
            <a:r>
              <a:rPr lang="en-US" dirty="0"/>
              <a:t>Not aimed at minimum standards</a:t>
            </a:r>
          </a:p>
          <a:p>
            <a:pPr lvl="1"/>
            <a:r>
              <a:rPr lang="en-US" dirty="0"/>
              <a:t>Self-actualization is the </a:t>
            </a:r>
            <a:r>
              <a:rPr lang="en-US" dirty="0" smtClean="0"/>
              <a:t>standard, AAMC CEPA</a:t>
            </a:r>
            <a:endParaRPr lang="en-US" dirty="0"/>
          </a:p>
          <a:p>
            <a:r>
              <a:rPr lang="en-US" dirty="0"/>
              <a:t>Expert skill = </a:t>
            </a:r>
            <a:r>
              <a:rPr lang="en-US" dirty="0" smtClean="0"/>
              <a:t>Performance x Professionalism</a:t>
            </a:r>
            <a:endParaRPr lang="en-US" dirty="0"/>
          </a:p>
          <a:p>
            <a:pPr lvl="1"/>
            <a:r>
              <a:rPr lang="en-US" dirty="0"/>
              <a:t>If either is zero, it’s all zero</a:t>
            </a:r>
          </a:p>
          <a:p>
            <a:pPr lvl="1"/>
            <a:r>
              <a:rPr lang="en-US" dirty="0"/>
              <a:t>Professionalism – unrelenting desire for DP </a:t>
            </a:r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8A5EA-C9CD-44BA-A68C-100456BA6F4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9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r>
              <a:rPr lang="en-US" dirty="0" smtClean="0"/>
              <a:t>Deliberate Practice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Applied to limitation in skill</a:t>
            </a:r>
          </a:p>
          <a:p>
            <a:r>
              <a:rPr lang="en-US" dirty="0" smtClean="0"/>
              <a:t>Can </a:t>
            </a:r>
            <a:r>
              <a:rPr lang="en-US" dirty="0"/>
              <a:t>be repeated a lot</a:t>
            </a:r>
          </a:p>
          <a:p>
            <a:pPr lvl="1"/>
            <a:r>
              <a:rPr lang="en-US" dirty="0"/>
              <a:t>Feedback continuously available</a:t>
            </a:r>
          </a:p>
          <a:p>
            <a:pPr lvl="1"/>
            <a:r>
              <a:rPr lang="en-US" dirty="0"/>
              <a:t>Most effective with experienced teacher</a:t>
            </a:r>
          </a:p>
          <a:p>
            <a:r>
              <a:rPr lang="en-US" dirty="0" smtClean="0"/>
              <a:t>Not </a:t>
            </a:r>
            <a:r>
              <a:rPr lang="en-US" dirty="0"/>
              <a:t>work, not play – focused effort; demanding</a:t>
            </a:r>
          </a:p>
          <a:p>
            <a:pPr lvl="1"/>
            <a:r>
              <a:rPr lang="en-US" dirty="0"/>
              <a:t>Need to avoid automated behavior</a:t>
            </a:r>
          </a:p>
          <a:p>
            <a:pPr lvl="1"/>
            <a:r>
              <a:rPr lang="en-US" dirty="0"/>
              <a:t>Not much fun; motivation critical</a:t>
            </a:r>
          </a:p>
          <a:p>
            <a:r>
              <a:rPr lang="en-US" dirty="0" smtClean="0"/>
              <a:t>Highly </a:t>
            </a:r>
            <a:r>
              <a:rPr lang="en-US" dirty="0"/>
              <a:t>demanding mentally; tiring</a:t>
            </a:r>
          </a:p>
          <a:p>
            <a:r>
              <a:rPr lang="en-US" dirty="0" smtClean="0"/>
              <a:t>Not </a:t>
            </a:r>
            <a:r>
              <a:rPr lang="en-US" dirty="0"/>
              <a:t>aimed at minimum </a:t>
            </a:r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Self-actualization is </a:t>
            </a:r>
            <a:r>
              <a:rPr lang="en-US" dirty="0"/>
              <a:t>the standard</a:t>
            </a:r>
          </a:p>
          <a:p>
            <a:r>
              <a:rPr lang="en-US" dirty="0" smtClean="0"/>
              <a:t>10 years, 10,000 hours – Gladwell, “Outliers”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8A5EA-C9CD-44BA-A68C-100456BA6F4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5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– Learning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</a:t>
            </a:r>
            <a:r>
              <a:rPr lang="en-US" smtClean="0"/>
              <a:t>to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8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  <a:defRPr/>
            </a:pPr>
            <a:r>
              <a:rPr lang="en-US" sz="4400" dirty="0" smtClean="0">
                <a:effectLst/>
              </a:rPr>
              <a:t>Prefrontal Pause</a:t>
            </a:r>
            <a:br>
              <a:rPr lang="en-US" sz="4400" dirty="0" smtClean="0">
                <a:effectLst/>
              </a:rPr>
            </a:br>
            <a:r>
              <a:rPr lang="en-US" sz="3600" dirty="0" smtClean="0"/>
              <a:t>(1 minute)</a:t>
            </a:r>
            <a:endParaRPr lang="en-US" sz="3600" dirty="0" smtClean="0">
              <a:effectLst/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en-US" sz="4000" dirty="0"/>
              <a:t>Getting In Touch With Your </a:t>
            </a:r>
            <a:r>
              <a:rPr lang="en-US" sz="4000" dirty="0" smtClean="0"/>
              <a:t>Thalamus</a:t>
            </a:r>
          </a:p>
          <a:p>
            <a:pPr>
              <a:defRPr/>
            </a:pPr>
            <a:r>
              <a:rPr lang="en-US" sz="3900" dirty="0" smtClean="0"/>
              <a:t>Thalamus</a:t>
            </a:r>
            <a:endParaRPr lang="en-US" sz="3900" dirty="0"/>
          </a:p>
          <a:p>
            <a:pPr marL="914400" lvl="1" indent="-457200">
              <a:defRPr/>
            </a:pPr>
            <a:r>
              <a:rPr lang="en-US" sz="3600" dirty="0" smtClean="0"/>
              <a:t>Base of </a:t>
            </a:r>
            <a:r>
              <a:rPr lang="en-US" sz="3600" dirty="0"/>
              <a:t>brain</a:t>
            </a:r>
          </a:p>
          <a:p>
            <a:pPr marL="914400" lvl="1" indent="-457200">
              <a:defRPr/>
            </a:pPr>
            <a:r>
              <a:rPr lang="en-US" sz="3600" dirty="0" smtClean="0"/>
              <a:t>Distributes sensory </a:t>
            </a:r>
            <a:r>
              <a:rPr lang="en-US" sz="3600" dirty="0"/>
              <a:t>information to higher centers </a:t>
            </a:r>
            <a:endParaRPr lang="en-US" sz="3600" dirty="0" smtClean="0"/>
          </a:p>
          <a:p>
            <a:pPr marL="914400" lvl="1" indent="-457200">
              <a:defRPr/>
            </a:pPr>
            <a:r>
              <a:rPr lang="en-US" sz="3600" dirty="0"/>
              <a:t>Thinking requires both input and </a:t>
            </a:r>
            <a:r>
              <a:rPr lang="en-US" sz="3600" dirty="0" smtClean="0"/>
              <a:t>memory</a:t>
            </a:r>
            <a:endParaRPr lang="en-US" sz="3600" dirty="0"/>
          </a:p>
          <a:p>
            <a:pPr>
              <a:buNone/>
              <a:defRPr/>
            </a:pPr>
            <a:endParaRPr lang="en-US" sz="42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100" dirty="0" smtClean="0"/>
              <a:t>Talk with a neighbor about how you do your </a:t>
            </a:r>
            <a:r>
              <a:rPr lang="en-US" sz="4100" u="sng" dirty="0" smtClean="0"/>
              <a:t>best</a:t>
            </a:r>
            <a:r>
              <a:rPr lang="en-US" sz="4100" dirty="0" smtClean="0"/>
              <a:t> thinking</a:t>
            </a:r>
            <a:r>
              <a:rPr lang="en-US" sz="3600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sz="3200" dirty="0" smtClean="0"/>
              <a:t>Talk it out first or,</a:t>
            </a:r>
          </a:p>
          <a:p>
            <a:pPr lvl="1">
              <a:defRPr/>
            </a:pPr>
            <a:r>
              <a:rPr lang="en-US" sz="3200" dirty="0" smtClean="0"/>
              <a:t>Think it through first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14FCE-D56C-429A-B618-C5F7427CC10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88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Low Gain vs. High Gain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Talk it out – “low gain” thalamic activity; seeking more input; </a:t>
            </a:r>
            <a:r>
              <a:rPr lang="en-US" dirty="0"/>
              <a:t>more active</a:t>
            </a:r>
            <a:endParaRPr lang="en-US" dirty="0" smtClean="0"/>
          </a:p>
          <a:p>
            <a:pPr lvl="1" eaLnBrk="1" hangingPunct="1"/>
            <a:r>
              <a:rPr lang="en-US" dirty="0" smtClean="0"/>
              <a:t>Extraversion;  low arousal level – too quiet</a:t>
            </a:r>
          </a:p>
          <a:p>
            <a:pPr lvl="1" eaLnBrk="1" hangingPunct="1"/>
            <a:r>
              <a:rPr lang="en-US" dirty="0" smtClean="0"/>
              <a:t>Lower cerebral blood flow, augmentation of “evoked response,” lower doses of sedatives</a:t>
            </a:r>
          </a:p>
          <a:p>
            <a:pPr eaLnBrk="1" hangingPunct="1"/>
            <a:r>
              <a:rPr lang="en-US" dirty="0" smtClean="0"/>
              <a:t>Think it through – “high gain” thalamic activity; reducing </a:t>
            </a:r>
            <a:r>
              <a:rPr lang="en-US" dirty="0"/>
              <a:t>input; more reclusive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Introversion;  high arousal level – too loud</a:t>
            </a:r>
          </a:p>
          <a:p>
            <a:pPr lvl="1" eaLnBrk="1" hangingPunct="1"/>
            <a:r>
              <a:rPr lang="en-US" dirty="0" smtClean="0"/>
              <a:t>Higher cerebral blood flow, reduction of “evoked response,” higher doses of sedatives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D8E54-1ED9-4211-B30D-5C48C736F30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2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Why is it important to know how the brain works?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Answer: It affects “Mindset” – and mindset affects performance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>Mindset: The New Psychology of Success, Dweck, C., </a:t>
            </a:r>
            <a:r>
              <a:rPr lang="en-US" sz="2400" dirty="0" smtClean="0"/>
              <a:t>2006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B9FA-C5B0-4C39-89A0-7671EB5BF5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12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Prefrontal Pause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Turn to a neighbor and answer – (1 min)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When do you feel smart?</a:t>
            </a:r>
          </a:p>
          <a:p>
            <a:endParaRPr lang="en-US" sz="1000" dirty="0" smtClean="0"/>
          </a:p>
          <a:p>
            <a:r>
              <a:rPr lang="en-US" sz="3500" dirty="0" smtClean="0"/>
              <a:t>When you are learning</a:t>
            </a:r>
          </a:p>
          <a:p>
            <a:pPr lvl="1"/>
            <a:r>
              <a:rPr lang="en-US" sz="2800" dirty="0" smtClean="0"/>
              <a:t>Studying for a test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3200" dirty="0" smtClean="0"/>
              <a:t>Or,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3200" dirty="0" smtClean="0"/>
              <a:t>When you are flawless</a:t>
            </a:r>
          </a:p>
          <a:p>
            <a:pPr lvl="1"/>
            <a:r>
              <a:rPr lang="en-US" sz="2800" dirty="0" smtClean="0"/>
              <a:t>Making a perfect score on a test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B9FA-C5B0-4C39-89A0-7671EB5BF5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9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020762"/>
          </a:xfrm>
        </p:spPr>
        <p:txBody>
          <a:bodyPr/>
          <a:lstStyle/>
          <a:p>
            <a:r>
              <a:rPr lang="en-US" dirty="0" smtClean="0"/>
              <a:t>Growth vs Fixed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u="sng" dirty="0" smtClean="0"/>
              <a:t>Growth Mindset</a:t>
            </a:r>
            <a:r>
              <a:rPr lang="en-US" sz="3200" dirty="0" smtClean="0"/>
              <a:t> – “Feel smart when you </a:t>
            </a:r>
            <a:r>
              <a:rPr lang="en-US" sz="3200" dirty="0"/>
              <a:t>are learning.” </a:t>
            </a:r>
            <a:endParaRPr lang="en-US" sz="3200" u="sng" dirty="0" smtClean="0"/>
          </a:p>
          <a:p>
            <a:r>
              <a:rPr lang="en-US" dirty="0" smtClean="0"/>
              <a:t>“You can always change how intelligent you are.”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Fixed Mindset</a:t>
            </a:r>
            <a:r>
              <a:rPr lang="en-US" dirty="0" smtClean="0"/>
              <a:t> –  “</a:t>
            </a:r>
            <a:r>
              <a:rPr lang="en-US" dirty="0"/>
              <a:t>Feel smart </a:t>
            </a:r>
            <a:r>
              <a:rPr lang="en-US" dirty="0" smtClean="0"/>
              <a:t>when you </a:t>
            </a:r>
            <a:r>
              <a:rPr lang="en-US" dirty="0"/>
              <a:t>are flawless.” </a:t>
            </a:r>
            <a:endParaRPr lang="en-US" u="sng" dirty="0" smtClean="0"/>
          </a:p>
          <a:p>
            <a:r>
              <a:rPr lang="en-US" dirty="0" smtClean="0"/>
              <a:t>“You have a certain amount of intelligence and you can’t change it.”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B9FA-C5B0-4C39-89A0-7671EB5BF5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0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Comparison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Fixed Mindset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Success based on innate ability</a:t>
            </a:r>
          </a:p>
          <a:p>
            <a:r>
              <a:rPr lang="en-US" sz="3200" dirty="0" smtClean="0"/>
              <a:t>Failure is dreaded, feared.</a:t>
            </a:r>
          </a:p>
          <a:p>
            <a:r>
              <a:rPr lang="en-US" sz="3200" dirty="0" smtClean="0"/>
              <a:t>Least likely to succeed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Growth Mindset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dirty="0" smtClean="0"/>
              <a:t>Success based on hard work and learning</a:t>
            </a:r>
          </a:p>
          <a:p>
            <a:r>
              <a:rPr lang="en-US" sz="3200" dirty="0" smtClean="0"/>
              <a:t>Failure is a challenge to adapt.</a:t>
            </a:r>
          </a:p>
          <a:p>
            <a:r>
              <a:rPr lang="en-US" sz="3200" b="1" i="1" dirty="0" smtClean="0"/>
              <a:t>Most likely to succeed 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B9FA-C5B0-4C39-89A0-7671EB5BF5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50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lwhiteallr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2123</Words>
  <Application>Microsoft Office PowerPoint</Application>
  <PresentationFormat>On-screen Show (4:3)</PresentationFormat>
  <Paragraphs>341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allwhiteallright</vt:lpstr>
      <vt:lpstr>Mastery Learning And Deliberate Practice</vt:lpstr>
      <vt:lpstr>If you don’t know  where you are going,  any path will take you there </vt:lpstr>
      <vt:lpstr>PowerPoint Presentation</vt:lpstr>
      <vt:lpstr>Prefrontal Pause (1 minute)</vt:lpstr>
      <vt:lpstr>Low Gain vs. High Gain</vt:lpstr>
      <vt:lpstr>Why is it important to know how the brain works?  Answer: It affects “Mindset” – and mindset affects performance    Mindset: The New Psychology of Success, Dweck, C., 2006</vt:lpstr>
      <vt:lpstr>Prefrontal Pause Turn to a neighbor and answer – (1 min)</vt:lpstr>
      <vt:lpstr>Growth vs Fixed Mindset</vt:lpstr>
      <vt:lpstr>Mindset Comparison</vt:lpstr>
      <vt:lpstr>Growth Mindset Through Deliberate Practice</vt:lpstr>
      <vt:lpstr>At-Risk Syndrome – The Need For Expert Skill Acquisition</vt:lpstr>
      <vt:lpstr>Myers-Briggs Personality Types And Learning Style</vt:lpstr>
      <vt:lpstr>PowerPoint Presentation</vt:lpstr>
      <vt:lpstr>Myers-Briggs Personality Type                 – What It Is</vt:lpstr>
      <vt:lpstr>Myers-Briggs Personality Type                   – What It Isn’t</vt:lpstr>
      <vt:lpstr>What Do Those Letters Mean?</vt:lpstr>
      <vt:lpstr>Prefrontal Pause</vt:lpstr>
      <vt:lpstr>Sensing (S) vs. Intuition (N)</vt:lpstr>
      <vt:lpstr>Test Taking Style </vt:lpstr>
      <vt:lpstr>Problems With Big Pictures Vs Details </vt:lpstr>
      <vt:lpstr>Memorization vs HOTS Type Differences</vt:lpstr>
      <vt:lpstr>Thinking (T) vs. Feeling (F)</vt:lpstr>
      <vt:lpstr>Judging (J) vs. Perceiving (P)</vt:lpstr>
      <vt:lpstr>Exercise – Group Learning Application</vt:lpstr>
      <vt:lpstr>Transactional Analysis  Ego States (Eric Berne)</vt:lpstr>
      <vt:lpstr>Ego States In Medical Education</vt:lpstr>
      <vt:lpstr>Transactional analysis</vt:lpstr>
      <vt:lpstr>Achievement motivation </vt:lpstr>
      <vt:lpstr>Achievement motivation</vt:lpstr>
      <vt:lpstr>Locus Of Control </vt:lpstr>
      <vt:lpstr>ERG Hierarchy </vt:lpstr>
      <vt:lpstr>ERG Hierarchy</vt:lpstr>
      <vt:lpstr>What Is Involved In Training?</vt:lpstr>
      <vt:lpstr>Deliberate Practice Characteristics</vt:lpstr>
      <vt:lpstr>Deliberate Practice Characteristics</vt:lpstr>
      <vt:lpstr>Exercise – Learning Style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don’t know  where you are going,  any path will take you there </dc:title>
  <dc:creator>Pelley, John</dc:creator>
  <cp:lastModifiedBy>John Pelley</cp:lastModifiedBy>
  <cp:revision>21</cp:revision>
  <dcterms:created xsi:type="dcterms:W3CDTF">2006-08-16T00:00:00Z</dcterms:created>
  <dcterms:modified xsi:type="dcterms:W3CDTF">2014-07-28T21:46:52Z</dcterms:modified>
</cp:coreProperties>
</file>