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wo jellyfish against a pink background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Two jellyfish touching against a dark blue background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Two jellyfish against a blue background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wo jellyfish against a blue background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wo jellyfish against a pink background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mmunity"/>
          <p:cNvSpPr txBox="1"/>
          <p:nvPr>
            <p:ph type="ctrTitle"/>
          </p:nvPr>
        </p:nvSpPr>
        <p:spPr>
          <a:xfrm>
            <a:off x="1688809" y="200582"/>
            <a:ext cx="21844001" cy="3879454"/>
          </a:xfrm>
          <a:prstGeom prst="rect">
            <a:avLst/>
          </a:prstGeom>
        </p:spPr>
        <p:txBody>
          <a:bodyPr/>
          <a:lstStyle/>
          <a:p>
            <a:pPr/>
            <a:r>
              <a:t>Immunity</a:t>
            </a:r>
          </a:p>
        </p:txBody>
      </p:sp>
      <p:sp>
        <p:nvSpPr>
          <p:cNvPr id="152" name="H. Bradford Hawley, MD"/>
          <p:cNvSpPr txBox="1"/>
          <p:nvPr>
            <p:ph type="body" idx="21"/>
          </p:nvPr>
        </p:nvSpPr>
        <p:spPr>
          <a:xfrm>
            <a:off x="2107618" y="12165597"/>
            <a:ext cx="218440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H. Bradford Hawley, MD</a:t>
            </a:r>
          </a:p>
        </p:txBody>
      </p:sp>
      <p:sp>
        <p:nvSpPr>
          <p:cNvPr id="153" name="Natural and Herd"/>
          <p:cNvSpPr txBox="1"/>
          <p:nvPr>
            <p:ph type="subTitle" sz="quarter" idx="1"/>
          </p:nvPr>
        </p:nvSpPr>
        <p:spPr>
          <a:xfrm>
            <a:off x="1688809" y="3963808"/>
            <a:ext cx="21844001" cy="2512352"/>
          </a:xfrm>
          <a:prstGeom prst="rect">
            <a:avLst/>
          </a:prstGeom>
        </p:spPr>
        <p:txBody>
          <a:bodyPr/>
          <a:lstStyle/>
          <a:p>
            <a:pPr/>
            <a:r>
              <a:t>Natural and Herd</a:t>
            </a:r>
          </a:p>
        </p:txBody>
      </p:sp>
      <p:pic>
        <p:nvPicPr>
          <p:cNvPr id="15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7878" y="5466909"/>
            <a:ext cx="8693200" cy="6604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et Reproduction Num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 Reproduction Number</a:t>
            </a:r>
          </a:p>
        </p:txBody>
      </p:sp>
      <p:sp>
        <p:nvSpPr>
          <p:cNvPr id="196" name="Rn = Ro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</a:t>
            </a:r>
            <a:r>
              <a:rPr baseline="-5999"/>
              <a:t>n</a:t>
            </a:r>
            <a:r>
              <a:t> = R</a:t>
            </a:r>
            <a:r>
              <a:rPr baseline="-5999"/>
              <a:t>o</a:t>
            </a:r>
            <a:r>
              <a:t>s</a:t>
            </a:r>
          </a:p>
        </p:txBody>
      </p:sp>
      <p:sp>
        <p:nvSpPr>
          <p:cNvPr id="197" name="Rn is the average number of secondary infectious persons resulting from each infectious person in any specified popul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</a:t>
            </a:r>
            <a:r>
              <a:rPr baseline="-5999"/>
              <a:t>n </a:t>
            </a:r>
            <a:r>
              <a:t>is the </a:t>
            </a:r>
            <a:r>
              <a:rPr i="1"/>
              <a:t>average</a:t>
            </a:r>
            <a:r>
              <a:t> number of secondary infectious persons resulting from each infectious person in any </a:t>
            </a:r>
            <a:r>
              <a:rPr i="1"/>
              <a:t>specified</a:t>
            </a:r>
            <a:r>
              <a:t> population.</a:t>
            </a:r>
          </a:p>
          <a:p>
            <a:pPr/>
            <a:r>
              <a:t>If each infectious person leads to </a:t>
            </a:r>
            <a:r>
              <a:rPr i="1"/>
              <a:t>more than one </a:t>
            </a:r>
            <a:r>
              <a:t>secondary infectious person (R</a:t>
            </a:r>
            <a:r>
              <a:rPr baseline="-5999"/>
              <a:t>n</a:t>
            </a:r>
            <a:r>
              <a:t>&gt;1) the incidence of infectious persons </a:t>
            </a:r>
            <a:r>
              <a:rPr i="1"/>
              <a:t>increases</a:t>
            </a:r>
            <a:r>
              <a:t>.</a:t>
            </a:r>
          </a:p>
          <a:p>
            <a:pPr/>
            <a:r>
              <a:t>If each infectious person leads to </a:t>
            </a:r>
            <a:r>
              <a:rPr i="1"/>
              <a:t>less than one</a:t>
            </a:r>
            <a:r>
              <a:t> secondary infectious person R</a:t>
            </a:r>
            <a:r>
              <a:rPr baseline="-5999"/>
              <a:t>n</a:t>
            </a:r>
            <a:r>
              <a:t>&lt;1) the incidence of infectious persons </a:t>
            </a:r>
            <a:r>
              <a:rPr i="1"/>
              <a:t>decreases</a:t>
            </a:r>
            <a:r>
              <a:t>.</a:t>
            </a:r>
          </a:p>
          <a:p>
            <a:pPr/>
            <a:r>
              <a:t>If each infectious person leads to </a:t>
            </a:r>
            <a:r>
              <a:rPr i="1"/>
              <a:t>exactly one</a:t>
            </a:r>
            <a:r>
              <a:t> secondary infectious person (R</a:t>
            </a:r>
            <a:r>
              <a:rPr baseline="-5999"/>
              <a:t>n</a:t>
            </a:r>
            <a:r>
              <a:t>=1) the incidence of infectious persons remains </a:t>
            </a:r>
            <a:r>
              <a:rPr i="1"/>
              <a:t>unchanged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erd Immunity Thresho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Herd Immunity Threshold</a:t>
            </a:r>
          </a:p>
        </p:txBody>
      </p:sp>
      <p:sp>
        <p:nvSpPr>
          <p:cNvPr id="200" name="Definition and Formula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Definition and Formula</a:t>
            </a:r>
          </a:p>
        </p:txBody>
      </p:sp>
      <p:sp>
        <p:nvSpPr>
          <p:cNvPr id="201" name="The proportion of the population which should be immune for the incidence to be stable or the net reproduction number to equal 1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proportion of the population which should be immune for the incidence to be stable or the net reproduction number to equal 1.</a:t>
            </a:r>
          </a:p>
          <a:p>
            <a:pPr/>
            <a:r>
              <a:t>Herd immunity threshold = 1 - 1 / R</a:t>
            </a:r>
            <a:r>
              <a:rPr baseline="-5999"/>
              <a:t>o</a:t>
            </a:r>
            <a:endParaRPr baseline="-5999"/>
          </a:p>
        </p:txBody>
      </p:sp>
      <p:pic>
        <p:nvPicPr>
          <p:cNvPr id="20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8862" y="7211224"/>
            <a:ext cx="12359914" cy="6179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ARS-CoV-2 Basic Reproduction Num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SARS-CoV-2 Basic Reproduction Number</a:t>
            </a:r>
          </a:p>
        </p:txBody>
      </p:sp>
      <p:sp>
        <p:nvSpPr>
          <p:cNvPr id="205" name="Comparison of Varian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Comparison of Variants</a:t>
            </a:r>
          </a:p>
        </p:txBody>
      </p:sp>
      <p:sp>
        <p:nvSpPr>
          <p:cNvPr id="206" name="Wuhan (original virus) = 2.79…"/>
          <p:cNvSpPr txBox="1"/>
          <p:nvPr>
            <p:ph type="body" idx="1"/>
          </p:nvPr>
        </p:nvSpPr>
        <p:spPr>
          <a:xfrm>
            <a:off x="1270000" y="4271367"/>
            <a:ext cx="21844000" cy="8432801"/>
          </a:xfrm>
          <a:prstGeom prst="rect">
            <a:avLst/>
          </a:prstGeom>
        </p:spPr>
        <p:txBody>
          <a:bodyPr/>
          <a:lstStyle/>
          <a:p>
            <a:pPr/>
            <a:r>
              <a:t>Wuhan (original virus) = 2.79</a:t>
            </a:r>
          </a:p>
          <a:p>
            <a:pPr/>
            <a:r>
              <a:t>Delta = 5.08</a:t>
            </a:r>
          </a:p>
          <a:p>
            <a:pPr/>
            <a:r>
              <a:t>Omicron = &gt;7</a:t>
            </a:r>
          </a:p>
        </p:txBody>
      </p:sp>
      <p:pic>
        <p:nvPicPr>
          <p:cNvPr id="207" name="ImageForNews_700535_16408646174219859.jpg.jpeg" descr="ImageForNews_700535_16408646174219859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085" y="5564107"/>
            <a:ext cx="12020938" cy="8013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Herd Immunity"/>
          <p:cNvSpPr txBox="1"/>
          <p:nvPr>
            <p:ph type="title"/>
          </p:nvPr>
        </p:nvSpPr>
        <p:spPr>
          <a:xfrm>
            <a:off x="1270000" y="638925"/>
            <a:ext cx="21844000" cy="1731312"/>
          </a:xfrm>
          <a:prstGeom prst="rect">
            <a:avLst/>
          </a:prstGeom>
        </p:spPr>
        <p:txBody>
          <a:bodyPr/>
          <a:lstStyle/>
          <a:p>
            <a:pPr/>
            <a:r>
              <a:t>Herd Immunity</a:t>
            </a:r>
          </a:p>
        </p:txBody>
      </p:sp>
      <p:sp>
        <p:nvSpPr>
          <p:cNvPr id="210" name="Calculation for SARS-CoV-2 Varian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Calculation for SARS-CoV-2 Variants</a:t>
            </a:r>
          </a:p>
        </p:txBody>
      </p:sp>
      <p:sp>
        <p:nvSpPr>
          <p:cNvPr id="211" name="Slide bullet text"/>
          <p:cNvSpPr txBox="1"/>
          <p:nvPr>
            <p:ph type="body" idx="1"/>
          </p:nvPr>
        </p:nvSpPr>
        <p:spPr>
          <a:xfrm>
            <a:off x="-1500965" y="-9421418"/>
            <a:ext cx="21844001" cy="871352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PNG image 2.png" descr="PNG imag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2799" y="2971322"/>
            <a:ext cx="11773960" cy="11773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asic Reproduction Num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Reproduction Number</a:t>
            </a:r>
          </a:p>
        </p:txBody>
      </p:sp>
      <p:sp>
        <p:nvSpPr>
          <p:cNvPr id="215" name="Herd Immunit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Herd Immunity</a:t>
            </a:r>
          </a:p>
        </p:txBody>
      </p:sp>
      <p:sp>
        <p:nvSpPr>
          <p:cNvPr id="216" name="Slide bullet text"/>
          <p:cNvSpPr txBox="1"/>
          <p:nvPr>
            <p:ph type="body" idx="1"/>
          </p:nvPr>
        </p:nvSpPr>
        <p:spPr>
          <a:xfrm>
            <a:off x="27942768" y="4106305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graph.pdf" descr="graph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752" y="4201536"/>
            <a:ext cx="14384496" cy="8572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Title"/>
          <p:cNvSpPr txBox="1"/>
          <p:nvPr>
            <p:ph type="title"/>
          </p:nvPr>
        </p:nvSpPr>
        <p:spPr>
          <a:xfrm>
            <a:off x="-124421" y="16938025"/>
            <a:ext cx="21844001" cy="155743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lide Subtitle"/>
          <p:cNvSpPr txBox="1"/>
          <p:nvPr>
            <p:ph type="body" idx="21"/>
          </p:nvPr>
        </p:nvSpPr>
        <p:spPr>
          <a:xfrm>
            <a:off x="-946772" y="16739263"/>
            <a:ext cx="21844001" cy="1016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lide bullet text"/>
          <p:cNvSpPr txBox="1"/>
          <p:nvPr>
            <p:ph type="body" idx="1"/>
          </p:nvPr>
        </p:nvSpPr>
        <p:spPr>
          <a:xfrm>
            <a:off x="1645421" y="17657215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ir Macfarlane Burnet (Nobel Laureate) &amp; David O. White, 1972"/>
          <p:cNvSpPr txBox="1"/>
          <p:nvPr/>
        </p:nvSpPr>
        <p:spPr>
          <a:xfrm>
            <a:off x="1270000" y="2133600"/>
            <a:ext cx="21844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Sir Macfarlane Burnet (Nobel Laureate) &amp; David O. White, 1972</a:t>
            </a:r>
          </a:p>
        </p:txBody>
      </p:sp>
      <p:sp>
        <p:nvSpPr>
          <p:cNvPr id="223" name="Natural History of Infectious Disease"/>
          <p:cNvSpPr txBox="1"/>
          <p:nvPr/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spc="-252" sz="8400"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Natural History of Infectious Disease</a:t>
            </a:r>
          </a:p>
        </p:txBody>
      </p:sp>
      <p:sp>
        <p:nvSpPr>
          <p:cNvPr id="224" name="“Infections spread by the respiratory (droplet) route can in practice only be blocked by immunization.”…"/>
          <p:cNvSpPr txBox="1"/>
          <p:nvPr/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t>“Infections spread by the respiratory (droplet) route can in practice only be blocked by immunization.”</a:t>
            </a:r>
          </a:p>
          <a:p>
            <a:pPr marL="558800" indent="-558800" algn="l" defTabSz="2438400">
              <a:spcBef>
                <a:spcPts val="2400"/>
              </a:spcBef>
              <a:buClr>
                <a:srgbClr val="000000"/>
              </a:buClr>
              <a:buSzPct val="100000"/>
              <a:buChar char="•"/>
              <a:defRPr sz="4800"/>
            </a:pPr>
            <a:r>
              <a:t>“Unless a disease can be exterminated from the whole globe, the precautions necessary to prevent its spread must be permanently maintained and incorporated into the social life of the community.”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otection Against Inf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Protection Against Infection</a:t>
            </a:r>
          </a:p>
        </p:txBody>
      </p:sp>
      <p:sp>
        <p:nvSpPr>
          <p:cNvPr id="157" name="Multiple Barri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Multiple Barriers</a:t>
            </a:r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59" name="013_4310_21 (dragged).pdf" descr="013_4310_21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5352" y="1556696"/>
            <a:ext cx="18695680" cy="14446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ctive or Acquired Immu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Active or Acquired Immunity</a:t>
            </a:r>
          </a:p>
        </p:txBody>
      </p:sp>
      <p:sp>
        <p:nvSpPr>
          <p:cNvPr id="162" name="Natural and Vaccin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Natural and Vaccine</a:t>
            </a:r>
          </a:p>
        </p:txBody>
      </p:sp>
      <p:sp>
        <p:nvSpPr>
          <p:cNvPr id="163" name="Natural immunity is acquired from exposure to a disease organism through infection with that organis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Natural immunity is acquired from exposure to a disease organism through infection with that organism.</a:t>
            </a:r>
          </a:p>
          <a:p>
            <a:pPr/>
            <a:r>
              <a:t>Vaccine immunity is acquired through introduction of a killed or inactivated organism or part of an organism (directly or indirectly) through vaccination.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em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</a:t>
            </a:r>
          </a:p>
        </p:txBody>
      </p:sp>
      <p:sp>
        <p:nvSpPr>
          <p:cNvPr id="166" name="B cell and T cel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 cell and T cell</a:t>
            </a:r>
          </a:p>
        </p:txBody>
      </p:sp>
      <p:sp>
        <p:nvSpPr>
          <p:cNvPr id="167" name="Slide bullet text"/>
          <p:cNvSpPr txBox="1"/>
          <p:nvPr>
            <p:ph type="body" idx="1"/>
          </p:nvPr>
        </p:nvSpPr>
        <p:spPr>
          <a:xfrm>
            <a:off x="1544975" y="3919862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014_4310_21 (dragged).pdf" descr="014_4310_21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676" y="1340628"/>
            <a:ext cx="19097804" cy="14757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emory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Cells</a:t>
            </a:r>
          </a:p>
        </p:txBody>
      </p:sp>
      <p:sp>
        <p:nvSpPr>
          <p:cNvPr id="171" name="B cells, plasma cells, and T cells"/>
          <p:cNvSpPr txBox="1"/>
          <p:nvPr>
            <p:ph type="body" idx="21"/>
          </p:nvPr>
        </p:nvSpPr>
        <p:spPr>
          <a:xfrm>
            <a:off x="1270000" y="2423048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 cells, plasma cells, and T cells</a:t>
            </a:r>
          </a:p>
        </p:txBody>
      </p:sp>
      <p:sp>
        <p:nvSpPr>
          <p:cNvPr id="172" name="Slide bullet text"/>
          <p:cNvSpPr txBox="1"/>
          <p:nvPr>
            <p:ph type="body" idx="1"/>
          </p:nvPr>
        </p:nvSpPr>
        <p:spPr>
          <a:xfrm>
            <a:off x="25992890" y="3938502"/>
            <a:ext cx="21362389" cy="788284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014_4310_21 (dragged) 2.pdf" descr="014_4310_21 (dragged)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3227" y="2437520"/>
            <a:ext cx="17271727" cy="13346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ellular Cytotoxic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Cellular Cytotoxicity</a:t>
            </a:r>
          </a:p>
        </p:txBody>
      </p:sp>
      <p:sp>
        <p:nvSpPr>
          <p:cNvPr id="176" name="NK (natural killer) cel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NK (natural killer) cells</a:t>
            </a:r>
          </a:p>
        </p:txBody>
      </p:sp>
      <p:sp>
        <p:nvSpPr>
          <p:cNvPr id="177" name="Slide bullet text"/>
          <p:cNvSpPr txBox="1"/>
          <p:nvPr>
            <p:ph type="body" idx="1"/>
          </p:nvPr>
        </p:nvSpPr>
        <p:spPr>
          <a:xfrm>
            <a:off x="25598113" y="4126643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014_4310_21 (dragged) 4.pdf" descr="014_4310_21 (dragged) 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7374" y="1669957"/>
            <a:ext cx="18797596" cy="14525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 cells</a:t>
            </a:r>
          </a:p>
        </p:txBody>
      </p:sp>
      <p:sp>
        <p:nvSpPr>
          <p:cNvPr id="181" name="Antibodies"/>
          <p:cNvSpPr txBox="1"/>
          <p:nvPr>
            <p:ph type="body" idx="21"/>
          </p:nvPr>
        </p:nvSpPr>
        <p:spPr>
          <a:xfrm>
            <a:off x="1270000" y="2350686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Antibodies</a:t>
            </a:r>
          </a:p>
        </p:txBody>
      </p:sp>
      <p:sp>
        <p:nvSpPr>
          <p:cNvPr id="182" name="Slide bullet text"/>
          <p:cNvSpPr txBox="1"/>
          <p:nvPr>
            <p:ph type="body" idx="1"/>
          </p:nvPr>
        </p:nvSpPr>
        <p:spPr>
          <a:xfrm>
            <a:off x="26177009" y="6365698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3" name="014_4310_21 (dragged) 3.pdf" descr="014_4310_21 (dragged) 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164" y="2102969"/>
            <a:ext cx="17887672" cy="13822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 cells</a:t>
            </a:r>
          </a:p>
        </p:txBody>
      </p:sp>
      <p:sp>
        <p:nvSpPr>
          <p:cNvPr id="186" name="Cell lysis (apoptosis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Cell lysis (apoptosis)</a:t>
            </a:r>
          </a:p>
        </p:txBody>
      </p:sp>
      <p:sp>
        <p:nvSpPr>
          <p:cNvPr id="187" name="Slide bullet text"/>
          <p:cNvSpPr txBox="1"/>
          <p:nvPr>
            <p:ph type="body" sz="quarter" idx="1"/>
          </p:nvPr>
        </p:nvSpPr>
        <p:spPr>
          <a:xfrm>
            <a:off x="25504922" y="13394675"/>
            <a:ext cx="1914107" cy="871206"/>
          </a:xfrm>
          <a:prstGeom prst="rect">
            <a:avLst/>
          </a:prstGeom>
        </p:spPr>
        <p:txBody>
          <a:bodyPr/>
          <a:lstStyle/>
          <a:p>
            <a:pPr marL="268223" indent="-268223" defTabSz="1170431">
              <a:spcBef>
                <a:spcPts val="1100"/>
              </a:spcBef>
              <a:defRPr sz="2304"/>
            </a:pPr>
          </a:p>
        </p:txBody>
      </p:sp>
      <p:pic>
        <p:nvPicPr>
          <p:cNvPr id="188" name="014_4310_21 (dragged) 5.pdf" descr="014_4310_21 (dragged) 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1871" y="815168"/>
            <a:ext cx="21100183" cy="1630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asic Reproduction Num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Reproduction Number</a:t>
            </a:r>
          </a:p>
        </p:txBody>
      </p:sp>
      <p:sp>
        <p:nvSpPr>
          <p:cNvPr id="191" name="Defini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92" name="The average number of secondary infectious persons resulting from a typical infectious person following their introduction to a totally susceptible population."/>
          <p:cNvSpPr txBox="1"/>
          <p:nvPr>
            <p:ph type="body" idx="1"/>
          </p:nvPr>
        </p:nvSpPr>
        <p:spPr>
          <a:xfrm>
            <a:off x="1503151" y="3105182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  <a:r>
              <a:t>The </a:t>
            </a:r>
            <a:r>
              <a:rPr i="1"/>
              <a:t>average</a:t>
            </a:r>
            <a:r>
              <a:t> number of secondary infectious persons resulting from a </a:t>
            </a:r>
            <a:r>
              <a:rPr i="1"/>
              <a:t>typical </a:t>
            </a:r>
            <a:r>
              <a:t>infectious person following their introduction to a </a:t>
            </a:r>
            <a:r>
              <a:rPr i="1"/>
              <a:t>totally susceptible</a:t>
            </a:r>
            <a:r>
              <a:t> population.</a:t>
            </a:r>
          </a:p>
        </p:txBody>
      </p:sp>
      <p:pic>
        <p:nvPicPr>
          <p:cNvPr id="193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1825" y="5857307"/>
            <a:ext cx="16301324" cy="8176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