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7"/>
  </p:notesMasterIdLst>
  <p:sldIdLst>
    <p:sldId id="288" r:id="rId2"/>
    <p:sldId id="298" r:id="rId3"/>
    <p:sldId id="289" r:id="rId4"/>
    <p:sldId id="299" r:id="rId5"/>
    <p:sldId id="313" r:id="rId6"/>
  </p:sldIdLst>
  <p:sldSz cx="9144000" cy="6858000" type="screen4x3"/>
  <p:notesSz cx="6858000" cy="9144000"/>
  <p:custDataLst>
    <p:tags r:id="rId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76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90" autoAdjust="0"/>
  </p:normalViewPr>
  <p:slideViewPr>
    <p:cSldViewPr>
      <p:cViewPr varScale="1">
        <p:scale>
          <a:sx n="10" d="100"/>
          <a:sy n="10" d="100"/>
        </p:scale>
        <p:origin x="300"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0ED69-4E26-4F9D-8D27-CE653FF8F9FD}" type="datetimeFigureOut">
              <a:rPr lang="en-US" smtClean="0"/>
              <a:pPr/>
              <a:t>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73C1-CF75-4361-8CFF-126E1DB53E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Principles</a:t>
            </a:r>
            <a:r>
              <a:rPr lang="en-US" baseline="0" dirty="0" smtClean="0"/>
              <a:t> of Biostatistics for Medicine. The purpose of this course is to give students the necessary knowledge in the foundational biostatistics concepts of descriptive and inferential statistics that will be used in subsequent classes. </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end of this module, a</a:t>
            </a:r>
            <a:r>
              <a:rPr lang="en-US" baseline="0" dirty="0" smtClean="0"/>
              <a:t> student should be able to explain what biostatistics is, and the role it plays in medicine.  Additionally, a student should be able to explain the relationships between biostatistics, epidemiology, and evidence-based medicine.  Finally, students should be able to explain how statistical tools are used to describe patients, or to provide credible evidence for the physician’s use when making Diagnosis, Therapy, or Prognosis decisions and recommendations to patients and their families.</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an introduction, biostatistics is simply the application of statistical methods</a:t>
            </a:r>
            <a:r>
              <a:rPr lang="en-US" baseline="0" dirty="0" smtClean="0"/>
              <a:t> to medical and biological phenomenon.  The methods are the same as those used in other disciplines, but the context is specific.  Biostatistics is simply one tool in the physician’s toolbox; it’s a tool that is used to analyze, understand, and explain the variance in medical and epidemiological data. </a:t>
            </a:r>
          </a:p>
          <a:p>
            <a:endParaRPr lang="en-US" baseline="0" dirty="0" smtClean="0"/>
          </a:p>
          <a:p>
            <a:r>
              <a:rPr lang="en-US" baseline="0" dirty="0" smtClean="0"/>
              <a:t>Statistical tools are often classified as either descriptive or inferential.  Descriptive statistics do simply that – they describe the phenomenon of interest.  In the case of biostatistics, this is often a description of the patient – that patient’s demographic characteristics or disease status.  Inferential statistics  are a different tool which allow us to use information from a sample to infer characteristics of the population from which that sample is taken.  </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Biostatistics,</a:t>
            </a:r>
            <a:r>
              <a:rPr lang="en-US" baseline="0" dirty="0" smtClean="0"/>
              <a:t> epidemiology, and evidence-based medicine are inter-related.  Epidemiology, as you will learn in the Principles of Disease course, is simply the study of disease within a population.  Epidemiology provides the evidence for Evidence-Based Medicine, which you will learn in the Clinical Decision Making course at the beginning of your second year.</a:t>
            </a:r>
          </a:p>
          <a:p>
            <a:endParaRPr lang="en-US" baseline="0" dirty="0" smtClean="0"/>
          </a:p>
          <a:p>
            <a:r>
              <a:rPr lang="en-US" baseline="0" dirty="0" smtClean="0"/>
              <a:t>Biostatistics is </a:t>
            </a:r>
            <a:r>
              <a:rPr lang="en-US" baseline="0" smtClean="0"/>
              <a:t>simply the set of tools that are </a:t>
            </a:r>
            <a:r>
              <a:rPr lang="en-US" baseline="0" dirty="0" smtClean="0"/>
              <a:t>used to analyze and understand epidemiological data.</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final note…Three common types of data used in epidemiology</a:t>
            </a:r>
            <a:r>
              <a:rPr lang="en-US" baseline="0" dirty="0" smtClean="0"/>
              <a:t> and evidence-based medicine are proportions, rates, and ratios, so you want to make sure you know the differences </a:t>
            </a:r>
            <a:r>
              <a:rPr lang="en-US" baseline="0" smtClean="0"/>
              <a:t>between them.  </a:t>
            </a:r>
            <a:r>
              <a:rPr lang="en-US" baseline="0" dirty="0" smtClean="0"/>
              <a:t>A proportion is simply a fraction in which the numerator is a subset of the denominator.  A rate is a fraction that also contains a time component, and a ratio expresses the relationship between two numeric quantities.</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pPr>
              <a:defRPr/>
            </a:pPr>
            <a:fld id="{4C20ADEF-D8AC-4623-A3FA-5A6433F6686F}" type="datetimeFigureOut">
              <a:rPr lang="en-US" smtClean="0"/>
              <a:pPr>
                <a:defRPr/>
              </a:pPr>
              <a:t>1/4/2011</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9A12C45F-19D2-4292-A166-9027017B9618}"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cstate="print"/>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cstate="print"/>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pPr>
              <a:defRPr/>
            </a:pPr>
            <a:fld id="{CDB66251-CCE9-4682-88BD-376797411031}" type="datetimeFigureOut">
              <a:rPr lang="en-US" smtClean="0"/>
              <a:pPr>
                <a:defRPr/>
              </a:pPr>
              <a:t>1/4/2011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5D46DA4-579C-4266-8C99-196B8A743CB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08AE00-B1F6-4359-A695-47B833251EB1}" type="datetimeFigureOut">
              <a:rPr lang="en-US" smtClean="0"/>
              <a:pPr>
                <a:defRPr/>
              </a:pPr>
              <a:t>1/4/2011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74EAE4-47F3-4FEF-9C4A-F6E0D2FF13D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4FCD8B-12FE-43DF-89D2-3FD0746B5587}" type="datetimeFigureOut">
              <a:rPr lang="en-US" smtClean="0"/>
              <a:pPr>
                <a:defRPr/>
              </a:pPr>
              <a:t>1/4/2011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6F50C5-A9EB-4688-837A-7078A9960B9C}" type="slidenum">
              <a:rPr lang="en-US" smtClean="0"/>
              <a:pPr>
                <a:defRPr/>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9D1C14B0-0BB4-4C4E-BBA7-68F86A9F434B}" type="datetimeFigureOut">
              <a:rPr lang="en-US" smtClean="0"/>
              <a:pPr>
                <a:defRPr/>
              </a:pPr>
              <a:t>1/4/2011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B49E8A-B92C-4056-B156-70F15D24260B}"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cstate="print"/>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04BED914-AE2B-4891-A636-66E367A115BE}" type="datetimeFigureOut">
              <a:rPr lang="en-US" smtClean="0"/>
              <a:pPr>
                <a:defRPr/>
              </a:pPr>
              <a:t>1/4/2011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833440-ED86-4A80-8FC0-77705C3BF866}"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3A6AD539-595F-4B55-96A1-18A00123C1A0}" type="datetimeFigureOut">
              <a:rPr lang="en-US" smtClean="0"/>
              <a:pPr>
                <a:defRPr/>
              </a:pPr>
              <a:t>1/4/2011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8946AC-A505-42E7-AE87-35B27A2AC29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5A5B73D-1C17-4B19-929F-91A7BBA84FA6}" type="datetimeFigureOut">
              <a:rPr lang="en-US" smtClean="0"/>
              <a:pPr>
                <a:defRPr/>
              </a:pPr>
              <a:t>1/4/2011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B1AA4845-A08A-4DF4-8D99-E2E7B6D41C67}" type="slidenum">
              <a:rPr lang="en-US" smtClean="0"/>
              <a:pPr/>
              <a:t>‹#›</a:t>
            </a:fld>
            <a:endParaRPr lang="en-US"/>
          </a:p>
        </p:txBody>
      </p:sp>
      <p:pic>
        <p:nvPicPr>
          <p:cNvPr id="7" name="Picture 6" descr="SectionHeaderLeft.jpg"/>
          <p:cNvPicPr>
            <a:picLocks noChangeAspect="1"/>
          </p:cNvPicPr>
          <p:nvPr/>
        </p:nvPicPr>
        <p:blipFill>
          <a:blip r:embed="rId2" cstate="print"/>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26487969-D5FB-46A9-98C4-F9C32636A271}" type="datetimeFigureOut">
              <a:rPr lang="en-US" smtClean="0"/>
              <a:pPr>
                <a:defRPr/>
              </a:pPr>
              <a:t>1/4/2011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9B1E78F-9918-45CD-960F-A4A75ECC58B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a:defRPr/>
            </a:pPr>
            <a:fld id="{74C2348A-B8C8-449F-9FE5-D397EFE40EBA}" type="datetimeFigureOut">
              <a:rPr lang="en-US" smtClean="0"/>
              <a:pPr>
                <a:defRPr/>
              </a:pPr>
              <a:t>1/4/2011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D56E48D-5031-4AAD-877F-2DC4D8AE04A9}" type="slidenum">
              <a:rPr lang="en-US" smtClean="0"/>
              <a:pPr>
                <a:defRPr/>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2F3C420-C621-40F7-851B-77C50C5BCA7B}" type="datetimeFigureOut">
              <a:rPr lang="en-US" smtClean="0"/>
              <a:pPr>
                <a:defRPr/>
              </a:pPr>
              <a:t>1/4/2011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38A9B6A-DB4D-4BE9-A7DC-348A3B109B2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cstate="print"/>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pPr>
              <a:defRPr/>
            </a:pPr>
            <a:fld id="{DD44106F-7558-4BD4-851C-3192C68C9CE2}" type="datetimeFigureOut">
              <a:rPr lang="en-US" smtClean="0"/>
              <a:pPr>
                <a:defRPr/>
              </a:pPr>
              <a:t>1/4/2011</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pPr>
              <a:defRPr/>
            </a:pPr>
            <a:fld id="{C1E3B637-01FF-47AE-B4D5-47BBEDE71A42}"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1"/>
            <a:ext cx="8534400" cy="1524000"/>
          </a:xfrm>
        </p:spPr>
        <p:txBody>
          <a:bodyPr/>
          <a:lstStyle/>
          <a:p>
            <a:pPr algn="ctr"/>
            <a:r>
              <a:rPr lang="en-US" b="1" dirty="0" smtClean="0">
                <a:solidFill>
                  <a:srgbClr val="0070C0"/>
                </a:solidFill>
              </a:rPr>
              <a:t>Principles of Biostatistics for Medicine</a:t>
            </a:r>
            <a:endParaRPr lang="en-US" b="1"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4083CF"/>
                </a:solidFill>
              </a:rPr>
              <a:t>Educational Objective</a:t>
            </a:r>
            <a:endParaRPr lang="en-US" dirty="0">
              <a:solidFill>
                <a:srgbClr val="4083CF"/>
              </a:solidFill>
            </a:endParaRPr>
          </a:p>
        </p:txBody>
      </p:sp>
      <p:sp>
        <p:nvSpPr>
          <p:cNvPr id="3" name="Content Placeholder 2"/>
          <p:cNvSpPr>
            <a:spLocks noGrp="1"/>
          </p:cNvSpPr>
          <p:nvPr>
            <p:ph idx="1"/>
          </p:nvPr>
        </p:nvSpPr>
        <p:spPr>
          <a:xfrm>
            <a:off x="685800" y="2286000"/>
            <a:ext cx="7797800" cy="3840163"/>
          </a:xfrm>
        </p:spPr>
        <p:txBody>
          <a:bodyPr/>
          <a:lstStyle/>
          <a:p>
            <a:r>
              <a:rPr lang="en-US" dirty="0" smtClean="0"/>
              <a:t>Students should be able to explain what biostatistics is, and the role it plays in medicine.</a:t>
            </a:r>
          </a:p>
          <a:p>
            <a:r>
              <a:rPr lang="en-US" dirty="0" smtClean="0"/>
              <a:t>Students should be able to explain the relationships between biostatistics, epidemiology, and evidence-based medicine.</a:t>
            </a:r>
          </a:p>
          <a:p>
            <a:r>
              <a:rPr lang="en-US" dirty="0" smtClean="0"/>
              <a:t>Students should be able to explain how statistical tools are used to describe patients, or to provide credible evidence for the physician’s use when making Diagnosis (</a:t>
            </a:r>
            <a:r>
              <a:rPr lang="en-US" dirty="0" err="1" smtClean="0"/>
              <a:t>Dx</a:t>
            </a:r>
            <a:r>
              <a:rPr lang="en-US" dirty="0" smtClean="0"/>
              <a:t>), Therapy (</a:t>
            </a:r>
            <a:r>
              <a:rPr lang="en-US" dirty="0" err="1" smtClean="0"/>
              <a:t>Tx</a:t>
            </a:r>
            <a:r>
              <a:rPr lang="en-US" dirty="0" smtClean="0"/>
              <a:t>), or Prognosis (</a:t>
            </a:r>
            <a:r>
              <a:rPr lang="en-US" dirty="0" err="1" smtClean="0"/>
              <a:t>Px</a:t>
            </a:r>
            <a:r>
              <a:rPr lang="en-US" dirty="0" smtClean="0"/>
              <a:t>) decisions and recommendations to patients.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solidFill>
              </a:rPr>
              <a:t>What is Biostatistics?</a:t>
            </a:r>
            <a:endParaRPr lang="en-US" dirty="0">
              <a:solidFill>
                <a:schemeClr val="accent5"/>
              </a:solidFill>
            </a:endParaRPr>
          </a:p>
        </p:txBody>
      </p:sp>
      <p:sp>
        <p:nvSpPr>
          <p:cNvPr id="3" name="Content Placeholder 2"/>
          <p:cNvSpPr>
            <a:spLocks noGrp="1"/>
          </p:cNvSpPr>
          <p:nvPr>
            <p:ph idx="1"/>
          </p:nvPr>
        </p:nvSpPr>
        <p:spPr>
          <a:xfrm>
            <a:off x="609600" y="2286000"/>
            <a:ext cx="7874000" cy="3840163"/>
          </a:xfrm>
        </p:spPr>
        <p:txBody>
          <a:bodyPr>
            <a:normAutofit/>
          </a:bodyPr>
          <a:lstStyle/>
          <a:p>
            <a:pPr>
              <a:buNone/>
            </a:pPr>
            <a:r>
              <a:rPr lang="en-US" dirty="0" smtClean="0"/>
              <a:t>“Biostatistics is the application of statistical methods to medical and biological phenomenon” (</a:t>
            </a:r>
            <a:r>
              <a:rPr lang="en-US" dirty="0" err="1" smtClean="0"/>
              <a:t>Murad</a:t>
            </a:r>
            <a:r>
              <a:rPr lang="en-US" dirty="0" smtClean="0"/>
              <a:t> &amp; Shi, 2010, p 3)</a:t>
            </a:r>
          </a:p>
          <a:p>
            <a:pPr>
              <a:buNone/>
            </a:pPr>
            <a:r>
              <a:rPr lang="en-US" dirty="0" smtClean="0"/>
              <a:t>Biostatistics is a tool that is used to analyze, understand, and explain the variance in medical and epidemiological data (</a:t>
            </a:r>
            <a:r>
              <a:rPr lang="en-US" dirty="0" err="1" smtClean="0"/>
              <a:t>Jekel</a:t>
            </a:r>
            <a:r>
              <a:rPr lang="en-US" dirty="0" smtClean="0"/>
              <a:t> et al., 2007). </a:t>
            </a:r>
          </a:p>
          <a:p>
            <a:pPr lvl="1"/>
            <a:r>
              <a:rPr lang="en-US" dirty="0" smtClean="0"/>
              <a:t>Descriptive statistics are tools which provide information that describes the patient, often in terms of demographic characteristics or disease status.</a:t>
            </a:r>
          </a:p>
          <a:p>
            <a:pPr lvl="1"/>
            <a:r>
              <a:rPr lang="en-US" dirty="0" smtClean="0"/>
              <a:t>Inferential statistics are tools which allow the analysis and interpretation of a sample of data that represents a given population.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Biostatistics is a Foundational Tool</a:t>
            </a:r>
            <a:endParaRPr lang="en-US" dirty="0">
              <a:solidFill>
                <a:srgbClr val="0070C0"/>
              </a:solidFill>
            </a:endParaRPr>
          </a:p>
        </p:txBody>
      </p:sp>
      <p:sp>
        <p:nvSpPr>
          <p:cNvPr id="3" name="Content Placeholder 2"/>
          <p:cNvSpPr>
            <a:spLocks noGrp="1"/>
          </p:cNvSpPr>
          <p:nvPr>
            <p:ph idx="1"/>
          </p:nvPr>
        </p:nvSpPr>
        <p:spPr>
          <a:xfrm>
            <a:off x="533400" y="2286000"/>
            <a:ext cx="7950200" cy="3840163"/>
          </a:xfrm>
        </p:spPr>
        <p:txBody>
          <a:bodyPr/>
          <a:lstStyle/>
          <a:p>
            <a:r>
              <a:rPr lang="en-US" dirty="0" smtClean="0"/>
              <a:t>Epidemiology (the study of disease) is the foundation of evidence for Evidence-Based Medicine (EBM). </a:t>
            </a:r>
          </a:p>
          <a:p>
            <a:r>
              <a:rPr lang="en-US" dirty="0" smtClean="0"/>
              <a:t>Biostatistics is the tool that is used to analyze and understand epidemiological data.</a:t>
            </a:r>
          </a:p>
          <a:p>
            <a:endParaRPr lang="en-US" dirty="0" smtClean="0"/>
          </a:p>
          <a:p>
            <a:pPr>
              <a:buNone/>
            </a:pPr>
            <a:r>
              <a:rPr lang="en-US" dirty="0" smtClean="0"/>
              <a:t>Epidemiology (POD)		Evidence-Based Medicine (CDM)</a:t>
            </a:r>
          </a:p>
          <a:p>
            <a:pPr>
              <a:buNone/>
            </a:pPr>
            <a:endParaRPr lang="en-US" dirty="0" smtClean="0"/>
          </a:p>
          <a:p>
            <a:pPr>
              <a:buNone/>
            </a:pPr>
            <a:r>
              <a:rPr lang="en-US" dirty="0" smtClean="0"/>
              <a:t>			       Biostatistics</a:t>
            </a:r>
            <a:endParaRPr lang="en-US" dirty="0"/>
          </a:p>
        </p:txBody>
      </p:sp>
      <p:cxnSp>
        <p:nvCxnSpPr>
          <p:cNvPr id="5" name="Straight Arrow Connector 4"/>
          <p:cNvCxnSpPr/>
          <p:nvPr/>
        </p:nvCxnSpPr>
        <p:spPr>
          <a:xfrm>
            <a:off x="3048000" y="4724400"/>
            <a:ext cx="990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5400000" flipH="1" flipV="1">
            <a:off x="3239294" y="5142706"/>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solidFill>
              </a:rPr>
              <a:t>Common Epidemiological Data</a:t>
            </a:r>
            <a:endParaRPr lang="en-US" dirty="0">
              <a:solidFill>
                <a:schemeClr val="accent5"/>
              </a:solidFill>
            </a:endParaRPr>
          </a:p>
        </p:txBody>
      </p:sp>
      <p:sp>
        <p:nvSpPr>
          <p:cNvPr id="4" name="Rectangle 2"/>
          <p:cNvSpPr>
            <a:spLocks noChangeArrowheads="1"/>
          </p:cNvSpPr>
          <p:nvPr/>
        </p:nvSpPr>
        <p:spPr bwMode="auto">
          <a:xfrm>
            <a:off x="685800" y="2438400"/>
            <a:ext cx="7848600" cy="3447097"/>
          </a:xfrm>
          <a:prstGeom prst="rect">
            <a:avLst/>
          </a:prstGeom>
          <a:noFill/>
          <a:ln w="9525">
            <a:noFill/>
            <a:miter lim="800000"/>
            <a:headEnd/>
            <a:tailEnd/>
          </a:ln>
        </p:spPr>
        <p:txBody>
          <a:bodyPr wrap="square" lIns="0" tIns="0" rIns="0" bIns="0">
            <a:spAutoFit/>
          </a:bodyPr>
          <a:lstStyle/>
          <a:p>
            <a:pPr>
              <a:spcAft>
                <a:spcPct val="50000"/>
              </a:spcAft>
              <a:tabLst>
                <a:tab pos="571500" algn="l"/>
              </a:tabLst>
            </a:pPr>
            <a:r>
              <a:rPr lang="en-US" sz="3200" dirty="0" smtClean="0">
                <a:latin typeface="Calibri" pitchFamily="34" charset="0"/>
                <a:cs typeface="Times New Roman" pitchFamily="18" charset="0"/>
              </a:rPr>
              <a:t>A </a:t>
            </a:r>
            <a:r>
              <a:rPr lang="en-US" sz="3200" u="sng" dirty="0" smtClean="0">
                <a:solidFill>
                  <a:schemeClr val="accent3"/>
                </a:solidFill>
                <a:latin typeface="Calibri" pitchFamily="34" charset="0"/>
                <a:cs typeface="Times New Roman" pitchFamily="18" charset="0"/>
              </a:rPr>
              <a:t>proportion</a:t>
            </a:r>
            <a:r>
              <a:rPr lang="en-US" sz="3200" dirty="0" smtClean="0">
                <a:solidFill>
                  <a:schemeClr val="accent3"/>
                </a:solidFill>
                <a:latin typeface="Calibri" pitchFamily="34" charset="0"/>
                <a:cs typeface="Times New Roman" pitchFamily="18" charset="0"/>
              </a:rPr>
              <a:t> </a:t>
            </a:r>
            <a:r>
              <a:rPr lang="en-US" sz="3200" dirty="0" smtClean="0">
                <a:latin typeface="Calibri" pitchFamily="34" charset="0"/>
                <a:cs typeface="Times New Roman" pitchFamily="18" charset="0"/>
              </a:rPr>
              <a:t>is a type of fraction in which the numerator is a subset of the denominator.</a:t>
            </a:r>
          </a:p>
          <a:p>
            <a:pPr>
              <a:spcAft>
                <a:spcPct val="50000"/>
              </a:spcAft>
              <a:tabLst>
                <a:tab pos="571500" algn="l"/>
              </a:tabLst>
            </a:pPr>
            <a:r>
              <a:rPr lang="en-US" sz="3200" dirty="0" smtClean="0">
                <a:latin typeface="Calibri" pitchFamily="34" charset="0"/>
                <a:cs typeface="Times New Roman" pitchFamily="18" charset="0"/>
              </a:rPr>
              <a:t>A </a:t>
            </a:r>
            <a:r>
              <a:rPr lang="en-US" sz="3200" u="sng" dirty="0" smtClean="0">
                <a:solidFill>
                  <a:srgbClr val="78AC35"/>
                </a:solidFill>
                <a:latin typeface="Calibri" pitchFamily="34" charset="0"/>
                <a:cs typeface="Times New Roman" pitchFamily="18" charset="0"/>
              </a:rPr>
              <a:t>rate</a:t>
            </a:r>
            <a:r>
              <a:rPr lang="en-US" sz="3200" dirty="0" smtClean="0">
                <a:latin typeface="Calibri" pitchFamily="34" charset="0"/>
                <a:cs typeface="Times New Roman" pitchFamily="18" charset="0"/>
              </a:rPr>
              <a:t> is a fraction that also contains a time component. </a:t>
            </a:r>
          </a:p>
          <a:p>
            <a:pPr>
              <a:spcAft>
                <a:spcPct val="50000"/>
              </a:spcAft>
              <a:tabLst>
                <a:tab pos="571500" algn="l"/>
              </a:tabLst>
            </a:pPr>
            <a:r>
              <a:rPr lang="en-US" sz="3200" dirty="0" smtClean="0">
                <a:latin typeface="Calibri" pitchFamily="34" charset="0"/>
                <a:cs typeface="Times New Roman" pitchFamily="18" charset="0"/>
              </a:rPr>
              <a:t>A </a:t>
            </a:r>
            <a:r>
              <a:rPr lang="en-US" sz="3200" u="sng" dirty="0" smtClean="0">
                <a:solidFill>
                  <a:srgbClr val="78AC35"/>
                </a:solidFill>
                <a:latin typeface="Calibri" pitchFamily="34" charset="0"/>
                <a:cs typeface="Times New Roman" pitchFamily="18" charset="0"/>
              </a:rPr>
              <a:t>ratio</a:t>
            </a:r>
            <a:r>
              <a:rPr lang="en-US" sz="3200" dirty="0" smtClean="0">
                <a:solidFill>
                  <a:srgbClr val="78AC35"/>
                </a:solidFill>
                <a:latin typeface="Calibri" pitchFamily="34" charset="0"/>
                <a:cs typeface="Times New Roman" pitchFamily="18" charset="0"/>
              </a:rPr>
              <a:t> </a:t>
            </a:r>
            <a:r>
              <a:rPr lang="en-US" sz="3200" dirty="0" smtClean="0">
                <a:latin typeface="Calibri" pitchFamily="34" charset="0"/>
                <a:cs typeface="Times New Roman" pitchFamily="18" charset="0"/>
              </a:rPr>
              <a:t>expresses the relationship between two numeric quantities.</a:t>
            </a:r>
            <a:endParaRPr lang="en-US" sz="3200" dirty="0">
              <a:latin typeface="Calibri" pitchFamily="34" charset="0"/>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AS_AUDIO" val="1"/>
  <p:tag name="AUDIO_FILE_LOCATION" val="C:\Documents and Settings\WSUadm\My Documents\Biostatistics 2011\What is Biostatistics.mov"/>
  <p:tag name="MOVIE_LENGTH" val="92241"/>
  <p:tag name="START_FRAMES_STRING" val="288,0,9066,298,9066,18579,289,27645,31966,299,59611,16929,313,76540,15701,"/>
  <p:tag name="AUTHOR_TEXT" val="Sabrina Neeley"/>
  <p:tag name="TITLE_TEXT" val="What is Biostatistics?"/>
  <p:tag name="COURSE_TEXT" val="SMD 533 - Biostatistics"/>
</p:tagLst>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306</TotalTime>
  <Words>694</Words>
  <Application>Microsoft Office PowerPoint</Application>
  <PresentationFormat>On-screen Show (4:3)</PresentationFormat>
  <Paragraphs>35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Codex</vt:lpstr>
      <vt:lpstr>Principles of Biostatistics for Medicine</vt:lpstr>
      <vt:lpstr>Educational Objective</vt:lpstr>
      <vt:lpstr>What is Biostatistics?</vt:lpstr>
      <vt:lpstr>Biostatistics is a Foundational Tool</vt:lpstr>
      <vt:lpstr>Common Epidemiological Data</vt:lpstr>
    </vt:vector>
  </TitlesOfParts>
  <Company>Wright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Biostatistics for Medicine</dc:title>
  <dc:creator>Wright State University</dc:creator>
  <cp:lastModifiedBy>Wright State University</cp:lastModifiedBy>
  <cp:revision>58</cp:revision>
  <dcterms:created xsi:type="dcterms:W3CDTF">2010-12-06T15:11:42Z</dcterms:created>
  <dcterms:modified xsi:type="dcterms:W3CDTF">2011-01-04T18:49:12Z</dcterms:modified>
</cp:coreProperties>
</file>