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embeddings/oleObject1.bin" ContentType="application/vnd.openxmlformats-officedocument.oleObject"/>
  <Override PartName="/ppt/notesSlides/notesSlide34.xml" ContentType="application/vnd.openxmlformats-officedocument.presentationml.notesSlide+xml"/>
  <Override PartName="/ppt/embeddings/oleObject2.bin" ContentType="application/vnd.openxmlformats-officedocument.oleObject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48" r:id="rId2"/>
  </p:sldMasterIdLst>
  <p:notesMasterIdLst>
    <p:notesMasterId r:id="rId69"/>
  </p:notesMasterIdLst>
  <p:sldIdLst>
    <p:sldId id="322" r:id="rId3"/>
    <p:sldId id="288" r:id="rId4"/>
    <p:sldId id="319" r:id="rId5"/>
    <p:sldId id="323" r:id="rId6"/>
    <p:sldId id="287" r:id="rId7"/>
    <p:sldId id="257" r:id="rId8"/>
    <p:sldId id="286" r:id="rId9"/>
    <p:sldId id="342" r:id="rId10"/>
    <p:sldId id="258" r:id="rId11"/>
    <p:sldId id="267" r:id="rId12"/>
    <p:sldId id="265" r:id="rId13"/>
    <p:sldId id="266" r:id="rId14"/>
    <p:sldId id="326" r:id="rId15"/>
    <p:sldId id="327" r:id="rId16"/>
    <p:sldId id="259" r:id="rId17"/>
    <p:sldId id="285" r:id="rId18"/>
    <p:sldId id="274" r:id="rId19"/>
    <p:sldId id="275" r:id="rId20"/>
    <p:sldId id="312" r:id="rId21"/>
    <p:sldId id="324" r:id="rId22"/>
    <p:sldId id="350" r:id="rId23"/>
    <p:sldId id="311" r:id="rId24"/>
    <p:sldId id="268" r:id="rId25"/>
    <p:sldId id="269" r:id="rId26"/>
    <p:sldId id="276" r:id="rId27"/>
    <p:sldId id="271" r:id="rId28"/>
    <p:sldId id="348" r:id="rId29"/>
    <p:sldId id="277" r:id="rId30"/>
    <p:sldId id="278" r:id="rId31"/>
    <p:sldId id="280" r:id="rId32"/>
    <p:sldId id="349" r:id="rId33"/>
    <p:sldId id="279" r:id="rId34"/>
    <p:sldId id="283" r:id="rId35"/>
    <p:sldId id="284" r:id="rId36"/>
    <p:sldId id="340" r:id="rId37"/>
    <p:sldId id="328" r:id="rId38"/>
    <p:sldId id="329" r:id="rId39"/>
    <p:sldId id="263" r:id="rId40"/>
    <p:sldId id="293" r:id="rId41"/>
    <p:sldId id="300" r:id="rId42"/>
    <p:sldId id="295" r:id="rId43"/>
    <p:sldId id="296" r:id="rId44"/>
    <p:sldId id="297" r:id="rId45"/>
    <p:sldId id="344" r:id="rId46"/>
    <p:sldId id="345" r:id="rId47"/>
    <p:sldId id="346" r:id="rId48"/>
    <p:sldId id="343" r:id="rId49"/>
    <p:sldId id="301" r:id="rId50"/>
    <p:sldId id="330" r:id="rId51"/>
    <p:sldId id="331" r:id="rId52"/>
    <p:sldId id="302" r:id="rId53"/>
    <p:sldId id="303" r:id="rId54"/>
    <p:sldId id="318" r:id="rId55"/>
    <p:sldId id="347" r:id="rId56"/>
    <p:sldId id="308" r:id="rId57"/>
    <p:sldId id="351" r:id="rId58"/>
    <p:sldId id="332" r:id="rId59"/>
    <p:sldId id="352" r:id="rId60"/>
    <p:sldId id="336" r:id="rId61"/>
    <p:sldId id="333" r:id="rId62"/>
    <p:sldId id="337" r:id="rId63"/>
    <p:sldId id="334" r:id="rId64"/>
    <p:sldId id="338" r:id="rId65"/>
    <p:sldId id="335" r:id="rId66"/>
    <p:sldId id="339" r:id="rId67"/>
    <p:sldId id="309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CC"/>
    <a:srgbClr val="FFFF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33" autoAdjust="0"/>
    <p:restoredTop sz="94737" autoAdjust="0"/>
  </p:normalViewPr>
  <p:slideViewPr>
    <p:cSldViewPr>
      <p:cViewPr varScale="1">
        <p:scale>
          <a:sx n="96" d="100"/>
          <a:sy n="96" d="100"/>
        </p:scale>
        <p:origin x="-9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70" Type="http://schemas.openxmlformats.org/officeDocument/2006/relationships/printerSettings" Target="printerSettings/printerSettings1.bin"/><Relationship Id="rId71" Type="http://schemas.openxmlformats.org/officeDocument/2006/relationships/presProps" Target="presProps.xml"/><Relationship Id="rId72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theme" Target="theme/theme1.xml"/><Relationship Id="rId74" Type="http://schemas.openxmlformats.org/officeDocument/2006/relationships/tableStyles" Target="tableStyles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2505DC07-3D7E-024E-8626-DE518693B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7223F-68C3-D24C-A52E-B5B6A0CD8C93}" type="slidenum">
              <a:rPr lang="en-US"/>
              <a:pPr/>
              <a:t>1</a:t>
            </a:fld>
            <a:endParaRPr lang="en-US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4012B-2775-7746-8B4E-3B7222F4B5D1}" type="slidenum">
              <a:rPr lang="en-US"/>
              <a:pPr/>
              <a:t>10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7E66E-2043-324D-A339-9CF329DAE95F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B8602-8C47-0548-AFBE-DB449FBB36AC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3539B-33DA-4B49-8925-C419A06A1DC4}" type="slidenum">
              <a:rPr lang="en-US"/>
              <a:pPr/>
              <a:t>13</a:t>
            </a:fld>
            <a:endParaRPr lang="en-US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0D6EA-1F53-D241-8580-7F6281F80EB1}" type="slidenum">
              <a:rPr lang="en-US"/>
              <a:pPr/>
              <a:t>14</a:t>
            </a:fld>
            <a:endParaRPr lang="en-US"/>
          </a:p>
        </p:txBody>
      </p:sp>
      <p:sp>
        <p:nvSpPr>
          <p:cNvPr id="169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00086-59A9-4B45-9FD7-E035D0B3FE4A}" type="slidenum">
              <a:rPr lang="en-US"/>
              <a:pPr/>
              <a:t>15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9A3BA-D742-5844-8D79-D936DEE1B06B}" type="slidenum">
              <a:rPr lang="en-US"/>
              <a:pPr/>
              <a:t>16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75D8B-3297-EF49-98BF-F3A68F8EAF14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DA9EE-75F4-3E4F-89DD-3D0F71DC4ACC}" type="slidenum">
              <a:rPr lang="en-US"/>
              <a:pPr/>
              <a:t>18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594A8-B981-7D44-9BB3-6762DE7B0A32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0D58D-6F0E-5B48-8432-5567032D478C}" type="slidenum">
              <a:rPr lang="en-US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7E0B8-DC89-A641-A69F-FCEACEEECF15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7091A-50D0-6448-9BBD-2FFC8A63EDD4}" type="slidenum">
              <a:rPr lang="en-US"/>
              <a:pPr/>
              <a:t>21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3EBBC-D2A0-CE44-B2B7-5CA7E521214E}" type="slidenum">
              <a:rPr lang="en-US"/>
              <a:pPr/>
              <a:t>22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5AA20-8A07-1447-AB0D-BC6C4CEFC330}" type="slidenum">
              <a:rPr lang="en-US"/>
              <a:pPr/>
              <a:t>23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FE0EA-F48A-CE48-BDFB-6AB89829CD87}" type="slidenum">
              <a:rPr lang="en-US"/>
              <a:pPr/>
              <a:t>24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DBC75-E201-874B-99BC-A8E56F479A1B}" type="slidenum">
              <a:rPr lang="en-US"/>
              <a:pPr/>
              <a:t>25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EB82A6-87D4-744F-8B2F-37E0542BBD82}" type="slidenum">
              <a:rPr lang="en-US"/>
              <a:pPr/>
              <a:t>26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01ECD-E6AC-5640-9A4C-3D2B24B9E9BE}" type="slidenum">
              <a:rPr lang="en-US"/>
              <a:pPr/>
              <a:t>27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548F9-110B-4A46-8CA3-60ADAB7115AA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914FE8-4E49-BA45-9112-5714A149723A}" type="slidenum">
              <a:rPr lang="en-US"/>
              <a:pPr/>
              <a:t>29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5C6A6-7D21-7948-972D-3CEAFD2A771B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NAAL:  70% of college graduates in 2003 study could NOT read complex materials.  Examples:</a:t>
            </a:r>
          </a:p>
          <a:p>
            <a:pPr>
              <a:buFontTx/>
              <a:buChar char="•"/>
            </a:pPr>
            <a:r>
              <a:rPr lang="en-US"/>
              <a:t>Compare ideas in two editorials.</a:t>
            </a:r>
          </a:p>
          <a:p>
            <a:pPr>
              <a:buFontTx/>
              <a:buChar char="•"/>
            </a:pPr>
            <a:r>
              <a:rPr lang="en-US"/>
              <a:t>Compute and compare price per ounce of two different food items.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3E875-3360-1144-BD8C-C4ED88B132D4}" type="slidenum">
              <a:rPr lang="en-US"/>
              <a:pPr/>
              <a:t>30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CF357-50D7-B744-8070-8C5A8E070BDF}" type="slidenum">
              <a:rPr lang="en-US"/>
              <a:pPr/>
              <a:t>31</a:t>
            </a:fld>
            <a:endParaRPr lang="en-US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84F12-3181-CE4B-9FC9-4C5A4285CC65}" type="slidenum">
              <a:rPr lang="en-US"/>
              <a:pPr/>
              <a:t>32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4480E-538B-2D43-B098-51D231AAB4BB}" type="slidenum">
              <a:rPr lang="en-US"/>
              <a:pPr/>
              <a:t>33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14EC9-3AB7-CA41-8D1C-9D273B4D7D91}" type="slidenum">
              <a:rPr lang="en-US"/>
              <a:pPr/>
              <a:t>34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CC536-296E-F642-AAC5-61232C3F37C5}" type="slidenum">
              <a:rPr lang="en-US"/>
              <a:pPr/>
              <a:t>35</a:t>
            </a:fld>
            <a:endParaRPr lang="en-US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587DB-3173-734C-A41C-52E9BEF70E07}" type="slidenum">
              <a:rPr lang="en-US"/>
              <a:pPr/>
              <a:t>36</a:t>
            </a:fld>
            <a:endParaRPr lang="en-US"/>
          </a:p>
        </p:txBody>
      </p:sp>
      <p:sp>
        <p:nvSpPr>
          <p:cNvPr id="172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381-7FAE-7F43-96B6-4C3D8C138758}" type="slidenum">
              <a:rPr lang="en-US"/>
              <a:pPr/>
              <a:t>37</a:t>
            </a:fld>
            <a:endParaRPr lang="en-US"/>
          </a:p>
        </p:txBody>
      </p:sp>
      <p:sp>
        <p:nvSpPr>
          <p:cNvPr id="174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B126C-7C99-E74D-86D0-F204D8165FE7}" type="slidenum">
              <a:rPr lang="en-US"/>
              <a:pPr/>
              <a:t>38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C2659-8D3C-FA49-90B0-ACB54493B521}" type="slidenum">
              <a:rPr lang="en-US"/>
              <a:pPr/>
              <a:t>39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A6A2A-5483-BB4A-A8E9-D9205249408E}" type="slidenum">
              <a:rPr lang="en-US"/>
              <a:pPr/>
              <a:t>4</a:t>
            </a:fld>
            <a:endParaRPr lang="en-US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C2DD2-6FCE-3B46-809A-2BCCB0FC8F12}" type="slidenum">
              <a:rPr lang="en-US"/>
              <a:pPr/>
              <a:t>40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223E1-7B35-3740-B851-0969B8BA0127}" type="slidenum">
              <a:rPr lang="en-US"/>
              <a:pPr/>
              <a:t>41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784F9-98E4-7643-A2BB-B94E6129DE1A}" type="slidenum">
              <a:rPr lang="en-US"/>
              <a:pPr/>
              <a:t>42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613F4-60FA-B445-A5CB-581AB6F98C3F}" type="slidenum">
              <a:rPr lang="en-US"/>
              <a:pPr/>
              <a:t>43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E0686-36C3-8049-A9C1-65C84FB617C4}" type="slidenum">
              <a:rPr lang="en-US"/>
              <a:pPr/>
              <a:t>44</a:t>
            </a:fld>
            <a:endParaRPr lang="en-US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651A6-62AA-7E49-BE73-417169736142}" type="slidenum">
              <a:rPr lang="en-US"/>
              <a:pPr/>
              <a:t>45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2B2CF-CA0A-6546-96D0-74F2A94C8EE7}" type="slidenum">
              <a:rPr lang="en-US"/>
              <a:pPr/>
              <a:t>46</a:t>
            </a:fld>
            <a:endParaRPr lang="en-US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A21C5-29FA-C74E-852C-856368C09236}" type="slidenum">
              <a:rPr lang="en-US"/>
              <a:pPr/>
              <a:t>47</a:t>
            </a:fld>
            <a:endParaRPr lang="en-US"/>
          </a:p>
        </p:txBody>
      </p:sp>
      <p:sp>
        <p:nvSpPr>
          <p:cNvPr id="21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147DF-BC00-F148-BEBC-5DE46657C376}" type="slidenum">
              <a:rPr lang="en-US"/>
              <a:pPr/>
              <a:t>48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C7418-35BF-F745-9A7E-4A3CD5F27DF7}" type="slidenum">
              <a:rPr lang="en-US"/>
              <a:pPr/>
              <a:t>49</a:t>
            </a:fld>
            <a:endParaRPr lang="en-US"/>
          </a:p>
        </p:txBody>
      </p:sp>
      <p:sp>
        <p:nvSpPr>
          <p:cNvPr id="176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425A5-F5E0-0846-B6B2-A559D6A2CBB4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1AE5E-F175-6A41-AF85-52D3A77736BE}" type="slidenum">
              <a:rPr lang="en-US"/>
              <a:pPr/>
              <a:t>50</a:t>
            </a:fld>
            <a:endParaRPr lang="en-US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63BC1-8749-754B-9CC3-37A7B3126BC5}" type="slidenum">
              <a:rPr lang="en-US"/>
              <a:pPr/>
              <a:t>51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67FBA-2BBF-A946-8C1E-2F04C072F2B9}" type="slidenum">
              <a:rPr lang="en-US"/>
              <a:pPr/>
              <a:t>52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000B6-8AD7-BB4B-836D-0B4C43E695EC}" type="slidenum">
              <a:rPr lang="en-US"/>
              <a:pPr/>
              <a:t>53</a:t>
            </a:fld>
            <a:endParaRPr lang="en-US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0A422-92A3-5945-9BFA-D8EBE8A20FAF}" type="slidenum">
              <a:rPr lang="en-US"/>
              <a:pPr/>
              <a:t>54</a:t>
            </a:fld>
            <a:endParaRPr lang="en-US"/>
          </a:p>
        </p:txBody>
      </p:sp>
      <p:sp>
        <p:nvSpPr>
          <p:cNvPr id="219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81ACC-5C2A-024C-996F-E4F908093068}" type="slidenum">
              <a:rPr lang="en-US"/>
              <a:pPr/>
              <a:t>55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8E2D-B7D1-F94C-BE3C-57FCDEFEBA31}" type="slidenum">
              <a:rPr lang="en-US"/>
              <a:pPr/>
              <a:t>56</a:t>
            </a:fld>
            <a:endParaRPr lang="en-US"/>
          </a:p>
        </p:txBody>
      </p:sp>
      <p:sp>
        <p:nvSpPr>
          <p:cNvPr id="229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AAC90-F530-5A40-97B8-3D11DF0173F7}" type="slidenum">
              <a:rPr lang="en-US"/>
              <a:pPr/>
              <a:t>57</a:t>
            </a:fld>
            <a:endParaRPr lang="en-US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0D3E9-F757-E448-B750-6C141FC5FF6A}" type="slidenum">
              <a:rPr lang="en-US"/>
              <a:pPr/>
              <a:t>58</a:t>
            </a:fld>
            <a:endParaRPr lang="en-US"/>
          </a:p>
        </p:txBody>
      </p:sp>
      <p:sp>
        <p:nvSpPr>
          <p:cNvPr id="231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3F3C1-33F5-D44B-9D0A-FE9F6715529D}" type="slidenum">
              <a:rPr lang="en-US"/>
              <a:pPr/>
              <a:t>59</a:t>
            </a:fld>
            <a:endParaRPr lang="en-US"/>
          </a:p>
        </p:txBody>
      </p:sp>
      <p:sp>
        <p:nvSpPr>
          <p:cNvPr id="194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853E1-C9B7-C444-AFCE-D30308D5444F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DA141-3E77-F64D-9C4B-BD5A45E1BB2E}" type="slidenum">
              <a:rPr lang="en-US"/>
              <a:pPr/>
              <a:t>60</a:t>
            </a:fld>
            <a:endParaRPr 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48251-EFDB-4E43-BBF1-18302741B198}" type="slidenum">
              <a:rPr lang="en-US"/>
              <a:pPr/>
              <a:t>61</a:t>
            </a:fld>
            <a:endParaRPr lang="en-US"/>
          </a:p>
        </p:txBody>
      </p:sp>
      <p:sp>
        <p:nvSpPr>
          <p:cNvPr id="196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600A0C-1A06-884C-A74B-697094CD752B}" type="slidenum">
              <a:rPr lang="en-US"/>
              <a:pPr/>
              <a:t>62</a:t>
            </a:fld>
            <a:endParaRPr lang="en-US"/>
          </a:p>
        </p:txBody>
      </p:sp>
      <p:sp>
        <p:nvSpPr>
          <p:cNvPr id="190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31203D-6F59-A64E-8621-F96404AE4FE4}" type="slidenum">
              <a:rPr lang="en-US"/>
              <a:pPr/>
              <a:t>63</a:t>
            </a:fld>
            <a:endParaRPr lang="en-US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557C4-EE39-B24A-97DF-D8CA26379580}" type="slidenum">
              <a:rPr lang="en-US"/>
              <a:pPr/>
              <a:t>64</a:t>
            </a:fld>
            <a:endParaRPr lang="en-U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68908-61A0-684B-9AE5-64AC16751735}" type="slidenum">
              <a:rPr lang="en-US"/>
              <a:pPr/>
              <a:t>65</a:t>
            </a:fld>
            <a:endParaRPr lang="en-US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9D87E-798D-C34F-A071-76E2C493D2BF}" type="slidenum">
              <a:rPr lang="en-US"/>
              <a:pPr/>
              <a:t>66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B5536-A53C-C142-9DDE-A556971B0E24}" type="slidenum">
              <a:rPr lang="en-US"/>
              <a:pPr/>
              <a:t>7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CD104-796B-C246-AF9D-1DF48B680574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D1ECD5-C5EB-5044-B48F-875C51E7B56F}" type="slidenum">
              <a:rPr lang="en-US"/>
              <a:pPr/>
              <a:t>9</a:t>
            </a:fld>
            <a:endParaRPr lang="en-U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9A7EB-3CA7-D641-899E-FD66685701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0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43CEF-C511-6448-89BE-96C7A1538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6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21210-4E00-7E40-BAAF-2122D03C1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1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FDE8B-1540-9E42-8954-4455AE37A8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475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C02F5-78E4-544D-9899-7F384223AB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39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F7BED-C94B-C349-8614-C8FEFA9CF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2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C1621-2A4E-D446-BB57-950DF19116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26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B9AC8-3D5F-EE4B-BA28-17F9793E7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00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70DF0-397E-E240-8114-7E8233C8C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60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B1C5B-E73C-B54E-B49E-29E8EC186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45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F3E50-155F-654D-AD57-4F1EAEFE3C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0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ED1A2-A9D1-B542-8FBC-4FD4607AD9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08A5F-8739-EB44-8D4C-58E5034BD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52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4491-3139-D346-AB8C-F93D0FCEA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154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8D09-DA5E-B546-99F2-C76A09F26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66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4F5795-F639-F248-97B0-E0568CD2F3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35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7B30-17D5-7045-9C22-678AC5432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2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3315-C444-0F45-B576-47B2D8E268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7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A1206-DC5F-3148-83E3-3A85E4905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4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16549-4EB5-2148-963E-AE6FA5FA88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5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BECF-BEB5-9C41-B9E6-1CA6E8033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49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4D756-E52C-394C-A179-F4D77632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10528-3A57-D841-B2F5-2B9B971B5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22892F0A-977C-AF49-9C2A-D313DD4A6E8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7589" name="Group 5"/>
          <p:cNvGrpSpPr>
            <a:grpSpLocks/>
          </p:cNvGrpSpPr>
          <p:nvPr userDrawn="1"/>
        </p:nvGrpSpPr>
        <p:grpSpPr bwMode="auto">
          <a:xfrm>
            <a:off x="819150" y="152400"/>
            <a:ext cx="7505700" cy="457200"/>
            <a:chOff x="516" y="144"/>
            <a:chExt cx="4728" cy="288"/>
          </a:xfrm>
        </p:grpSpPr>
        <p:sp>
          <p:nvSpPr>
            <p:cNvPr id="67590" name="Text Box 6"/>
            <p:cNvSpPr txBox="1">
              <a:spLocks noChangeArrowheads="1"/>
            </p:cNvSpPr>
            <p:nvPr userDrawn="1"/>
          </p:nvSpPr>
          <p:spPr bwMode="auto">
            <a:xfrm>
              <a:off x="624" y="144"/>
              <a:ext cx="45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>
                  <a:solidFill>
                    <a:srgbClr val="0000CC"/>
                  </a:solidFill>
                </a:rPr>
                <a:t>The Joy and Responsibility of Teaching Well</a:t>
              </a:r>
            </a:p>
          </p:txBody>
        </p:sp>
        <p:sp>
          <p:nvSpPr>
            <p:cNvPr id="67591" name="Line 7"/>
            <p:cNvSpPr>
              <a:spLocks noChangeShapeType="1"/>
            </p:cNvSpPr>
            <p:nvPr userDrawn="1"/>
          </p:nvSpPr>
          <p:spPr bwMode="auto">
            <a:xfrm>
              <a:off x="516" y="432"/>
              <a:ext cx="4728" cy="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FCF66569-3D03-4D40-84EA-E73995E4D4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/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762000" y="841375"/>
            <a:ext cx="7620000" cy="1368425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A50021"/>
                </a:solidFill>
              </a:rPr>
              <a:t>The JOY and RESPONSIBILITY of 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A50021"/>
                </a:solidFill>
              </a:rPr>
              <a:t>TEACHING WELL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971550" y="2566988"/>
            <a:ext cx="72009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/>
              <a:t>Presentation by:</a:t>
            </a:r>
          </a:p>
          <a:p>
            <a:pPr algn="ctr">
              <a:spcBef>
                <a:spcPct val="50000"/>
              </a:spcBef>
            </a:pPr>
            <a:r>
              <a:rPr lang="en-US" sz="2200"/>
              <a:t>L. Dee Fink, Ph.D.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200"/>
              <a:t>National Consultant in Higher Education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</a:pPr>
            <a:r>
              <a:rPr lang="en-US" sz="2200"/>
              <a:t>Author: </a:t>
            </a:r>
            <a:r>
              <a:rPr lang="en-US" sz="2200" i="1"/>
              <a:t>Creating Significant Learning Experiences</a:t>
            </a:r>
            <a:endParaRPr lang="en-US" sz="2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229600" cy="639763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u="sng">
                <a:solidFill>
                  <a:srgbClr val="990033"/>
                </a:solidFill>
                <a:latin typeface="Tahoma" charset="0"/>
              </a:rPr>
              <a:t>Taxonomy of Significant Learning</a:t>
            </a:r>
            <a:r>
              <a:rPr lang="en-US" sz="3600" u="sng">
                <a:solidFill>
                  <a:srgbClr val="990033"/>
                </a:solidFill>
                <a:latin typeface="Tahoma" charset="0"/>
              </a:rPr>
              <a:t/>
            </a:r>
            <a:br>
              <a:rPr lang="en-US" sz="3600" u="sng">
                <a:solidFill>
                  <a:srgbClr val="990033"/>
                </a:solidFill>
                <a:latin typeface="Tahoma" charset="0"/>
              </a:rPr>
            </a:br>
            <a:endParaRPr lang="en-US" sz="3600" u="sng">
              <a:solidFill>
                <a:srgbClr val="990033"/>
              </a:solidFill>
              <a:latin typeface="Tahoma" charset="0"/>
            </a:endParaRPr>
          </a:p>
        </p:txBody>
      </p:sp>
      <p:pic>
        <p:nvPicPr>
          <p:cNvPr id="25603" name="Picture 3" descr="Signif%20learning-interactive2-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t="21487" r="12202" b="23036"/>
          <a:stretch>
            <a:fillRect/>
          </a:stretch>
        </p:blipFill>
        <p:spPr bwMode="auto">
          <a:xfrm>
            <a:off x="1295400" y="1371600"/>
            <a:ext cx="640080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152400"/>
            <a:ext cx="8229600" cy="868363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Taxonomy of Significant Learning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1447800" y="1066800"/>
            <a:ext cx="6251575" cy="5486400"/>
            <a:chOff x="912" y="672"/>
            <a:chExt cx="3938" cy="3456"/>
          </a:xfrm>
        </p:grpSpPr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912" y="680"/>
              <a:ext cx="3806" cy="3448"/>
            </a:xfrm>
            <a:prstGeom prst="flowChartConnector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 rot="-316715">
              <a:off x="1167" y="1586"/>
              <a:ext cx="3228" cy="1822"/>
            </a:xfrm>
            <a:custGeom>
              <a:avLst/>
              <a:gdLst>
                <a:gd name="T0" fmla="*/ 0 w 7175"/>
                <a:gd name="T1" fmla="*/ 0 h 4188"/>
                <a:gd name="T2" fmla="*/ 7175 w 7175"/>
                <a:gd name="T3" fmla="*/ 4188 h 4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75" h="4188">
                  <a:moveTo>
                    <a:pt x="0" y="0"/>
                  </a:moveTo>
                  <a:lnTo>
                    <a:pt x="7175" y="41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2832" y="672"/>
              <a:ext cx="5" cy="3456"/>
            </a:xfrm>
            <a:custGeom>
              <a:avLst/>
              <a:gdLst>
                <a:gd name="T0" fmla="*/ 10 w 10"/>
                <a:gd name="T1" fmla="*/ 0 h 7940"/>
                <a:gd name="T2" fmla="*/ 0 w 10"/>
                <a:gd name="T3" fmla="*/ 7940 h 79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" h="7940">
                  <a:moveTo>
                    <a:pt x="10" y="0"/>
                  </a:moveTo>
                  <a:lnTo>
                    <a:pt x="0" y="79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>
              <a:off x="1343" y="1437"/>
              <a:ext cx="3051" cy="2050"/>
            </a:xfrm>
            <a:custGeom>
              <a:avLst/>
              <a:gdLst>
                <a:gd name="T0" fmla="*/ 6780 w 6780"/>
                <a:gd name="T1" fmla="*/ 0 h 4710"/>
                <a:gd name="T2" fmla="*/ 0 w 6780"/>
                <a:gd name="T3" fmla="*/ 4710 h 47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780" h="4710">
                  <a:moveTo>
                    <a:pt x="6780" y="0"/>
                  </a:moveTo>
                  <a:lnTo>
                    <a:pt x="0" y="47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1155" y="2181"/>
              <a:ext cx="1269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290513" indent="-1206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  <a:latin typeface="Tahoma" charset="0"/>
                </a:rPr>
                <a:t>Caring</a:t>
              </a:r>
            </a:p>
            <a:p>
              <a:pPr eaLnBrk="0" hangingPunct="0">
                <a:spcBef>
                  <a:spcPts val="400"/>
                </a:spcBef>
                <a:spcAft>
                  <a:spcPts val="300"/>
                </a:spcAft>
              </a:pPr>
              <a:r>
                <a:rPr lang="en-US" sz="1600" b="0">
                  <a:latin typeface="Tahoma" charset="0"/>
                </a:rPr>
                <a:t>Developing new…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Feelings</a:t>
              </a:r>
            </a:p>
            <a:p>
              <a:pPr lvl="1" eaLnBrk="0" hangingPunct="0">
                <a:spcAft>
                  <a:spcPts val="300"/>
                </a:spcAft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Interests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Values</a:t>
              </a:r>
              <a:endParaRPr lang="en-US" sz="3200" b="0">
                <a:latin typeface="Tahoma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693" y="912"/>
              <a:ext cx="1283" cy="1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65100" indent="-1651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519113" indent="-179388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ts val="1200"/>
                </a:spcBef>
              </a:pPr>
              <a:r>
                <a:rPr lang="en-US" sz="1500" u="sng">
                  <a:solidFill>
                    <a:srgbClr val="0000CC"/>
                  </a:solidFill>
                  <a:latin typeface="Tahoma" charset="0"/>
                </a:rPr>
                <a:t>Learning How to Learn</a:t>
              </a:r>
            </a:p>
            <a:p>
              <a:pPr eaLnBrk="0" hangingPunct="0">
                <a:buFont typeface="Symbol" charset="0"/>
                <a:buChar char="·"/>
              </a:pPr>
              <a:r>
                <a:rPr lang="en-US" sz="1500" b="0">
                  <a:latin typeface="Tahoma" charset="0"/>
                </a:rPr>
                <a:t>Becoming a better student</a:t>
              </a:r>
            </a:p>
            <a:p>
              <a:pPr eaLnBrk="0" hangingPunct="0">
                <a:buFont typeface="Symbol" charset="0"/>
                <a:buChar char="·"/>
              </a:pPr>
              <a:r>
                <a:rPr lang="en-US" sz="1500" b="0">
                  <a:latin typeface="Tahoma" charset="0"/>
                </a:rPr>
                <a:t>Inquiring about a subject</a:t>
              </a:r>
            </a:p>
            <a:p>
              <a:pPr eaLnBrk="0" hangingPunct="0">
                <a:buFont typeface="Symbol" charset="0"/>
                <a:buChar char="·"/>
              </a:pPr>
              <a:r>
                <a:rPr lang="en-US" sz="1500" b="0">
                  <a:latin typeface="Tahoma" charset="0"/>
                </a:rPr>
                <a:t>Self-directing learners</a:t>
              </a: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1802" y="3106"/>
              <a:ext cx="1228" cy="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2349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  <a:latin typeface="Tahoma" charset="0"/>
                </a:rPr>
                <a:t>Human Dimensions</a:t>
              </a:r>
            </a:p>
            <a:p>
              <a:pPr eaLnBrk="0" hangingPunct="0"/>
              <a:r>
                <a:rPr lang="en-US" sz="1600" b="0">
                  <a:latin typeface="Tahoma" charset="0"/>
                </a:rPr>
                <a:t>Learning about:</a:t>
              </a:r>
            </a:p>
            <a:p>
              <a:pPr lvl="1" eaLnBrk="0" hangingPunct="0">
                <a:spcAft>
                  <a:spcPts val="300"/>
                </a:spcAft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 Oneself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 Others</a:t>
              </a:r>
              <a:endParaRPr lang="en-US" sz="3200" b="0">
                <a:latin typeface="Tahoma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2848" y="2960"/>
              <a:ext cx="1242" cy="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23177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  <a:latin typeface="Tahoma" charset="0"/>
                </a:rPr>
                <a:t>Integration</a:t>
              </a:r>
            </a:p>
            <a:p>
              <a:pPr eaLnBrk="0" hangingPunct="0"/>
              <a:r>
                <a:rPr lang="en-US" sz="1600" b="0">
                  <a:latin typeface="Tahoma" charset="0"/>
                </a:rPr>
                <a:t>Connecting: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Ideas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People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Realms of life</a:t>
              </a:r>
              <a:endParaRPr lang="en-US" sz="3200" b="0">
                <a:latin typeface="Tahoma" charset="0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864" y="945"/>
              <a:ext cx="1312" cy="1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46075" indent="-179388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600" u="sng">
                  <a:solidFill>
                    <a:srgbClr val="0000CC"/>
                  </a:solidFill>
                  <a:latin typeface="Tahoma" charset="0"/>
                </a:rPr>
                <a:t>Foundational Knowledge</a:t>
              </a:r>
            </a:p>
            <a:p>
              <a:pPr eaLnBrk="0" hangingPunct="0"/>
              <a:r>
                <a:rPr lang="en-US" sz="1600" b="0">
                  <a:latin typeface="Tahoma" charset="0"/>
                </a:rPr>
                <a:t>Understanding and </a:t>
              </a:r>
            </a:p>
            <a:p>
              <a:pPr eaLnBrk="0" hangingPunct="0"/>
              <a:r>
                <a:rPr lang="en-US" sz="1600" b="0">
                  <a:latin typeface="Tahoma" charset="0"/>
                </a:rPr>
                <a:t>remembering: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Information</a:t>
              </a:r>
            </a:p>
            <a:p>
              <a:pPr lvl="1"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Ideas</a:t>
              </a:r>
              <a:endParaRPr lang="en-US" sz="3200" b="0">
                <a:latin typeface="Tahoma" charset="0"/>
              </a:endParaRP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3456" y="2036"/>
              <a:ext cx="1394" cy="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20650" indent="-1206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358775" indent="-123825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80000"/>
                </a:lnSpc>
                <a:spcBef>
                  <a:spcPts val="1200"/>
                </a:spcBef>
              </a:pPr>
              <a:r>
                <a:rPr lang="en-US" sz="1600" u="sng">
                  <a:solidFill>
                    <a:srgbClr val="0000CC"/>
                  </a:solidFill>
                  <a:latin typeface="Tahoma" charset="0"/>
                </a:rPr>
                <a:t>Application</a:t>
              </a:r>
            </a:p>
            <a:p>
              <a:pPr eaLnBrk="0" hangingPunct="0">
                <a:lnSpc>
                  <a:spcPct val="30000"/>
                </a:lnSpc>
                <a:spcBef>
                  <a:spcPts val="1200"/>
                </a:spcBef>
                <a:spcAft>
                  <a:spcPts val="300"/>
                </a:spcAft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Skills</a:t>
              </a:r>
            </a:p>
            <a:p>
              <a:pPr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Thinking: Critical, Creative, &amp; Practical</a:t>
              </a:r>
              <a:endParaRPr lang="en-US" sz="1500" b="0">
                <a:latin typeface="Tahoma" charset="0"/>
              </a:endParaRPr>
            </a:p>
            <a:p>
              <a:pPr eaLnBrk="0" hangingPunct="0">
                <a:buFont typeface="Symbol" charset="0"/>
                <a:buChar char="·"/>
              </a:pPr>
              <a:r>
                <a:rPr lang="en-US" sz="1600" b="0">
                  <a:latin typeface="Tahoma" charset="0"/>
                </a:rPr>
                <a:t>Managing projects</a:t>
              </a:r>
              <a:endParaRPr lang="en-US" sz="3200" b="0">
                <a:latin typeface="Tahoma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71500" y="914400"/>
            <a:ext cx="8267700" cy="549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spcAft>
                <a:spcPct val="40000"/>
              </a:spcAft>
            </a:pPr>
            <a:r>
              <a:rPr lang="en-US" sz="2400">
                <a:latin typeface="Tahoma" charset="0"/>
              </a:rPr>
              <a:t>In a course with </a:t>
            </a:r>
            <a:r>
              <a:rPr lang="en-US" sz="2600">
                <a:solidFill>
                  <a:srgbClr val="990033"/>
                </a:solidFill>
                <a:latin typeface="Tahoma" charset="0"/>
              </a:rPr>
              <a:t>significant learning</a:t>
            </a:r>
            <a:r>
              <a:rPr lang="en-US" sz="2400">
                <a:latin typeface="Tahoma" charset="0"/>
              </a:rPr>
              <a:t>, students will: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Understand and remember</a:t>
            </a:r>
            <a:r>
              <a:rPr lang="en-US" sz="2400">
                <a:latin typeface="Tahoma" charset="0"/>
              </a:rPr>
              <a:t> the key concepts, terms, relationship, etc.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Know how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use</a:t>
            </a:r>
            <a:r>
              <a:rPr lang="en-US" sz="2400">
                <a:latin typeface="Tahoma" charset="0"/>
              </a:rPr>
              <a:t> the content.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Be able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relate</a:t>
            </a:r>
            <a:r>
              <a:rPr lang="en-US" sz="2400">
                <a:latin typeface="Tahoma" charset="0"/>
              </a:rPr>
              <a:t> this subject to other subjects.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Understand the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personal and social</a:t>
            </a:r>
            <a:r>
              <a:rPr lang="en-US" sz="2400">
                <a:latin typeface="Tahoma" charset="0"/>
              </a:rPr>
              <a:t> implications of knowing about this subject.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Value</a:t>
            </a:r>
            <a:r>
              <a:rPr lang="en-US" sz="2400">
                <a:latin typeface="Tahoma" charset="0"/>
              </a:rPr>
              <a:t> this subject and further learning about it.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Know how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keep on learning</a:t>
            </a:r>
            <a:r>
              <a:rPr lang="en-US" sz="2400">
                <a:latin typeface="Tahoma" charset="0"/>
              </a:rPr>
              <a:t> about this subject, after the course is over.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15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66920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1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922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963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68968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69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970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7467600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3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00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7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147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71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  <a:latin typeface="Tahoma" charset="0"/>
              </a:rPr>
              <a:t>II</a:t>
            </a:r>
            <a:r>
              <a:rPr lang="en-US" sz="2800">
                <a:solidFill>
                  <a:srgbClr val="A50021"/>
                </a:solidFill>
                <a:latin typeface="Tahoma" charset="0"/>
              </a:rPr>
              <a:t>.  </a:t>
            </a:r>
            <a:r>
              <a:rPr lang="en-US" sz="2800" u="sng">
                <a:solidFill>
                  <a:srgbClr val="A50021"/>
                </a:solidFill>
                <a:latin typeface="Tahoma" charset="0"/>
              </a:rPr>
              <a:t>HOW</a:t>
            </a:r>
            <a:r>
              <a:rPr lang="en-US" sz="2400" u="sng">
                <a:solidFill>
                  <a:srgbClr val="A50021"/>
                </a:solidFill>
                <a:latin typeface="Tahoma" charset="0"/>
              </a:rPr>
              <a:t> We Teach</a:t>
            </a:r>
            <a:endParaRPr lang="en-US" sz="2400">
              <a:solidFill>
                <a:srgbClr val="A50021"/>
              </a:solidFill>
              <a:latin typeface="Tahoma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Now:  </a:t>
            </a:r>
            <a:r>
              <a:rPr lang="en-US" sz="2400">
                <a:latin typeface="Tahoma" charset="0"/>
              </a:rPr>
              <a:t>Primarily…</a:t>
            </a:r>
            <a:endParaRPr lang="en-US" sz="2400">
              <a:solidFill>
                <a:srgbClr val="0000CC"/>
              </a:solidFill>
              <a:latin typeface="Tahoma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Lecture/textbook/homework, plus: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whole class discussion</a:t>
            </a:r>
          </a:p>
          <a:p>
            <a:pPr lvl="3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lab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Need?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More powerful kinds of learning require      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 more powerful kinds of teaching</a:t>
            </a:r>
            <a:r>
              <a:rPr lang="en-US" sz="2400">
                <a:latin typeface="Tahom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4495800" y="3810000"/>
            <a:ext cx="2819400" cy="1905000"/>
            <a:chOff x="2832" y="2400"/>
            <a:chExt cx="1776" cy="1200"/>
          </a:xfrm>
        </p:grpSpPr>
        <p:sp>
          <p:nvSpPr>
            <p:cNvPr id="62467" name="Oval 3"/>
            <p:cNvSpPr>
              <a:spLocks noChangeArrowheads="1"/>
            </p:cNvSpPr>
            <p:nvPr/>
          </p:nvSpPr>
          <p:spPr bwMode="auto">
            <a:xfrm>
              <a:off x="2832" y="2400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68" name="Text Box 4"/>
            <p:cNvSpPr txBox="1">
              <a:spLocks noChangeArrowheads="1"/>
            </p:cNvSpPr>
            <p:nvPr/>
          </p:nvSpPr>
          <p:spPr bwMode="auto">
            <a:xfrm>
              <a:off x="3096" y="274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Managing the Course</a:t>
              </a:r>
            </a:p>
          </p:txBody>
        </p:sp>
      </p:grp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638300" y="1295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A50021"/>
                </a:solidFill>
              </a:rPr>
              <a:t>FUNDAMENTAL TASKS OF TEACHING</a:t>
            </a:r>
          </a:p>
        </p:txBody>
      </p:sp>
      <p:grpSp>
        <p:nvGrpSpPr>
          <p:cNvPr id="62470" name="Group 6"/>
          <p:cNvGrpSpPr>
            <a:grpSpLocks/>
          </p:cNvGrpSpPr>
          <p:nvPr/>
        </p:nvGrpSpPr>
        <p:grpSpPr bwMode="auto">
          <a:xfrm>
            <a:off x="1981200" y="2133600"/>
            <a:ext cx="2819400" cy="1905000"/>
            <a:chOff x="1248" y="1560"/>
            <a:chExt cx="1776" cy="1200"/>
          </a:xfrm>
        </p:grpSpPr>
        <p:sp>
          <p:nvSpPr>
            <p:cNvPr id="62471" name="Oval 7"/>
            <p:cNvSpPr>
              <a:spLocks noChangeArrowheads="1"/>
            </p:cNvSpPr>
            <p:nvPr/>
          </p:nvSpPr>
          <p:spPr bwMode="auto">
            <a:xfrm>
              <a:off x="1248" y="1560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1392" y="1786"/>
              <a:ext cx="148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Knowledge of the Subject Matter</a:t>
              </a:r>
            </a:p>
          </p:txBody>
        </p:sp>
      </p:grpSp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4495800" y="2133600"/>
            <a:ext cx="2819400" cy="1905000"/>
            <a:chOff x="2832" y="1344"/>
            <a:chExt cx="1776" cy="1200"/>
          </a:xfrm>
        </p:grpSpPr>
        <p:sp>
          <p:nvSpPr>
            <p:cNvPr id="62474" name="Oval 10"/>
            <p:cNvSpPr>
              <a:spLocks noChangeArrowheads="1"/>
            </p:cNvSpPr>
            <p:nvPr/>
          </p:nvSpPr>
          <p:spPr bwMode="auto">
            <a:xfrm>
              <a:off x="2832" y="1344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5" name="Text Box 11"/>
            <p:cNvSpPr txBox="1">
              <a:spLocks noChangeArrowheads="1"/>
            </p:cNvSpPr>
            <p:nvPr/>
          </p:nvSpPr>
          <p:spPr bwMode="auto">
            <a:xfrm>
              <a:off x="3072" y="1570"/>
              <a:ext cx="129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Interacting with Students</a:t>
              </a:r>
            </a:p>
          </p:txBody>
        </p:sp>
      </p:grpSp>
      <p:grpSp>
        <p:nvGrpSpPr>
          <p:cNvPr id="62476" name="Group 12"/>
          <p:cNvGrpSpPr>
            <a:grpSpLocks/>
          </p:cNvGrpSpPr>
          <p:nvPr/>
        </p:nvGrpSpPr>
        <p:grpSpPr bwMode="auto">
          <a:xfrm>
            <a:off x="1981200" y="3810000"/>
            <a:ext cx="2819400" cy="1905000"/>
            <a:chOff x="1296" y="2496"/>
            <a:chExt cx="1776" cy="1200"/>
          </a:xfrm>
        </p:grpSpPr>
        <p:sp>
          <p:nvSpPr>
            <p:cNvPr id="62477" name="Oval 13"/>
            <p:cNvSpPr>
              <a:spLocks noChangeArrowheads="1"/>
            </p:cNvSpPr>
            <p:nvPr/>
          </p:nvSpPr>
          <p:spPr bwMode="auto">
            <a:xfrm>
              <a:off x="1296" y="2496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8" name="Text Box 14"/>
            <p:cNvSpPr txBox="1">
              <a:spLocks noChangeArrowheads="1"/>
            </p:cNvSpPr>
            <p:nvPr/>
          </p:nvSpPr>
          <p:spPr bwMode="auto">
            <a:xfrm>
              <a:off x="1536" y="2688"/>
              <a:ext cx="129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Designing Learning Experiences</a:t>
              </a:r>
            </a:p>
          </p:txBody>
        </p:sp>
      </p:grp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4648200" y="20574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810000" y="5943600"/>
            <a:ext cx="17526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Beginning of the Course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616075" y="5822950"/>
            <a:ext cx="5911850" cy="6540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>
              <a:lnSpc>
                <a:spcPct val="130000"/>
              </a:lnSpc>
              <a:spcBef>
                <a:spcPts val="300"/>
              </a:spcBef>
            </a:pPr>
            <a:r>
              <a:rPr lang="en-US" sz="2200"/>
              <a:t>S i t u a t i o n a l    F a c t o r s</a:t>
            </a:r>
            <a:endParaRPr lang="en-US" sz="2200" b="0">
              <a:latin typeface="Garamond" charset="0"/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2633663" y="5272088"/>
            <a:ext cx="304800" cy="327025"/>
          </a:xfrm>
          <a:prstGeom prst="upArrow">
            <a:avLst>
              <a:gd name="adj1" fmla="val 50000"/>
              <a:gd name="adj2" fmla="val 2682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4419600" y="5272088"/>
            <a:ext cx="304800" cy="327025"/>
          </a:xfrm>
          <a:prstGeom prst="upArrow">
            <a:avLst>
              <a:gd name="adj1" fmla="val 50000"/>
              <a:gd name="adj2" fmla="val 26823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100763" y="5272088"/>
            <a:ext cx="307975" cy="327025"/>
          </a:xfrm>
          <a:prstGeom prst="upArrow">
            <a:avLst>
              <a:gd name="adj1" fmla="val 50000"/>
              <a:gd name="adj2" fmla="val 26546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447800" y="3810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38200" y="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04800" y="304800"/>
            <a:ext cx="851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>
              <a:latin typeface="Garamond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295400" y="304800"/>
            <a:ext cx="65532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spcAft>
                <a:spcPct val="10000"/>
              </a:spcAft>
            </a:pPr>
            <a:r>
              <a:rPr lang="en-US" sz="2800" u="sng">
                <a:solidFill>
                  <a:srgbClr val="990033"/>
                </a:solidFill>
              </a:rPr>
              <a:t>INTEGRATED COURSE DESIGN</a:t>
            </a:r>
            <a:r>
              <a:rPr lang="en-US" sz="2800">
                <a:solidFill>
                  <a:srgbClr val="990033"/>
                </a:solidFill>
              </a:rPr>
              <a:t>: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Key Components</a:t>
            </a: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3246438" y="1676400"/>
            <a:ext cx="2651125" cy="13906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695700" y="1981200"/>
            <a:ext cx="1790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n-US" sz="2100"/>
              <a:t>Learning Goals</a:t>
            </a:r>
            <a:endParaRPr lang="en-US" sz="4000" b="0">
              <a:latin typeface="Garamond" charset="0"/>
            </a:endParaRPr>
          </a:p>
        </p:txBody>
      </p:sp>
      <p:sp>
        <p:nvSpPr>
          <p:cNvPr id="39948" name="Freeform 12"/>
          <p:cNvSpPr>
            <a:spLocks/>
          </p:cNvSpPr>
          <p:nvPr/>
        </p:nvSpPr>
        <p:spPr bwMode="auto">
          <a:xfrm>
            <a:off x="3168650" y="2933700"/>
            <a:ext cx="571500" cy="711200"/>
          </a:xfrm>
          <a:custGeom>
            <a:avLst/>
            <a:gdLst>
              <a:gd name="T0" fmla="*/ 0 w 360"/>
              <a:gd name="T1" fmla="*/ 448 h 448"/>
              <a:gd name="T2" fmla="*/ 360 w 360"/>
              <a:gd name="T3" fmla="*/ 0 h 44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60" h="448">
                <a:moveTo>
                  <a:pt x="0" y="448"/>
                </a:moveTo>
                <a:lnTo>
                  <a:pt x="36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Freeform 13"/>
          <p:cNvSpPr>
            <a:spLocks/>
          </p:cNvSpPr>
          <p:nvPr/>
        </p:nvSpPr>
        <p:spPr bwMode="auto">
          <a:xfrm>
            <a:off x="5422900" y="2933700"/>
            <a:ext cx="533400" cy="717550"/>
          </a:xfrm>
          <a:custGeom>
            <a:avLst/>
            <a:gdLst>
              <a:gd name="T0" fmla="*/ 336 w 336"/>
              <a:gd name="T1" fmla="*/ 452 h 452"/>
              <a:gd name="T2" fmla="*/ 0 w 336"/>
              <a:gd name="T3" fmla="*/ 0 h 4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6" h="452">
                <a:moveTo>
                  <a:pt x="336" y="452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1463675" y="3638550"/>
            <a:ext cx="6308725" cy="1390650"/>
            <a:chOff x="893" y="2292"/>
            <a:chExt cx="3974" cy="876"/>
          </a:xfrm>
        </p:grpSpPr>
        <p:grpSp>
          <p:nvGrpSpPr>
            <p:cNvPr id="39951" name="Group 15"/>
            <p:cNvGrpSpPr>
              <a:grpSpLocks/>
            </p:cNvGrpSpPr>
            <p:nvPr/>
          </p:nvGrpSpPr>
          <p:grpSpPr bwMode="auto">
            <a:xfrm>
              <a:off x="3197" y="2292"/>
              <a:ext cx="1670" cy="876"/>
              <a:chOff x="3216" y="2292"/>
              <a:chExt cx="1670" cy="876"/>
            </a:xfrm>
          </p:grpSpPr>
          <p:sp>
            <p:nvSpPr>
              <p:cNvPr id="39952" name="Oval 16"/>
              <p:cNvSpPr>
                <a:spLocks noChangeArrowheads="1"/>
              </p:cNvSpPr>
              <p:nvPr/>
            </p:nvSpPr>
            <p:spPr bwMode="auto">
              <a:xfrm>
                <a:off x="3216" y="2292"/>
                <a:ext cx="1670" cy="87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3" name="Text Box 17"/>
              <p:cNvSpPr txBox="1">
                <a:spLocks noChangeArrowheads="1"/>
              </p:cNvSpPr>
              <p:nvPr/>
            </p:nvSpPr>
            <p:spPr bwMode="auto">
              <a:xfrm>
                <a:off x="3421" y="2469"/>
                <a:ext cx="1259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100"/>
                  <a:t>Feedback &amp;       Assessment</a:t>
                </a:r>
                <a:endParaRPr lang="en-US" sz="2100" b="0">
                  <a:latin typeface="Garamond" charset="0"/>
                </a:endParaRPr>
              </a:p>
            </p:txBody>
          </p:sp>
        </p:grpSp>
        <p:grpSp>
          <p:nvGrpSpPr>
            <p:cNvPr id="39954" name="Group 18"/>
            <p:cNvGrpSpPr>
              <a:grpSpLocks/>
            </p:cNvGrpSpPr>
            <p:nvPr/>
          </p:nvGrpSpPr>
          <p:grpSpPr bwMode="auto">
            <a:xfrm>
              <a:off x="893" y="2292"/>
              <a:ext cx="1670" cy="876"/>
              <a:chOff x="912" y="2292"/>
              <a:chExt cx="1670" cy="876"/>
            </a:xfrm>
          </p:grpSpPr>
          <p:sp>
            <p:nvSpPr>
              <p:cNvPr id="39955" name="Oval 19"/>
              <p:cNvSpPr>
                <a:spLocks noChangeArrowheads="1"/>
              </p:cNvSpPr>
              <p:nvPr/>
            </p:nvSpPr>
            <p:spPr bwMode="auto">
              <a:xfrm>
                <a:off x="912" y="2292"/>
                <a:ext cx="1670" cy="876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6" name="Text Box 20"/>
              <p:cNvSpPr txBox="1">
                <a:spLocks noChangeArrowheads="1"/>
              </p:cNvSpPr>
              <p:nvPr/>
            </p:nvSpPr>
            <p:spPr bwMode="auto">
              <a:xfrm>
                <a:off x="1081" y="2400"/>
                <a:ext cx="1332" cy="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2100"/>
                  <a:t>Teaching &amp;</a:t>
                </a:r>
              </a:p>
              <a:p>
                <a:pPr algn="ctr" eaLnBrk="0" hangingPunct="0"/>
                <a:r>
                  <a:rPr lang="en-US" sz="2100"/>
                  <a:t>Learning</a:t>
                </a:r>
              </a:p>
              <a:p>
                <a:pPr algn="ctr" eaLnBrk="0" hangingPunct="0"/>
                <a:r>
                  <a:rPr lang="en-US" sz="2100"/>
                  <a:t>Activities</a:t>
                </a:r>
                <a:endParaRPr lang="en-US" sz="2100" b="0"/>
              </a:p>
            </p:txBody>
          </p:sp>
        </p:grpSp>
        <p:sp>
          <p:nvSpPr>
            <p:cNvPr id="39957" name="Freeform 21"/>
            <p:cNvSpPr>
              <a:spLocks/>
            </p:cNvSpPr>
            <p:nvPr/>
          </p:nvSpPr>
          <p:spPr bwMode="auto">
            <a:xfrm>
              <a:off x="2584" y="2728"/>
              <a:ext cx="588" cy="4"/>
            </a:xfrm>
            <a:custGeom>
              <a:avLst/>
              <a:gdLst>
                <a:gd name="T0" fmla="*/ 0 w 588"/>
                <a:gd name="T1" fmla="*/ 4 h 4"/>
                <a:gd name="T2" fmla="*/ 588 w 588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88" h="4">
                  <a:moveTo>
                    <a:pt x="0" y="4"/>
                  </a:moveTo>
                  <a:lnTo>
                    <a:pt x="588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971550" y="304800"/>
            <a:ext cx="72009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Criteria of 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GOOD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 Course Design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41995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Text Box 12"/>
            <p:cNvSpPr txBox="1">
              <a:spLocks noChangeArrowheads="1"/>
            </p:cNvSpPr>
            <p:nvPr/>
          </p:nvSpPr>
          <p:spPr bwMode="auto">
            <a:xfrm>
              <a:off x="2419" y="1344"/>
              <a:ext cx="77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700">
                  <a:solidFill>
                    <a:srgbClr val="0000FF"/>
                  </a:solidFill>
                </a:rPr>
                <a:t>Learning Goals</a:t>
              </a:r>
              <a:endParaRPr lang="en-US" sz="2400" b="0">
                <a:latin typeface="Garamond" charset="0"/>
              </a:endParaRPr>
            </a:p>
          </p:txBody>
        </p:sp>
      </p:grp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8100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Teaching Strategy</a:t>
            </a:r>
          </a:p>
        </p:txBody>
      </p:sp>
      <p:grpSp>
        <p:nvGrpSpPr>
          <p:cNvPr id="42004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42005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charset="0"/>
              </a:endParaRPr>
            </a:p>
          </p:txBody>
        </p:sp>
      </p:grpSp>
      <p:grpSp>
        <p:nvGrpSpPr>
          <p:cNvPr id="42011" name="Group 27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42008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5955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971550" y="304800"/>
            <a:ext cx="72009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Criteria of 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GOOD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 Course Design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charset="0"/>
            </a:endParaRP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0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5978" name="Group 26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64" name="Text Box 12"/>
            <p:cNvSpPr txBox="1">
              <a:spLocks noChangeArrowheads="1"/>
            </p:cNvSpPr>
            <p:nvPr/>
          </p:nvSpPr>
          <p:spPr bwMode="auto">
            <a:xfrm>
              <a:off x="2419" y="1344"/>
              <a:ext cx="77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700">
                  <a:solidFill>
                    <a:srgbClr val="0000FF"/>
                  </a:solidFill>
                </a:rPr>
                <a:t>Learning Goals</a:t>
              </a:r>
              <a:endParaRPr lang="en-US" sz="2400" b="0">
                <a:latin typeface="Garamond" charset="0"/>
              </a:endParaRPr>
            </a:p>
          </p:txBody>
        </p:sp>
      </p:grp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8100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Teaching Strategy</a:t>
            </a:r>
          </a:p>
        </p:txBody>
      </p:sp>
      <p:grpSp>
        <p:nvGrpSpPr>
          <p:cNvPr id="125972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125973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4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charset="0"/>
              </a:endParaRPr>
            </a:p>
          </p:txBody>
        </p:sp>
      </p:grpSp>
      <p:grpSp>
        <p:nvGrpSpPr>
          <p:cNvPr id="125975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125976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977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71500" y="1514475"/>
            <a:ext cx="8001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Tertiary education [i.e., higher education] is more critical, the flatter the world gets.</a:t>
            </a:r>
            <a:r>
              <a:rPr lang="ja-JP" altLang="en-US" sz="2400">
                <a:latin typeface="Arial"/>
              </a:rPr>
              <a:t>”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	-Thomas Friedman, </a:t>
            </a:r>
            <a:r>
              <a:rPr lang="en-US" sz="2400" i="1"/>
              <a:t>The World is Flat</a:t>
            </a:r>
            <a:r>
              <a:rPr lang="en-US" sz="2400"/>
              <a:t> </a:t>
            </a:r>
            <a:r>
              <a:rPr lang="en-US" sz="2400" b="0"/>
              <a:t>(p. 289)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Arial"/>
              </a:rPr>
              <a:t>“</a:t>
            </a:r>
            <a:r>
              <a:rPr lang="en-US" sz="2400"/>
              <a:t>[The new world economy] is </a:t>
            </a:r>
            <a:r>
              <a:rPr lang="en-US" sz="2400" i="1"/>
              <a:t>highly knowledge-intensive</a:t>
            </a:r>
            <a:r>
              <a:rPr lang="en-US" sz="2400"/>
              <a:t> – so you must be good at constantly learning.  If you stand still, you fall back.</a:t>
            </a:r>
            <a:r>
              <a:rPr lang="ja-JP" altLang="en-US" sz="2400">
                <a:latin typeface="Arial"/>
              </a:rPr>
              <a:t>”</a:t>
            </a: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	-J.F. Rischard, </a:t>
            </a:r>
            <a:r>
              <a:rPr lang="en-US" sz="2400" i="1"/>
              <a:t>High Noon</a:t>
            </a:r>
            <a:r>
              <a:rPr lang="en-US" sz="2400"/>
              <a:t>  </a:t>
            </a:r>
            <a:r>
              <a:rPr lang="en-US" sz="2400" b="0"/>
              <a:t>(p. 30)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457200"/>
            <a:ext cx="8229600" cy="639763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u="sng">
                <a:solidFill>
                  <a:srgbClr val="990033"/>
                </a:solidFill>
                <a:latin typeface="Tahoma" charset="0"/>
              </a:rPr>
              <a:t>Taxonomy of Significant Learning</a:t>
            </a:r>
            <a:r>
              <a:rPr lang="en-US" sz="3600" u="sng">
                <a:solidFill>
                  <a:srgbClr val="990033"/>
                </a:solidFill>
                <a:latin typeface="Tahoma" charset="0"/>
              </a:rPr>
              <a:t/>
            </a:r>
            <a:br>
              <a:rPr lang="en-US" sz="3600" u="sng">
                <a:solidFill>
                  <a:srgbClr val="990033"/>
                </a:solidFill>
                <a:latin typeface="Tahoma" charset="0"/>
              </a:rPr>
            </a:br>
            <a:endParaRPr lang="en-US" sz="3600" u="sng">
              <a:solidFill>
                <a:srgbClr val="990033"/>
              </a:solidFill>
              <a:latin typeface="Tahoma" charset="0"/>
            </a:endParaRPr>
          </a:p>
        </p:txBody>
      </p:sp>
      <p:pic>
        <p:nvPicPr>
          <p:cNvPr id="160771" name="Picture 3" descr="Signif%20learning-interactive2-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1" t="21487" r="12202" b="23036"/>
          <a:stretch>
            <a:fillRect/>
          </a:stretch>
        </p:blipFill>
        <p:spPr bwMode="auto">
          <a:xfrm>
            <a:off x="1295400" y="1371600"/>
            <a:ext cx="6400800" cy="541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571500" y="914400"/>
            <a:ext cx="8267700" cy="549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144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spcAft>
                <a:spcPct val="40000"/>
              </a:spcAft>
            </a:pPr>
            <a:r>
              <a:rPr lang="en-US" sz="2400">
                <a:latin typeface="Tahoma" charset="0"/>
              </a:rPr>
              <a:t>In a course with </a:t>
            </a:r>
            <a:r>
              <a:rPr lang="en-US" sz="2600">
                <a:solidFill>
                  <a:srgbClr val="990033"/>
                </a:solidFill>
                <a:latin typeface="Tahoma" charset="0"/>
              </a:rPr>
              <a:t>significant learning</a:t>
            </a:r>
            <a:r>
              <a:rPr lang="en-US" sz="2400">
                <a:latin typeface="Tahoma" charset="0"/>
              </a:rPr>
              <a:t>, students will: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Understand and remember</a:t>
            </a:r>
            <a:r>
              <a:rPr lang="en-US" sz="2400">
                <a:latin typeface="Tahoma" charset="0"/>
              </a:rPr>
              <a:t> the key concepts, terms, relationship, etc.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Know how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use</a:t>
            </a:r>
            <a:r>
              <a:rPr lang="en-US" sz="2400">
                <a:latin typeface="Tahoma" charset="0"/>
              </a:rPr>
              <a:t> the content.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Be able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relate</a:t>
            </a:r>
            <a:r>
              <a:rPr lang="en-US" sz="2400">
                <a:latin typeface="Tahoma" charset="0"/>
              </a:rPr>
              <a:t> this subject to other subjects.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Understand the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personal and social</a:t>
            </a:r>
            <a:r>
              <a:rPr lang="en-US" sz="2400">
                <a:latin typeface="Tahoma" charset="0"/>
              </a:rPr>
              <a:t> implications of knowing about this subject.</a:t>
            </a:r>
          </a:p>
          <a:p>
            <a:pPr>
              <a:spcBef>
                <a:spcPct val="20000"/>
              </a:spcBef>
              <a:spcAft>
                <a:spcPct val="30000"/>
              </a:spcAft>
              <a:buFontTx/>
              <a:buAutoNum type="arabi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Value</a:t>
            </a:r>
            <a:r>
              <a:rPr lang="en-US" sz="2400">
                <a:latin typeface="Tahoma" charset="0"/>
              </a:rPr>
              <a:t> this subject and further learning about it.</a:t>
            </a:r>
          </a:p>
          <a:p>
            <a:pPr>
              <a:spcBef>
                <a:spcPct val="20000"/>
              </a:spcBef>
              <a:spcAft>
                <a:spcPct val="20000"/>
              </a:spcAft>
              <a:buFontTx/>
              <a:buAutoNum type="arabicPeriod"/>
            </a:pPr>
            <a:r>
              <a:rPr lang="en-US" sz="2400">
                <a:latin typeface="Tahoma" charset="0"/>
              </a:rPr>
              <a:t>Know how to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keep on learning</a:t>
            </a:r>
            <a:r>
              <a:rPr lang="en-US" sz="2400">
                <a:latin typeface="Tahoma" charset="0"/>
              </a:rPr>
              <a:t> about this subject, after the course is over.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07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971550" y="304800"/>
            <a:ext cx="72009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Criteria of 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GOOD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 Course Design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2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3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3914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123915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16" name="Text Box 12"/>
            <p:cNvSpPr txBox="1">
              <a:spLocks noChangeArrowheads="1"/>
            </p:cNvSpPr>
            <p:nvPr/>
          </p:nvSpPr>
          <p:spPr bwMode="auto">
            <a:xfrm>
              <a:off x="2419" y="1344"/>
              <a:ext cx="77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700">
                  <a:solidFill>
                    <a:srgbClr val="0000FF"/>
                  </a:solidFill>
                </a:rPr>
                <a:t>Learning Goals</a:t>
              </a:r>
              <a:endParaRPr lang="en-US" sz="2400" b="0">
                <a:latin typeface="Garamond" charset="0"/>
              </a:endParaRPr>
            </a:p>
          </p:txBody>
        </p:sp>
      </p:grp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38100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Teaching Strategy</a:t>
            </a:r>
          </a:p>
        </p:txBody>
      </p:sp>
      <p:grpSp>
        <p:nvGrpSpPr>
          <p:cNvPr id="123924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123925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26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charset="0"/>
              </a:endParaRPr>
            </a:p>
          </p:txBody>
        </p:sp>
      </p:grpSp>
      <p:grpSp>
        <p:nvGrpSpPr>
          <p:cNvPr id="123927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402" y="1993"/>
            <a:chExt cx="1094" cy="566"/>
          </a:xfrm>
        </p:grpSpPr>
        <p:sp>
          <p:nvSpPr>
            <p:cNvPr id="123928" name="Oval 24"/>
            <p:cNvSpPr>
              <a:spLocks noChangeArrowheads="1"/>
            </p:cNvSpPr>
            <p:nvPr/>
          </p:nvSpPr>
          <p:spPr bwMode="auto">
            <a:xfrm>
              <a:off x="1402" y="1993"/>
              <a:ext cx="1094" cy="56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929" name="Text Box 25"/>
            <p:cNvSpPr txBox="1">
              <a:spLocks noChangeArrowheads="1"/>
            </p:cNvSpPr>
            <p:nvPr/>
          </p:nvSpPr>
          <p:spPr bwMode="auto">
            <a:xfrm>
              <a:off x="1459" y="2056"/>
              <a:ext cx="97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324100" y="2209800"/>
            <a:ext cx="4495800" cy="31242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1219200" y="685800"/>
            <a:ext cx="67056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u="sng">
                <a:solidFill>
                  <a:srgbClr val="990033"/>
                </a:solidFill>
                <a:latin typeface="Tahoma" charset="0"/>
              </a:rPr>
              <a:t>Holistic Active Learning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3025775" y="1828800"/>
            <a:ext cx="3094038" cy="19288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1104900" y="4302125"/>
            <a:ext cx="3094038" cy="20224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945063" y="4302125"/>
            <a:ext cx="3094037" cy="20224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124200" y="1981200"/>
            <a:ext cx="2667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2625" indent="-2254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Aft>
                <a:spcPts val="300"/>
              </a:spcAft>
            </a:pPr>
            <a:r>
              <a:rPr lang="en-US" sz="1800">
                <a:solidFill>
                  <a:srgbClr val="0000FF"/>
                </a:solidFill>
                <a:latin typeface="Tahoma" charset="0"/>
              </a:rPr>
              <a:t>     </a:t>
            </a:r>
            <a:r>
              <a:rPr lang="en-US" sz="2000" u="sng">
                <a:solidFill>
                  <a:srgbClr val="0000FF"/>
                </a:solidFill>
                <a:latin typeface="Tahoma" charset="0"/>
              </a:rPr>
              <a:t>Experience</a:t>
            </a: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Doing, Observing</a:t>
            </a: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Actual, Simulated</a:t>
            </a:r>
          </a:p>
          <a:p>
            <a:pPr lvl="1" eaLnBrk="0" hangingPunct="0">
              <a:buFont typeface="Symbol" charset="0"/>
              <a:buChar char="·"/>
            </a:pPr>
            <a:r>
              <a:rPr lang="ja-JP" altLang="en-US" sz="1800" b="0">
                <a:latin typeface="Tahoma" charset="0"/>
              </a:rPr>
              <a:t>“</a:t>
            </a:r>
            <a:r>
              <a:rPr lang="en-US" sz="1800" b="0">
                <a:latin typeface="Tahoma" charset="0"/>
              </a:rPr>
              <a:t>Rich Learning Experiences</a:t>
            </a:r>
            <a:r>
              <a:rPr lang="ja-JP" altLang="en-US" sz="1800" b="0">
                <a:latin typeface="Tahoma" charset="0"/>
              </a:rPr>
              <a:t>”</a:t>
            </a:r>
            <a:endParaRPr lang="en-US" sz="1800" b="0">
              <a:latin typeface="Garamond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246188" y="4745038"/>
            <a:ext cx="2792412" cy="135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454025" indent="-2254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hangingPunct="0">
              <a:spcAft>
                <a:spcPts val="300"/>
              </a:spcAft>
            </a:pPr>
            <a:r>
              <a:rPr lang="en-US" sz="1800" u="sng">
                <a:solidFill>
                  <a:srgbClr val="0000FF"/>
                </a:solidFill>
                <a:latin typeface="Tahoma" charset="0"/>
              </a:rPr>
              <a:t>Information &amp; Ideas</a:t>
            </a: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Primary/Secondary</a:t>
            </a: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In-class, out-of-class, online</a:t>
            </a:r>
            <a:endParaRPr lang="en-US" sz="1800" b="0">
              <a:latin typeface="Garamond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864100" y="4341813"/>
            <a:ext cx="3136900" cy="190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2625" indent="-2254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6175" indent="-2317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Aft>
                <a:spcPts val="300"/>
              </a:spcAft>
            </a:pPr>
            <a:r>
              <a:rPr lang="en-US" sz="1700">
                <a:solidFill>
                  <a:srgbClr val="0000FF"/>
                </a:solidFill>
                <a:latin typeface="Tahoma" charset="0"/>
              </a:rPr>
              <a:t>               </a:t>
            </a:r>
            <a:r>
              <a:rPr lang="en-US" sz="2000" u="sng">
                <a:solidFill>
                  <a:srgbClr val="0000FF"/>
                </a:solidFill>
                <a:latin typeface="Tahoma" charset="0"/>
              </a:rPr>
              <a:t>Reflection</a:t>
            </a:r>
            <a:endParaRPr lang="en-US" sz="2000" b="0" u="sng">
              <a:solidFill>
                <a:srgbClr val="0000FF"/>
              </a:solidFill>
              <a:latin typeface="Tahoma" charset="0"/>
            </a:endParaRP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About the…</a:t>
            </a:r>
            <a:endParaRPr lang="en-US" sz="1800" b="0" u="sng">
              <a:latin typeface="Tahoma" charset="0"/>
            </a:endParaRPr>
          </a:p>
          <a:p>
            <a:pPr lvl="2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Subject </a:t>
            </a:r>
            <a:endParaRPr lang="en-US" sz="1800" b="0" u="sng">
              <a:latin typeface="Tahoma" charset="0"/>
            </a:endParaRPr>
          </a:p>
          <a:p>
            <a:pPr lvl="2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Learning Process</a:t>
            </a:r>
            <a:endParaRPr lang="en-US" sz="1800" b="0" u="sng">
              <a:latin typeface="Tahoma" charset="0"/>
            </a:endParaRPr>
          </a:p>
          <a:p>
            <a:pPr lvl="1" eaLnBrk="0" hangingPunct="0">
              <a:buFont typeface="Symbol" charset="0"/>
              <a:buChar char="·"/>
            </a:pPr>
            <a:r>
              <a:rPr lang="en-US" sz="1800" b="0">
                <a:latin typeface="Tahoma" charset="0"/>
              </a:rPr>
              <a:t>Via: Journaling, Learning Portfolios</a:t>
            </a:r>
            <a:endParaRPr lang="en-US" sz="1800" b="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990033"/>
                </a:solidFill>
                <a:latin typeface="Tahoma" charset="0"/>
              </a:rPr>
              <a:t>Multiple Activities that Promote </a:t>
            </a:r>
            <a:br>
              <a:rPr lang="en-US" sz="3200" b="1">
                <a:solidFill>
                  <a:srgbClr val="990033"/>
                </a:solidFill>
                <a:latin typeface="Tahoma" charset="0"/>
              </a:rPr>
            </a:b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ACTIVE LEARNING</a:t>
            </a:r>
            <a:r>
              <a:rPr lang="en-US" sz="4000" b="1"/>
              <a:t> </a:t>
            </a:r>
          </a:p>
        </p:txBody>
      </p:sp>
      <p:sp>
        <p:nvSpPr>
          <p:cNvPr id="29699" name="AutoShape 3"/>
          <p:cNvSpPr>
            <a:spLocks noChangeAspect="1" noChangeArrowheads="1" noTextEdit="1"/>
          </p:cNvSpPr>
          <p:nvPr/>
        </p:nvSpPr>
        <p:spPr bwMode="auto">
          <a:xfrm>
            <a:off x="457200" y="1881188"/>
            <a:ext cx="8305800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93750" y="1881188"/>
            <a:ext cx="7929563" cy="3041650"/>
            <a:chOff x="442" y="1185"/>
            <a:chExt cx="4758" cy="1916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512" y="1231"/>
              <a:ext cx="73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EXPERIENCE</a:t>
              </a:r>
              <a:endParaRPr lang="en-US" sz="2400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3258" y="123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3749" y="1231"/>
              <a:ext cx="142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REFLECTIVE DIALOGUE, </a:t>
              </a:r>
              <a:endParaRPr lang="en-US" sz="2400"/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301" y="1372"/>
              <a:ext cx="2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with:</a:t>
              </a:r>
              <a:endParaRPr lang="en-US" sz="2400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603" y="137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220" y="118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1220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1220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220" y="118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1220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1220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224" y="1185"/>
              <a:ext cx="838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1224" y="1185"/>
              <a:ext cx="8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2062" y="118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2062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20"/>
            <p:cNvSpPr>
              <a:spLocks noChangeShapeType="1"/>
            </p:cNvSpPr>
            <p:nvPr/>
          </p:nvSpPr>
          <p:spPr bwMode="auto">
            <a:xfrm>
              <a:off x="2062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2066" y="1185"/>
              <a:ext cx="163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22"/>
            <p:cNvSpPr>
              <a:spLocks noChangeShapeType="1"/>
            </p:cNvSpPr>
            <p:nvPr/>
          </p:nvSpPr>
          <p:spPr bwMode="auto">
            <a:xfrm>
              <a:off x="2066" y="1185"/>
              <a:ext cx="163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703" y="1185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3703" y="118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>
              <a:off x="3703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Rectangle 26"/>
            <p:cNvSpPr>
              <a:spLocks noChangeArrowheads="1"/>
            </p:cNvSpPr>
            <p:nvPr/>
          </p:nvSpPr>
          <p:spPr bwMode="auto">
            <a:xfrm>
              <a:off x="3706" y="1185"/>
              <a:ext cx="1490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>
              <a:off x="3706" y="1185"/>
              <a:ext cx="149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Rectangle 28"/>
            <p:cNvSpPr>
              <a:spLocks noChangeArrowheads="1"/>
            </p:cNvSpPr>
            <p:nvPr/>
          </p:nvSpPr>
          <p:spPr bwMode="auto">
            <a:xfrm>
              <a:off x="5196" y="118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9"/>
            <p:cNvSpPr>
              <a:spLocks noChangeShapeType="1"/>
            </p:cNvSpPr>
            <p:nvPr/>
          </p:nvSpPr>
          <p:spPr bwMode="auto">
            <a:xfrm>
              <a:off x="5196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Line 30"/>
            <p:cNvSpPr>
              <a:spLocks noChangeShapeType="1"/>
            </p:cNvSpPr>
            <p:nvPr/>
          </p:nvSpPr>
          <p:spPr bwMode="auto">
            <a:xfrm>
              <a:off x="5196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Rectangle 31"/>
            <p:cNvSpPr>
              <a:spLocks noChangeArrowheads="1"/>
            </p:cNvSpPr>
            <p:nvPr/>
          </p:nvSpPr>
          <p:spPr bwMode="auto">
            <a:xfrm>
              <a:off x="5196" y="1185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8" name="Line 32"/>
            <p:cNvSpPr>
              <a:spLocks noChangeShapeType="1"/>
            </p:cNvSpPr>
            <p:nvPr/>
          </p:nvSpPr>
          <p:spPr bwMode="auto">
            <a:xfrm>
              <a:off x="5196" y="118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Line 33"/>
            <p:cNvSpPr>
              <a:spLocks noChangeShapeType="1"/>
            </p:cNvSpPr>
            <p:nvPr/>
          </p:nvSpPr>
          <p:spPr bwMode="auto">
            <a:xfrm>
              <a:off x="5196" y="1185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0" name="Rectangle 34"/>
            <p:cNvSpPr>
              <a:spLocks noChangeArrowheads="1"/>
            </p:cNvSpPr>
            <p:nvPr/>
          </p:nvSpPr>
          <p:spPr bwMode="auto">
            <a:xfrm>
              <a:off x="1220" y="1188"/>
              <a:ext cx="4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Line 35"/>
            <p:cNvSpPr>
              <a:spLocks noChangeShapeType="1"/>
            </p:cNvSpPr>
            <p:nvPr/>
          </p:nvSpPr>
          <p:spPr bwMode="auto">
            <a:xfrm>
              <a:off x="1220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Rectangle 36"/>
            <p:cNvSpPr>
              <a:spLocks noChangeArrowheads="1"/>
            </p:cNvSpPr>
            <p:nvPr/>
          </p:nvSpPr>
          <p:spPr bwMode="auto">
            <a:xfrm>
              <a:off x="2062" y="1188"/>
              <a:ext cx="4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7"/>
            <p:cNvSpPr>
              <a:spLocks noChangeShapeType="1"/>
            </p:cNvSpPr>
            <p:nvPr/>
          </p:nvSpPr>
          <p:spPr bwMode="auto">
            <a:xfrm>
              <a:off x="2062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3703" y="1188"/>
              <a:ext cx="3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9"/>
            <p:cNvSpPr>
              <a:spLocks noChangeShapeType="1"/>
            </p:cNvSpPr>
            <p:nvPr/>
          </p:nvSpPr>
          <p:spPr bwMode="auto">
            <a:xfrm>
              <a:off x="3703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Rectangle 40"/>
            <p:cNvSpPr>
              <a:spLocks noChangeArrowheads="1"/>
            </p:cNvSpPr>
            <p:nvPr/>
          </p:nvSpPr>
          <p:spPr bwMode="auto">
            <a:xfrm>
              <a:off x="5196" y="1188"/>
              <a:ext cx="4" cy="3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41"/>
            <p:cNvSpPr>
              <a:spLocks noChangeShapeType="1"/>
            </p:cNvSpPr>
            <p:nvPr/>
          </p:nvSpPr>
          <p:spPr bwMode="auto">
            <a:xfrm>
              <a:off x="5196" y="1188"/>
              <a:ext cx="1" cy="32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Rectangle 42"/>
            <p:cNvSpPr>
              <a:spLocks noChangeArrowheads="1"/>
            </p:cNvSpPr>
            <p:nvPr/>
          </p:nvSpPr>
          <p:spPr bwMode="auto">
            <a:xfrm>
              <a:off x="831" y="123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39" name="Rectangle 43"/>
            <p:cNvSpPr>
              <a:spLocks noChangeArrowheads="1"/>
            </p:cNvSpPr>
            <p:nvPr/>
          </p:nvSpPr>
          <p:spPr bwMode="auto">
            <a:xfrm>
              <a:off x="1429" y="1232"/>
              <a:ext cx="44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GETTING </a:t>
              </a:r>
              <a:endParaRPr lang="en-US" sz="2400"/>
            </a:p>
          </p:txBody>
        </p:sp>
        <p:sp>
          <p:nvSpPr>
            <p:cNvPr id="29740" name="Rectangle 44"/>
            <p:cNvSpPr>
              <a:spLocks noChangeArrowheads="1"/>
            </p:cNvSpPr>
            <p:nvPr/>
          </p:nvSpPr>
          <p:spPr bwMode="auto">
            <a:xfrm>
              <a:off x="1884" y="1232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41" name="Rectangle 45"/>
            <p:cNvSpPr>
              <a:spLocks noChangeArrowheads="1"/>
            </p:cNvSpPr>
            <p:nvPr/>
          </p:nvSpPr>
          <p:spPr bwMode="auto">
            <a:xfrm>
              <a:off x="1289" y="1344"/>
              <a:ext cx="71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INFORMATION </a:t>
              </a:r>
              <a:endParaRPr lang="en-US" sz="2400"/>
            </a:p>
          </p:txBody>
        </p:sp>
        <p:sp>
          <p:nvSpPr>
            <p:cNvPr id="29742" name="Rectangle 46"/>
            <p:cNvSpPr>
              <a:spLocks noChangeArrowheads="1"/>
            </p:cNvSpPr>
            <p:nvPr/>
          </p:nvSpPr>
          <p:spPr bwMode="auto">
            <a:xfrm>
              <a:off x="1445" y="1457"/>
              <a:ext cx="3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&amp; IDEAS</a:t>
              </a:r>
              <a:endParaRPr lang="en-US" sz="2400"/>
            </a:p>
          </p:txBody>
        </p:sp>
        <p:sp>
          <p:nvSpPr>
            <p:cNvPr id="29743" name="Rectangle 47"/>
            <p:cNvSpPr>
              <a:spLocks noChangeArrowheads="1"/>
            </p:cNvSpPr>
            <p:nvPr/>
          </p:nvSpPr>
          <p:spPr bwMode="auto">
            <a:xfrm>
              <a:off x="1841" y="1457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44" name="Rectangle 48"/>
            <p:cNvSpPr>
              <a:spLocks noChangeArrowheads="1"/>
            </p:cNvSpPr>
            <p:nvPr/>
          </p:nvSpPr>
          <p:spPr bwMode="auto">
            <a:xfrm>
              <a:off x="2247" y="1515"/>
              <a:ext cx="44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"Doing"</a:t>
              </a:r>
              <a:endParaRPr lang="en-US" sz="2400"/>
            </a:p>
          </p:txBody>
        </p:sp>
        <p:sp>
          <p:nvSpPr>
            <p:cNvPr id="29745" name="Rectangle 49"/>
            <p:cNvSpPr>
              <a:spLocks noChangeArrowheads="1"/>
            </p:cNvSpPr>
            <p:nvPr/>
          </p:nvSpPr>
          <p:spPr bwMode="auto">
            <a:xfrm>
              <a:off x="2702" y="1515"/>
              <a:ext cx="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46" name="Rectangle 50"/>
            <p:cNvSpPr>
              <a:spLocks noChangeArrowheads="1"/>
            </p:cNvSpPr>
            <p:nvPr/>
          </p:nvSpPr>
          <p:spPr bwMode="auto">
            <a:xfrm>
              <a:off x="2942" y="1515"/>
              <a:ext cx="69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"Observing"</a:t>
              </a:r>
              <a:endParaRPr lang="en-US" sz="2400"/>
            </a:p>
          </p:txBody>
        </p:sp>
        <p:sp>
          <p:nvSpPr>
            <p:cNvPr id="29747" name="Rectangle 51"/>
            <p:cNvSpPr>
              <a:spLocks noChangeArrowheads="1"/>
            </p:cNvSpPr>
            <p:nvPr/>
          </p:nvSpPr>
          <p:spPr bwMode="auto">
            <a:xfrm>
              <a:off x="3646" y="1515"/>
              <a:ext cx="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48" name="Rectangle 52"/>
            <p:cNvSpPr>
              <a:spLocks noChangeArrowheads="1"/>
            </p:cNvSpPr>
            <p:nvPr/>
          </p:nvSpPr>
          <p:spPr bwMode="auto">
            <a:xfrm>
              <a:off x="3984" y="1515"/>
              <a:ext cx="25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Self</a:t>
              </a:r>
              <a:endParaRPr lang="en-US" sz="2400"/>
            </a:p>
          </p:txBody>
        </p:sp>
        <p:sp>
          <p:nvSpPr>
            <p:cNvPr id="29749" name="Rectangle 53"/>
            <p:cNvSpPr>
              <a:spLocks noChangeArrowheads="1"/>
            </p:cNvSpPr>
            <p:nvPr/>
          </p:nvSpPr>
          <p:spPr bwMode="auto">
            <a:xfrm>
              <a:off x="4240" y="1515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50" name="Rectangle 54"/>
            <p:cNvSpPr>
              <a:spLocks noChangeArrowheads="1"/>
            </p:cNvSpPr>
            <p:nvPr/>
          </p:nvSpPr>
          <p:spPr bwMode="auto">
            <a:xfrm>
              <a:off x="4645" y="1515"/>
              <a:ext cx="41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Others</a:t>
              </a:r>
              <a:endParaRPr lang="en-US" sz="2400"/>
            </a:p>
          </p:txBody>
        </p:sp>
        <p:sp>
          <p:nvSpPr>
            <p:cNvPr id="29751" name="Rectangle 55"/>
            <p:cNvSpPr>
              <a:spLocks noChangeArrowheads="1"/>
            </p:cNvSpPr>
            <p:nvPr/>
          </p:nvSpPr>
          <p:spPr bwMode="auto">
            <a:xfrm>
              <a:off x="5070" y="1515"/>
              <a:ext cx="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52" name="Rectangle 56"/>
            <p:cNvSpPr>
              <a:spLocks noChangeArrowheads="1"/>
            </p:cNvSpPr>
            <p:nvPr/>
          </p:nvSpPr>
          <p:spPr bwMode="auto">
            <a:xfrm>
              <a:off x="1220" y="1512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57"/>
            <p:cNvSpPr>
              <a:spLocks noChangeShapeType="1"/>
            </p:cNvSpPr>
            <p:nvPr/>
          </p:nvSpPr>
          <p:spPr bwMode="auto">
            <a:xfrm>
              <a:off x="1220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58"/>
            <p:cNvSpPr>
              <a:spLocks noChangeShapeType="1"/>
            </p:cNvSpPr>
            <p:nvPr/>
          </p:nvSpPr>
          <p:spPr bwMode="auto">
            <a:xfrm>
              <a:off x="1220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Rectangle 59"/>
            <p:cNvSpPr>
              <a:spLocks noChangeArrowheads="1"/>
            </p:cNvSpPr>
            <p:nvPr/>
          </p:nvSpPr>
          <p:spPr bwMode="auto">
            <a:xfrm>
              <a:off x="2062" y="1512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60"/>
            <p:cNvSpPr>
              <a:spLocks noChangeShapeType="1"/>
            </p:cNvSpPr>
            <p:nvPr/>
          </p:nvSpPr>
          <p:spPr bwMode="auto">
            <a:xfrm>
              <a:off x="2062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61"/>
            <p:cNvSpPr>
              <a:spLocks noChangeShapeType="1"/>
            </p:cNvSpPr>
            <p:nvPr/>
          </p:nvSpPr>
          <p:spPr bwMode="auto">
            <a:xfrm>
              <a:off x="2062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Rectangle 62"/>
            <p:cNvSpPr>
              <a:spLocks noChangeArrowheads="1"/>
            </p:cNvSpPr>
            <p:nvPr/>
          </p:nvSpPr>
          <p:spPr bwMode="auto">
            <a:xfrm>
              <a:off x="2066" y="1512"/>
              <a:ext cx="817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Line 63"/>
            <p:cNvSpPr>
              <a:spLocks noChangeShapeType="1"/>
            </p:cNvSpPr>
            <p:nvPr/>
          </p:nvSpPr>
          <p:spPr bwMode="auto">
            <a:xfrm>
              <a:off x="2066" y="1512"/>
              <a:ext cx="8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Rectangle 64"/>
            <p:cNvSpPr>
              <a:spLocks noChangeArrowheads="1"/>
            </p:cNvSpPr>
            <p:nvPr/>
          </p:nvSpPr>
          <p:spPr bwMode="auto">
            <a:xfrm>
              <a:off x="2883" y="1512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Line 65"/>
            <p:cNvSpPr>
              <a:spLocks noChangeShapeType="1"/>
            </p:cNvSpPr>
            <p:nvPr/>
          </p:nvSpPr>
          <p:spPr bwMode="auto">
            <a:xfrm>
              <a:off x="2883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Line 66"/>
            <p:cNvSpPr>
              <a:spLocks noChangeShapeType="1"/>
            </p:cNvSpPr>
            <p:nvPr/>
          </p:nvSpPr>
          <p:spPr bwMode="auto">
            <a:xfrm>
              <a:off x="2883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3" name="Rectangle 67"/>
            <p:cNvSpPr>
              <a:spLocks noChangeArrowheads="1"/>
            </p:cNvSpPr>
            <p:nvPr/>
          </p:nvSpPr>
          <p:spPr bwMode="auto">
            <a:xfrm>
              <a:off x="2887" y="1512"/>
              <a:ext cx="81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Line 68"/>
            <p:cNvSpPr>
              <a:spLocks noChangeShapeType="1"/>
            </p:cNvSpPr>
            <p:nvPr/>
          </p:nvSpPr>
          <p:spPr bwMode="auto">
            <a:xfrm>
              <a:off x="2887" y="1512"/>
              <a:ext cx="8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5" name="Rectangle 69"/>
            <p:cNvSpPr>
              <a:spLocks noChangeArrowheads="1"/>
            </p:cNvSpPr>
            <p:nvPr/>
          </p:nvSpPr>
          <p:spPr bwMode="auto">
            <a:xfrm>
              <a:off x="3703" y="1512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6" name="Line 70"/>
            <p:cNvSpPr>
              <a:spLocks noChangeShapeType="1"/>
            </p:cNvSpPr>
            <p:nvPr/>
          </p:nvSpPr>
          <p:spPr bwMode="auto">
            <a:xfrm>
              <a:off x="3703" y="151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7" name="Line 71"/>
            <p:cNvSpPr>
              <a:spLocks noChangeShapeType="1"/>
            </p:cNvSpPr>
            <p:nvPr/>
          </p:nvSpPr>
          <p:spPr bwMode="auto">
            <a:xfrm>
              <a:off x="3703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8" name="Rectangle 72"/>
            <p:cNvSpPr>
              <a:spLocks noChangeArrowheads="1"/>
            </p:cNvSpPr>
            <p:nvPr/>
          </p:nvSpPr>
          <p:spPr bwMode="auto">
            <a:xfrm>
              <a:off x="3706" y="1512"/>
              <a:ext cx="811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9" name="Line 73"/>
            <p:cNvSpPr>
              <a:spLocks noChangeShapeType="1"/>
            </p:cNvSpPr>
            <p:nvPr/>
          </p:nvSpPr>
          <p:spPr bwMode="auto">
            <a:xfrm>
              <a:off x="3706" y="1512"/>
              <a:ext cx="8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0" name="Rectangle 74"/>
            <p:cNvSpPr>
              <a:spLocks noChangeArrowheads="1"/>
            </p:cNvSpPr>
            <p:nvPr/>
          </p:nvSpPr>
          <p:spPr bwMode="auto">
            <a:xfrm>
              <a:off x="4517" y="1512"/>
              <a:ext cx="3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1" name="Line 75"/>
            <p:cNvSpPr>
              <a:spLocks noChangeShapeType="1"/>
            </p:cNvSpPr>
            <p:nvPr/>
          </p:nvSpPr>
          <p:spPr bwMode="auto">
            <a:xfrm>
              <a:off x="4517" y="1512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2" name="Line 76"/>
            <p:cNvSpPr>
              <a:spLocks noChangeShapeType="1"/>
            </p:cNvSpPr>
            <p:nvPr/>
          </p:nvSpPr>
          <p:spPr bwMode="auto">
            <a:xfrm>
              <a:off x="4517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3" name="Rectangle 77"/>
            <p:cNvSpPr>
              <a:spLocks noChangeArrowheads="1"/>
            </p:cNvSpPr>
            <p:nvPr/>
          </p:nvSpPr>
          <p:spPr bwMode="auto">
            <a:xfrm>
              <a:off x="4520" y="1512"/>
              <a:ext cx="676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4" name="Line 78"/>
            <p:cNvSpPr>
              <a:spLocks noChangeShapeType="1"/>
            </p:cNvSpPr>
            <p:nvPr/>
          </p:nvSpPr>
          <p:spPr bwMode="auto">
            <a:xfrm>
              <a:off x="4520" y="1512"/>
              <a:ext cx="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5" name="Rectangle 79"/>
            <p:cNvSpPr>
              <a:spLocks noChangeArrowheads="1"/>
            </p:cNvSpPr>
            <p:nvPr/>
          </p:nvSpPr>
          <p:spPr bwMode="auto">
            <a:xfrm>
              <a:off x="5196" y="1512"/>
              <a:ext cx="4" cy="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6" name="Line 80"/>
            <p:cNvSpPr>
              <a:spLocks noChangeShapeType="1"/>
            </p:cNvSpPr>
            <p:nvPr/>
          </p:nvSpPr>
          <p:spPr bwMode="auto">
            <a:xfrm>
              <a:off x="5196" y="1512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7" name="Line 81"/>
            <p:cNvSpPr>
              <a:spLocks noChangeShapeType="1"/>
            </p:cNvSpPr>
            <p:nvPr/>
          </p:nvSpPr>
          <p:spPr bwMode="auto">
            <a:xfrm>
              <a:off x="5196" y="1512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8" name="Rectangle 82"/>
            <p:cNvSpPr>
              <a:spLocks noChangeArrowheads="1"/>
            </p:cNvSpPr>
            <p:nvPr/>
          </p:nvSpPr>
          <p:spPr bwMode="auto">
            <a:xfrm>
              <a:off x="1220" y="1515"/>
              <a:ext cx="4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79" name="Line 83"/>
            <p:cNvSpPr>
              <a:spLocks noChangeShapeType="1"/>
            </p:cNvSpPr>
            <p:nvPr/>
          </p:nvSpPr>
          <p:spPr bwMode="auto">
            <a:xfrm>
              <a:off x="1220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0" name="Rectangle 84"/>
            <p:cNvSpPr>
              <a:spLocks noChangeArrowheads="1"/>
            </p:cNvSpPr>
            <p:nvPr/>
          </p:nvSpPr>
          <p:spPr bwMode="auto">
            <a:xfrm>
              <a:off x="2062" y="1515"/>
              <a:ext cx="4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1" name="Line 85"/>
            <p:cNvSpPr>
              <a:spLocks noChangeShapeType="1"/>
            </p:cNvSpPr>
            <p:nvPr/>
          </p:nvSpPr>
          <p:spPr bwMode="auto">
            <a:xfrm>
              <a:off x="2062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2" name="Rectangle 86"/>
            <p:cNvSpPr>
              <a:spLocks noChangeArrowheads="1"/>
            </p:cNvSpPr>
            <p:nvPr/>
          </p:nvSpPr>
          <p:spPr bwMode="auto">
            <a:xfrm>
              <a:off x="2883" y="1515"/>
              <a:ext cx="4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3" name="Line 87"/>
            <p:cNvSpPr>
              <a:spLocks noChangeShapeType="1"/>
            </p:cNvSpPr>
            <p:nvPr/>
          </p:nvSpPr>
          <p:spPr bwMode="auto">
            <a:xfrm>
              <a:off x="2883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4" name="Rectangle 88"/>
            <p:cNvSpPr>
              <a:spLocks noChangeArrowheads="1"/>
            </p:cNvSpPr>
            <p:nvPr/>
          </p:nvSpPr>
          <p:spPr bwMode="auto">
            <a:xfrm>
              <a:off x="3703" y="1515"/>
              <a:ext cx="3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5" name="Line 89"/>
            <p:cNvSpPr>
              <a:spLocks noChangeShapeType="1"/>
            </p:cNvSpPr>
            <p:nvPr/>
          </p:nvSpPr>
          <p:spPr bwMode="auto">
            <a:xfrm>
              <a:off x="3703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6" name="Rectangle 90"/>
            <p:cNvSpPr>
              <a:spLocks noChangeArrowheads="1"/>
            </p:cNvSpPr>
            <p:nvPr/>
          </p:nvSpPr>
          <p:spPr bwMode="auto">
            <a:xfrm>
              <a:off x="4517" y="1515"/>
              <a:ext cx="3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7" name="Line 91"/>
            <p:cNvSpPr>
              <a:spLocks noChangeShapeType="1"/>
            </p:cNvSpPr>
            <p:nvPr/>
          </p:nvSpPr>
          <p:spPr bwMode="auto">
            <a:xfrm>
              <a:off x="4517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5196" y="1515"/>
              <a:ext cx="4" cy="1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89" name="Line 93"/>
            <p:cNvSpPr>
              <a:spLocks noChangeShapeType="1"/>
            </p:cNvSpPr>
            <p:nvPr/>
          </p:nvSpPr>
          <p:spPr bwMode="auto">
            <a:xfrm>
              <a:off x="5196" y="1515"/>
              <a:ext cx="1" cy="14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90" name="Rectangle 94"/>
            <p:cNvSpPr>
              <a:spLocks noChangeArrowheads="1"/>
            </p:cNvSpPr>
            <p:nvPr/>
          </p:nvSpPr>
          <p:spPr bwMode="auto">
            <a:xfrm>
              <a:off x="831" y="170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91" name="Rectangle 95"/>
            <p:cNvSpPr>
              <a:spLocks noChangeArrowheads="1"/>
            </p:cNvSpPr>
            <p:nvPr/>
          </p:nvSpPr>
          <p:spPr bwMode="auto">
            <a:xfrm>
              <a:off x="608" y="1928"/>
              <a:ext cx="4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DIRECT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29792" name="Rectangle 96"/>
            <p:cNvSpPr>
              <a:spLocks noChangeArrowheads="1"/>
            </p:cNvSpPr>
            <p:nvPr/>
          </p:nvSpPr>
          <p:spPr bwMode="auto">
            <a:xfrm>
              <a:off x="1056" y="1928"/>
              <a:ext cx="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93" name="Rectangle 97"/>
            <p:cNvSpPr>
              <a:spLocks noChangeArrowheads="1"/>
            </p:cNvSpPr>
            <p:nvPr/>
          </p:nvSpPr>
          <p:spPr bwMode="auto">
            <a:xfrm>
              <a:off x="1260" y="1702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794" name="Rectangle 98"/>
            <p:cNvSpPr>
              <a:spLocks noChangeArrowheads="1"/>
            </p:cNvSpPr>
            <p:nvPr/>
          </p:nvSpPr>
          <p:spPr bwMode="auto">
            <a:xfrm>
              <a:off x="1314" y="1714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795" name="Rectangle 99"/>
            <p:cNvSpPr>
              <a:spLocks noChangeArrowheads="1"/>
            </p:cNvSpPr>
            <p:nvPr/>
          </p:nvSpPr>
          <p:spPr bwMode="auto">
            <a:xfrm>
              <a:off x="1352" y="1702"/>
              <a:ext cx="4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Original </a:t>
              </a:r>
              <a:endParaRPr lang="en-US" sz="2400"/>
            </a:p>
          </p:txBody>
        </p:sp>
        <p:sp>
          <p:nvSpPr>
            <p:cNvPr id="29796" name="Rectangle 100"/>
            <p:cNvSpPr>
              <a:spLocks noChangeArrowheads="1"/>
            </p:cNvSpPr>
            <p:nvPr/>
          </p:nvSpPr>
          <p:spPr bwMode="auto">
            <a:xfrm>
              <a:off x="1352" y="1842"/>
              <a:ext cx="25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data</a:t>
              </a:r>
              <a:endParaRPr lang="en-US" sz="2400"/>
            </a:p>
          </p:txBody>
        </p:sp>
        <p:sp>
          <p:nvSpPr>
            <p:cNvPr id="29797" name="Rectangle 101"/>
            <p:cNvSpPr>
              <a:spLocks noChangeArrowheads="1"/>
            </p:cNvSpPr>
            <p:nvPr/>
          </p:nvSpPr>
          <p:spPr bwMode="auto">
            <a:xfrm>
              <a:off x="1611" y="184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798" name="Rectangle 102"/>
            <p:cNvSpPr>
              <a:spLocks noChangeArrowheads="1"/>
            </p:cNvSpPr>
            <p:nvPr/>
          </p:nvSpPr>
          <p:spPr bwMode="auto">
            <a:xfrm>
              <a:off x="1260" y="2068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799" name="Rectangle 103"/>
            <p:cNvSpPr>
              <a:spLocks noChangeArrowheads="1"/>
            </p:cNvSpPr>
            <p:nvPr/>
          </p:nvSpPr>
          <p:spPr bwMode="auto">
            <a:xfrm>
              <a:off x="1314" y="2080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00" name="Rectangle 104"/>
            <p:cNvSpPr>
              <a:spLocks noChangeArrowheads="1"/>
            </p:cNvSpPr>
            <p:nvPr/>
          </p:nvSpPr>
          <p:spPr bwMode="auto">
            <a:xfrm>
              <a:off x="1352" y="2068"/>
              <a:ext cx="4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Original </a:t>
              </a:r>
              <a:endParaRPr lang="en-US" sz="2400"/>
            </a:p>
          </p:txBody>
        </p:sp>
        <p:sp>
          <p:nvSpPr>
            <p:cNvPr id="29801" name="Rectangle 105"/>
            <p:cNvSpPr>
              <a:spLocks noChangeArrowheads="1"/>
            </p:cNvSpPr>
            <p:nvPr/>
          </p:nvSpPr>
          <p:spPr bwMode="auto">
            <a:xfrm>
              <a:off x="1352" y="2208"/>
              <a:ext cx="4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sources</a:t>
              </a:r>
              <a:endParaRPr lang="en-US" sz="2400"/>
            </a:p>
          </p:txBody>
        </p:sp>
        <p:sp>
          <p:nvSpPr>
            <p:cNvPr id="29802" name="Rectangle 106"/>
            <p:cNvSpPr>
              <a:spLocks noChangeArrowheads="1"/>
            </p:cNvSpPr>
            <p:nvPr/>
          </p:nvSpPr>
          <p:spPr bwMode="auto">
            <a:xfrm>
              <a:off x="1794" y="2208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03" name="Rectangle 107"/>
            <p:cNvSpPr>
              <a:spLocks noChangeArrowheads="1"/>
            </p:cNvSpPr>
            <p:nvPr/>
          </p:nvSpPr>
          <p:spPr bwMode="auto">
            <a:xfrm>
              <a:off x="2104" y="1702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04" name="Rectangle 108"/>
            <p:cNvSpPr>
              <a:spLocks noChangeArrowheads="1"/>
            </p:cNvSpPr>
            <p:nvPr/>
          </p:nvSpPr>
          <p:spPr bwMode="auto">
            <a:xfrm>
              <a:off x="2157" y="1714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05" name="Rectangle 109"/>
            <p:cNvSpPr>
              <a:spLocks noChangeArrowheads="1"/>
            </p:cNvSpPr>
            <p:nvPr/>
          </p:nvSpPr>
          <p:spPr bwMode="auto">
            <a:xfrm>
              <a:off x="2195" y="1702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Real </a:t>
              </a:r>
              <a:endParaRPr lang="en-US" sz="2400"/>
            </a:p>
          </p:txBody>
        </p:sp>
        <p:sp>
          <p:nvSpPr>
            <p:cNvPr id="29806" name="Rectangle 110"/>
            <p:cNvSpPr>
              <a:spLocks noChangeArrowheads="1"/>
            </p:cNvSpPr>
            <p:nvPr/>
          </p:nvSpPr>
          <p:spPr bwMode="auto">
            <a:xfrm>
              <a:off x="2195" y="1842"/>
              <a:ext cx="54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Doing, in </a:t>
              </a:r>
              <a:endParaRPr lang="en-US" sz="2400"/>
            </a:p>
          </p:txBody>
        </p:sp>
        <p:sp>
          <p:nvSpPr>
            <p:cNvPr id="29807" name="Rectangle 111"/>
            <p:cNvSpPr>
              <a:spLocks noChangeArrowheads="1"/>
            </p:cNvSpPr>
            <p:nvPr/>
          </p:nvSpPr>
          <p:spPr bwMode="auto">
            <a:xfrm>
              <a:off x="2195" y="1982"/>
              <a:ext cx="5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authentic </a:t>
              </a:r>
              <a:endParaRPr lang="en-US" sz="2400"/>
            </a:p>
          </p:txBody>
        </p:sp>
        <p:sp>
          <p:nvSpPr>
            <p:cNvPr id="29808" name="Rectangle 112"/>
            <p:cNvSpPr>
              <a:spLocks noChangeArrowheads="1"/>
            </p:cNvSpPr>
            <p:nvPr/>
          </p:nvSpPr>
          <p:spPr bwMode="auto">
            <a:xfrm>
              <a:off x="2195" y="2122"/>
              <a:ext cx="4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settings</a:t>
              </a:r>
              <a:endParaRPr lang="en-US" sz="2400"/>
            </a:p>
          </p:txBody>
        </p:sp>
        <p:sp>
          <p:nvSpPr>
            <p:cNvPr id="29809" name="Rectangle 113"/>
            <p:cNvSpPr>
              <a:spLocks noChangeArrowheads="1"/>
            </p:cNvSpPr>
            <p:nvPr/>
          </p:nvSpPr>
          <p:spPr bwMode="auto">
            <a:xfrm>
              <a:off x="2660" y="2122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10" name="Rectangle 114"/>
            <p:cNvSpPr>
              <a:spLocks noChangeArrowheads="1"/>
            </p:cNvSpPr>
            <p:nvPr/>
          </p:nvSpPr>
          <p:spPr bwMode="auto">
            <a:xfrm>
              <a:off x="2923" y="1702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11" name="Rectangle 115"/>
            <p:cNvSpPr>
              <a:spLocks noChangeArrowheads="1"/>
            </p:cNvSpPr>
            <p:nvPr/>
          </p:nvSpPr>
          <p:spPr bwMode="auto">
            <a:xfrm>
              <a:off x="2977" y="1714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12" name="Rectangle 116"/>
            <p:cNvSpPr>
              <a:spLocks noChangeArrowheads="1"/>
            </p:cNvSpPr>
            <p:nvPr/>
          </p:nvSpPr>
          <p:spPr bwMode="auto">
            <a:xfrm>
              <a:off x="3015" y="1709"/>
              <a:ext cx="3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Direct </a:t>
              </a:r>
              <a:endParaRPr lang="en-US" sz="1500"/>
            </a:p>
          </p:txBody>
        </p:sp>
        <p:sp>
          <p:nvSpPr>
            <p:cNvPr id="29813" name="Rectangle 117"/>
            <p:cNvSpPr>
              <a:spLocks noChangeArrowheads="1"/>
            </p:cNvSpPr>
            <p:nvPr/>
          </p:nvSpPr>
          <p:spPr bwMode="auto">
            <a:xfrm>
              <a:off x="3015" y="1840"/>
              <a:ext cx="7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observation</a:t>
              </a:r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14" name="Rectangle 118"/>
            <p:cNvSpPr>
              <a:spLocks noChangeArrowheads="1"/>
            </p:cNvSpPr>
            <p:nvPr/>
          </p:nvSpPr>
          <p:spPr bwMode="auto">
            <a:xfrm>
              <a:off x="3015" y="1971"/>
              <a:ext cx="13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of </a:t>
              </a:r>
              <a:endParaRPr lang="en-US" sz="2400"/>
            </a:p>
          </p:txBody>
        </p:sp>
        <p:sp>
          <p:nvSpPr>
            <p:cNvPr id="29815" name="Rectangle 119"/>
            <p:cNvSpPr>
              <a:spLocks noChangeArrowheads="1"/>
            </p:cNvSpPr>
            <p:nvPr/>
          </p:nvSpPr>
          <p:spPr bwMode="auto">
            <a:xfrm>
              <a:off x="3015" y="2103"/>
              <a:ext cx="63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phenomena</a:t>
              </a:r>
              <a:endParaRPr lang="en-US" sz="2400"/>
            </a:p>
          </p:txBody>
        </p:sp>
        <p:sp>
          <p:nvSpPr>
            <p:cNvPr id="29816" name="Rectangle 120"/>
            <p:cNvSpPr>
              <a:spLocks noChangeArrowheads="1"/>
            </p:cNvSpPr>
            <p:nvPr/>
          </p:nvSpPr>
          <p:spPr bwMode="auto">
            <a:xfrm>
              <a:off x="3656" y="2096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17" name="Rectangle 121"/>
            <p:cNvSpPr>
              <a:spLocks noChangeArrowheads="1"/>
            </p:cNvSpPr>
            <p:nvPr/>
          </p:nvSpPr>
          <p:spPr bwMode="auto">
            <a:xfrm>
              <a:off x="3744" y="1702"/>
              <a:ext cx="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18" name="Rectangle 122"/>
            <p:cNvSpPr>
              <a:spLocks noChangeArrowheads="1"/>
            </p:cNvSpPr>
            <p:nvPr/>
          </p:nvSpPr>
          <p:spPr bwMode="auto">
            <a:xfrm>
              <a:off x="3798" y="1714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19" name="Rectangle 123"/>
            <p:cNvSpPr>
              <a:spLocks noChangeArrowheads="1"/>
            </p:cNvSpPr>
            <p:nvPr/>
          </p:nvSpPr>
          <p:spPr bwMode="auto">
            <a:xfrm>
              <a:off x="3848" y="1702"/>
              <a:ext cx="6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Reflective </a:t>
              </a:r>
              <a:endParaRPr lang="en-US" sz="2400"/>
            </a:p>
          </p:txBody>
        </p:sp>
        <p:sp>
          <p:nvSpPr>
            <p:cNvPr id="29820" name="Rectangle 124"/>
            <p:cNvSpPr>
              <a:spLocks noChangeArrowheads="1"/>
            </p:cNvSpPr>
            <p:nvPr/>
          </p:nvSpPr>
          <p:spPr bwMode="auto">
            <a:xfrm>
              <a:off x="3848" y="1842"/>
              <a:ext cx="47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thinking</a:t>
              </a:r>
              <a:endParaRPr lang="en-US" sz="2400"/>
            </a:p>
          </p:txBody>
        </p:sp>
        <p:sp>
          <p:nvSpPr>
            <p:cNvPr id="29821" name="Rectangle 125"/>
            <p:cNvSpPr>
              <a:spLocks noChangeArrowheads="1"/>
            </p:cNvSpPr>
            <p:nvPr/>
          </p:nvSpPr>
          <p:spPr bwMode="auto">
            <a:xfrm>
              <a:off x="4330" y="1842"/>
              <a:ext cx="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22" name="Rectangle 126"/>
            <p:cNvSpPr>
              <a:spLocks noChangeArrowheads="1"/>
            </p:cNvSpPr>
            <p:nvPr/>
          </p:nvSpPr>
          <p:spPr bwMode="auto">
            <a:xfrm>
              <a:off x="3744" y="2068"/>
              <a:ext cx="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23" name="Rectangle 127"/>
            <p:cNvSpPr>
              <a:spLocks noChangeArrowheads="1"/>
            </p:cNvSpPr>
            <p:nvPr/>
          </p:nvSpPr>
          <p:spPr bwMode="auto">
            <a:xfrm>
              <a:off x="3798" y="2080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24" name="Rectangle 128"/>
            <p:cNvSpPr>
              <a:spLocks noChangeArrowheads="1"/>
            </p:cNvSpPr>
            <p:nvPr/>
          </p:nvSpPr>
          <p:spPr bwMode="auto">
            <a:xfrm>
              <a:off x="3848" y="2075"/>
              <a:ext cx="60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Journaling</a:t>
              </a:r>
              <a:endParaRPr lang="en-US" sz="1500"/>
            </a:p>
          </p:txBody>
        </p:sp>
        <p:sp>
          <p:nvSpPr>
            <p:cNvPr id="29825" name="Rectangle 129"/>
            <p:cNvSpPr>
              <a:spLocks noChangeArrowheads="1"/>
            </p:cNvSpPr>
            <p:nvPr/>
          </p:nvSpPr>
          <p:spPr bwMode="auto">
            <a:xfrm>
              <a:off x="4425" y="2068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26" name="Rectangle 130"/>
            <p:cNvSpPr>
              <a:spLocks noChangeArrowheads="1"/>
            </p:cNvSpPr>
            <p:nvPr/>
          </p:nvSpPr>
          <p:spPr bwMode="auto">
            <a:xfrm>
              <a:off x="4557" y="1702"/>
              <a:ext cx="5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27" name="Rectangle 131"/>
            <p:cNvSpPr>
              <a:spLocks noChangeArrowheads="1"/>
            </p:cNvSpPr>
            <p:nvPr/>
          </p:nvSpPr>
          <p:spPr bwMode="auto">
            <a:xfrm>
              <a:off x="4610" y="1714"/>
              <a:ext cx="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28" name="Rectangle 132"/>
            <p:cNvSpPr>
              <a:spLocks noChangeArrowheads="1"/>
            </p:cNvSpPr>
            <p:nvPr/>
          </p:nvSpPr>
          <p:spPr bwMode="auto">
            <a:xfrm>
              <a:off x="4686" y="1709"/>
              <a:ext cx="24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Live </a:t>
              </a:r>
              <a:endParaRPr lang="en-US" sz="2400"/>
            </a:p>
          </p:txBody>
        </p:sp>
        <p:sp>
          <p:nvSpPr>
            <p:cNvPr id="29829" name="Rectangle 133"/>
            <p:cNvSpPr>
              <a:spLocks noChangeArrowheads="1"/>
            </p:cNvSpPr>
            <p:nvPr/>
          </p:nvSpPr>
          <p:spPr bwMode="auto">
            <a:xfrm>
              <a:off x="4657" y="1840"/>
              <a:ext cx="46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dialogue</a:t>
              </a:r>
              <a:endParaRPr lang="en-US" sz="2400"/>
            </a:p>
          </p:txBody>
        </p:sp>
        <p:sp>
          <p:nvSpPr>
            <p:cNvPr id="29830" name="Rectangle 134"/>
            <p:cNvSpPr>
              <a:spLocks noChangeArrowheads="1"/>
            </p:cNvSpPr>
            <p:nvPr/>
          </p:nvSpPr>
          <p:spPr bwMode="auto">
            <a:xfrm>
              <a:off x="5127" y="1833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31" name="Rectangle 135"/>
            <p:cNvSpPr>
              <a:spLocks noChangeArrowheads="1"/>
            </p:cNvSpPr>
            <p:nvPr/>
          </p:nvSpPr>
          <p:spPr bwMode="auto">
            <a:xfrm>
              <a:off x="4557" y="2058"/>
              <a:ext cx="48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(in or out </a:t>
              </a:r>
              <a:endParaRPr lang="en-US" sz="2400"/>
            </a:p>
          </p:txBody>
        </p:sp>
        <p:sp>
          <p:nvSpPr>
            <p:cNvPr id="29832" name="Rectangle 136"/>
            <p:cNvSpPr>
              <a:spLocks noChangeArrowheads="1"/>
            </p:cNvSpPr>
            <p:nvPr/>
          </p:nvSpPr>
          <p:spPr bwMode="auto">
            <a:xfrm>
              <a:off x="5051" y="2058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33" name="Rectangle 137"/>
            <p:cNvSpPr>
              <a:spLocks noChangeArrowheads="1"/>
            </p:cNvSpPr>
            <p:nvPr/>
          </p:nvSpPr>
          <p:spPr bwMode="auto">
            <a:xfrm>
              <a:off x="4557" y="2171"/>
              <a:ext cx="46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  of class)</a:t>
              </a:r>
              <a:endParaRPr lang="en-US" sz="2400"/>
            </a:p>
          </p:txBody>
        </p:sp>
        <p:sp>
          <p:nvSpPr>
            <p:cNvPr id="29834" name="Rectangle 138"/>
            <p:cNvSpPr>
              <a:spLocks noChangeArrowheads="1"/>
            </p:cNvSpPr>
            <p:nvPr/>
          </p:nvSpPr>
          <p:spPr bwMode="auto">
            <a:xfrm>
              <a:off x="5032" y="2171"/>
              <a:ext cx="2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35" name="Rectangle 139"/>
            <p:cNvSpPr>
              <a:spLocks noChangeArrowheads="1"/>
            </p:cNvSpPr>
            <p:nvPr/>
          </p:nvSpPr>
          <p:spPr bwMode="auto">
            <a:xfrm>
              <a:off x="442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36" name="Line 140"/>
            <p:cNvSpPr>
              <a:spLocks noChangeShapeType="1"/>
            </p:cNvSpPr>
            <p:nvPr/>
          </p:nvSpPr>
          <p:spPr bwMode="auto">
            <a:xfrm>
              <a:off x="44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37" name="Line 141"/>
            <p:cNvSpPr>
              <a:spLocks noChangeShapeType="1"/>
            </p:cNvSpPr>
            <p:nvPr/>
          </p:nvSpPr>
          <p:spPr bwMode="auto">
            <a:xfrm>
              <a:off x="44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38" name="Rectangle 142"/>
            <p:cNvSpPr>
              <a:spLocks noChangeArrowheads="1"/>
            </p:cNvSpPr>
            <p:nvPr/>
          </p:nvSpPr>
          <p:spPr bwMode="auto">
            <a:xfrm>
              <a:off x="442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39" name="Line 143"/>
            <p:cNvSpPr>
              <a:spLocks noChangeShapeType="1"/>
            </p:cNvSpPr>
            <p:nvPr/>
          </p:nvSpPr>
          <p:spPr bwMode="auto">
            <a:xfrm>
              <a:off x="44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0" name="Line 144"/>
            <p:cNvSpPr>
              <a:spLocks noChangeShapeType="1"/>
            </p:cNvSpPr>
            <p:nvPr/>
          </p:nvSpPr>
          <p:spPr bwMode="auto">
            <a:xfrm>
              <a:off x="44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1" name="Rectangle 145"/>
            <p:cNvSpPr>
              <a:spLocks noChangeArrowheads="1"/>
            </p:cNvSpPr>
            <p:nvPr/>
          </p:nvSpPr>
          <p:spPr bwMode="auto">
            <a:xfrm>
              <a:off x="446" y="165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2" name="Line 146"/>
            <p:cNvSpPr>
              <a:spLocks noChangeShapeType="1"/>
            </p:cNvSpPr>
            <p:nvPr/>
          </p:nvSpPr>
          <p:spPr bwMode="auto">
            <a:xfrm>
              <a:off x="446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3" name="Line 147"/>
            <p:cNvSpPr>
              <a:spLocks noChangeShapeType="1"/>
            </p:cNvSpPr>
            <p:nvPr/>
          </p:nvSpPr>
          <p:spPr bwMode="auto">
            <a:xfrm>
              <a:off x="446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4" name="Rectangle 148"/>
            <p:cNvSpPr>
              <a:spLocks noChangeArrowheads="1"/>
            </p:cNvSpPr>
            <p:nvPr/>
          </p:nvSpPr>
          <p:spPr bwMode="auto">
            <a:xfrm>
              <a:off x="449" y="1655"/>
              <a:ext cx="7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5" name="Line 149"/>
            <p:cNvSpPr>
              <a:spLocks noChangeShapeType="1"/>
            </p:cNvSpPr>
            <p:nvPr/>
          </p:nvSpPr>
          <p:spPr bwMode="auto">
            <a:xfrm>
              <a:off x="449" y="1655"/>
              <a:ext cx="7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6" name="Rectangle 150"/>
            <p:cNvSpPr>
              <a:spLocks noChangeArrowheads="1"/>
            </p:cNvSpPr>
            <p:nvPr/>
          </p:nvSpPr>
          <p:spPr bwMode="auto">
            <a:xfrm>
              <a:off x="1220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7" name="Line 151"/>
            <p:cNvSpPr>
              <a:spLocks noChangeShapeType="1"/>
            </p:cNvSpPr>
            <p:nvPr/>
          </p:nvSpPr>
          <p:spPr bwMode="auto">
            <a:xfrm>
              <a:off x="1220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8" name="Line 152"/>
            <p:cNvSpPr>
              <a:spLocks noChangeShapeType="1"/>
            </p:cNvSpPr>
            <p:nvPr/>
          </p:nvSpPr>
          <p:spPr bwMode="auto">
            <a:xfrm>
              <a:off x="1220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49" name="Rectangle 153"/>
            <p:cNvSpPr>
              <a:spLocks noChangeArrowheads="1"/>
            </p:cNvSpPr>
            <p:nvPr/>
          </p:nvSpPr>
          <p:spPr bwMode="auto">
            <a:xfrm>
              <a:off x="1224" y="1655"/>
              <a:ext cx="8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0" name="Line 154"/>
            <p:cNvSpPr>
              <a:spLocks noChangeShapeType="1"/>
            </p:cNvSpPr>
            <p:nvPr/>
          </p:nvSpPr>
          <p:spPr bwMode="auto">
            <a:xfrm>
              <a:off x="1224" y="1655"/>
              <a:ext cx="83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1" name="Rectangle 155"/>
            <p:cNvSpPr>
              <a:spLocks noChangeArrowheads="1"/>
            </p:cNvSpPr>
            <p:nvPr/>
          </p:nvSpPr>
          <p:spPr bwMode="auto">
            <a:xfrm>
              <a:off x="2062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2" name="Line 156"/>
            <p:cNvSpPr>
              <a:spLocks noChangeShapeType="1"/>
            </p:cNvSpPr>
            <p:nvPr/>
          </p:nvSpPr>
          <p:spPr bwMode="auto">
            <a:xfrm>
              <a:off x="2062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3" name="Line 157"/>
            <p:cNvSpPr>
              <a:spLocks noChangeShapeType="1"/>
            </p:cNvSpPr>
            <p:nvPr/>
          </p:nvSpPr>
          <p:spPr bwMode="auto">
            <a:xfrm>
              <a:off x="2062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4" name="Rectangle 158"/>
            <p:cNvSpPr>
              <a:spLocks noChangeArrowheads="1"/>
            </p:cNvSpPr>
            <p:nvPr/>
          </p:nvSpPr>
          <p:spPr bwMode="auto">
            <a:xfrm>
              <a:off x="2066" y="1655"/>
              <a:ext cx="81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5" name="Line 159"/>
            <p:cNvSpPr>
              <a:spLocks noChangeShapeType="1"/>
            </p:cNvSpPr>
            <p:nvPr/>
          </p:nvSpPr>
          <p:spPr bwMode="auto">
            <a:xfrm>
              <a:off x="2066" y="1655"/>
              <a:ext cx="81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6" name="Rectangle 160"/>
            <p:cNvSpPr>
              <a:spLocks noChangeArrowheads="1"/>
            </p:cNvSpPr>
            <p:nvPr/>
          </p:nvSpPr>
          <p:spPr bwMode="auto">
            <a:xfrm>
              <a:off x="2883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7" name="Line 161"/>
            <p:cNvSpPr>
              <a:spLocks noChangeShapeType="1"/>
            </p:cNvSpPr>
            <p:nvPr/>
          </p:nvSpPr>
          <p:spPr bwMode="auto">
            <a:xfrm>
              <a:off x="2883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8" name="Line 162"/>
            <p:cNvSpPr>
              <a:spLocks noChangeShapeType="1"/>
            </p:cNvSpPr>
            <p:nvPr/>
          </p:nvSpPr>
          <p:spPr bwMode="auto">
            <a:xfrm>
              <a:off x="2883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59" name="Rectangle 163"/>
            <p:cNvSpPr>
              <a:spLocks noChangeArrowheads="1"/>
            </p:cNvSpPr>
            <p:nvPr/>
          </p:nvSpPr>
          <p:spPr bwMode="auto">
            <a:xfrm>
              <a:off x="2887" y="1655"/>
              <a:ext cx="81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0" name="Line 164"/>
            <p:cNvSpPr>
              <a:spLocks noChangeShapeType="1"/>
            </p:cNvSpPr>
            <p:nvPr/>
          </p:nvSpPr>
          <p:spPr bwMode="auto">
            <a:xfrm>
              <a:off x="2887" y="1655"/>
              <a:ext cx="8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1" name="Rectangle 165"/>
            <p:cNvSpPr>
              <a:spLocks noChangeArrowheads="1"/>
            </p:cNvSpPr>
            <p:nvPr/>
          </p:nvSpPr>
          <p:spPr bwMode="auto">
            <a:xfrm>
              <a:off x="3703" y="165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2" name="Line 166"/>
            <p:cNvSpPr>
              <a:spLocks noChangeShapeType="1"/>
            </p:cNvSpPr>
            <p:nvPr/>
          </p:nvSpPr>
          <p:spPr bwMode="auto">
            <a:xfrm>
              <a:off x="3703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3" name="Line 167"/>
            <p:cNvSpPr>
              <a:spLocks noChangeShapeType="1"/>
            </p:cNvSpPr>
            <p:nvPr/>
          </p:nvSpPr>
          <p:spPr bwMode="auto">
            <a:xfrm>
              <a:off x="3703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4" name="Rectangle 168"/>
            <p:cNvSpPr>
              <a:spLocks noChangeArrowheads="1"/>
            </p:cNvSpPr>
            <p:nvPr/>
          </p:nvSpPr>
          <p:spPr bwMode="auto">
            <a:xfrm>
              <a:off x="3706" y="1655"/>
              <a:ext cx="81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5" name="Line 169"/>
            <p:cNvSpPr>
              <a:spLocks noChangeShapeType="1"/>
            </p:cNvSpPr>
            <p:nvPr/>
          </p:nvSpPr>
          <p:spPr bwMode="auto">
            <a:xfrm>
              <a:off x="3706" y="1655"/>
              <a:ext cx="8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6" name="Rectangle 170"/>
            <p:cNvSpPr>
              <a:spLocks noChangeArrowheads="1"/>
            </p:cNvSpPr>
            <p:nvPr/>
          </p:nvSpPr>
          <p:spPr bwMode="auto">
            <a:xfrm>
              <a:off x="4517" y="1655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7" name="Line 171"/>
            <p:cNvSpPr>
              <a:spLocks noChangeShapeType="1"/>
            </p:cNvSpPr>
            <p:nvPr/>
          </p:nvSpPr>
          <p:spPr bwMode="auto">
            <a:xfrm>
              <a:off x="4517" y="1655"/>
              <a:ext cx="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8" name="Line 172"/>
            <p:cNvSpPr>
              <a:spLocks noChangeShapeType="1"/>
            </p:cNvSpPr>
            <p:nvPr/>
          </p:nvSpPr>
          <p:spPr bwMode="auto">
            <a:xfrm>
              <a:off x="4517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69" name="Rectangle 173"/>
            <p:cNvSpPr>
              <a:spLocks noChangeArrowheads="1"/>
            </p:cNvSpPr>
            <p:nvPr/>
          </p:nvSpPr>
          <p:spPr bwMode="auto">
            <a:xfrm>
              <a:off x="4520" y="1655"/>
              <a:ext cx="676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0" name="Line 174"/>
            <p:cNvSpPr>
              <a:spLocks noChangeShapeType="1"/>
            </p:cNvSpPr>
            <p:nvPr/>
          </p:nvSpPr>
          <p:spPr bwMode="auto">
            <a:xfrm>
              <a:off x="4520" y="1655"/>
              <a:ext cx="67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1" name="Rectangle 175"/>
            <p:cNvSpPr>
              <a:spLocks noChangeArrowheads="1"/>
            </p:cNvSpPr>
            <p:nvPr/>
          </p:nvSpPr>
          <p:spPr bwMode="auto">
            <a:xfrm>
              <a:off x="5196" y="1655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2" name="Line 176"/>
            <p:cNvSpPr>
              <a:spLocks noChangeShapeType="1"/>
            </p:cNvSpPr>
            <p:nvPr/>
          </p:nvSpPr>
          <p:spPr bwMode="auto">
            <a:xfrm>
              <a:off x="5196" y="1655"/>
              <a:ext cx="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3" name="Line 177"/>
            <p:cNvSpPr>
              <a:spLocks noChangeShapeType="1"/>
            </p:cNvSpPr>
            <p:nvPr/>
          </p:nvSpPr>
          <p:spPr bwMode="auto">
            <a:xfrm>
              <a:off x="5196" y="1655"/>
              <a:ext cx="1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4" name="Rectangle 178"/>
            <p:cNvSpPr>
              <a:spLocks noChangeArrowheads="1"/>
            </p:cNvSpPr>
            <p:nvPr/>
          </p:nvSpPr>
          <p:spPr bwMode="auto">
            <a:xfrm>
              <a:off x="442" y="1659"/>
              <a:ext cx="4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5" name="Line 179"/>
            <p:cNvSpPr>
              <a:spLocks noChangeShapeType="1"/>
            </p:cNvSpPr>
            <p:nvPr/>
          </p:nvSpPr>
          <p:spPr bwMode="auto">
            <a:xfrm>
              <a:off x="442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6" name="Rectangle 180"/>
            <p:cNvSpPr>
              <a:spLocks noChangeArrowheads="1"/>
            </p:cNvSpPr>
            <p:nvPr/>
          </p:nvSpPr>
          <p:spPr bwMode="auto">
            <a:xfrm>
              <a:off x="1220" y="1659"/>
              <a:ext cx="4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7" name="Line 181"/>
            <p:cNvSpPr>
              <a:spLocks noChangeShapeType="1"/>
            </p:cNvSpPr>
            <p:nvPr/>
          </p:nvSpPr>
          <p:spPr bwMode="auto">
            <a:xfrm>
              <a:off x="1220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8" name="Rectangle 182"/>
            <p:cNvSpPr>
              <a:spLocks noChangeArrowheads="1"/>
            </p:cNvSpPr>
            <p:nvPr/>
          </p:nvSpPr>
          <p:spPr bwMode="auto">
            <a:xfrm>
              <a:off x="2062" y="1659"/>
              <a:ext cx="4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79" name="Line 183"/>
            <p:cNvSpPr>
              <a:spLocks noChangeShapeType="1"/>
            </p:cNvSpPr>
            <p:nvPr/>
          </p:nvSpPr>
          <p:spPr bwMode="auto">
            <a:xfrm>
              <a:off x="2062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0" name="Rectangle 184"/>
            <p:cNvSpPr>
              <a:spLocks noChangeArrowheads="1"/>
            </p:cNvSpPr>
            <p:nvPr/>
          </p:nvSpPr>
          <p:spPr bwMode="auto">
            <a:xfrm>
              <a:off x="2883" y="1659"/>
              <a:ext cx="4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1" name="Line 185"/>
            <p:cNvSpPr>
              <a:spLocks noChangeShapeType="1"/>
            </p:cNvSpPr>
            <p:nvPr/>
          </p:nvSpPr>
          <p:spPr bwMode="auto">
            <a:xfrm>
              <a:off x="2883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2" name="Rectangle 186"/>
            <p:cNvSpPr>
              <a:spLocks noChangeArrowheads="1"/>
            </p:cNvSpPr>
            <p:nvPr/>
          </p:nvSpPr>
          <p:spPr bwMode="auto">
            <a:xfrm>
              <a:off x="3703" y="1659"/>
              <a:ext cx="3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3" name="Line 187"/>
            <p:cNvSpPr>
              <a:spLocks noChangeShapeType="1"/>
            </p:cNvSpPr>
            <p:nvPr/>
          </p:nvSpPr>
          <p:spPr bwMode="auto">
            <a:xfrm>
              <a:off x="3703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4" name="Rectangle 188"/>
            <p:cNvSpPr>
              <a:spLocks noChangeArrowheads="1"/>
            </p:cNvSpPr>
            <p:nvPr/>
          </p:nvSpPr>
          <p:spPr bwMode="auto">
            <a:xfrm>
              <a:off x="4517" y="1659"/>
              <a:ext cx="3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5" name="Line 189"/>
            <p:cNvSpPr>
              <a:spLocks noChangeShapeType="1"/>
            </p:cNvSpPr>
            <p:nvPr/>
          </p:nvSpPr>
          <p:spPr bwMode="auto">
            <a:xfrm>
              <a:off x="4517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6" name="Rectangle 190"/>
            <p:cNvSpPr>
              <a:spLocks noChangeArrowheads="1"/>
            </p:cNvSpPr>
            <p:nvPr/>
          </p:nvSpPr>
          <p:spPr bwMode="auto">
            <a:xfrm>
              <a:off x="5196" y="1659"/>
              <a:ext cx="4" cy="73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7" name="Line 191"/>
            <p:cNvSpPr>
              <a:spLocks noChangeShapeType="1"/>
            </p:cNvSpPr>
            <p:nvPr/>
          </p:nvSpPr>
          <p:spPr bwMode="auto">
            <a:xfrm>
              <a:off x="5196" y="1659"/>
              <a:ext cx="1" cy="73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88" name="Rectangle 192"/>
            <p:cNvSpPr>
              <a:spLocks noChangeArrowheads="1"/>
            </p:cNvSpPr>
            <p:nvPr/>
          </p:nvSpPr>
          <p:spPr bwMode="auto">
            <a:xfrm>
              <a:off x="482" y="2438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89" name="Rectangle 193"/>
            <p:cNvSpPr>
              <a:spLocks noChangeArrowheads="1"/>
            </p:cNvSpPr>
            <p:nvPr/>
          </p:nvSpPr>
          <p:spPr bwMode="auto">
            <a:xfrm>
              <a:off x="517" y="2664"/>
              <a:ext cx="6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INDIRECT,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29890" name="Rectangle 194"/>
            <p:cNvSpPr>
              <a:spLocks noChangeArrowheads="1"/>
            </p:cNvSpPr>
            <p:nvPr/>
          </p:nvSpPr>
          <p:spPr bwMode="auto">
            <a:xfrm>
              <a:off x="1146" y="2664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91" name="Rectangle 195"/>
            <p:cNvSpPr>
              <a:spLocks noChangeArrowheads="1"/>
            </p:cNvSpPr>
            <p:nvPr/>
          </p:nvSpPr>
          <p:spPr bwMode="auto">
            <a:xfrm>
              <a:off x="492" y="2891"/>
              <a:ext cx="66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CC"/>
                  </a:solidFill>
                </a:rPr>
                <a:t>VICARIOUS</a:t>
              </a:r>
              <a:endParaRPr lang="en-US" sz="2400">
                <a:solidFill>
                  <a:srgbClr val="0000CC"/>
                </a:solidFill>
              </a:endParaRPr>
            </a:p>
          </p:txBody>
        </p:sp>
        <p:sp>
          <p:nvSpPr>
            <p:cNvPr id="29892" name="Rectangle 196"/>
            <p:cNvSpPr>
              <a:spLocks noChangeArrowheads="1"/>
            </p:cNvSpPr>
            <p:nvPr/>
          </p:nvSpPr>
          <p:spPr bwMode="auto">
            <a:xfrm>
              <a:off x="1172" y="2891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93" name="Rectangle 197"/>
            <p:cNvSpPr>
              <a:spLocks noChangeArrowheads="1"/>
            </p:cNvSpPr>
            <p:nvPr/>
          </p:nvSpPr>
          <p:spPr bwMode="auto">
            <a:xfrm>
              <a:off x="1260" y="2438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894" name="Rectangle 198"/>
            <p:cNvSpPr>
              <a:spLocks noChangeArrowheads="1"/>
            </p:cNvSpPr>
            <p:nvPr/>
          </p:nvSpPr>
          <p:spPr bwMode="auto">
            <a:xfrm>
              <a:off x="1314" y="2450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  <p:sp>
          <p:nvSpPr>
            <p:cNvPr id="29895" name="Rectangle 199"/>
            <p:cNvSpPr>
              <a:spLocks noChangeArrowheads="1"/>
            </p:cNvSpPr>
            <p:nvPr/>
          </p:nvSpPr>
          <p:spPr bwMode="auto">
            <a:xfrm>
              <a:off x="1352" y="2438"/>
              <a:ext cx="6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Secondary </a:t>
              </a:r>
              <a:endParaRPr lang="en-US" sz="2400"/>
            </a:p>
          </p:txBody>
        </p:sp>
        <p:sp>
          <p:nvSpPr>
            <p:cNvPr id="29896" name="Rectangle 200"/>
            <p:cNvSpPr>
              <a:spLocks noChangeArrowheads="1"/>
            </p:cNvSpPr>
            <p:nvPr/>
          </p:nvSpPr>
          <p:spPr bwMode="auto">
            <a:xfrm>
              <a:off x="1352" y="2578"/>
              <a:ext cx="53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data and </a:t>
              </a:r>
              <a:endParaRPr lang="en-US" sz="2400"/>
            </a:p>
          </p:txBody>
        </p:sp>
        <p:sp>
          <p:nvSpPr>
            <p:cNvPr id="29897" name="Rectangle 201"/>
            <p:cNvSpPr>
              <a:spLocks noChangeArrowheads="1"/>
            </p:cNvSpPr>
            <p:nvPr/>
          </p:nvSpPr>
          <p:spPr bwMode="auto">
            <a:xfrm>
              <a:off x="1352" y="2718"/>
              <a:ext cx="4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sources</a:t>
              </a:r>
              <a:endParaRPr lang="en-US" sz="2400"/>
            </a:p>
          </p:txBody>
        </p:sp>
        <p:sp>
          <p:nvSpPr>
            <p:cNvPr id="29898" name="Rectangle 202"/>
            <p:cNvSpPr>
              <a:spLocks noChangeArrowheads="1"/>
            </p:cNvSpPr>
            <p:nvPr/>
          </p:nvSpPr>
          <p:spPr bwMode="auto">
            <a:xfrm>
              <a:off x="1794" y="2718"/>
              <a:ext cx="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29899" name="Rectangle 203"/>
            <p:cNvSpPr>
              <a:spLocks noChangeArrowheads="1"/>
            </p:cNvSpPr>
            <p:nvPr/>
          </p:nvSpPr>
          <p:spPr bwMode="auto">
            <a:xfrm>
              <a:off x="1260" y="2945"/>
              <a:ext cx="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Symbol" charset="0"/>
                </a:rPr>
                <a:t>·</a:t>
              </a:r>
              <a:endParaRPr lang="en-US" sz="2400"/>
            </a:p>
          </p:txBody>
        </p:sp>
        <p:sp>
          <p:nvSpPr>
            <p:cNvPr id="29900" name="Rectangle 204"/>
            <p:cNvSpPr>
              <a:spLocks noChangeArrowheads="1"/>
            </p:cNvSpPr>
            <p:nvPr/>
          </p:nvSpPr>
          <p:spPr bwMode="auto">
            <a:xfrm>
              <a:off x="1314" y="2957"/>
              <a:ext cx="3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sz="2400"/>
            </a:p>
          </p:txBody>
        </p:sp>
      </p:grpSp>
      <p:sp>
        <p:nvSpPr>
          <p:cNvPr id="29901" name="Rectangle 205"/>
          <p:cNvSpPr>
            <a:spLocks noChangeArrowheads="1"/>
          </p:cNvSpPr>
          <p:nvPr/>
        </p:nvSpPr>
        <p:spPr bwMode="auto">
          <a:xfrm>
            <a:off x="2309813" y="4675188"/>
            <a:ext cx="933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Lectures, </a:t>
            </a:r>
            <a:endParaRPr lang="en-US" sz="2400"/>
          </a:p>
        </p:txBody>
      </p:sp>
      <p:sp>
        <p:nvSpPr>
          <p:cNvPr id="29902" name="Rectangle 206"/>
          <p:cNvSpPr>
            <a:spLocks noChangeArrowheads="1"/>
          </p:cNvSpPr>
          <p:nvPr/>
        </p:nvSpPr>
        <p:spPr bwMode="auto">
          <a:xfrm>
            <a:off x="2309813" y="4897438"/>
            <a:ext cx="9556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textbooks</a:t>
            </a:r>
            <a:endParaRPr lang="en-US" sz="2400"/>
          </a:p>
        </p:txBody>
      </p:sp>
      <p:sp>
        <p:nvSpPr>
          <p:cNvPr id="29903" name="Rectangle 207"/>
          <p:cNvSpPr>
            <a:spLocks noChangeArrowheads="1"/>
          </p:cNvSpPr>
          <p:nvPr/>
        </p:nvSpPr>
        <p:spPr bwMode="auto">
          <a:xfrm>
            <a:off x="3275013" y="4897438"/>
            <a:ext cx="55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04" name="Rectangle 208"/>
          <p:cNvSpPr>
            <a:spLocks noChangeArrowheads="1"/>
          </p:cNvSpPr>
          <p:nvPr/>
        </p:nvSpPr>
        <p:spPr bwMode="auto">
          <a:xfrm>
            <a:off x="3563938" y="3836988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05" name="Rectangle 209"/>
          <p:cNvSpPr>
            <a:spLocks noChangeArrowheads="1"/>
          </p:cNvSpPr>
          <p:nvPr/>
        </p:nvSpPr>
        <p:spPr bwMode="auto">
          <a:xfrm>
            <a:off x="3651250" y="38560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06" name="Rectangle 210"/>
          <p:cNvSpPr>
            <a:spLocks noChangeArrowheads="1"/>
          </p:cNvSpPr>
          <p:nvPr/>
        </p:nvSpPr>
        <p:spPr bwMode="auto">
          <a:xfrm>
            <a:off x="3714750" y="3836988"/>
            <a:ext cx="508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Case </a:t>
            </a:r>
            <a:endParaRPr lang="en-US" sz="2400"/>
          </a:p>
        </p:txBody>
      </p:sp>
      <p:sp>
        <p:nvSpPr>
          <p:cNvPr id="29907" name="Rectangle 211"/>
          <p:cNvSpPr>
            <a:spLocks noChangeArrowheads="1"/>
          </p:cNvSpPr>
          <p:nvPr/>
        </p:nvSpPr>
        <p:spPr bwMode="auto">
          <a:xfrm>
            <a:off x="3717925" y="4059238"/>
            <a:ext cx="687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studies</a:t>
            </a:r>
            <a:endParaRPr lang="en-US" sz="2400"/>
          </a:p>
        </p:txBody>
      </p:sp>
      <p:sp>
        <p:nvSpPr>
          <p:cNvPr id="29908" name="Rectangle 212"/>
          <p:cNvSpPr>
            <a:spLocks noChangeArrowheads="1"/>
          </p:cNvSpPr>
          <p:nvPr/>
        </p:nvSpPr>
        <p:spPr bwMode="auto">
          <a:xfrm>
            <a:off x="4413250" y="4059238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09" name="Rectangle 213"/>
          <p:cNvSpPr>
            <a:spLocks noChangeArrowheads="1"/>
          </p:cNvSpPr>
          <p:nvPr/>
        </p:nvSpPr>
        <p:spPr bwMode="auto">
          <a:xfrm>
            <a:off x="3563938" y="4352925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10" name="Rectangle 214"/>
          <p:cNvSpPr>
            <a:spLocks noChangeArrowheads="1"/>
          </p:cNvSpPr>
          <p:nvPr/>
        </p:nvSpPr>
        <p:spPr bwMode="auto">
          <a:xfrm>
            <a:off x="3651250" y="437197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11" name="Rectangle 215"/>
          <p:cNvSpPr>
            <a:spLocks noChangeArrowheads="1"/>
          </p:cNvSpPr>
          <p:nvPr/>
        </p:nvSpPr>
        <p:spPr bwMode="auto">
          <a:xfrm>
            <a:off x="3714750" y="4364038"/>
            <a:ext cx="844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Gaming</a:t>
            </a:r>
            <a:r>
              <a:rPr lang="en-US" sz="1400">
                <a:solidFill>
                  <a:srgbClr val="000000"/>
                </a:solidFill>
              </a:rPr>
              <a:t>, </a:t>
            </a:r>
            <a:endParaRPr lang="en-US" sz="2400"/>
          </a:p>
        </p:txBody>
      </p:sp>
      <p:sp>
        <p:nvSpPr>
          <p:cNvPr id="29912" name="Rectangle 216"/>
          <p:cNvSpPr>
            <a:spLocks noChangeArrowheads="1"/>
          </p:cNvSpPr>
          <p:nvPr/>
        </p:nvSpPr>
        <p:spPr bwMode="auto">
          <a:xfrm>
            <a:off x="3717925" y="4573588"/>
            <a:ext cx="1127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Simulations</a:t>
            </a:r>
            <a:endParaRPr lang="en-US" sz="1500"/>
          </a:p>
        </p:txBody>
      </p:sp>
      <p:sp>
        <p:nvSpPr>
          <p:cNvPr id="29913" name="Rectangle 217"/>
          <p:cNvSpPr>
            <a:spLocks noChangeArrowheads="1"/>
          </p:cNvSpPr>
          <p:nvPr/>
        </p:nvSpPr>
        <p:spPr bwMode="auto">
          <a:xfrm>
            <a:off x="4789488" y="4562475"/>
            <a:ext cx="55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14" name="Rectangle 218"/>
          <p:cNvSpPr>
            <a:spLocks noChangeArrowheads="1"/>
          </p:cNvSpPr>
          <p:nvPr/>
        </p:nvSpPr>
        <p:spPr bwMode="auto">
          <a:xfrm>
            <a:off x="3563938" y="4852988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15" name="Rectangle 219"/>
          <p:cNvSpPr>
            <a:spLocks noChangeArrowheads="1"/>
          </p:cNvSpPr>
          <p:nvPr/>
        </p:nvSpPr>
        <p:spPr bwMode="auto">
          <a:xfrm>
            <a:off x="3651250" y="4872038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16" name="Rectangle 220"/>
          <p:cNvSpPr>
            <a:spLocks noChangeArrowheads="1"/>
          </p:cNvSpPr>
          <p:nvPr/>
        </p:nvSpPr>
        <p:spPr bwMode="auto">
          <a:xfrm>
            <a:off x="3714750" y="4852988"/>
            <a:ext cx="882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Role play</a:t>
            </a:r>
            <a:endParaRPr lang="en-US" sz="2400"/>
          </a:p>
        </p:txBody>
      </p:sp>
      <p:sp>
        <p:nvSpPr>
          <p:cNvPr id="29917" name="Rectangle 221"/>
          <p:cNvSpPr>
            <a:spLocks noChangeArrowheads="1"/>
          </p:cNvSpPr>
          <p:nvPr/>
        </p:nvSpPr>
        <p:spPr bwMode="auto">
          <a:xfrm>
            <a:off x="4611688" y="4852988"/>
            <a:ext cx="55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18" name="Rectangle 222"/>
          <p:cNvSpPr>
            <a:spLocks noChangeArrowheads="1"/>
          </p:cNvSpPr>
          <p:nvPr/>
        </p:nvSpPr>
        <p:spPr bwMode="auto">
          <a:xfrm>
            <a:off x="4929188" y="3870325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19" name="Rectangle 223"/>
          <p:cNvSpPr>
            <a:spLocks noChangeArrowheads="1"/>
          </p:cNvSpPr>
          <p:nvPr/>
        </p:nvSpPr>
        <p:spPr bwMode="auto">
          <a:xfrm>
            <a:off x="5018088" y="388937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20" name="Rectangle 224"/>
          <p:cNvSpPr>
            <a:spLocks noChangeArrowheads="1"/>
          </p:cNvSpPr>
          <p:nvPr/>
        </p:nvSpPr>
        <p:spPr bwMode="auto">
          <a:xfrm>
            <a:off x="5081588" y="3870325"/>
            <a:ext cx="6683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Stories</a:t>
            </a:r>
            <a:endParaRPr lang="en-US" sz="2400"/>
          </a:p>
        </p:txBody>
      </p:sp>
      <p:sp>
        <p:nvSpPr>
          <p:cNvPr id="29921" name="Rectangle 225"/>
          <p:cNvSpPr>
            <a:spLocks noChangeArrowheads="1"/>
          </p:cNvSpPr>
          <p:nvPr/>
        </p:nvSpPr>
        <p:spPr bwMode="auto">
          <a:xfrm>
            <a:off x="5754688" y="3870325"/>
            <a:ext cx="55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22" name="Rectangle 226"/>
          <p:cNvSpPr>
            <a:spLocks noChangeArrowheads="1"/>
          </p:cNvSpPr>
          <p:nvPr/>
        </p:nvSpPr>
        <p:spPr bwMode="auto">
          <a:xfrm>
            <a:off x="4929188" y="4162425"/>
            <a:ext cx="7620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  (can be </a:t>
            </a:r>
            <a:endParaRPr lang="en-US" sz="2400"/>
          </a:p>
        </p:txBody>
      </p:sp>
      <p:sp>
        <p:nvSpPr>
          <p:cNvPr id="29923" name="Rectangle 227"/>
          <p:cNvSpPr>
            <a:spLocks noChangeArrowheads="1"/>
          </p:cNvSpPr>
          <p:nvPr/>
        </p:nvSpPr>
        <p:spPr bwMode="auto">
          <a:xfrm>
            <a:off x="5081588" y="4354513"/>
            <a:ext cx="8397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accessed  </a:t>
            </a:r>
            <a:endParaRPr lang="en-US" sz="2400"/>
          </a:p>
        </p:txBody>
      </p:sp>
      <p:sp>
        <p:nvSpPr>
          <p:cNvPr id="29924" name="Rectangle 228"/>
          <p:cNvSpPr>
            <a:spLocks noChangeArrowheads="1"/>
          </p:cNvSpPr>
          <p:nvPr/>
        </p:nvSpPr>
        <p:spPr bwMode="auto">
          <a:xfrm>
            <a:off x="5081588" y="4546600"/>
            <a:ext cx="82073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via:  film, </a:t>
            </a:r>
            <a:endParaRPr lang="en-US" sz="2400"/>
          </a:p>
        </p:txBody>
      </p:sp>
      <p:sp>
        <p:nvSpPr>
          <p:cNvPr id="29925" name="Rectangle 229"/>
          <p:cNvSpPr>
            <a:spLocks noChangeArrowheads="1"/>
          </p:cNvSpPr>
          <p:nvPr/>
        </p:nvSpPr>
        <p:spPr bwMode="auto">
          <a:xfrm>
            <a:off x="5081588" y="4738688"/>
            <a:ext cx="9286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literature,  </a:t>
            </a:r>
            <a:endParaRPr lang="en-US" sz="2400"/>
          </a:p>
        </p:txBody>
      </p:sp>
      <p:sp>
        <p:nvSpPr>
          <p:cNvPr id="29926" name="Rectangle 230"/>
          <p:cNvSpPr>
            <a:spLocks noChangeArrowheads="1"/>
          </p:cNvSpPr>
          <p:nvPr/>
        </p:nvSpPr>
        <p:spPr bwMode="auto">
          <a:xfrm>
            <a:off x="5081588" y="4930775"/>
            <a:ext cx="10223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oral history)</a:t>
            </a:r>
            <a:endParaRPr lang="en-US" sz="2400"/>
          </a:p>
        </p:txBody>
      </p:sp>
      <p:sp>
        <p:nvSpPr>
          <p:cNvPr id="29927" name="Rectangle 231"/>
          <p:cNvSpPr>
            <a:spLocks noChangeArrowheads="1"/>
          </p:cNvSpPr>
          <p:nvPr/>
        </p:nvSpPr>
        <p:spPr bwMode="auto">
          <a:xfrm>
            <a:off x="6118225" y="490537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28" name="Rectangle 232"/>
          <p:cNvSpPr>
            <a:spLocks noChangeArrowheads="1"/>
          </p:cNvSpPr>
          <p:nvPr/>
        </p:nvSpPr>
        <p:spPr bwMode="auto">
          <a:xfrm>
            <a:off x="6296025" y="387032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29" name="Rectangle 233"/>
          <p:cNvSpPr>
            <a:spLocks noChangeArrowheads="1"/>
          </p:cNvSpPr>
          <p:nvPr/>
        </p:nvSpPr>
        <p:spPr bwMode="auto">
          <a:xfrm>
            <a:off x="7651750" y="387032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30" name="Rectangle 234"/>
          <p:cNvSpPr>
            <a:spLocks noChangeArrowheads="1"/>
          </p:cNvSpPr>
          <p:nvPr/>
        </p:nvSpPr>
        <p:spPr bwMode="auto">
          <a:xfrm>
            <a:off x="793750" y="379730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1" name="Line 235"/>
          <p:cNvSpPr>
            <a:spLocks noChangeShapeType="1"/>
          </p:cNvSpPr>
          <p:nvPr/>
        </p:nvSpPr>
        <p:spPr bwMode="auto">
          <a:xfrm>
            <a:off x="793750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2" name="Line 236"/>
          <p:cNvSpPr>
            <a:spLocks noChangeShapeType="1"/>
          </p:cNvSpPr>
          <p:nvPr/>
        </p:nvSpPr>
        <p:spPr bwMode="auto">
          <a:xfrm>
            <a:off x="793750" y="37973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3" name="Rectangle 237"/>
          <p:cNvSpPr>
            <a:spLocks noChangeArrowheads="1"/>
          </p:cNvSpPr>
          <p:nvPr/>
        </p:nvSpPr>
        <p:spPr bwMode="auto">
          <a:xfrm>
            <a:off x="800100" y="3797300"/>
            <a:ext cx="1290638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4" name="Line 238"/>
          <p:cNvSpPr>
            <a:spLocks noChangeShapeType="1"/>
          </p:cNvSpPr>
          <p:nvPr/>
        </p:nvSpPr>
        <p:spPr bwMode="auto">
          <a:xfrm>
            <a:off x="800100" y="3797300"/>
            <a:ext cx="1290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5" name="Rectangle 239"/>
          <p:cNvSpPr>
            <a:spLocks noChangeArrowheads="1"/>
          </p:cNvSpPr>
          <p:nvPr/>
        </p:nvSpPr>
        <p:spPr bwMode="auto">
          <a:xfrm>
            <a:off x="2090738" y="379730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6" name="Line 240"/>
          <p:cNvSpPr>
            <a:spLocks noChangeShapeType="1"/>
          </p:cNvSpPr>
          <p:nvPr/>
        </p:nvSpPr>
        <p:spPr bwMode="auto">
          <a:xfrm>
            <a:off x="2090738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7" name="Line 241"/>
          <p:cNvSpPr>
            <a:spLocks noChangeShapeType="1"/>
          </p:cNvSpPr>
          <p:nvPr/>
        </p:nvSpPr>
        <p:spPr bwMode="auto">
          <a:xfrm>
            <a:off x="2090738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8" name="Rectangle 242"/>
          <p:cNvSpPr>
            <a:spLocks noChangeArrowheads="1"/>
          </p:cNvSpPr>
          <p:nvPr/>
        </p:nvSpPr>
        <p:spPr bwMode="auto">
          <a:xfrm>
            <a:off x="2097088" y="3797300"/>
            <a:ext cx="13970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39" name="Line 243"/>
          <p:cNvSpPr>
            <a:spLocks noChangeShapeType="1"/>
          </p:cNvSpPr>
          <p:nvPr/>
        </p:nvSpPr>
        <p:spPr bwMode="auto">
          <a:xfrm>
            <a:off x="2097088" y="3797300"/>
            <a:ext cx="13970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0" name="Rectangle 244"/>
          <p:cNvSpPr>
            <a:spLocks noChangeArrowheads="1"/>
          </p:cNvSpPr>
          <p:nvPr/>
        </p:nvSpPr>
        <p:spPr bwMode="auto">
          <a:xfrm>
            <a:off x="3494088" y="379730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1" name="Line 245"/>
          <p:cNvSpPr>
            <a:spLocks noChangeShapeType="1"/>
          </p:cNvSpPr>
          <p:nvPr/>
        </p:nvSpPr>
        <p:spPr bwMode="auto">
          <a:xfrm>
            <a:off x="3494088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2" name="Line 246"/>
          <p:cNvSpPr>
            <a:spLocks noChangeShapeType="1"/>
          </p:cNvSpPr>
          <p:nvPr/>
        </p:nvSpPr>
        <p:spPr bwMode="auto">
          <a:xfrm>
            <a:off x="3494088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3" name="Rectangle 247"/>
          <p:cNvSpPr>
            <a:spLocks noChangeArrowheads="1"/>
          </p:cNvSpPr>
          <p:nvPr/>
        </p:nvSpPr>
        <p:spPr bwMode="auto">
          <a:xfrm>
            <a:off x="3500438" y="3797300"/>
            <a:ext cx="136207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4" name="Line 248"/>
          <p:cNvSpPr>
            <a:spLocks noChangeShapeType="1"/>
          </p:cNvSpPr>
          <p:nvPr/>
        </p:nvSpPr>
        <p:spPr bwMode="auto">
          <a:xfrm>
            <a:off x="3500438" y="3797300"/>
            <a:ext cx="136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5" name="Rectangle 249"/>
          <p:cNvSpPr>
            <a:spLocks noChangeArrowheads="1"/>
          </p:cNvSpPr>
          <p:nvPr/>
        </p:nvSpPr>
        <p:spPr bwMode="auto">
          <a:xfrm>
            <a:off x="4862513" y="379730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6" name="Line 250"/>
          <p:cNvSpPr>
            <a:spLocks noChangeShapeType="1"/>
          </p:cNvSpPr>
          <p:nvPr/>
        </p:nvSpPr>
        <p:spPr bwMode="auto">
          <a:xfrm>
            <a:off x="4862513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7" name="Line 251"/>
          <p:cNvSpPr>
            <a:spLocks noChangeShapeType="1"/>
          </p:cNvSpPr>
          <p:nvPr/>
        </p:nvSpPr>
        <p:spPr bwMode="auto">
          <a:xfrm>
            <a:off x="486251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8" name="Rectangle 252"/>
          <p:cNvSpPr>
            <a:spLocks noChangeArrowheads="1"/>
          </p:cNvSpPr>
          <p:nvPr/>
        </p:nvSpPr>
        <p:spPr bwMode="auto">
          <a:xfrm>
            <a:off x="4868863" y="3797300"/>
            <a:ext cx="13589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49" name="Line 253"/>
          <p:cNvSpPr>
            <a:spLocks noChangeShapeType="1"/>
          </p:cNvSpPr>
          <p:nvPr/>
        </p:nvSpPr>
        <p:spPr bwMode="auto">
          <a:xfrm>
            <a:off x="4868863" y="3797300"/>
            <a:ext cx="13589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0" name="Rectangle 254"/>
          <p:cNvSpPr>
            <a:spLocks noChangeArrowheads="1"/>
          </p:cNvSpPr>
          <p:nvPr/>
        </p:nvSpPr>
        <p:spPr bwMode="auto">
          <a:xfrm>
            <a:off x="6227763" y="379730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1" name="Line 255"/>
          <p:cNvSpPr>
            <a:spLocks noChangeShapeType="1"/>
          </p:cNvSpPr>
          <p:nvPr/>
        </p:nvSpPr>
        <p:spPr bwMode="auto">
          <a:xfrm>
            <a:off x="6227763" y="3797300"/>
            <a:ext cx="4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2" name="Line 256"/>
          <p:cNvSpPr>
            <a:spLocks noChangeShapeType="1"/>
          </p:cNvSpPr>
          <p:nvPr/>
        </p:nvSpPr>
        <p:spPr bwMode="auto">
          <a:xfrm>
            <a:off x="622776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3" name="Rectangle 257"/>
          <p:cNvSpPr>
            <a:spLocks noChangeArrowheads="1"/>
          </p:cNvSpPr>
          <p:nvPr/>
        </p:nvSpPr>
        <p:spPr bwMode="auto">
          <a:xfrm>
            <a:off x="6232525" y="3797300"/>
            <a:ext cx="13525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4" name="Line 258"/>
          <p:cNvSpPr>
            <a:spLocks noChangeShapeType="1"/>
          </p:cNvSpPr>
          <p:nvPr/>
        </p:nvSpPr>
        <p:spPr bwMode="auto">
          <a:xfrm>
            <a:off x="6232525" y="3797300"/>
            <a:ext cx="13525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5" name="Rectangle 259"/>
          <p:cNvSpPr>
            <a:spLocks noChangeArrowheads="1"/>
          </p:cNvSpPr>
          <p:nvPr/>
        </p:nvSpPr>
        <p:spPr bwMode="auto">
          <a:xfrm>
            <a:off x="7585075" y="379730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6" name="Line 260"/>
          <p:cNvSpPr>
            <a:spLocks noChangeShapeType="1"/>
          </p:cNvSpPr>
          <p:nvPr/>
        </p:nvSpPr>
        <p:spPr bwMode="auto">
          <a:xfrm>
            <a:off x="7585075" y="37973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7" name="Line 261"/>
          <p:cNvSpPr>
            <a:spLocks noChangeShapeType="1"/>
          </p:cNvSpPr>
          <p:nvPr/>
        </p:nvSpPr>
        <p:spPr bwMode="auto">
          <a:xfrm>
            <a:off x="7585075" y="379730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8" name="Rectangle 262"/>
          <p:cNvSpPr>
            <a:spLocks noChangeArrowheads="1"/>
          </p:cNvSpPr>
          <p:nvPr/>
        </p:nvSpPr>
        <p:spPr bwMode="auto">
          <a:xfrm>
            <a:off x="7589838" y="3797300"/>
            <a:ext cx="112712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59" name="Line 263"/>
          <p:cNvSpPr>
            <a:spLocks noChangeShapeType="1"/>
          </p:cNvSpPr>
          <p:nvPr/>
        </p:nvSpPr>
        <p:spPr bwMode="auto">
          <a:xfrm>
            <a:off x="7589838" y="3797300"/>
            <a:ext cx="11271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0" name="Rectangle 264"/>
          <p:cNvSpPr>
            <a:spLocks noChangeArrowheads="1"/>
          </p:cNvSpPr>
          <p:nvPr/>
        </p:nvSpPr>
        <p:spPr bwMode="auto">
          <a:xfrm>
            <a:off x="8716963" y="379730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1" name="Line 265"/>
          <p:cNvSpPr>
            <a:spLocks noChangeShapeType="1"/>
          </p:cNvSpPr>
          <p:nvPr/>
        </p:nvSpPr>
        <p:spPr bwMode="auto">
          <a:xfrm>
            <a:off x="8716963" y="37973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2" name="Line 266"/>
          <p:cNvSpPr>
            <a:spLocks noChangeShapeType="1"/>
          </p:cNvSpPr>
          <p:nvPr/>
        </p:nvSpPr>
        <p:spPr bwMode="auto">
          <a:xfrm>
            <a:off x="8716963" y="379730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3" name="Rectangle 267"/>
          <p:cNvSpPr>
            <a:spLocks noChangeArrowheads="1"/>
          </p:cNvSpPr>
          <p:nvPr/>
        </p:nvSpPr>
        <p:spPr bwMode="auto">
          <a:xfrm>
            <a:off x="793750" y="3802063"/>
            <a:ext cx="6350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4" name="Line 268"/>
          <p:cNvSpPr>
            <a:spLocks noChangeShapeType="1"/>
          </p:cNvSpPr>
          <p:nvPr/>
        </p:nvSpPr>
        <p:spPr bwMode="auto">
          <a:xfrm>
            <a:off x="793750" y="3802063"/>
            <a:ext cx="1588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5" name="Rectangle 269"/>
          <p:cNvSpPr>
            <a:spLocks noChangeArrowheads="1"/>
          </p:cNvSpPr>
          <p:nvPr/>
        </p:nvSpPr>
        <p:spPr bwMode="auto">
          <a:xfrm>
            <a:off x="2090738" y="3802063"/>
            <a:ext cx="6350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6" name="Line 270"/>
          <p:cNvSpPr>
            <a:spLocks noChangeShapeType="1"/>
          </p:cNvSpPr>
          <p:nvPr/>
        </p:nvSpPr>
        <p:spPr bwMode="auto">
          <a:xfrm>
            <a:off x="2090738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7" name="Rectangle 271"/>
          <p:cNvSpPr>
            <a:spLocks noChangeArrowheads="1"/>
          </p:cNvSpPr>
          <p:nvPr/>
        </p:nvSpPr>
        <p:spPr bwMode="auto">
          <a:xfrm>
            <a:off x="3494088" y="3802063"/>
            <a:ext cx="6350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8" name="Line 272"/>
          <p:cNvSpPr>
            <a:spLocks noChangeShapeType="1"/>
          </p:cNvSpPr>
          <p:nvPr/>
        </p:nvSpPr>
        <p:spPr bwMode="auto">
          <a:xfrm>
            <a:off x="3494088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69" name="Rectangle 273"/>
          <p:cNvSpPr>
            <a:spLocks noChangeArrowheads="1"/>
          </p:cNvSpPr>
          <p:nvPr/>
        </p:nvSpPr>
        <p:spPr bwMode="auto">
          <a:xfrm>
            <a:off x="4862513" y="3802063"/>
            <a:ext cx="6350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0" name="Line 274"/>
          <p:cNvSpPr>
            <a:spLocks noChangeShapeType="1"/>
          </p:cNvSpPr>
          <p:nvPr/>
        </p:nvSpPr>
        <p:spPr bwMode="auto">
          <a:xfrm>
            <a:off x="486251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1" name="Rectangle 275"/>
          <p:cNvSpPr>
            <a:spLocks noChangeArrowheads="1"/>
          </p:cNvSpPr>
          <p:nvPr/>
        </p:nvSpPr>
        <p:spPr bwMode="auto">
          <a:xfrm>
            <a:off x="6227763" y="3802063"/>
            <a:ext cx="4762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2" name="Line 276"/>
          <p:cNvSpPr>
            <a:spLocks noChangeShapeType="1"/>
          </p:cNvSpPr>
          <p:nvPr/>
        </p:nvSpPr>
        <p:spPr bwMode="auto">
          <a:xfrm>
            <a:off x="622776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3" name="Rectangle 277"/>
          <p:cNvSpPr>
            <a:spLocks noChangeArrowheads="1"/>
          </p:cNvSpPr>
          <p:nvPr/>
        </p:nvSpPr>
        <p:spPr bwMode="auto">
          <a:xfrm>
            <a:off x="7585075" y="3802063"/>
            <a:ext cx="4763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4" name="Line 278"/>
          <p:cNvSpPr>
            <a:spLocks noChangeShapeType="1"/>
          </p:cNvSpPr>
          <p:nvPr/>
        </p:nvSpPr>
        <p:spPr bwMode="auto">
          <a:xfrm>
            <a:off x="7585075" y="3802063"/>
            <a:ext cx="1588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5" name="Rectangle 279"/>
          <p:cNvSpPr>
            <a:spLocks noChangeArrowheads="1"/>
          </p:cNvSpPr>
          <p:nvPr/>
        </p:nvSpPr>
        <p:spPr bwMode="auto">
          <a:xfrm>
            <a:off x="8716963" y="3802063"/>
            <a:ext cx="6350" cy="13858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6" name="Line 280"/>
          <p:cNvSpPr>
            <a:spLocks noChangeShapeType="1"/>
          </p:cNvSpPr>
          <p:nvPr/>
        </p:nvSpPr>
        <p:spPr bwMode="auto">
          <a:xfrm>
            <a:off x="8716963" y="3802063"/>
            <a:ext cx="1587" cy="13858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77" name="Rectangle 281"/>
          <p:cNvSpPr>
            <a:spLocks noChangeArrowheads="1"/>
          </p:cNvSpPr>
          <p:nvPr/>
        </p:nvSpPr>
        <p:spPr bwMode="auto">
          <a:xfrm>
            <a:off x="860425" y="526097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78" name="Rectangle 282"/>
          <p:cNvSpPr>
            <a:spLocks noChangeArrowheads="1"/>
          </p:cNvSpPr>
          <p:nvPr/>
        </p:nvSpPr>
        <p:spPr bwMode="auto">
          <a:xfrm>
            <a:off x="1058863" y="5621338"/>
            <a:ext cx="758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CC"/>
                </a:solidFill>
              </a:rPr>
              <a:t>ONLINE</a:t>
            </a:r>
            <a:endParaRPr lang="en-US" sz="2400">
              <a:solidFill>
                <a:srgbClr val="0000CC"/>
              </a:solidFill>
            </a:endParaRPr>
          </a:p>
        </p:txBody>
      </p:sp>
      <p:sp>
        <p:nvSpPr>
          <p:cNvPr id="29979" name="Rectangle 283"/>
          <p:cNvSpPr>
            <a:spLocks noChangeArrowheads="1"/>
          </p:cNvSpPr>
          <p:nvPr/>
        </p:nvSpPr>
        <p:spPr bwMode="auto">
          <a:xfrm>
            <a:off x="1828800" y="5621338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80" name="Rectangle 284"/>
          <p:cNvSpPr>
            <a:spLocks noChangeArrowheads="1"/>
          </p:cNvSpPr>
          <p:nvPr/>
        </p:nvSpPr>
        <p:spPr bwMode="auto">
          <a:xfrm>
            <a:off x="1441450" y="5980113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81" name="Rectangle 285"/>
          <p:cNvSpPr>
            <a:spLocks noChangeArrowheads="1"/>
          </p:cNvSpPr>
          <p:nvPr/>
        </p:nvSpPr>
        <p:spPr bwMode="auto">
          <a:xfrm>
            <a:off x="2157413" y="5260975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82" name="Rectangle 286"/>
          <p:cNvSpPr>
            <a:spLocks noChangeArrowheads="1"/>
          </p:cNvSpPr>
          <p:nvPr/>
        </p:nvSpPr>
        <p:spPr bwMode="auto">
          <a:xfrm>
            <a:off x="2246313" y="52800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83" name="Rectangle 287"/>
          <p:cNvSpPr>
            <a:spLocks noChangeArrowheads="1"/>
          </p:cNvSpPr>
          <p:nvPr/>
        </p:nvSpPr>
        <p:spPr bwMode="auto">
          <a:xfrm>
            <a:off x="2309813" y="5260975"/>
            <a:ext cx="715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Course </a:t>
            </a:r>
            <a:endParaRPr lang="en-US" sz="2400"/>
          </a:p>
        </p:txBody>
      </p:sp>
      <p:sp>
        <p:nvSpPr>
          <p:cNvPr id="29984" name="Rectangle 288"/>
          <p:cNvSpPr>
            <a:spLocks noChangeArrowheads="1"/>
          </p:cNvSpPr>
          <p:nvPr/>
        </p:nvSpPr>
        <p:spPr bwMode="auto">
          <a:xfrm>
            <a:off x="2309813" y="5483225"/>
            <a:ext cx="7508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website</a:t>
            </a:r>
            <a:endParaRPr lang="en-US" sz="2400"/>
          </a:p>
        </p:txBody>
      </p:sp>
      <p:sp>
        <p:nvSpPr>
          <p:cNvPr id="29985" name="Rectangle 289"/>
          <p:cNvSpPr>
            <a:spLocks noChangeArrowheads="1"/>
          </p:cNvSpPr>
          <p:nvPr/>
        </p:nvSpPr>
        <p:spPr bwMode="auto">
          <a:xfrm>
            <a:off x="3070225" y="548322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86" name="Rectangle 290"/>
          <p:cNvSpPr>
            <a:spLocks noChangeArrowheads="1"/>
          </p:cNvSpPr>
          <p:nvPr/>
        </p:nvSpPr>
        <p:spPr bwMode="auto">
          <a:xfrm>
            <a:off x="2157413" y="5843588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87" name="Rectangle 291"/>
          <p:cNvSpPr>
            <a:spLocks noChangeArrowheads="1"/>
          </p:cNvSpPr>
          <p:nvPr/>
        </p:nvSpPr>
        <p:spPr bwMode="auto">
          <a:xfrm>
            <a:off x="2246313" y="5862638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88" name="Rectangle 292"/>
          <p:cNvSpPr>
            <a:spLocks noChangeArrowheads="1"/>
          </p:cNvSpPr>
          <p:nvPr/>
        </p:nvSpPr>
        <p:spPr bwMode="auto">
          <a:xfrm>
            <a:off x="2309813" y="5843588"/>
            <a:ext cx="803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Internet</a:t>
            </a:r>
            <a:endParaRPr lang="en-US" sz="2400"/>
          </a:p>
        </p:txBody>
      </p:sp>
      <p:sp>
        <p:nvSpPr>
          <p:cNvPr id="29989" name="Rectangle 293"/>
          <p:cNvSpPr>
            <a:spLocks noChangeArrowheads="1"/>
          </p:cNvSpPr>
          <p:nvPr/>
        </p:nvSpPr>
        <p:spPr bwMode="auto">
          <a:xfrm>
            <a:off x="3125788" y="5843588"/>
            <a:ext cx="55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29990" name="Rectangle 294"/>
          <p:cNvSpPr>
            <a:spLocks noChangeArrowheads="1"/>
          </p:cNvSpPr>
          <p:nvPr/>
        </p:nvSpPr>
        <p:spPr bwMode="auto">
          <a:xfrm>
            <a:off x="3563938" y="5260975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91" name="Rectangle 295"/>
          <p:cNvSpPr>
            <a:spLocks noChangeArrowheads="1"/>
          </p:cNvSpPr>
          <p:nvPr/>
        </p:nvSpPr>
        <p:spPr bwMode="auto">
          <a:xfrm>
            <a:off x="3651250" y="52800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92" name="Rectangle 296"/>
          <p:cNvSpPr>
            <a:spLocks noChangeArrowheads="1"/>
          </p:cNvSpPr>
          <p:nvPr/>
        </p:nvSpPr>
        <p:spPr bwMode="auto">
          <a:xfrm>
            <a:off x="3714750" y="5286375"/>
            <a:ext cx="1698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Teacher can assign</a:t>
            </a:r>
            <a:endParaRPr lang="en-US" sz="1400"/>
          </a:p>
        </p:txBody>
      </p:sp>
      <p:sp>
        <p:nvSpPr>
          <p:cNvPr id="29993" name="Rectangle 297"/>
          <p:cNvSpPr>
            <a:spLocks noChangeArrowheads="1"/>
          </p:cNvSpPr>
          <p:nvPr/>
        </p:nvSpPr>
        <p:spPr bwMode="auto">
          <a:xfrm>
            <a:off x="5440363" y="5286375"/>
            <a:ext cx="8794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 students </a:t>
            </a:r>
            <a:endParaRPr lang="en-US" sz="1400"/>
          </a:p>
        </p:txBody>
      </p:sp>
      <p:sp>
        <p:nvSpPr>
          <p:cNvPr id="29994" name="Rectangle 298"/>
          <p:cNvSpPr>
            <a:spLocks noChangeArrowheads="1"/>
          </p:cNvSpPr>
          <p:nvPr/>
        </p:nvSpPr>
        <p:spPr bwMode="auto">
          <a:xfrm>
            <a:off x="3714750" y="5502275"/>
            <a:ext cx="2395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to "directly experience" … </a:t>
            </a:r>
            <a:endParaRPr lang="en-US" sz="1400"/>
          </a:p>
        </p:txBody>
      </p:sp>
      <p:sp>
        <p:nvSpPr>
          <p:cNvPr id="29995" name="Rectangle 299"/>
          <p:cNvSpPr>
            <a:spLocks noChangeArrowheads="1"/>
          </p:cNvSpPr>
          <p:nvPr/>
        </p:nvSpPr>
        <p:spPr bwMode="auto">
          <a:xfrm>
            <a:off x="3563938" y="5807075"/>
            <a:ext cx="87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29996" name="Rectangle 300"/>
          <p:cNvSpPr>
            <a:spLocks noChangeArrowheads="1"/>
          </p:cNvSpPr>
          <p:nvPr/>
        </p:nvSpPr>
        <p:spPr bwMode="auto">
          <a:xfrm>
            <a:off x="3651250" y="5826125"/>
            <a:ext cx="523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29997" name="Rectangle 301"/>
          <p:cNvSpPr>
            <a:spLocks noChangeArrowheads="1"/>
          </p:cNvSpPr>
          <p:nvPr/>
        </p:nvSpPr>
        <p:spPr bwMode="auto">
          <a:xfrm>
            <a:off x="3714750" y="5843588"/>
            <a:ext cx="2141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Students can engage in </a:t>
            </a:r>
            <a:endParaRPr lang="en-US" sz="2800"/>
          </a:p>
        </p:txBody>
      </p:sp>
      <p:sp>
        <p:nvSpPr>
          <p:cNvPr id="29998" name="Rectangle 302"/>
          <p:cNvSpPr>
            <a:spLocks noChangeArrowheads="1"/>
          </p:cNvSpPr>
          <p:nvPr/>
        </p:nvSpPr>
        <p:spPr bwMode="auto">
          <a:xfrm>
            <a:off x="3714750" y="6022975"/>
            <a:ext cx="270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"indirect" kinds of experience </a:t>
            </a:r>
            <a:endParaRPr lang="en-US" sz="2800"/>
          </a:p>
        </p:txBody>
      </p:sp>
      <p:sp>
        <p:nvSpPr>
          <p:cNvPr id="29999" name="Rectangle 303"/>
          <p:cNvSpPr>
            <a:spLocks noChangeArrowheads="1"/>
          </p:cNvSpPr>
          <p:nvPr/>
        </p:nvSpPr>
        <p:spPr bwMode="auto">
          <a:xfrm>
            <a:off x="3714750" y="6200775"/>
            <a:ext cx="5508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000000"/>
                </a:solidFill>
              </a:rPr>
              <a:t>online</a:t>
            </a:r>
            <a:endParaRPr lang="en-US" sz="2800"/>
          </a:p>
        </p:txBody>
      </p:sp>
      <p:sp>
        <p:nvSpPr>
          <p:cNvPr id="30000" name="Rectangle 304"/>
          <p:cNvSpPr>
            <a:spLocks noChangeArrowheads="1"/>
          </p:cNvSpPr>
          <p:nvPr/>
        </p:nvSpPr>
        <p:spPr bwMode="auto">
          <a:xfrm>
            <a:off x="4197350" y="6164263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30001" name="Rectangle 305"/>
          <p:cNvSpPr>
            <a:spLocks noChangeArrowheads="1"/>
          </p:cNvSpPr>
          <p:nvPr/>
        </p:nvSpPr>
        <p:spPr bwMode="auto">
          <a:xfrm>
            <a:off x="6296025" y="5260975"/>
            <a:ext cx="87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Symbol" charset="0"/>
              </a:rPr>
              <a:t>·</a:t>
            </a:r>
            <a:endParaRPr lang="en-US" sz="2400"/>
          </a:p>
        </p:txBody>
      </p:sp>
      <p:sp>
        <p:nvSpPr>
          <p:cNvPr id="30002" name="Rectangle 306"/>
          <p:cNvSpPr>
            <a:spLocks noChangeArrowheads="1"/>
          </p:cNvSpPr>
          <p:nvPr/>
        </p:nvSpPr>
        <p:spPr bwMode="auto">
          <a:xfrm>
            <a:off x="6386513" y="5280025"/>
            <a:ext cx="52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000000"/>
                </a:solidFill>
                <a:latin typeface="Arial" charset="0"/>
              </a:rPr>
              <a:t> </a:t>
            </a:r>
            <a:endParaRPr lang="en-US" sz="2400"/>
          </a:p>
        </p:txBody>
      </p:sp>
      <p:sp>
        <p:nvSpPr>
          <p:cNvPr id="30003" name="Rectangle 307"/>
          <p:cNvSpPr>
            <a:spLocks noChangeArrowheads="1"/>
          </p:cNvSpPr>
          <p:nvPr/>
        </p:nvSpPr>
        <p:spPr bwMode="auto">
          <a:xfrm>
            <a:off x="6470650" y="5260975"/>
            <a:ext cx="20367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Students can reflect, </a:t>
            </a:r>
            <a:endParaRPr lang="en-US" sz="2400"/>
          </a:p>
        </p:txBody>
      </p:sp>
      <p:sp>
        <p:nvSpPr>
          <p:cNvPr id="30004" name="Rectangle 308"/>
          <p:cNvSpPr>
            <a:spLocks noChangeArrowheads="1"/>
          </p:cNvSpPr>
          <p:nvPr/>
        </p:nvSpPr>
        <p:spPr bwMode="auto">
          <a:xfrm>
            <a:off x="6470650" y="5483225"/>
            <a:ext cx="1897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and then engage in </a:t>
            </a:r>
            <a:endParaRPr lang="en-US" sz="2400"/>
          </a:p>
        </p:txBody>
      </p:sp>
      <p:sp>
        <p:nvSpPr>
          <p:cNvPr id="30005" name="Rectangle 309"/>
          <p:cNvSpPr>
            <a:spLocks noChangeArrowheads="1"/>
          </p:cNvSpPr>
          <p:nvPr/>
        </p:nvSpPr>
        <p:spPr bwMode="auto">
          <a:xfrm>
            <a:off x="6470650" y="5705475"/>
            <a:ext cx="1571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various kinds of </a:t>
            </a:r>
            <a:endParaRPr lang="en-US" sz="2400"/>
          </a:p>
        </p:txBody>
      </p:sp>
      <p:sp>
        <p:nvSpPr>
          <p:cNvPr id="30006" name="Rectangle 310"/>
          <p:cNvSpPr>
            <a:spLocks noChangeArrowheads="1"/>
          </p:cNvSpPr>
          <p:nvPr/>
        </p:nvSpPr>
        <p:spPr bwMode="auto">
          <a:xfrm>
            <a:off x="6470650" y="5927725"/>
            <a:ext cx="15255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dialogue online.</a:t>
            </a:r>
            <a:endParaRPr lang="en-US" sz="2400"/>
          </a:p>
        </p:txBody>
      </p:sp>
      <p:sp>
        <p:nvSpPr>
          <p:cNvPr id="30007" name="Rectangle 311"/>
          <p:cNvSpPr>
            <a:spLocks noChangeArrowheads="1"/>
          </p:cNvSpPr>
          <p:nvPr/>
        </p:nvSpPr>
        <p:spPr bwMode="auto">
          <a:xfrm>
            <a:off x="8013700" y="5927725"/>
            <a:ext cx="55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30008" name="Rectangle 312"/>
          <p:cNvSpPr>
            <a:spLocks noChangeArrowheads="1"/>
          </p:cNvSpPr>
          <p:nvPr/>
        </p:nvSpPr>
        <p:spPr bwMode="auto">
          <a:xfrm>
            <a:off x="793750" y="518795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9" name="Line 313"/>
          <p:cNvSpPr>
            <a:spLocks noChangeShapeType="1"/>
          </p:cNvSpPr>
          <p:nvPr/>
        </p:nvSpPr>
        <p:spPr bwMode="auto">
          <a:xfrm>
            <a:off x="793750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0" name="Line 314"/>
          <p:cNvSpPr>
            <a:spLocks noChangeShapeType="1"/>
          </p:cNvSpPr>
          <p:nvPr/>
        </p:nvSpPr>
        <p:spPr bwMode="auto">
          <a:xfrm>
            <a:off x="793750" y="518795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1" name="Rectangle 315"/>
          <p:cNvSpPr>
            <a:spLocks noChangeArrowheads="1"/>
          </p:cNvSpPr>
          <p:nvPr/>
        </p:nvSpPr>
        <p:spPr bwMode="auto">
          <a:xfrm>
            <a:off x="800100" y="5187950"/>
            <a:ext cx="1290638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2" name="Line 316"/>
          <p:cNvSpPr>
            <a:spLocks noChangeShapeType="1"/>
          </p:cNvSpPr>
          <p:nvPr/>
        </p:nvSpPr>
        <p:spPr bwMode="auto">
          <a:xfrm>
            <a:off x="800100" y="5187950"/>
            <a:ext cx="1290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3" name="Rectangle 317"/>
          <p:cNvSpPr>
            <a:spLocks noChangeArrowheads="1"/>
          </p:cNvSpPr>
          <p:nvPr/>
        </p:nvSpPr>
        <p:spPr bwMode="auto">
          <a:xfrm>
            <a:off x="2090738" y="518795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4" name="Line 318"/>
          <p:cNvSpPr>
            <a:spLocks noChangeShapeType="1"/>
          </p:cNvSpPr>
          <p:nvPr/>
        </p:nvSpPr>
        <p:spPr bwMode="auto">
          <a:xfrm>
            <a:off x="2090738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5" name="Line 319"/>
          <p:cNvSpPr>
            <a:spLocks noChangeShapeType="1"/>
          </p:cNvSpPr>
          <p:nvPr/>
        </p:nvSpPr>
        <p:spPr bwMode="auto">
          <a:xfrm>
            <a:off x="2090738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6" name="Rectangle 320"/>
          <p:cNvSpPr>
            <a:spLocks noChangeArrowheads="1"/>
          </p:cNvSpPr>
          <p:nvPr/>
        </p:nvSpPr>
        <p:spPr bwMode="auto">
          <a:xfrm>
            <a:off x="2097088" y="5187950"/>
            <a:ext cx="13970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7" name="Line 321"/>
          <p:cNvSpPr>
            <a:spLocks noChangeShapeType="1"/>
          </p:cNvSpPr>
          <p:nvPr/>
        </p:nvSpPr>
        <p:spPr bwMode="auto">
          <a:xfrm>
            <a:off x="2097088" y="5187950"/>
            <a:ext cx="13970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8" name="Rectangle 322"/>
          <p:cNvSpPr>
            <a:spLocks noChangeArrowheads="1"/>
          </p:cNvSpPr>
          <p:nvPr/>
        </p:nvSpPr>
        <p:spPr bwMode="auto">
          <a:xfrm>
            <a:off x="3494088" y="518795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19" name="Line 323"/>
          <p:cNvSpPr>
            <a:spLocks noChangeShapeType="1"/>
          </p:cNvSpPr>
          <p:nvPr/>
        </p:nvSpPr>
        <p:spPr bwMode="auto">
          <a:xfrm>
            <a:off x="3494088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0" name="Line 324"/>
          <p:cNvSpPr>
            <a:spLocks noChangeShapeType="1"/>
          </p:cNvSpPr>
          <p:nvPr/>
        </p:nvSpPr>
        <p:spPr bwMode="auto">
          <a:xfrm>
            <a:off x="3494088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1" name="Rectangle 325"/>
          <p:cNvSpPr>
            <a:spLocks noChangeArrowheads="1"/>
          </p:cNvSpPr>
          <p:nvPr/>
        </p:nvSpPr>
        <p:spPr bwMode="auto">
          <a:xfrm>
            <a:off x="3500438" y="5187950"/>
            <a:ext cx="136207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2" name="Line 326"/>
          <p:cNvSpPr>
            <a:spLocks noChangeShapeType="1"/>
          </p:cNvSpPr>
          <p:nvPr/>
        </p:nvSpPr>
        <p:spPr bwMode="auto">
          <a:xfrm>
            <a:off x="3500438" y="5187950"/>
            <a:ext cx="13620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3" name="Rectangle 327"/>
          <p:cNvSpPr>
            <a:spLocks noChangeArrowheads="1"/>
          </p:cNvSpPr>
          <p:nvPr/>
        </p:nvSpPr>
        <p:spPr bwMode="auto">
          <a:xfrm>
            <a:off x="4862513" y="518795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4" name="Line 328"/>
          <p:cNvSpPr>
            <a:spLocks noChangeShapeType="1"/>
          </p:cNvSpPr>
          <p:nvPr/>
        </p:nvSpPr>
        <p:spPr bwMode="auto">
          <a:xfrm>
            <a:off x="4862513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5" name="Line 329"/>
          <p:cNvSpPr>
            <a:spLocks noChangeShapeType="1"/>
          </p:cNvSpPr>
          <p:nvPr/>
        </p:nvSpPr>
        <p:spPr bwMode="auto">
          <a:xfrm>
            <a:off x="486251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6" name="Rectangle 330"/>
          <p:cNvSpPr>
            <a:spLocks noChangeArrowheads="1"/>
          </p:cNvSpPr>
          <p:nvPr/>
        </p:nvSpPr>
        <p:spPr bwMode="auto">
          <a:xfrm>
            <a:off x="4868863" y="5187950"/>
            <a:ext cx="135890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7" name="Line 331"/>
          <p:cNvSpPr>
            <a:spLocks noChangeShapeType="1"/>
          </p:cNvSpPr>
          <p:nvPr/>
        </p:nvSpPr>
        <p:spPr bwMode="auto">
          <a:xfrm>
            <a:off x="4868863" y="5187950"/>
            <a:ext cx="13589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8" name="Rectangle 332"/>
          <p:cNvSpPr>
            <a:spLocks noChangeArrowheads="1"/>
          </p:cNvSpPr>
          <p:nvPr/>
        </p:nvSpPr>
        <p:spPr bwMode="auto">
          <a:xfrm>
            <a:off x="6227763" y="5187950"/>
            <a:ext cx="4762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29" name="Line 333"/>
          <p:cNvSpPr>
            <a:spLocks noChangeShapeType="1"/>
          </p:cNvSpPr>
          <p:nvPr/>
        </p:nvSpPr>
        <p:spPr bwMode="auto">
          <a:xfrm>
            <a:off x="6227763" y="5187950"/>
            <a:ext cx="47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0" name="Line 334"/>
          <p:cNvSpPr>
            <a:spLocks noChangeShapeType="1"/>
          </p:cNvSpPr>
          <p:nvPr/>
        </p:nvSpPr>
        <p:spPr bwMode="auto">
          <a:xfrm>
            <a:off x="622776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1" name="Rectangle 335"/>
          <p:cNvSpPr>
            <a:spLocks noChangeArrowheads="1"/>
          </p:cNvSpPr>
          <p:nvPr/>
        </p:nvSpPr>
        <p:spPr bwMode="auto">
          <a:xfrm>
            <a:off x="6232525" y="5187950"/>
            <a:ext cx="13525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2" name="Line 336"/>
          <p:cNvSpPr>
            <a:spLocks noChangeShapeType="1"/>
          </p:cNvSpPr>
          <p:nvPr/>
        </p:nvSpPr>
        <p:spPr bwMode="auto">
          <a:xfrm>
            <a:off x="6232525" y="5187950"/>
            <a:ext cx="13525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3" name="Rectangle 337"/>
          <p:cNvSpPr>
            <a:spLocks noChangeArrowheads="1"/>
          </p:cNvSpPr>
          <p:nvPr/>
        </p:nvSpPr>
        <p:spPr bwMode="auto">
          <a:xfrm>
            <a:off x="7585075" y="5187950"/>
            <a:ext cx="4763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4" name="Line 338"/>
          <p:cNvSpPr>
            <a:spLocks noChangeShapeType="1"/>
          </p:cNvSpPr>
          <p:nvPr/>
        </p:nvSpPr>
        <p:spPr bwMode="auto">
          <a:xfrm>
            <a:off x="7585075" y="518795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5" name="Line 339"/>
          <p:cNvSpPr>
            <a:spLocks noChangeShapeType="1"/>
          </p:cNvSpPr>
          <p:nvPr/>
        </p:nvSpPr>
        <p:spPr bwMode="auto">
          <a:xfrm>
            <a:off x="7585075" y="5187950"/>
            <a:ext cx="1588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6" name="Rectangle 340"/>
          <p:cNvSpPr>
            <a:spLocks noChangeArrowheads="1"/>
          </p:cNvSpPr>
          <p:nvPr/>
        </p:nvSpPr>
        <p:spPr bwMode="auto">
          <a:xfrm>
            <a:off x="7589838" y="5187950"/>
            <a:ext cx="1127125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7" name="Line 341"/>
          <p:cNvSpPr>
            <a:spLocks noChangeShapeType="1"/>
          </p:cNvSpPr>
          <p:nvPr/>
        </p:nvSpPr>
        <p:spPr bwMode="auto">
          <a:xfrm>
            <a:off x="7589838" y="5187950"/>
            <a:ext cx="11271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8" name="Rectangle 342"/>
          <p:cNvSpPr>
            <a:spLocks noChangeArrowheads="1"/>
          </p:cNvSpPr>
          <p:nvPr/>
        </p:nvSpPr>
        <p:spPr bwMode="auto">
          <a:xfrm>
            <a:off x="8716963" y="5187950"/>
            <a:ext cx="6350" cy="47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39" name="Line 343"/>
          <p:cNvSpPr>
            <a:spLocks noChangeShapeType="1"/>
          </p:cNvSpPr>
          <p:nvPr/>
        </p:nvSpPr>
        <p:spPr bwMode="auto">
          <a:xfrm>
            <a:off x="8716963" y="518795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0" name="Line 344"/>
          <p:cNvSpPr>
            <a:spLocks noChangeShapeType="1"/>
          </p:cNvSpPr>
          <p:nvPr/>
        </p:nvSpPr>
        <p:spPr bwMode="auto">
          <a:xfrm>
            <a:off x="8716963" y="5187950"/>
            <a:ext cx="1587" cy="47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1" name="Rectangle 345"/>
          <p:cNvSpPr>
            <a:spLocks noChangeArrowheads="1"/>
          </p:cNvSpPr>
          <p:nvPr/>
        </p:nvSpPr>
        <p:spPr bwMode="auto">
          <a:xfrm>
            <a:off x="793750" y="5192713"/>
            <a:ext cx="6350" cy="1254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2" name="Line 346"/>
          <p:cNvSpPr>
            <a:spLocks noChangeShapeType="1"/>
          </p:cNvSpPr>
          <p:nvPr/>
        </p:nvSpPr>
        <p:spPr bwMode="auto">
          <a:xfrm>
            <a:off x="793750" y="5192713"/>
            <a:ext cx="1588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3" name="Rectangle 347"/>
          <p:cNvSpPr>
            <a:spLocks noChangeArrowheads="1"/>
          </p:cNvSpPr>
          <p:nvPr/>
        </p:nvSpPr>
        <p:spPr bwMode="auto">
          <a:xfrm>
            <a:off x="793750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4" name="Line 348"/>
          <p:cNvSpPr>
            <a:spLocks noChangeShapeType="1"/>
          </p:cNvSpPr>
          <p:nvPr/>
        </p:nvSpPr>
        <p:spPr bwMode="auto">
          <a:xfrm>
            <a:off x="793750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5" name="Line 349"/>
          <p:cNvSpPr>
            <a:spLocks noChangeShapeType="1"/>
          </p:cNvSpPr>
          <p:nvPr/>
        </p:nvSpPr>
        <p:spPr bwMode="auto">
          <a:xfrm>
            <a:off x="793750" y="6446838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6" name="Rectangle 350"/>
          <p:cNvSpPr>
            <a:spLocks noChangeArrowheads="1"/>
          </p:cNvSpPr>
          <p:nvPr/>
        </p:nvSpPr>
        <p:spPr bwMode="auto">
          <a:xfrm>
            <a:off x="793750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7" name="Line 351"/>
          <p:cNvSpPr>
            <a:spLocks noChangeShapeType="1"/>
          </p:cNvSpPr>
          <p:nvPr/>
        </p:nvSpPr>
        <p:spPr bwMode="auto">
          <a:xfrm>
            <a:off x="793750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8" name="Line 352"/>
          <p:cNvSpPr>
            <a:spLocks noChangeShapeType="1"/>
          </p:cNvSpPr>
          <p:nvPr/>
        </p:nvSpPr>
        <p:spPr bwMode="auto">
          <a:xfrm>
            <a:off x="793750" y="6446838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49" name="Rectangle 353"/>
          <p:cNvSpPr>
            <a:spLocks noChangeArrowheads="1"/>
          </p:cNvSpPr>
          <p:nvPr/>
        </p:nvSpPr>
        <p:spPr bwMode="auto">
          <a:xfrm>
            <a:off x="800100" y="6446838"/>
            <a:ext cx="1290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0" name="Line 354"/>
          <p:cNvSpPr>
            <a:spLocks noChangeShapeType="1"/>
          </p:cNvSpPr>
          <p:nvPr/>
        </p:nvSpPr>
        <p:spPr bwMode="auto">
          <a:xfrm>
            <a:off x="800100" y="6446838"/>
            <a:ext cx="12906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1" name="Rectangle 355"/>
          <p:cNvSpPr>
            <a:spLocks noChangeArrowheads="1"/>
          </p:cNvSpPr>
          <p:nvPr/>
        </p:nvSpPr>
        <p:spPr bwMode="auto">
          <a:xfrm>
            <a:off x="2090738" y="5192713"/>
            <a:ext cx="6350" cy="1254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2" name="Line 356"/>
          <p:cNvSpPr>
            <a:spLocks noChangeShapeType="1"/>
          </p:cNvSpPr>
          <p:nvPr/>
        </p:nvSpPr>
        <p:spPr bwMode="auto">
          <a:xfrm>
            <a:off x="2090738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3" name="Rectangle 357"/>
          <p:cNvSpPr>
            <a:spLocks noChangeArrowheads="1"/>
          </p:cNvSpPr>
          <p:nvPr/>
        </p:nvSpPr>
        <p:spPr bwMode="auto">
          <a:xfrm>
            <a:off x="2090738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4" name="Line 358"/>
          <p:cNvSpPr>
            <a:spLocks noChangeShapeType="1"/>
          </p:cNvSpPr>
          <p:nvPr/>
        </p:nvSpPr>
        <p:spPr bwMode="auto">
          <a:xfrm>
            <a:off x="2090738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5" name="Line 359"/>
          <p:cNvSpPr>
            <a:spLocks noChangeShapeType="1"/>
          </p:cNvSpPr>
          <p:nvPr/>
        </p:nvSpPr>
        <p:spPr bwMode="auto">
          <a:xfrm>
            <a:off x="2090738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6" name="Rectangle 360"/>
          <p:cNvSpPr>
            <a:spLocks noChangeArrowheads="1"/>
          </p:cNvSpPr>
          <p:nvPr/>
        </p:nvSpPr>
        <p:spPr bwMode="auto">
          <a:xfrm>
            <a:off x="2097088" y="6446838"/>
            <a:ext cx="139700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7" name="Line 361"/>
          <p:cNvSpPr>
            <a:spLocks noChangeShapeType="1"/>
          </p:cNvSpPr>
          <p:nvPr/>
        </p:nvSpPr>
        <p:spPr bwMode="auto">
          <a:xfrm>
            <a:off x="2097088" y="6446838"/>
            <a:ext cx="13970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8" name="Rectangle 362"/>
          <p:cNvSpPr>
            <a:spLocks noChangeArrowheads="1"/>
          </p:cNvSpPr>
          <p:nvPr/>
        </p:nvSpPr>
        <p:spPr bwMode="auto">
          <a:xfrm>
            <a:off x="3494088" y="5192713"/>
            <a:ext cx="6350" cy="1254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59" name="Line 363"/>
          <p:cNvSpPr>
            <a:spLocks noChangeShapeType="1"/>
          </p:cNvSpPr>
          <p:nvPr/>
        </p:nvSpPr>
        <p:spPr bwMode="auto">
          <a:xfrm>
            <a:off x="3494088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0" name="Rectangle 364"/>
          <p:cNvSpPr>
            <a:spLocks noChangeArrowheads="1"/>
          </p:cNvSpPr>
          <p:nvPr/>
        </p:nvSpPr>
        <p:spPr bwMode="auto">
          <a:xfrm>
            <a:off x="3494088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1" name="Line 365"/>
          <p:cNvSpPr>
            <a:spLocks noChangeShapeType="1"/>
          </p:cNvSpPr>
          <p:nvPr/>
        </p:nvSpPr>
        <p:spPr bwMode="auto">
          <a:xfrm>
            <a:off x="3494088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2" name="Line 366"/>
          <p:cNvSpPr>
            <a:spLocks noChangeShapeType="1"/>
          </p:cNvSpPr>
          <p:nvPr/>
        </p:nvSpPr>
        <p:spPr bwMode="auto">
          <a:xfrm>
            <a:off x="3494088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3" name="Rectangle 367"/>
          <p:cNvSpPr>
            <a:spLocks noChangeArrowheads="1"/>
          </p:cNvSpPr>
          <p:nvPr/>
        </p:nvSpPr>
        <p:spPr bwMode="auto">
          <a:xfrm>
            <a:off x="3500438" y="6446838"/>
            <a:ext cx="2727325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4" name="Line 368"/>
          <p:cNvSpPr>
            <a:spLocks noChangeShapeType="1"/>
          </p:cNvSpPr>
          <p:nvPr/>
        </p:nvSpPr>
        <p:spPr bwMode="auto">
          <a:xfrm>
            <a:off x="3500438" y="6446838"/>
            <a:ext cx="2727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5" name="Rectangle 369"/>
          <p:cNvSpPr>
            <a:spLocks noChangeArrowheads="1"/>
          </p:cNvSpPr>
          <p:nvPr/>
        </p:nvSpPr>
        <p:spPr bwMode="auto">
          <a:xfrm>
            <a:off x="6227763" y="5192713"/>
            <a:ext cx="4762" cy="1254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6" name="Line 370"/>
          <p:cNvSpPr>
            <a:spLocks noChangeShapeType="1"/>
          </p:cNvSpPr>
          <p:nvPr/>
        </p:nvSpPr>
        <p:spPr bwMode="auto">
          <a:xfrm>
            <a:off x="6227763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7" name="Rectangle 371"/>
          <p:cNvSpPr>
            <a:spLocks noChangeArrowheads="1"/>
          </p:cNvSpPr>
          <p:nvPr/>
        </p:nvSpPr>
        <p:spPr bwMode="auto">
          <a:xfrm>
            <a:off x="6227763" y="6446838"/>
            <a:ext cx="476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8" name="Line 372"/>
          <p:cNvSpPr>
            <a:spLocks noChangeShapeType="1"/>
          </p:cNvSpPr>
          <p:nvPr/>
        </p:nvSpPr>
        <p:spPr bwMode="auto">
          <a:xfrm>
            <a:off x="6227763" y="644683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69" name="Line 373"/>
          <p:cNvSpPr>
            <a:spLocks noChangeShapeType="1"/>
          </p:cNvSpPr>
          <p:nvPr/>
        </p:nvSpPr>
        <p:spPr bwMode="auto">
          <a:xfrm>
            <a:off x="62277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0" name="Rectangle 374"/>
          <p:cNvSpPr>
            <a:spLocks noChangeArrowheads="1"/>
          </p:cNvSpPr>
          <p:nvPr/>
        </p:nvSpPr>
        <p:spPr bwMode="auto">
          <a:xfrm>
            <a:off x="6232525" y="6446838"/>
            <a:ext cx="24844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1" name="Line 375"/>
          <p:cNvSpPr>
            <a:spLocks noChangeShapeType="1"/>
          </p:cNvSpPr>
          <p:nvPr/>
        </p:nvSpPr>
        <p:spPr bwMode="auto">
          <a:xfrm>
            <a:off x="6232525" y="6446838"/>
            <a:ext cx="248443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2" name="Rectangle 376"/>
          <p:cNvSpPr>
            <a:spLocks noChangeArrowheads="1"/>
          </p:cNvSpPr>
          <p:nvPr/>
        </p:nvSpPr>
        <p:spPr bwMode="auto">
          <a:xfrm>
            <a:off x="8716963" y="5192713"/>
            <a:ext cx="6350" cy="1254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3" name="Line 377"/>
          <p:cNvSpPr>
            <a:spLocks noChangeShapeType="1"/>
          </p:cNvSpPr>
          <p:nvPr/>
        </p:nvSpPr>
        <p:spPr bwMode="auto">
          <a:xfrm>
            <a:off x="8716963" y="5192713"/>
            <a:ext cx="1587" cy="125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4" name="Rectangle 378"/>
          <p:cNvSpPr>
            <a:spLocks noChangeArrowheads="1"/>
          </p:cNvSpPr>
          <p:nvPr/>
        </p:nvSpPr>
        <p:spPr bwMode="auto">
          <a:xfrm>
            <a:off x="8716963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5" name="Line 379"/>
          <p:cNvSpPr>
            <a:spLocks noChangeShapeType="1"/>
          </p:cNvSpPr>
          <p:nvPr/>
        </p:nvSpPr>
        <p:spPr bwMode="auto">
          <a:xfrm>
            <a:off x="8716963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6" name="Line 380"/>
          <p:cNvSpPr>
            <a:spLocks noChangeShapeType="1"/>
          </p:cNvSpPr>
          <p:nvPr/>
        </p:nvSpPr>
        <p:spPr bwMode="auto">
          <a:xfrm>
            <a:off x="87169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7" name="Rectangle 381"/>
          <p:cNvSpPr>
            <a:spLocks noChangeArrowheads="1"/>
          </p:cNvSpPr>
          <p:nvPr/>
        </p:nvSpPr>
        <p:spPr bwMode="auto">
          <a:xfrm>
            <a:off x="8716963" y="6446838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8" name="Line 382"/>
          <p:cNvSpPr>
            <a:spLocks noChangeShapeType="1"/>
          </p:cNvSpPr>
          <p:nvPr/>
        </p:nvSpPr>
        <p:spPr bwMode="auto">
          <a:xfrm>
            <a:off x="8716963" y="6446838"/>
            <a:ext cx="63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79" name="Line 383"/>
          <p:cNvSpPr>
            <a:spLocks noChangeShapeType="1"/>
          </p:cNvSpPr>
          <p:nvPr/>
        </p:nvSpPr>
        <p:spPr bwMode="auto">
          <a:xfrm>
            <a:off x="8716963" y="6446838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80" name="Rectangle 384"/>
          <p:cNvSpPr>
            <a:spLocks noChangeArrowheads="1"/>
          </p:cNvSpPr>
          <p:nvPr/>
        </p:nvSpPr>
        <p:spPr bwMode="auto">
          <a:xfrm>
            <a:off x="525463" y="6450013"/>
            <a:ext cx="841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100" b="0">
                <a:solidFill>
                  <a:srgbClr val="000000"/>
                </a:solidFill>
                <a:latin typeface="Courier New" charset="0"/>
              </a:rPr>
              <a:t> </a:t>
            </a: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971550" y="304800"/>
            <a:ext cx="72009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Criteria of 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GOOD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 Course Design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42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44043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419" y="1344"/>
              <a:ext cx="77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700">
                  <a:solidFill>
                    <a:srgbClr val="0000FF"/>
                  </a:solidFill>
                </a:rPr>
                <a:t>Learning Goals</a:t>
              </a:r>
              <a:endParaRPr lang="en-US" sz="2400" b="0">
                <a:latin typeface="Garamond" charset="0"/>
              </a:endParaRPr>
            </a:p>
          </p:txBody>
        </p:sp>
      </p:grp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38100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Teaching Strategy</a:t>
            </a:r>
          </a:p>
        </p:txBody>
      </p: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44053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charset="0"/>
              </a:endParaRPr>
            </a:p>
          </p:txBody>
        </p:sp>
      </p:grpSp>
      <p:grpSp>
        <p:nvGrpSpPr>
          <p:cNvPr id="44055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44056" name="Oval 24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990033"/>
                </a:solidFill>
                <a:latin typeface="Tahoma" charset="0"/>
              </a:rPr>
              <a:t>Feedback and Assessment:</a:t>
            </a:r>
            <a:br>
              <a:rPr lang="en-US" sz="3200" b="1">
                <a:solidFill>
                  <a:srgbClr val="990033"/>
                </a:solidFill>
                <a:latin typeface="Tahoma" charset="0"/>
              </a:rPr>
            </a:br>
            <a:r>
              <a:rPr lang="ja-JP" altLang="en-US" sz="3200" b="1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EDUCATIVE ASSESSMENT</a:t>
            </a:r>
            <a:r>
              <a:rPr lang="ja-JP" altLang="en-US" sz="3200" b="1">
                <a:solidFill>
                  <a:srgbClr val="990033"/>
                </a:solidFill>
                <a:latin typeface="Arial"/>
              </a:rPr>
              <a:t>”</a:t>
            </a:r>
            <a:endParaRPr lang="en-US" sz="3200" b="1">
              <a:solidFill>
                <a:srgbClr val="990033"/>
              </a:solidFill>
              <a:latin typeface="Tahoma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 flipV="1">
            <a:off x="4267200" y="2743200"/>
            <a:ext cx="11430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279525" y="4451350"/>
            <a:ext cx="2941638" cy="18732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440363" y="4451350"/>
            <a:ext cx="2941637" cy="18732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990600" y="1901825"/>
            <a:ext cx="3276600" cy="1873250"/>
            <a:chOff x="624" y="1198"/>
            <a:chExt cx="2064" cy="1180"/>
          </a:xfrm>
        </p:grpSpPr>
        <p:sp>
          <p:nvSpPr>
            <p:cNvPr id="33799" name="Oval 7"/>
            <p:cNvSpPr>
              <a:spLocks noChangeArrowheads="1"/>
            </p:cNvSpPr>
            <p:nvPr/>
          </p:nvSpPr>
          <p:spPr bwMode="auto">
            <a:xfrm>
              <a:off x="681" y="1198"/>
              <a:ext cx="2007" cy="11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624" y="1584"/>
              <a:ext cx="190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0" hangingPunct="0"/>
              <a:r>
                <a:rPr lang="en-US" sz="2400">
                  <a:solidFill>
                    <a:srgbClr val="0000FF"/>
                  </a:solidFill>
                </a:rPr>
                <a:t>    Forward-Looking Assessment</a:t>
              </a:r>
              <a:endParaRPr lang="en-US" sz="2400" b="0"/>
            </a:p>
          </p:txBody>
        </p:sp>
      </p:grp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878513" y="5024438"/>
            <a:ext cx="206533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ja-JP" altLang="en-US" sz="2400">
                <a:solidFill>
                  <a:srgbClr val="0000FF"/>
                </a:solidFill>
              </a:rPr>
              <a:t>“</a:t>
            </a:r>
            <a:r>
              <a:rPr lang="en-US" sz="2400">
                <a:solidFill>
                  <a:srgbClr val="0000FF"/>
                </a:solidFill>
              </a:rPr>
              <a:t>FIDeLity</a:t>
            </a:r>
            <a:r>
              <a:rPr lang="ja-JP" altLang="en-US" sz="2400">
                <a:solidFill>
                  <a:srgbClr val="0000FF"/>
                </a:solidFill>
              </a:rPr>
              <a:t>”</a:t>
            </a:r>
            <a:r>
              <a:rPr lang="en-US" sz="2400">
                <a:solidFill>
                  <a:srgbClr val="0000FF"/>
                </a:solidFill>
              </a:rPr>
              <a:t> Feedback</a:t>
            </a:r>
            <a:endParaRPr lang="en-US" sz="2800" b="0"/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411788" y="1901825"/>
            <a:ext cx="2940050" cy="187325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601788" y="4983163"/>
            <a:ext cx="2295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</a:rPr>
              <a:t>Criteria and Standards</a:t>
            </a:r>
            <a:endParaRPr lang="en-US" sz="2400" b="0"/>
          </a:p>
        </p:txBody>
      </p:sp>
      <p:sp>
        <p:nvSpPr>
          <p:cNvPr id="33804" name="Freeform 12"/>
          <p:cNvSpPr>
            <a:spLocks/>
          </p:cNvSpPr>
          <p:nvPr/>
        </p:nvSpPr>
        <p:spPr bwMode="auto">
          <a:xfrm>
            <a:off x="3886200" y="3429000"/>
            <a:ext cx="1928813" cy="1373188"/>
          </a:xfrm>
          <a:custGeom>
            <a:avLst/>
            <a:gdLst>
              <a:gd name="T0" fmla="*/ 30 w 1219"/>
              <a:gd name="T1" fmla="*/ 3 h 825"/>
              <a:gd name="T2" fmla="*/ 0 w 1219"/>
              <a:gd name="T3" fmla="*/ 0 h 825"/>
              <a:gd name="T4" fmla="*/ 1198 w 1219"/>
              <a:gd name="T5" fmla="*/ 825 h 825"/>
              <a:gd name="T6" fmla="*/ 1219 w 1219"/>
              <a:gd name="T7" fmla="*/ 802 h 825"/>
              <a:gd name="T8" fmla="*/ 30 w 1219"/>
              <a:gd name="T9" fmla="*/ 3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19" h="825">
                <a:moveTo>
                  <a:pt x="30" y="3"/>
                </a:moveTo>
                <a:lnTo>
                  <a:pt x="0" y="0"/>
                </a:lnTo>
                <a:lnTo>
                  <a:pt x="1198" y="825"/>
                </a:lnTo>
                <a:lnTo>
                  <a:pt x="1219" y="802"/>
                </a:lnTo>
                <a:lnTo>
                  <a:pt x="30" y="3"/>
                </a:lnTo>
                <a:close/>
              </a:path>
            </a:pathLst>
          </a:custGeom>
          <a:solidFill>
            <a:schemeClr val="tx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Freeform 13"/>
          <p:cNvSpPr>
            <a:spLocks/>
          </p:cNvSpPr>
          <p:nvPr/>
        </p:nvSpPr>
        <p:spPr bwMode="auto">
          <a:xfrm>
            <a:off x="3851275" y="3478213"/>
            <a:ext cx="1931988" cy="1296987"/>
          </a:xfrm>
          <a:custGeom>
            <a:avLst/>
            <a:gdLst>
              <a:gd name="T0" fmla="*/ 2153 w 2153"/>
              <a:gd name="T1" fmla="*/ 44 h 1942"/>
              <a:gd name="T2" fmla="*/ 2112 w 2153"/>
              <a:gd name="T3" fmla="*/ 0 h 1942"/>
              <a:gd name="T4" fmla="*/ 0 w 2153"/>
              <a:gd name="T5" fmla="*/ 1922 h 1942"/>
              <a:gd name="T6" fmla="*/ 60 w 2153"/>
              <a:gd name="T7" fmla="*/ 1942 h 1942"/>
              <a:gd name="T8" fmla="*/ 2153 w 2153"/>
              <a:gd name="T9" fmla="*/ 44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3" h="1942">
                <a:moveTo>
                  <a:pt x="2153" y="44"/>
                </a:moveTo>
                <a:lnTo>
                  <a:pt x="2112" y="0"/>
                </a:lnTo>
                <a:lnTo>
                  <a:pt x="0" y="1922"/>
                </a:lnTo>
                <a:lnTo>
                  <a:pt x="60" y="1942"/>
                </a:lnTo>
                <a:lnTo>
                  <a:pt x="2153" y="44"/>
                </a:lnTo>
                <a:close/>
              </a:path>
            </a:pathLst>
          </a:custGeom>
          <a:solidFill>
            <a:schemeClr val="tx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Freeform 14"/>
          <p:cNvSpPr>
            <a:spLocks/>
          </p:cNvSpPr>
          <p:nvPr/>
        </p:nvSpPr>
        <p:spPr bwMode="auto">
          <a:xfrm>
            <a:off x="4216400" y="5364163"/>
            <a:ext cx="1216025" cy="44450"/>
          </a:xfrm>
          <a:custGeom>
            <a:avLst/>
            <a:gdLst>
              <a:gd name="T0" fmla="*/ 0 w 1430"/>
              <a:gd name="T1" fmla="*/ 10 h 60"/>
              <a:gd name="T2" fmla="*/ 20 w 1430"/>
              <a:gd name="T3" fmla="*/ 60 h 60"/>
              <a:gd name="T4" fmla="*/ 1430 w 1430"/>
              <a:gd name="T5" fmla="*/ 50 h 60"/>
              <a:gd name="T6" fmla="*/ 1430 w 1430"/>
              <a:gd name="T7" fmla="*/ 0 h 60"/>
              <a:gd name="T8" fmla="*/ 0 w 1430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30" h="60">
                <a:moveTo>
                  <a:pt x="0" y="10"/>
                </a:moveTo>
                <a:lnTo>
                  <a:pt x="20" y="60"/>
                </a:lnTo>
                <a:lnTo>
                  <a:pt x="1430" y="50"/>
                </a:lnTo>
                <a:lnTo>
                  <a:pt x="1430" y="0"/>
                </a:lnTo>
                <a:lnTo>
                  <a:pt x="0" y="10"/>
                </a:lnTo>
                <a:close/>
              </a:path>
            </a:pathLst>
          </a:custGeom>
          <a:solidFill>
            <a:schemeClr val="tx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Freeform 15"/>
          <p:cNvSpPr>
            <a:spLocks/>
          </p:cNvSpPr>
          <p:nvPr/>
        </p:nvSpPr>
        <p:spPr bwMode="auto">
          <a:xfrm>
            <a:off x="6829425" y="3768725"/>
            <a:ext cx="57150" cy="679450"/>
          </a:xfrm>
          <a:custGeom>
            <a:avLst/>
            <a:gdLst>
              <a:gd name="T0" fmla="*/ 60 w 68"/>
              <a:gd name="T1" fmla="*/ 0 h 941"/>
              <a:gd name="T2" fmla="*/ 0 w 68"/>
              <a:gd name="T3" fmla="*/ 0 h 941"/>
              <a:gd name="T4" fmla="*/ 8 w 68"/>
              <a:gd name="T5" fmla="*/ 941 h 941"/>
              <a:gd name="T6" fmla="*/ 68 w 68"/>
              <a:gd name="T7" fmla="*/ 941 h 941"/>
              <a:gd name="T8" fmla="*/ 60 w 68"/>
              <a:gd name="T9" fmla="*/ 0 h 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8" h="941">
                <a:moveTo>
                  <a:pt x="60" y="0"/>
                </a:moveTo>
                <a:lnTo>
                  <a:pt x="0" y="0"/>
                </a:lnTo>
                <a:lnTo>
                  <a:pt x="8" y="941"/>
                </a:lnTo>
                <a:lnTo>
                  <a:pt x="68" y="941"/>
                </a:lnTo>
                <a:lnTo>
                  <a:pt x="60" y="0"/>
                </a:lnTo>
                <a:close/>
              </a:path>
            </a:pathLst>
          </a:custGeom>
          <a:solidFill>
            <a:schemeClr val="tx1"/>
          </a:solidFill>
          <a:ln w="381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2795588" y="3754438"/>
            <a:ext cx="1587" cy="685800"/>
          </a:xfrm>
          <a:custGeom>
            <a:avLst/>
            <a:gdLst>
              <a:gd name="T0" fmla="*/ 0 w 1"/>
              <a:gd name="T1" fmla="*/ 0 h 950"/>
              <a:gd name="T2" fmla="*/ 0 w 1"/>
              <a:gd name="T3" fmla="*/ 950 h 95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950">
                <a:moveTo>
                  <a:pt x="0" y="0"/>
                </a:moveTo>
                <a:lnTo>
                  <a:pt x="0" y="950"/>
                </a:lnTo>
              </a:path>
            </a:pathLst>
          </a:custGeom>
          <a:solidFill>
            <a:schemeClr val="tx1"/>
          </a:solidFill>
          <a:ln w="7620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502275" y="2601913"/>
            <a:ext cx="27574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</a:rPr>
              <a:t>Self-Assessment</a:t>
            </a:r>
            <a:endParaRPr lang="en-US" sz="2800" b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>
                <a:solidFill>
                  <a:srgbClr val="990033"/>
                </a:solidFill>
                <a:latin typeface="Tahoma" charset="0"/>
              </a:rPr>
              <a:t>Feedback and Assessment:</a:t>
            </a:r>
            <a:br>
              <a:rPr lang="en-US" sz="3200" b="1">
                <a:solidFill>
                  <a:srgbClr val="990033"/>
                </a:solidFill>
                <a:latin typeface="Tahoma" charset="0"/>
              </a:rPr>
            </a:br>
            <a:r>
              <a:rPr lang="ja-JP" altLang="en-US" sz="3200" b="1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EDUCATIVE ASSESSMENT</a:t>
            </a:r>
            <a:r>
              <a:rPr lang="ja-JP" altLang="en-US" sz="3200" b="1">
                <a:solidFill>
                  <a:srgbClr val="990033"/>
                </a:solidFill>
                <a:latin typeface="Arial"/>
              </a:rPr>
              <a:t>”</a:t>
            </a:r>
            <a:endParaRPr lang="en-US" sz="3200" b="1">
              <a:solidFill>
                <a:srgbClr val="990033"/>
              </a:solidFill>
              <a:latin typeface="Tahoma" charset="0"/>
            </a:endParaRP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04800" y="1905000"/>
            <a:ext cx="3022600" cy="914400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algn="ctr" eaLnBrk="0" hangingPunct="0"/>
            <a:r>
              <a:rPr lang="en-US" sz="2400">
                <a:solidFill>
                  <a:srgbClr val="0000FF"/>
                </a:solidFill>
              </a:rPr>
              <a:t>Forward-Looking Assessment Task</a:t>
            </a:r>
            <a:endParaRPr lang="en-US" sz="2400" b="0"/>
          </a:p>
        </p:txBody>
      </p:sp>
      <p:grpSp>
        <p:nvGrpSpPr>
          <p:cNvPr id="220164" name="Group 4"/>
          <p:cNvGrpSpPr>
            <a:grpSpLocks/>
          </p:cNvGrpSpPr>
          <p:nvPr/>
        </p:nvGrpSpPr>
        <p:grpSpPr bwMode="auto">
          <a:xfrm>
            <a:off x="1828800" y="3048000"/>
            <a:ext cx="3743325" cy="831850"/>
            <a:chOff x="1152" y="1920"/>
            <a:chExt cx="2358" cy="524"/>
          </a:xfrm>
        </p:grpSpPr>
        <p:sp>
          <p:nvSpPr>
            <p:cNvPr id="220165" name="Rectangle 5"/>
            <p:cNvSpPr>
              <a:spLocks noChangeArrowheads="1"/>
            </p:cNvSpPr>
            <p:nvPr/>
          </p:nvSpPr>
          <p:spPr bwMode="auto">
            <a:xfrm>
              <a:off x="2064" y="1920"/>
              <a:ext cx="1446" cy="52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 eaLnBrk="0" hangingPunct="0"/>
              <a:r>
                <a:rPr lang="en-US" sz="2400">
                  <a:solidFill>
                    <a:srgbClr val="0000FF"/>
                  </a:solidFill>
                </a:rPr>
                <a:t>Criteria and Standards</a:t>
              </a:r>
              <a:endParaRPr lang="en-US" sz="2400" b="0"/>
            </a:p>
          </p:txBody>
        </p:sp>
        <p:sp>
          <p:nvSpPr>
            <p:cNvPr id="220166" name="AutoShape 6"/>
            <p:cNvSpPr>
              <a:spLocks noChangeArrowheads="1"/>
            </p:cNvSpPr>
            <p:nvPr/>
          </p:nvSpPr>
          <p:spPr bwMode="auto">
            <a:xfrm flipV="1">
              <a:off x="1152" y="1920"/>
              <a:ext cx="72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0167" name="Group 7"/>
          <p:cNvGrpSpPr>
            <a:grpSpLocks/>
          </p:cNvGrpSpPr>
          <p:nvPr/>
        </p:nvGrpSpPr>
        <p:grpSpPr bwMode="auto">
          <a:xfrm>
            <a:off x="4343400" y="4114800"/>
            <a:ext cx="4129088" cy="914400"/>
            <a:chOff x="2736" y="2592"/>
            <a:chExt cx="2601" cy="576"/>
          </a:xfrm>
        </p:grpSpPr>
        <p:sp>
          <p:nvSpPr>
            <p:cNvPr id="220168" name="Text Box 8"/>
            <p:cNvSpPr txBox="1">
              <a:spLocks noChangeArrowheads="1"/>
            </p:cNvSpPr>
            <p:nvPr/>
          </p:nvSpPr>
          <p:spPr bwMode="auto">
            <a:xfrm>
              <a:off x="3600" y="2599"/>
              <a:ext cx="1737" cy="569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2400">
                  <a:solidFill>
                    <a:srgbClr val="0000FF"/>
                  </a:solidFill>
                </a:rPr>
                <a:t>Self-Assessment</a:t>
              </a:r>
              <a:endParaRPr lang="en-US" sz="2800" b="0"/>
            </a:p>
          </p:txBody>
        </p:sp>
        <p:sp>
          <p:nvSpPr>
            <p:cNvPr id="220169" name="AutoShape 9"/>
            <p:cNvSpPr>
              <a:spLocks noChangeArrowheads="1"/>
            </p:cNvSpPr>
            <p:nvPr/>
          </p:nvSpPr>
          <p:spPr bwMode="auto">
            <a:xfrm flipV="1">
              <a:off x="2736" y="2592"/>
              <a:ext cx="720" cy="288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0170" name="Group 10"/>
          <p:cNvGrpSpPr>
            <a:grpSpLocks/>
          </p:cNvGrpSpPr>
          <p:nvPr/>
        </p:nvGrpSpPr>
        <p:grpSpPr bwMode="auto">
          <a:xfrm>
            <a:off x="304800" y="5181600"/>
            <a:ext cx="8458200" cy="1219200"/>
            <a:chOff x="192" y="3264"/>
            <a:chExt cx="5328" cy="768"/>
          </a:xfrm>
        </p:grpSpPr>
        <p:sp>
          <p:nvSpPr>
            <p:cNvPr id="220171" name="Rectangle 11"/>
            <p:cNvSpPr>
              <a:spLocks noChangeArrowheads="1"/>
            </p:cNvSpPr>
            <p:nvPr/>
          </p:nvSpPr>
          <p:spPr bwMode="auto">
            <a:xfrm>
              <a:off x="2203" y="3696"/>
              <a:ext cx="1301" cy="336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algn="ctr" eaLnBrk="0" hangingPunct="0">
                <a:lnSpc>
                  <a:spcPct val="110000"/>
                </a:lnSpc>
                <a:spcBef>
                  <a:spcPct val="60000"/>
                </a:spcBef>
              </a:pPr>
              <a:r>
                <a:rPr lang="en-US" sz="2400">
                  <a:solidFill>
                    <a:srgbClr val="0000FF"/>
                  </a:solidFill>
                </a:rPr>
                <a:t>Feedback</a:t>
              </a:r>
              <a:endParaRPr lang="en-US" sz="2800" b="0"/>
            </a:p>
          </p:txBody>
        </p:sp>
        <p:sp>
          <p:nvSpPr>
            <p:cNvPr id="220172" name="AutoShape 12"/>
            <p:cNvSpPr>
              <a:spLocks/>
            </p:cNvSpPr>
            <p:nvPr/>
          </p:nvSpPr>
          <p:spPr bwMode="auto">
            <a:xfrm rot="-5400000">
              <a:off x="2712" y="744"/>
              <a:ext cx="288" cy="5328"/>
            </a:xfrm>
            <a:prstGeom prst="leftBrace">
              <a:avLst>
                <a:gd name="adj1" fmla="val 154167"/>
                <a:gd name="adj2" fmla="val 50000"/>
              </a:avLst>
            </a:prstGeom>
            <a:noFill/>
            <a:ln w="571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3352800" y="2209800"/>
            <a:ext cx="2209800" cy="1371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>
            <p:ph type="title"/>
          </p:nvPr>
        </p:nvSpPr>
        <p:spPr bwMode="auto">
          <a:xfrm>
            <a:off x="971550" y="304800"/>
            <a:ext cx="7200900" cy="60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Criteria of 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GOOD</a:t>
            </a:r>
            <a:r>
              <a:rPr lang="ja-JP" altLang="en-US" sz="3200" b="1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b="1" u="sng">
                <a:solidFill>
                  <a:srgbClr val="990033"/>
                </a:solidFill>
                <a:latin typeface="Tahoma" charset="0"/>
              </a:rPr>
              <a:t> Course Design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851025" y="5375275"/>
            <a:ext cx="5303838" cy="415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1200"/>
              </a:spcBef>
            </a:pPr>
            <a:r>
              <a:rPr lang="en-US" sz="1800">
                <a:solidFill>
                  <a:srgbClr val="0000FF"/>
                </a:solidFill>
              </a:rPr>
              <a:t>S I T U A T I O N A L    F A C T O R S</a:t>
            </a:r>
            <a:endParaRPr lang="en-US" sz="2400" b="0">
              <a:latin typeface="Garamond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86200" y="6019800"/>
            <a:ext cx="11684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r>
              <a:rPr lang="en-US" sz="1200">
                <a:solidFill>
                  <a:srgbClr val="990033"/>
                </a:solidFill>
              </a:rPr>
              <a:t>In-Depth Situational Analysis</a:t>
            </a:r>
            <a:endParaRPr lang="en-US" sz="24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4457700" y="5791200"/>
            <a:ext cx="0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2673350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4319588" y="5029200"/>
            <a:ext cx="274637" cy="276225"/>
          </a:xfrm>
          <a:prstGeom prst="upArrow">
            <a:avLst>
              <a:gd name="adj1" fmla="val 50000"/>
              <a:gd name="adj2" fmla="val 2514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5965825" y="5029200"/>
            <a:ext cx="274638" cy="276225"/>
          </a:xfrm>
          <a:prstGeom prst="upArrow">
            <a:avLst>
              <a:gd name="adj1" fmla="val 50000"/>
              <a:gd name="adj2" fmla="val 25144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090" name="Group 10"/>
          <p:cNvGrpSpPr>
            <a:grpSpLocks/>
          </p:cNvGrpSpPr>
          <p:nvPr/>
        </p:nvGrpSpPr>
        <p:grpSpPr bwMode="auto">
          <a:xfrm>
            <a:off x="3589338" y="1985963"/>
            <a:ext cx="1736725" cy="900112"/>
            <a:chOff x="2261" y="1251"/>
            <a:chExt cx="1094" cy="567"/>
          </a:xfrm>
        </p:grpSpPr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2261" y="1251"/>
              <a:ext cx="1094" cy="56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2419" y="1344"/>
              <a:ext cx="778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700">
                  <a:solidFill>
                    <a:srgbClr val="0000FF"/>
                  </a:solidFill>
                </a:rPr>
                <a:t>Learning Goals</a:t>
              </a:r>
              <a:endParaRPr lang="en-US" sz="2400" b="0">
                <a:latin typeface="Garamond" charset="0"/>
              </a:endParaRPr>
            </a:p>
          </p:txBody>
        </p:sp>
      </p:grpSp>
      <p:sp>
        <p:nvSpPr>
          <p:cNvPr id="46093" name="Line 13"/>
          <p:cNvSpPr>
            <a:spLocks noChangeShapeType="1"/>
          </p:cNvSpPr>
          <p:nvPr/>
        </p:nvSpPr>
        <p:spPr bwMode="auto">
          <a:xfrm>
            <a:off x="4457700" y="1709738"/>
            <a:ext cx="0" cy="2762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841750" y="1219200"/>
            <a:ext cx="1187450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Significant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6218238" y="3994150"/>
            <a:ext cx="457200" cy="4143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6256338" y="4287838"/>
            <a:ext cx="1363662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Educative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Assessment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rot="21169434" flipH="1">
            <a:off x="2239963" y="4002088"/>
            <a:ext cx="495300" cy="3460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447800" y="4287838"/>
            <a:ext cx="1150938" cy="512762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Active </a:t>
            </a:r>
          </a:p>
          <a:p>
            <a:pPr algn="ctr" eaLnBrk="0" hangingPunct="0"/>
            <a:r>
              <a:rPr lang="en-US" sz="1400">
                <a:solidFill>
                  <a:srgbClr val="990033"/>
                </a:solidFill>
              </a:rPr>
              <a:t>Learning</a:t>
            </a:r>
            <a:endParaRPr lang="en-US" sz="2800" b="0">
              <a:solidFill>
                <a:srgbClr val="990033"/>
              </a:solidFill>
              <a:latin typeface="Garamond" charset="0"/>
            </a:endParaRP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3810000" y="29718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990033"/>
                </a:solidFill>
              </a:rPr>
              <a:t>Teaching Strategy</a:t>
            </a:r>
          </a:p>
        </p:txBody>
      </p:sp>
      <p:grpSp>
        <p:nvGrpSpPr>
          <p:cNvPr id="46100" name="Group 20"/>
          <p:cNvGrpSpPr>
            <a:grpSpLocks/>
          </p:cNvGrpSpPr>
          <p:nvPr/>
        </p:nvGrpSpPr>
        <p:grpSpPr bwMode="auto">
          <a:xfrm>
            <a:off x="4899025" y="3163888"/>
            <a:ext cx="1738313" cy="898525"/>
            <a:chOff x="3086" y="1993"/>
            <a:chExt cx="1095" cy="566"/>
          </a:xfrm>
        </p:grpSpPr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3086" y="1993"/>
              <a:ext cx="1095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Text Box 22"/>
            <p:cNvSpPr txBox="1">
              <a:spLocks noChangeArrowheads="1"/>
            </p:cNvSpPr>
            <p:nvPr/>
          </p:nvSpPr>
          <p:spPr bwMode="auto">
            <a:xfrm>
              <a:off x="3216" y="2095"/>
              <a:ext cx="86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Feedback &amp; </a:t>
              </a:r>
            </a:p>
            <a:p>
              <a:pPr eaLnBrk="0" hangingPunct="0"/>
              <a:r>
                <a:rPr lang="en-US" sz="1500">
                  <a:solidFill>
                    <a:srgbClr val="0000FF"/>
                  </a:solidFill>
                </a:rPr>
                <a:t>Assessment</a:t>
              </a:r>
              <a:endParaRPr lang="en-US" sz="2400" b="0">
                <a:latin typeface="Garamond" charset="0"/>
              </a:endParaRPr>
            </a:p>
          </p:txBody>
        </p:sp>
      </p:grpSp>
      <p:grpSp>
        <p:nvGrpSpPr>
          <p:cNvPr id="46103" name="Group 23"/>
          <p:cNvGrpSpPr>
            <a:grpSpLocks/>
          </p:cNvGrpSpPr>
          <p:nvPr/>
        </p:nvGrpSpPr>
        <p:grpSpPr bwMode="auto">
          <a:xfrm>
            <a:off x="2225675" y="3163888"/>
            <a:ext cx="1736725" cy="898525"/>
            <a:chOff x="1162" y="1993"/>
            <a:chExt cx="1094" cy="566"/>
          </a:xfrm>
        </p:grpSpPr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1162" y="1993"/>
              <a:ext cx="1094" cy="5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5" name="Text Box 25"/>
            <p:cNvSpPr txBox="1">
              <a:spLocks noChangeArrowheads="1"/>
            </p:cNvSpPr>
            <p:nvPr/>
          </p:nvSpPr>
          <p:spPr bwMode="auto">
            <a:xfrm>
              <a:off x="1219" y="2056"/>
              <a:ext cx="979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Teaching and</a:t>
              </a: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Learning</a:t>
              </a:r>
              <a:endParaRPr lang="en-US" sz="1600">
                <a:solidFill>
                  <a:srgbClr val="0000FF"/>
                </a:solidFill>
              </a:endParaRPr>
            </a:p>
            <a:p>
              <a:pPr algn="ctr" eaLnBrk="0" hangingPunct="0"/>
              <a:r>
                <a:rPr lang="en-US" sz="1500">
                  <a:solidFill>
                    <a:srgbClr val="0000FF"/>
                  </a:solidFill>
                </a:rPr>
                <a:t>Activities</a:t>
              </a:r>
              <a:endParaRPr lang="en-US" sz="2400" b="0">
                <a:latin typeface="Garamond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95350" y="1219200"/>
            <a:ext cx="748665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  <a:latin typeface="Tahoma" charset="0"/>
              </a:rPr>
              <a:t>TEACHING STRATEGY</a:t>
            </a:r>
            <a:r>
              <a:rPr lang="en-US" sz="3200">
                <a:latin typeface="Tahoma" charset="0"/>
              </a:rPr>
              <a:t>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>
                <a:latin typeface="Tahoma" charset="0"/>
              </a:rPr>
              <a:t>A particular </a:t>
            </a:r>
            <a:r>
              <a:rPr lang="en-US" sz="3200">
                <a:solidFill>
                  <a:srgbClr val="0000CC"/>
                </a:solidFill>
                <a:latin typeface="Tahoma" charset="0"/>
              </a:rPr>
              <a:t>COMBINATION</a:t>
            </a:r>
            <a:r>
              <a:rPr lang="en-US" sz="3200">
                <a:latin typeface="Tahoma" charset="0"/>
              </a:rPr>
              <a:t> of learning activities…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3200">
                <a:latin typeface="Tahoma" charset="0"/>
              </a:rPr>
              <a:t>arranged in a particular </a:t>
            </a:r>
            <a:r>
              <a:rPr lang="en-US" sz="3200">
                <a:solidFill>
                  <a:srgbClr val="0000CC"/>
                </a:solidFill>
                <a:latin typeface="Tahoma" charset="0"/>
              </a:rPr>
              <a:t>SEQUENCE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965325" y="5214938"/>
            <a:ext cx="481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95350" y="4675188"/>
            <a:ext cx="71628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Two Examples: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Problem-based learning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Team-based 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6200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Evidence That Students Are NOT Having Significant Learning Experiences</a:t>
            </a:r>
            <a:r>
              <a:rPr lang="en-US" sz="2400">
                <a:solidFill>
                  <a:srgbClr val="990033"/>
                </a:solidFill>
                <a:latin typeface="Tahoma" charset="0"/>
              </a:rPr>
              <a:t>: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Employers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Derek Bok: 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latin typeface="Tahoma" charset="0"/>
              </a:rPr>
              <a:t>Our Underachieving Colleges</a:t>
            </a:r>
            <a:r>
              <a:rPr lang="ja-JP" altLang="en-US" sz="2400">
                <a:latin typeface="Arial"/>
              </a:rPr>
              <a:t>”</a:t>
            </a:r>
            <a:endParaRPr lang="en-US" sz="240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47700" y="990600"/>
            <a:ext cx="7848600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GOOD TEACHING STRATEGY</a:t>
            </a:r>
            <a:r>
              <a:rPr lang="en-US" sz="2800">
                <a:solidFill>
                  <a:srgbClr val="990033"/>
                </a:solidFill>
                <a:latin typeface="Tahoma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charset="0"/>
              </a:rPr>
              <a:t>Is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DIFFERENTIATED</a:t>
            </a:r>
            <a:r>
              <a:rPr lang="en-US" sz="2400">
                <a:latin typeface="Tahoma" charset="0"/>
              </a:rPr>
              <a:t> and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INTEGRATED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The sequence consist of different kinds of learning activities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Each activity builds on the preceding activity and prepares learners for the next activity</a:t>
            </a:r>
            <a:endParaRPr lang="en-US" sz="2400">
              <a:solidFill>
                <a:srgbClr val="0000CC"/>
              </a:solidFill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647700" y="990600"/>
            <a:ext cx="7848600" cy="599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GOOD TEACHING STRATEGY</a:t>
            </a:r>
            <a:r>
              <a:rPr lang="en-US" sz="2800">
                <a:solidFill>
                  <a:srgbClr val="990033"/>
                </a:solidFill>
                <a:latin typeface="Tahoma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charset="0"/>
              </a:rPr>
              <a:t>Is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DIFFERENTIATED</a:t>
            </a:r>
            <a:r>
              <a:rPr lang="en-US" sz="2400">
                <a:latin typeface="Tahoma" charset="0"/>
              </a:rPr>
              <a:t> and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INTEGRATED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ahoma" charset="0"/>
              </a:rPr>
              <a:t>Incorporates the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principles of good learning processes</a:t>
            </a:r>
            <a:r>
              <a:rPr lang="en-US" sz="2400">
                <a:latin typeface="Tahoma" charset="0"/>
              </a:rPr>
              <a:t>, e.g.:</a:t>
            </a:r>
          </a:p>
          <a:p>
            <a:pPr lvl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sz="2400">
                <a:latin typeface="Tahoma" charset="0"/>
              </a:rPr>
              <a:t>Builds on students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>
                <a:latin typeface="Tahoma" charset="0"/>
              </a:rPr>
              <a:t>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prior knowledge</a:t>
            </a:r>
          </a:p>
          <a:p>
            <a:pPr lvl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sz="2400">
                <a:latin typeface="Tahoma" charset="0"/>
              </a:rPr>
              <a:t>Finds a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connection</a:t>
            </a:r>
            <a:r>
              <a:rPr lang="en-US" sz="2400">
                <a:latin typeface="Tahoma" charset="0"/>
              </a:rPr>
              <a:t> to something they value</a:t>
            </a:r>
          </a:p>
          <a:p>
            <a:pPr lvl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sz="2400">
                <a:latin typeface="Tahoma" charset="0"/>
              </a:rPr>
              <a:t>Enables students to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dialogue</a:t>
            </a:r>
            <a:r>
              <a:rPr lang="en-US" sz="2400">
                <a:latin typeface="Tahoma" charset="0"/>
              </a:rPr>
              <a:t> about the meaning and use of the content</a:t>
            </a:r>
          </a:p>
          <a:p>
            <a:pPr lvl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sz="2400">
                <a:latin typeface="Tahoma" charset="0"/>
              </a:rPr>
              <a:t>Uses both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right brain &amp; left brain</a:t>
            </a:r>
            <a:r>
              <a:rPr lang="en-US" sz="2400">
                <a:latin typeface="Tahoma" charset="0"/>
              </a:rPr>
              <a:t> activities</a:t>
            </a:r>
          </a:p>
          <a:p>
            <a:pPr lvl="1">
              <a:spcBef>
                <a:spcPct val="50000"/>
              </a:spcBef>
              <a:spcAft>
                <a:spcPct val="30000"/>
              </a:spcAft>
              <a:buFontTx/>
              <a:buChar char="•"/>
            </a:pPr>
            <a:r>
              <a:rPr lang="en-US" sz="2400">
                <a:latin typeface="Tahoma" charset="0"/>
              </a:rPr>
              <a:t>Enables/encourages different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learning styles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981200" y="3500438"/>
            <a:ext cx="632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1600">
                <a:cs typeface="Times New Roman" charset="0"/>
              </a:rPr>
              <a:t>Mon          Wed            Fri	        Mon          Wed               Fri</a:t>
            </a:r>
            <a:endParaRPr lang="en-US" sz="1600" b="0"/>
          </a:p>
        </p:txBody>
      </p:sp>
      <p:graphicFrame>
        <p:nvGraphicFramePr>
          <p:cNvPr id="50179" name="Group 3"/>
          <p:cNvGraphicFramePr>
            <a:graphicFrameLocks noGrp="1"/>
          </p:cNvGraphicFramePr>
          <p:nvPr/>
        </p:nvGraphicFramePr>
        <p:xfrm>
          <a:off x="762000" y="3836988"/>
          <a:ext cx="7772400" cy="1649412"/>
        </p:xfrm>
        <a:graphic>
          <a:graphicData uri="http://schemas.openxmlformats.org/drawingml/2006/table">
            <a:tbl>
              <a:tblPr/>
              <a:tblGrid>
                <a:gridCol w="1266825"/>
                <a:gridCol w="531813"/>
                <a:gridCol w="530225"/>
                <a:gridCol w="530225"/>
                <a:gridCol w="530225"/>
                <a:gridCol w="531812"/>
                <a:gridCol w="528638"/>
                <a:gridCol w="530225"/>
                <a:gridCol w="530225"/>
                <a:gridCol w="531812"/>
                <a:gridCol w="531813"/>
                <a:gridCol w="1198562"/>
              </a:tblGrid>
              <a:tr h="8255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In-Class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Activities: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Assessm</a:t>
                      </a:r>
                      <a:r>
                        <a:rPr kumimoji="0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’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 &amp; Feedback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Out-of-Class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Activities: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?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1524000" y="1066800"/>
            <a:ext cx="6096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>
                <a:solidFill>
                  <a:srgbClr val="A50021"/>
                </a:solidFill>
                <a:latin typeface="Arial"/>
              </a:rPr>
              <a:t>“</a:t>
            </a:r>
            <a:r>
              <a:rPr lang="en-US" sz="2800" u="sng">
                <a:solidFill>
                  <a:srgbClr val="A50021"/>
                </a:solidFill>
              </a:rPr>
              <a:t>CASTLE-TOP</a:t>
            </a:r>
            <a:r>
              <a:rPr lang="ja-JP" altLang="en-US" sz="2800" u="sng">
                <a:solidFill>
                  <a:srgbClr val="A50021"/>
                </a:solidFill>
                <a:latin typeface="Arial"/>
              </a:rPr>
              <a:t>”</a:t>
            </a:r>
            <a:r>
              <a:rPr lang="en-US" sz="2800" u="sng">
                <a:solidFill>
                  <a:srgbClr val="A50021"/>
                </a:solidFill>
              </a:rPr>
              <a:t> DIAGRAM</a:t>
            </a:r>
            <a:r>
              <a:rPr lang="en-US" sz="2800">
                <a:solidFill>
                  <a:srgbClr val="A50021"/>
                </a:solidFill>
              </a:rPr>
              <a:t>:</a:t>
            </a:r>
            <a:r>
              <a:rPr lang="en-US" sz="2800"/>
              <a:t>  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A Tool for Identifying Your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accent2"/>
                </a:solidFill>
              </a:rPr>
              <a:t>TEACHING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800">
                <a:solidFill>
                  <a:schemeClr val="accent2"/>
                </a:solidFill>
              </a:rPr>
              <a:t>STRATEGY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u="sng">
                <a:solidFill>
                  <a:srgbClr val="990033"/>
                </a:solidFill>
                <a:latin typeface="Tahoma" charset="0"/>
              </a:rPr>
              <a:t>TEACHING STRATEGIES</a:t>
            </a:r>
            <a:br>
              <a:rPr lang="en-US" sz="3600" b="1" u="sng">
                <a:solidFill>
                  <a:srgbClr val="990033"/>
                </a:solidFill>
                <a:latin typeface="Tahoma" charset="0"/>
              </a:rPr>
            </a:br>
            <a:endParaRPr lang="en-US" sz="3600" b="1" u="sng">
              <a:solidFill>
                <a:srgbClr val="990033"/>
              </a:solidFill>
              <a:latin typeface="Tahoma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>
            <p:ph type="body" sz="half" idx="1"/>
          </p:nvPr>
        </p:nvSpPr>
        <p:spPr bwMode="auto">
          <a:xfrm>
            <a:off x="685800" y="3352800"/>
            <a:ext cx="8077200" cy="32004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ahoma" charset="0"/>
              </a:rPr>
              <a:t>QUESTION</a:t>
            </a:r>
            <a:r>
              <a:rPr lang="en-US" sz="2400" b="1">
                <a:latin typeface="Tahoma" charset="0"/>
              </a:rPr>
              <a:t>:</a:t>
            </a:r>
            <a:endParaRPr lang="en-US" sz="2400" b="1" u="sng">
              <a:latin typeface="Tahoma" charset="0"/>
            </a:endParaRPr>
          </a:p>
          <a:p>
            <a:pPr marL="533400" indent="-533400">
              <a:lnSpc>
                <a:spcPct val="90000"/>
              </a:lnSpc>
              <a:spcAft>
                <a:spcPct val="30000"/>
              </a:spcAft>
            </a:pPr>
            <a:r>
              <a:rPr lang="en-US" sz="2400" b="1">
                <a:latin typeface="Tahoma" charset="0"/>
              </a:rPr>
              <a:t>This strategy creates a high likelihood that most students will…</a:t>
            </a: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AutoNum type="arabicPeriod"/>
            </a:pPr>
            <a:r>
              <a:rPr lang="en-US" b="1">
                <a:latin typeface="Tahoma" charset="0"/>
              </a:rPr>
              <a:t>Be </a:t>
            </a:r>
            <a:r>
              <a:rPr lang="en-US" b="1" i="1">
                <a:latin typeface="Tahoma" charset="0"/>
              </a:rPr>
              <a:t>exposed to</a:t>
            </a:r>
            <a:r>
              <a:rPr lang="en-US" b="1">
                <a:latin typeface="Tahoma" charset="0"/>
              </a:rPr>
              <a:t> the content.</a:t>
            </a:r>
            <a:endParaRPr lang="en-US" b="1" i="1">
              <a:latin typeface="Tahoma" charset="0"/>
            </a:endParaRP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AutoNum type="arabicPeriod"/>
            </a:pPr>
            <a:r>
              <a:rPr lang="en-US" b="1" i="1">
                <a:latin typeface="Tahoma" charset="0"/>
              </a:rPr>
              <a:t>Understand</a:t>
            </a:r>
            <a:r>
              <a:rPr lang="en-US" b="1">
                <a:latin typeface="Tahoma" charset="0"/>
              </a:rPr>
              <a:t> the content.</a:t>
            </a: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AutoNum type="arabicPeriod"/>
            </a:pPr>
            <a:r>
              <a:rPr lang="en-US" b="1">
                <a:latin typeface="Tahoma" charset="0"/>
              </a:rPr>
              <a:t>Be able to </a:t>
            </a:r>
            <a:r>
              <a:rPr lang="en-US" b="1" i="1">
                <a:latin typeface="Tahoma" charset="0"/>
              </a:rPr>
              <a:t>use</a:t>
            </a:r>
            <a:r>
              <a:rPr lang="en-US" b="1">
                <a:latin typeface="Tahoma" charset="0"/>
              </a:rPr>
              <a:t> the content.</a:t>
            </a:r>
            <a:endParaRPr lang="en-US" b="1" i="1">
              <a:latin typeface="Tahoma" charset="0"/>
            </a:endParaRP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AutoNum type="arabicPeriod"/>
            </a:pPr>
            <a:r>
              <a:rPr lang="en-US" b="1" i="1">
                <a:latin typeface="Tahoma" charset="0"/>
              </a:rPr>
              <a:t>Value</a:t>
            </a:r>
            <a:r>
              <a:rPr lang="en-US" b="1">
                <a:latin typeface="Tahoma" charset="0"/>
              </a:rPr>
              <a:t> the content.</a:t>
            </a: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09600" y="1295400"/>
          <a:ext cx="7543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Document" r:id="rId4" imgW="6190736" imgH="1408670" progId="Word.Document.8">
                  <p:embed/>
                </p:oleObj>
              </mc:Choice>
              <mc:Fallback>
                <p:oleObj name="Document" r:id="rId4" imgW="6190736" imgH="140867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5438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u="sng">
                <a:solidFill>
                  <a:srgbClr val="990033"/>
                </a:solidFill>
                <a:latin typeface="Tahoma" charset="0"/>
              </a:rPr>
              <a:t>TEACHING STRATEGIES</a:t>
            </a:r>
            <a:br>
              <a:rPr lang="en-US" sz="4000" b="1" u="sng">
                <a:solidFill>
                  <a:srgbClr val="990033"/>
                </a:solidFill>
                <a:latin typeface="Tahoma" charset="0"/>
              </a:rPr>
            </a:br>
            <a:endParaRPr lang="en-US" sz="4000" b="1" u="sng">
              <a:solidFill>
                <a:srgbClr val="990033"/>
              </a:solidFill>
              <a:latin typeface="Tahoma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>
            <p:ph type="body" sz="half" idx="1"/>
          </p:nvPr>
        </p:nvSpPr>
        <p:spPr bwMode="auto">
          <a:xfrm>
            <a:off x="533400" y="3505200"/>
            <a:ext cx="8077200" cy="32004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spcAft>
                <a:spcPct val="30000"/>
              </a:spcAft>
              <a:buFontTx/>
              <a:buNone/>
            </a:pPr>
            <a:r>
              <a:rPr lang="en-US" sz="2200" b="1" u="sng">
                <a:latin typeface="Tahoma" charset="0"/>
              </a:rPr>
              <a:t>QUESTION</a:t>
            </a:r>
            <a:r>
              <a:rPr lang="en-US" sz="2200" b="1">
                <a:latin typeface="Tahoma" charset="0"/>
              </a:rPr>
              <a:t>:</a:t>
            </a:r>
            <a:endParaRPr lang="en-US" sz="2200" b="1" u="sng">
              <a:latin typeface="Tahoma" charset="0"/>
            </a:endParaRPr>
          </a:p>
          <a:p>
            <a:pPr marL="533400" indent="-533400">
              <a:lnSpc>
                <a:spcPct val="90000"/>
              </a:lnSpc>
              <a:spcAft>
                <a:spcPct val="30000"/>
              </a:spcAft>
            </a:pPr>
            <a:r>
              <a:rPr lang="en-US" sz="2200" b="1">
                <a:latin typeface="Tahoma" charset="0"/>
              </a:rPr>
              <a:t>This strategy creates a high likelihood that most students will…</a:t>
            </a: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Char char="n"/>
            </a:pPr>
            <a:r>
              <a:rPr lang="en-US" sz="2200" b="1">
                <a:latin typeface="Tahoma" charset="0"/>
              </a:rPr>
              <a:t>Be </a:t>
            </a:r>
            <a:r>
              <a:rPr lang="en-US" sz="2200" b="1" i="1">
                <a:latin typeface="Tahoma" charset="0"/>
              </a:rPr>
              <a:t>exposed to</a:t>
            </a:r>
            <a:r>
              <a:rPr lang="en-US" sz="2200" b="1">
                <a:latin typeface="Tahoma" charset="0"/>
              </a:rPr>
              <a:t> the content.</a:t>
            </a:r>
            <a:endParaRPr lang="en-US" sz="2200" b="1" i="1">
              <a:latin typeface="Tahoma" charset="0"/>
            </a:endParaRP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Char char="n"/>
            </a:pPr>
            <a:r>
              <a:rPr lang="en-US" sz="2200" b="1" i="1">
                <a:latin typeface="Tahoma" charset="0"/>
              </a:rPr>
              <a:t>Understand</a:t>
            </a:r>
            <a:r>
              <a:rPr lang="en-US" sz="2200" b="1">
                <a:latin typeface="Tahoma" charset="0"/>
              </a:rPr>
              <a:t> the content.</a:t>
            </a: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Char char="n"/>
            </a:pPr>
            <a:r>
              <a:rPr lang="en-US" sz="2200" b="1">
                <a:latin typeface="Tahoma" charset="0"/>
              </a:rPr>
              <a:t>Be able to </a:t>
            </a:r>
            <a:r>
              <a:rPr lang="en-US" sz="2200" b="1" i="1">
                <a:latin typeface="Tahoma" charset="0"/>
              </a:rPr>
              <a:t>use</a:t>
            </a:r>
            <a:r>
              <a:rPr lang="en-US" sz="2200" b="1">
                <a:latin typeface="Tahoma" charset="0"/>
              </a:rPr>
              <a:t> the content.</a:t>
            </a:r>
            <a:endParaRPr lang="en-US" sz="2200" b="1" i="1">
              <a:latin typeface="Tahoma" charset="0"/>
            </a:endParaRPr>
          </a:p>
          <a:p>
            <a:pPr marL="1295400" lvl="2" indent="-381000">
              <a:lnSpc>
                <a:spcPct val="90000"/>
              </a:lnSpc>
              <a:spcAft>
                <a:spcPct val="30000"/>
              </a:spcAft>
              <a:buFont typeface="Wingdings" charset="0"/>
              <a:buChar char="n"/>
            </a:pPr>
            <a:r>
              <a:rPr lang="en-US" sz="2200" b="1" i="1">
                <a:latin typeface="Tahoma" charset="0"/>
              </a:rPr>
              <a:t>Value</a:t>
            </a:r>
            <a:r>
              <a:rPr lang="en-US" sz="2200" b="1">
                <a:latin typeface="Tahoma" charset="0"/>
              </a:rPr>
              <a:t> the content.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7700" y="1371600"/>
          <a:ext cx="78486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Document" r:id="rId4" imgW="6499654" imgH="2187146" progId="Word.Document.8">
                  <p:embed/>
                </p:oleObj>
              </mc:Choice>
              <mc:Fallback>
                <p:oleObj name="Document" r:id="rId4" imgW="6499654" imgH="218714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371600"/>
                        <a:ext cx="7848600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30" name="Group 2"/>
          <p:cNvGrpSpPr>
            <a:grpSpLocks/>
          </p:cNvGrpSpPr>
          <p:nvPr/>
        </p:nvGrpSpPr>
        <p:grpSpPr bwMode="auto">
          <a:xfrm>
            <a:off x="4495800" y="3810000"/>
            <a:ext cx="2819400" cy="1905000"/>
            <a:chOff x="2832" y="2400"/>
            <a:chExt cx="1776" cy="1200"/>
          </a:xfrm>
        </p:grpSpPr>
        <p:sp>
          <p:nvSpPr>
            <p:cNvPr id="201731" name="Oval 3"/>
            <p:cNvSpPr>
              <a:spLocks noChangeArrowheads="1"/>
            </p:cNvSpPr>
            <p:nvPr/>
          </p:nvSpPr>
          <p:spPr bwMode="auto">
            <a:xfrm>
              <a:off x="2832" y="2400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2" name="Text Box 4"/>
            <p:cNvSpPr txBox="1">
              <a:spLocks noChangeArrowheads="1"/>
            </p:cNvSpPr>
            <p:nvPr/>
          </p:nvSpPr>
          <p:spPr bwMode="auto">
            <a:xfrm>
              <a:off x="3096" y="274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Managing the Course</a:t>
              </a:r>
            </a:p>
          </p:txBody>
        </p:sp>
      </p:grp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1638300" y="12954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A50021"/>
                </a:solidFill>
              </a:rPr>
              <a:t>FUNDAMENTAL TASKS OF TEACHING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1981200" y="2133600"/>
            <a:ext cx="2819400" cy="1905000"/>
            <a:chOff x="1248" y="1560"/>
            <a:chExt cx="1776" cy="1200"/>
          </a:xfrm>
        </p:grpSpPr>
        <p:sp>
          <p:nvSpPr>
            <p:cNvPr id="201735" name="Oval 7"/>
            <p:cNvSpPr>
              <a:spLocks noChangeArrowheads="1"/>
            </p:cNvSpPr>
            <p:nvPr/>
          </p:nvSpPr>
          <p:spPr bwMode="auto">
            <a:xfrm>
              <a:off x="1248" y="1560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6" name="Text Box 8"/>
            <p:cNvSpPr txBox="1">
              <a:spLocks noChangeArrowheads="1"/>
            </p:cNvSpPr>
            <p:nvPr/>
          </p:nvSpPr>
          <p:spPr bwMode="auto">
            <a:xfrm>
              <a:off x="1392" y="1786"/>
              <a:ext cx="1488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Knowledge of the Subject Matter</a:t>
              </a:r>
            </a:p>
          </p:txBody>
        </p:sp>
      </p:grpSp>
      <p:grpSp>
        <p:nvGrpSpPr>
          <p:cNvPr id="201737" name="Group 9"/>
          <p:cNvGrpSpPr>
            <a:grpSpLocks/>
          </p:cNvGrpSpPr>
          <p:nvPr/>
        </p:nvGrpSpPr>
        <p:grpSpPr bwMode="auto">
          <a:xfrm>
            <a:off x="4495800" y="2133600"/>
            <a:ext cx="2819400" cy="1905000"/>
            <a:chOff x="2832" y="1344"/>
            <a:chExt cx="1776" cy="1200"/>
          </a:xfrm>
        </p:grpSpPr>
        <p:sp>
          <p:nvSpPr>
            <p:cNvPr id="201738" name="Oval 10"/>
            <p:cNvSpPr>
              <a:spLocks noChangeArrowheads="1"/>
            </p:cNvSpPr>
            <p:nvPr/>
          </p:nvSpPr>
          <p:spPr bwMode="auto">
            <a:xfrm>
              <a:off x="2832" y="1344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39" name="Text Box 11"/>
            <p:cNvSpPr txBox="1">
              <a:spLocks noChangeArrowheads="1"/>
            </p:cNvSpPr>
            <p:nvPr/>
          </p:nvSpPr>
          <p:spPr bwMode="auto">
            <a:xfrm>
              <a:off x="3072" y="1570"/>
              <a:ext cx="129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Interacting with Students</a:t>
              </a:r>
            </a:p>
          </p:txBody>
        </p:sp>
      </p:grpSp>
      <p:grpSp>
        <p:nvGrpSpPr>
          <p:cNvPr id="201740" name="Group 12"/>
          <p:cNvGrpSpPr>
            <a:grpSpLocks/>
          </p:cNvGrpSpPr>
          <p:nvPr/>
        </p:nvGrpSpPr>
        <p:grpSpPr bwMode="auto">
          <a:xfrm>
            <a:off x="1981200" y="3810000"/>
            <a:ext cx="2819400" cy="1905000"/>
            <a:chOff x="1296" y="2496"/>
            <a:chExt cx="1776" cy="1200"/>
          </a:xfrm>
        </p:grpSpPr>
        <p:sp>
          <p:nvSpPr>
            <p:cNvPr id="201741" name="Oval 13"/>
            <p:cNvSpPr>
              <a:spLocks noChangeArrowheads="1"/>
            </p:cNvSpPr>
            <p:nvPr/>
          </p:nvSpPr>
          <p:spPr bwMode="auto">
            <a:xfrm>
              <a:off x="1296" y="2496"/>
              <a:ext cx="1776" cy="1200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742" name="Text Box 14"/>
            <p:cNvSpPr txBox="1">
              <a:spLocks noChangeArrowheads="1"/>
            </p:cNvSpPr>
            <p:nvPr/>
          </p:nvSpPr>
          <p:spPr bwMode="auto">
            <a:xfrm>
              <a:off x="1536" y="2688"/>
              <a:ext cx="129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Designing Learning Experiences</a:t>
              </a:r>
            </a:p>
          </p:txBody>
        </p:sp>
      </p:grpSp>
      <p:sp>
        <p:nvSpPr>
          <p:cNvPr id="201743" name="Line 15"/>
          <p:cNvSpPr>
            <a:spLocks noChangeShapeType="1"/>
          </p:cNvSpPr>
          <p:nvPr/>
        </p:nvSpPr>
        <p:spPr bwMode="auto">
          <a:xfrm>
            <a:off x="4648200" y="20574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744" name="Text Box 16"/>
          <p:cNvSpPr txBox="1">
            <a:spLocks noChangeArrowheads="1"/>
          </p:cNvSpPr>
          <p:nvPr/>
        </p:nvSpPr>
        <p:spPr bwMode="auto">
          <a:xfrm>
            <a:off x="3810000" y="5943600"/>
            <a:ext cx="1752600" cy="654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Beginning of the Course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011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71016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7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18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059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73064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5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066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982663"/>
            <a:ext cx="7924800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0950" indent="-3365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A50021"/>
                </a:solidFill>
                <a:latin typeface="Tahoma" charset="0"/>
              </a:rPr>
              <a:t>III.  </a:t>
            </a:r>
            <a:r>
              <a:rPr lang="en-US" sz="2800" u="sng">
                <a:solidFill>
                  <a:srgbClr val="A50021"/>
                </a:solidFill>
                <a:latin typeface="Tahoma" charset="0"/>
              </a:rPr>
              <a:t>How We </a:t>
            </a:r>
            <a:r>
              <a:rPr lang="ja-JP" altLang="en-US" sz="3200" u="sng">
                <a:solidFill>
                  <a:srgbClr val="A50021"/>
                </a:solidFill>
                <a:latin typeface="Arial"/>
              </a:rPr>
              <a:t>“</a:t>
            </a:r>
            <a:r>
              <a:rPr lang="en-US" sz="3200" u="sng">
                <a:solidFill>
                  <a:srgbClr val="A50021"/>
                </a:solidFill>
                <a:latin typeface="Tahoma" charset="0"/>
              </a:rPr>
              <a:t>GEAR UP</a:t>
            </a:r>
            <a:r>
              <a:rPr lang="ja-JP" altLang="en-US" sz="3200" u="sng">
                <a:solidFill>
                  <a:srgbClr val="A50021"/>
                </a:solidFill>
                <a:latin typeface="Arial"/>
              </a:rPr>
              <a:t>”</a:t>
            </a:r>
            <a:r>
              <a:rPr lang="en-US" sz="2800" u="sng">
                <a:solidFill>
                  <a:srgbClr val="A50021"/>
                </a:solidFill>
                <a:latin typeface="Tahoma" charset="0"/>
              </a:rPr>
              <a:t> to Teach</a:t>
            </a:r>
            <a:endParaRPr lang="en-US" sz="2800">
              <a:solidFill>
                <a:srgbClr val="A50021"/>
              </a:solidFill>
              <a:latin typeface="Tahoma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Now: </a:t>
            </a:r>
            <a:r>
              <a:rPr lang="en-US" sz="2800">
                <a:latin typeface="Tahoma" charset="0"/>
              </a:rPr>
              <a:t> Primarily…</a:t>
            </a:r>
            <a:endParaRPr lang="en-US" sz="2800">
              <a:solidFill>
                <a:srgbClr val="0000CC"/>
              </a:solidFill>
              <a:latin typeface="Tahoma" charset="0"/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Increase our knowledge of our discipline.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Need?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Teaching in a more powerful way, requires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MORE TIME LEARNING new ideas about teaching and learning</a:t>
            </a:r>
            <a:r>
              <a:rPr lang="en-US" sz="2800">
                <a:latin typeface="Tahoma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54088" y="1447800"/>
            <a:ext cx="7239000" cy="576263"/>
          </a:xfrm>
          <a:prstGeom prst="rect">
            <a:avLst/>
          </a:prstGeom>
          <a:solidFill>
            <a:srgbClr val="00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Getting Better Over Time</a:t>
            </a:r>
          </a:p>
        </p:txBody>
      </p:sp>
      <p:grpSp>
        <p:nvGrpSpPr>
          <p:cNvPr id="82947" name="Group 3"/>
          <p:cNvGrpSpPr>
            <a:grpSpLocks/>
          </p:cNvGrpSpPr>
          <p:nvPr/>
        </p:nvGrpSpPr>
        <p:grpSpPr bwMode="auto">
          <a:xfrm>
            <a:off x="2667000" y="3184525"/>
            <a:ext cx="4495800" cy="2667000"/>
            <a:chOff x="1680" y="2006"/>
            <a:chExt cx="2832" cy="1680"/>
          </a:xfrm>
        </p:grpSpPr>
        <p:sp>
          <p:nvSpPr>
            <p:cNvPr id="82948" name="Line 4"/>
            <p:cNvSpPr>
              <a:spLocks noChangeShapeType="1"/>
            </p:cNvSpPr>
            <p:nvPr/>
          </p:nvSpPr>
          <p:spPr bwMode="auto">
            <a:xfrm flipV="1">
              <a:off x="1680" y="2006"/>
              <a:ext cx="2736" cy="1680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4272" y="2198"/>
              <a:ext cx="240" cy="268"/>
            </a:xfrm>
            <a:prstGeom prst="rect">
              <a:avLst/>
            </a:prstGeom>
            <a:noFill/>
            <a:ln w="28575">
              <a:solidFill>
                <a:srgbClr val="A5002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A50021"/>
                  </a:solidFill>
                  <a:latin typeface="Arial" charset="0"/>
                </a:rPr>
                <a:t>A</a:t>
              </a:r>
              <a:endParaRPr lang="en-US" sz="1800" b="0">
                <a:solidFill>
                  <a:srgbClr val="A50021"/>
                </a:solidFill>
              </a:endParaRPr>
            </a:p>
          </p:txBody>
        </p:sp>
      </p:grpSp>
      <p:grpSp>
        <p:nvGrpSpPr>
          <p:cNvPr id="82950" name="Group 6"/>
          <p:cNvGrpSpPr>
            <a:grpSpLocks/>
          </p:cNvGrpSpPr>
          <p:nvPr/>
        </p:nvGrpSpPr>
        <p:grpSpPr bwMode="auto">
          <a:xfrm>
            <a:off x="2667000" y="2727325"/>
            <a:ext cx="4572000" cy="3124200"/>
            <a:chOff x="1680" y="1718"/>
            <a:chExt cx="2880" cy="1968"/>
          </a:xfrm>
        </p:grpSpPr>
        <p:sp>
          <p:nvSpPr>
            <p:cNvPr id="82951" name="Line 7"/>
            <p:cNvSpPr>
              <a:spLocks noChangeShapeType="1"/>
            </p:cNvSpPr>
            <p:nvPr/>
          </p:nvSpPr>
          <p:spPr bwMode="auto">
            <a:xfrm flipV="1">
              <a:off x="1680" y="1718"/>
              <a:ext cx="2880" cy="19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2304" y="1718"/>
              <a:ext cx="1776" cy="249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Everyone</a:t>
              </a:r>
              <a:r>
                <a:rPr lang="ja-JP" altLang="en-US" sz="1800">
                  <a:latin typeface="Arial"/>
                </a:rPr>
                <a:t>’</a:t>
              </a:r>
              <a:r>
                <a:rPr lang="en-US" sz="1800"/>
                <a:t>s Potential</a:t>
              </a:r>
            </a:p>
          </p:txBody>
        </p:sp>
      </p:grpSp>
      <p:grpSp>
        <p:nvGrpSpPr>
          <p:cNvPr id="82953" name="Group 9"/>
          <p:cNvGrpSpPr>
            <a:grpSpLocks/>
          </p:cNvGrpSpPr>
          <p:nvPr/>
        </p:nvGrpSpPr>
        <p:grpSpPr bwMode="auto">
          <a:xfrm>
            <a:off x="1219200" y="2667000"/>
            <a:ext cx="6400800" cy="3597275"/>
            <a:chOff x="768" y="1680"/>
            <a:chExt cx="4032" cy="2266"/>
          </a:xfrm>
        </p:grpSpPr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680" y="1680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>
              <a:off x="1680" y="3696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768" y="2314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Quality of Teaching</a:t>
              </a:r>
            </a:p>
          </p:txBody>
        </p:sp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1344" y="3696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(now)</a:t>
              </a:r>
            </a:p>
          </p:txBody>
        </p:sp>
      </p:grpSp>
      <p:grpSp>
        <p:nvGrpSpPr>
          <p:cNvPr id="82958" name="Group 14"/>
          <p:cNvGrpSpPr>
            <a:grpSpLocks/>
          </p:cNvGrpSpPr>
          <p:nvPr/>
        </p:nvGrpSpPr>
        <p:grpSpPr bwMode="auto">
          <a:xfrm>
            <a:off x="3962400" y="5943600"/>
            <a:ext cx="2057400" cy="396875"/>
            <a:chOff x="2496" y="3744"/>
            <a:chExt cx="1296" cy="250"/>
          </a:xfrm>
        </p:grpSpPr>
        <p:sp>
          <p:nvSpPr>
            <p:cNvPr id="82959" name="Text Box 15"/>
            <p:cNvSpPr txBox="1">
              <a:spLocks noChangeArrowheads="1"/>
            </p:cNvSpPr>
            <p:nvPr/>
          </p:nvSpPr>
          <p:spPr bwMode="auto">
            <a:xfrm>
              <a:off x="2496" y="3744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Time</a:t>
              </a:r>
            </a:p>
          </p:txBody>
        </p:sp>
        <p:sp>
          <p:nvSpPr>
            <p:cNvPr id="82960" name="Line 16"/>
            <p:cNvSpPr>
              <a:spLocks noChangeShapeType="1"/>
            </p:cNvSpPr>
            <p:nvPr/>
          </p:nvSpPr>
          <p:spPr bwMode="auto">
            <a:xfrm>
              <a:off x="3264" y="388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2667000" y="5213350"/>
            <a:ext cx="4876800" cy="654050"/>
            <a:chOff x="1680" y="3284"/>
            <a:chExt cx="3072" cy="412"/>
          </a:xfrm>
        </p:grpSpPr>
        <p:sp>
          <p:nvSpPr>
            <p:cNvPr id="82962" name="Text Box 18"/>
            <p:cNvSpPr txBox="1">
              <a:spLocks noChangeArrowheads="1"/>
            </p:cNvSpPr>
            <p:nvPr/>
          </p:nvSpPr>
          <p:spPr bwMode="auto">
            <a:xfrm>
              <a:off x="4512" y="3284"/>
              <a:ext cx="240" cy="26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B</a:t>
              </a:r>
              <a:endParaRPr lang="en-US" sz="2000" b="0">
                <a:solidFill>
                  <a:schemeClr val="accent2"/>
                </a:solidFill>
              </a:endParaRPr>
            </a:p>
          </p:txBody>
        </p:sp>
        <p:sp>
          <p:nvSpPr>
            <p:cNvPr id="82963" name="Freeform 19"/>
            <p:cNvSpPr>
              <a:spLocks/>
            </p:cNvSpPr>
            <p:nvPr/>
          </p:nvSpPr>
          <p:spPr bwMode="auto">
            <a:xfrm>
              <a:off x="1680" y="3304"/>
              <a:ext cx="2736" cy="392"/>
            </a:xfrm>
            <a:custGeom>
              <a:avLst/>
              <a:gdLst>
                <a:gd name="T0" fmla="*/ 0 w 2736"/>
                <a:gd name="T1" fmla="*/ 392 h 392"/>
                <a:gd name="T2" fmla="*/ 192 w 2736"/>
                <a:gd name="T3" fmla="*/ 296 h 392"/>
                <a:gd name="T4" fmla="*/ 480 w 2736"/>
                <a:gd name="T5" fmla="*/ 152 h 392"/>
                <a:gd name="T6" fmla="*/ 768 w 2736"/>
                <a:gd name="T7" fmla="*/ 56 h 392"/>
                <a:gd name="T8" fmla="*/ 1200 w 2736"/>
                <a:gd name="T9" fmla="*/ 8 h 392"/>
                <a:gd name="T10" fmla="*/ 1584 w 2736"/>
                <a:gd name="T11" fmla="*/ 8 h 392"/>
                <a:gd name="T12" fmla="*/ 1920 w 2736"/>
                <a:gd name="T13" fmla="*/ 56 h 392"/>
                <a:gd name="T14" fmla="*/ 2160 w 2736"/>
                <a:gd name="T15" fmla="*/ 104 h 392"/>
                <a:gd name="T16" fmla="*/ 2352 w 2736"/>
                <a:gd name="T17" fmla="*/ 152 h 392"/>
                <a:gd name="T18" fmla="*/ 2496 w 2736"/>
                <a:gd name="T19" fmla="*/ 200 h 392"/>
                <a:gd name="T20" fmla="*/ 2736 w 2736"/>
                <a:gd name="T21" fmla="*/ 29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6" h="392">
                  <a:moveTo>
                    <a:pt x="0" y="392"/>
                  </a:moveTo>
                  <a:cubicBezTo>
                    <a:pt x="56" y="364"/>
                    <a:pt x="112" y="336"/>
                    <a:pt x="192" y="296"/>
                  </a:cubicBezTo>
                  <a:cubicBezTo>
                    <a:pt x="272" y="256"/>
                    <a:pt x="384" y="192"/>
                    <a:pt x="480" y="152"/>
                  </a:cubicBezTo>
                  <a:cubicBezTo>
                    <a:pt x="576" y="112"/>
                    <a:pt x="648" y="80"/>
                    <a:pt x="768" y="56"/>
                  </a:cubicBezTo>
                  <a:cubicBezTo>
                    <a:pt x="888" y="32"/>
                    <a:pt x="1064" y="16"/>
                    <a:pt x="1200" y="8"/>
                  </a:cubicBezTo>
                  <a:cubicBezTo>
                    <a:pt x="1336" y="0"/>
                    <a:pt x="1464" y="0"/>
                    <a:pt x="1584" y="8"/>
                  </a:cubicBezTo>
                  <a:cubicBezTo>
                    <a:pt x="1704" y="16"/>
                    <a:pt x="1824" y="40"/>
                    <a:pt x="1920" y="56"/>
                  </a:cubicBezTo>
                  <a:cubicBezTo>
                    <a:pt x="2016" y="72"/>
                    <a:pt x="2088" y="88"/>
                    <a:pt x="2160" y="104"/>
                  </a:cubicBezTo>
                  <a:cubicBezTo>
                    <a:pt x="2232" y="120"/>
                    <a:pt x="2296" y="136"/>
                    <a:pt x="2352" y="152"/>
                  </a:cubicBezTo>
                  <a:cubicBezTo>
                    <a:pt x="2408" y="168"/>
                    <a:pt x="2432" y="176"/>
                    <a:pt x="2496" y="200"/>
                  </a:cubicBezTo>
                  <a:cubicBezTo>
                    <a:pt x="2560" y="224"/>
                    <a:pt x="2648" y="260"/>
                    <a:pt x="2736" y="296"/>
                  </a:cubicBezTo>
                </a:path>
              </a:pathLst>
            </a:custGeom>
            <a:noFill/>
            <a:ln w="38100" cmpd="sng">
              <a:solidFill>
                <a:srgbClr val="0000CC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382000" cy="571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85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Tahoma" charset="0"/>
              </a:rPr>
              <a:t>Derek Bok: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Learning to communicate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Learning to think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Building character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Preparation for citizenship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Living with diversity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Preparing for a global society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Acquiring broader interests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Preparing for a career</a:t>
            </a:r>
          </a:p>
          <a:p>
            <a:pPr lvl="2">
              <a:spcBef>
                <a:spcPct val="50000"/>
              </a:spcBef>
            </a:pPr>
            <a:r>
              <a:rPr lang="en-US" sz="2200" b="0">
                <a:latin typeface="Tahoma" charset="0"/>
              </a:rPr>
              <a:t>from</a:t>
            </a:r>
            <a:r>
              <a:rPr lang="en-US" sz="2200" i="1">
                <a:latin typeface="Tahoma" charset="0"/>
              </a:rPr>
              <a:t>:  Our Underachieving Colleges: A Candid Look at How Much Students Learn and Why They Should Be Learning More</a:t>
            </a:r>
            <a:r>
              <a:rPr lang="en-US" sz="2200">
                <a:latin typeface="Tahoma" charset="0"/>
              </a:rPr>
              <a:t>  (2006)</a:t>
            </a:r>
            <a:endParaRPr lang="en-US" sz="23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71500" y="381000"/>
            <a:ext cx="8001000" cy="1235075"/>
          </a:xfrm>
          <a:prstGeom prst="rect">
            <a:avLst/>
          </a:prstGeom>
          <a:solidFill>
            <a:srgbClr val="00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The Learning Cycle: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3  WAYS  OF  LEARNING</a:t>
            </a:r>
            <a:endParaRPr lang="en-US" sz="2800"/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 flipH="1">
            <a:off x="5419725" y="3962400"/>
            <a:ext cx="1219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5381625" y="4495800"/>
            <a:ext cx="1866900" cy="1447800"/>
            <a:chOff x="3576" y="2832"/>
            <a:chExt cx="1176" cy="912"/>
          </a:xfrm>
        </p:grpSpPr>
        <p:grpSp>
          <p:nvGrpSpPr>
            <p:cNvPr id="97286" name="Group 6"/>
            <p:cNvGrpSpPr>
              <a:grpSpLocks/>
            </p:cNvGrpSpPr>
            <p:nvPr/>
          </p:nvGrpSpPr>
          <p:grpSpPr bwMode="auto">
            <a:xfrm>
              <a:off x="3744" y="2832"/>
              <a:ext cx="1008" cy="576"/>
              <a:chOff x="3744" y="2832"/>
              <a:chExt cx="1008" cy="576"/>
            </a:xfrm>
          </p:grpSpPr>
          <p:sp>
            <p:nvSpPr>
              <p:cNvPr id="97287" name="Oval 7"/>
              <p:cNvSpPr>
                <a:spLocks noChangeArrowheads="1"/>
              </p:cNvSpPr>
              <p:nvPr/>
            </p:nvSpPr>
            <p:spPr bwMode="auto">
              <a:xfrm>
                <a:off x="3744" y="283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288" name="Text Box 8"/>
              <p:cNvSpPr txBox="1">
                <a:spLocks noChangeArrowheads="1"/>
              </p:cNvSpPr>
              <p:nvPr/>
            </p:nvSpPr>
            <p:spPr bwMode="auto">
              <a:xfrm>
                <a:off x="3828" y="2976"/>
                <a:ext cx="840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SHARE</a:t>
                </a:r>
              </a:p>
            </p:txBody>
          </p:sp>
        </p:grpSp>
        <p:sp>
          <p:nvSpPr>
            <p:cNvPr id="97289" name="AutoShape 9"/>
            <p:cNvSpPr>
              <a:spLocks noChangeArrowheads="1"/>
            </p:cNvSpPr>
            <p:nvPr/>
          </p:nvSpPr>
          <p:spPr bwMode="auto">
            <a:xfrm rot="5400000" flipH="1">
              <a:off x="3900" y="3132"/>
              <a:ext cx="288" cy="936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7290" name="Group 10"/>
          <p:cNvGrpSpPr>
            <a:grpSpLocks/>
          </p:cNvGrpSpPr>
          <p:nvPr/>
        </p:nvGrpSpPr>
        <p:grpSpPr bwMode="auto">
          <a:xfrm>
            <a:off x="6019800" y="2552700"/>
            <a:ext cx="2933700" cy="2584450"/>
            <a:chOff x="3792" y="1608"/>
            <a:chExt cx="1848" cy="1628"/>
          </a:xfrm>
        </p:grpSpPr>
        <p:grpSp>
          <p:nvGrpSpPr>
            <p:cNvPr id="97291" name="Group 11"/>
            <p:cNvGrpSpPr>
              <a:grpSpLocks/>
            </p:cNvGrpSpPr>
            <p:nvPr/>
          </p:nvGrpSpPr>
          <p:grpSpPr bwMode="auto">
            <a:xfrm>
              <a:off x="4272" y="1824"/>
              <a:ext cx="1368" cy="1412"/>
              <a:chOff x="4272" y="1824"/>
              <a:chExt cx="1368" cy="1412"/>
            </a:xfrm>
          </p:grpSpPr>
          <p:grpSp>
            <p:nvGrpSpPr>
              <p:cNvPr id="97292" name="Group 12"/>
              <p:cNvGrpSpPr>
                <a:grpSpLocks/>
              </p:cNvGrpSpPr>
              <p:nvPr/>
            </p:nvGrpSpPr>
            <p:grpSpPr bwMode="auto">
              <a:xfrm>
                <a:off x="4272" y="1824"/>
                <a:ext cx="1368" cy="792"/>
                <a:chOff x="11466" y="5584"/>
                <a:chExt cx="3420" cy="1980"/>
              </a:xfrm>
            </p:grpSpPr>
            <p:sp>
              <p:nvSpPr>
                <p:cNvPr id="97293" name="Oval 13"/>
                <p:cNvSpPr>
                  <a:spLocks noChangeArrowheads="1"/>
                </p:cNvSpPr>
                <p:nvPr/>
              </p:nvSpPr>
              <p:spPr bwMode="auto">
                <a:xfrm>
                  <a:off x="11466" y="5584"/>
                  <a:ext cx="3420" cy="1980"/>
                </a:xfrm>
                <a:prstGeom prst="ellipse">
                  <a:avLst/>
                </a:prstGeom>
                <a:solidFill>
                  <a:srgbClr val="99FF66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729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556" y="6274"/>
                  <a:ext cx="3240" cy="600"/>
                </a:xfrm>
                <a:prstGeom prst="rect">
                  <a:avLst/>
                </a:prstGeom>
                <a:solidFill>
                  <a:srgbClr val="99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COLLEAGUES</a:t>
                  </a:r>
                  <a:endParaRPr lang="en-US" sz="1800"/>
                </a:p>
              </p:txBody>
            </p:sp>
          </p:grpSp>
          <p:sp>
            <p:nvSpPr>
              <p:cNvPr id="97295" name="AutoShape 15"/>
              <p:cNvSpPr>
                <a:spLocks noChangeArrowheads="1"/>
              </p:cNvSpPr>
              <p:nvPr/>
            </p:nvSpPr>
            <p:spPr bwMode="auto">
              <a:xfrm>
                <a:off x="4632" y="2732"/>
                <a:ext cx="504" cy="504"/>
              </a:xfrm>
              <a:custGeom>
                <a:avLst/>
                <a:gdLst>
                  <a:gd name="G0" fmla="+- 9257 0 0"/>
                  <a:gd name="G1" fmla="+- 18514 0 0"/>
                  <a:gd name="G2" fmla="+- 6171 0 0"/>
                  <a:gd name="G3" fmla="*/ 9257 1 2"/>
                  <a:gd name="G4" fmla="+- G3 10800 0"/>
                  <a:gd name="G5" fmla="+- 21600 9257 18514"/>
                  <a:gd name="G6" fmla="+- 18514 6171 0"/>
                  <a:gd name="G7" fmla="*/ G6 1 2"/>
                  <a:gd name="G8" fmla="*/ 18514 2 1"/>
                  <a:gd name="G9" fmla="+- G8 0 21600"/>
                  <a:gd name="G10" fmla="+- G5 0 G4"/>
                  <a:gd name="G11" fmla="+- 9257 0 G4"/>
                  <a:gd name="G12" fmla="*/ G2 G10 G11"/>
                  <a:gd name="T0" fmla="*/ 15429 w 21600"/>
                  <a:gd name="T1" fmla="*/ 0 h 21600"/>
                  <a:gd name="T2" fmla="*/ 9257 w 21600"/>
                  <a:gd name="T3" fmla="*/ 6171 h 21600"/>
                  <a:gd name="T4" fmla="*/ 6171 w 21600"/>
                  <a:gd name="T5" fmla="*/ 9257 h 21600"/>
                  <a:gd name="T6" fmla="*/ 0 w 21600"/>
                  <a:gd name="T7" fmla="*/ 15429 h 21600"/>
                  <a:gd name="T8" fmla="*/ 6171 w 21600"/>
                  <a:gd name="T9" fmla="*/ 21600 h 21600"/>
                  <a:gd name="T10" fmla="*/ 12343 w 21600"/>
                  <a:gd name="T11" fmla="*/ 18514 h 21600"/>
                  <a:gd name="T12" fmla="*/ 18514 w 21600"/>
                  <a:gd name="T13" fmla="*/ 12343 h 21600"/>
                  <a:gd name="T14" fmla="*/ 21600 w 21600"/>
                  <a:gd name="T15" fmla="*/ 6171 h 21600"/>
                  <a:gd name="T16" fmla="*/ 17694720 60000 65536"/>
                  <a:gd name="T17" fmla="*/ 11796480 60000 65536"/>
                  <a:gd name="T18" fmla="*/ 17694720 60000 65536"/>
                  <a:gd name="T19" fmla="*/ 11796480 60000 65536"/>
                  <a:gd name="T20" fmla="*/ 5898240 60000 65536"/>
                  <a:gd name="T21" fmla="*/ 5898240 60000 65536"/>
                  <a:gd name="T22" fmla="*/ 0 60000 65536"/>
                  <a:gd name="T23" fmla="*/ 0 60000 65536"/>
                  <a:gd name="T24" fmla="*/ G12 w 21600"/>
                  <a:gd name="T25" fmla="*/ G5 h 21600"/>
                  <a:gd name="T26" fmla="*/ G1 w 21600"/>
                  <a:gd name="T27" fmla="*/ G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15429" y="0"/>
                    </a:moveTo>
                    <a:lnTo>
                      <a:pt x="9257" y="6171"/>
                    </a:lnTo>
                    <a:lnTo>
                      <a:pt x="12343" y="6171"/>
                    </a:lnTo>
                    <a:lnTo>
                      <a:pt x="12343" y="12343"/>
                    </a:lnTo>
                    <a:lnTo>
                      <a:pt x="6171" y="12343"/>
                    </a:lnTo>
                    <a:lnTo>
                      <a:pt x="6171" y="9257"/>
                    </a:lnTo>
                    <a:lnTo>
                      <a:pt x="0" y="15429"/>
                    </a:lnTo>
                    <a:lnTo>
                      <a:pt x="6171" y="21600"/>
                    </a:lnTo>
                    <a:lnTo>
                      <a:pt x="6171" y="18514"/>
                    </a:lnTo>
                    <a:lnTo>
                      <a:pt x="18514" y="18514"/>
                    </a:lnTo>
                    <a:lnTo>
                      <a:pt x="18514" y="6171"/>
                    </a:lnTo>
                    <a:lnTo>
                      <a:pt x="21600" y="6171"/>
                    </a:lnTo>
                    <a:close/>
                  </a:path>
                </a:pathLst>
              </a:custGeom>
              <a:solidFill>
                <a:srgbClr val="6699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296" name="Group 16"/>
            <p:cNvGrpSpPr>
              <a:grpSpLocks/>
            </p:cNvGrpSpPr>
            <p:nvPr/>
          </p:nvGrpSpPr>
          <p:grpSpPr bwMode="auto">
            <a:xfrm>
              <a:off x="3792" y="1608"/>
              <a:ext cx="432" cy="384"/>
              <a:chOff x="3792" y="1608"/>
              <a:chExt cx="432" cy="384"/>
            </a:xfrm>
          </p:grpSpPr>
          <p:sp>
            <p:nvSpPr>
              <p:cNvPr id="97297" name="Oval 17"/>
              <p:cNvSpPr>
                <a:spLocks noChangeArrowheads="1"/>
              </p:cNvSpPr>
              <p:nvPr/>
            </p:nvSpPr>
            <p:spPr bwMode="auto">
              <a:xfrm>
                <a:off x="3792" y="1608"/>
                <a:ext cx="432" cy="384"/>
              </a:xfrm>
              <a:prstGeom prst="ellipse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298" name="Text Box 18"/>
              <p:cNvSpPr txBox="1">
                <a:spLocks noChangeArrowheads="1"/>
              </p:cNvSpPr>
              <p:nvPr/>
            </p:nvSpPr>
            <p:spPr bwMode="auto">
              <a:xfrm>
                <a:off x="3888" y="165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2</a:t>
                </a:r>
              </a:p>
            </p:txBody>
          </p:sp>
        </p:grpSp>
      </p:grpSp>
      <p:grpSp>
        <p:nvGrpSpPr>
          <p:cNvPr id="97299" name="Group 19"/>
          <p:cNvGrpSpPr>
            <a:grpSpLocks/>
          </p:cNvGrpSpPr>
          <p:nvPr/>
        </p:nvGrpSpPr>
        <p:grpSpPr bwMode="auto">
          <a:xfrm>
            <a:off x="533400" y="1981200"/>
            <a:ext cx="3429000" cy="1595438"/>
            <a:chOff x="336" y="1248"/>
            <a:chExt cx="2160" cy="1005"/>
          </a:xfrm>
        </p:grpSpPr>
        <p:grpSp>
          <p:nvGrpSpPr>
            <p:cNvPr id="97300" name="Group 20"/>
            <p:cNvGrpSpPr>
              <a:grpSpLocks/>
            </p:cNvGrpSpPr>
            <p:nvPr/>
          </p:nvGrpSpPr>
          <p:grpSpPr bwMode="auto">
            <a:xfrm>
              <a:off x="336" y="1248"/>
              <a:ext cx="2160" cy="1005"/>
              <a:chOff x="336" y="1248"/>
              <a:chExt cx="2160" cy="1005"/>
            </a:xfrm>
          </p:grpSpPr>
          <p:sp>
            <p:nvSpPr>
              <p:cNvPr id="97301" name="AutoShape 21"/>
              <p:cNvSpPr>
                <a:spLocks noChangeArrowheads="1"/>
              </p:cNvSpPr>
              <p:nvPr/>
            </p:nvSpPr>
            <p:spPr bwMode="auto">
              <a:xfrm rot="5400000">
                <a:off x="1005" y="1859"/>
                <a:ext cx="429" cy="36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3366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302" name="Text Box 22"/>
              <p:cNvSpPr txBox="1">
                <a:spLocks noChangeArrowheads="1"/>
              </p:cNvSpPr>
              <p:nvPr/>
            </p:nvSpPr>
            <p:spPr bwMode="auto">
              <a:xfrm>
                <a:off x="336" y="1248"/>
                <a:ext cx="2160" cy="504"/>
              </a:xfrm>
              <a:prstGeom prst="rect">
                <a:avLst/>
              </a:prstGeom>
              <a:solidFill>
                <a:srgbClr val="99FF66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200" b="0"/>
                  <a:t>Ideas/Literature on</a:t>
                </a:r>
              </a:p>
              <a:p>
                <a:pPr algn="ctr" eaLnBrk="0" hangingPunct="0"/>
                <a:r>
                  <a:rPr lang="en-US" sz="2200"/>
                  <a:t>COLLEGE TEACHING</a:t>
                </a:r>
                <a:endParaRPr lang="en-US" sz="2400"/>
              </a:p>
            </p:txBody>
          </p:sp>
        </p:grpSp>
        <p:grpSp>
          <p:nvGrpSpPr>
            <p:cNvPr id="97303" name="Group 23"/>
            <p:cNvGrpSpPr>
              <a:grpSpLocks/>
            </p:cNvGrpSpPr>
            <p:nvPr/>
          </p:nvGrpSpPr>
          <p:grpSpPr bwMode="auto">
            <a:xfrm>
              <a:off x="1704" y="1848"/>
              <a:ext cx="432" cy="384"/>
              <a:chOff x="1704" y="1848"/>
              <a:chExt cx="432" cy="384"/>
            </a:xfrm>
          </p:grpSpPr>
          <p:sp>
            <p:nvSpPr>
              <p:cNvPr id="97304" name="Oval 24"/>
              <p:cNvSpPr>
                <a:spLocks noChangeArrowheads="1"/>
              </p:cNvSpPr>
              <p:nvPr/>
            </p:nvSpPr>
            <p:spPr bwMode="auto">
              <a:xfrm>
                <a:off x="1704" y="1848"/>
                <a:ext cx="432" cy="384"/>
              </a:xfrm>
              <a:prstGeom prst="ellipse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305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9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3</a:t>
                </a:r>
              </a:p>
            </p:txBody>
          </p:sp>
        </p:grpSp>
      </p:grpSp>
      <p:grpSp>
        <p:nvGrpSpPr>
          <p:cNvPr id="97306" name="Group 26"/>
          <p:cNvGrpSpPr>
            <a:grpSpLocks/>
          </p:cNvGrpSpPr>
          <p:nvPr/>
        </p:nvGrpSpPr>
        <p:grpSpPr bwMode="auto">
          <a:xfrm>
            <a:off x="2819400" y="4724400"/>
            <a:ext cx="685800" cy="609600"/>
            <a:chOff x="1728" y="3072"/>
            <a:chExt cx="432" cy="384"/>
          </a:xfrm>
        </p:grpSpPr>
        <p:sp>
          <p:nvSpPr>
            <p:cNvPr id="97307" name="Oval 27"/>
            <p:cNvSpPr>
              <a:spLocks noChangeArrowheads="1"/>
            </p:cNvSpPr>
            <p:nvPr/>
          </p:nvSpPr>
          <p:spPr bwMode="auto">
            <a:xfrm>
              <a:off x="1728" y="3072"/>
              <a:ext cx="432" cy="384"/>
            </a:xfrm>
            <a:prstGeom prst="ellipse">
              <a:avLst/>
            </a:prstGeom>
            <a:solidFill>
              <a:srgbClr val="FF00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7308" name="Text Box 28"/>
            <p:cNvSpPr txBox="1">
              <a:spLocks noChangeArrowheads="1"/>
            </p:cNvSpPr>
            <p:nvPr/>
          </p:nvSpPr>
          <p:spPr bwMode="auto">
            <a:xfrm>
              <a:off x="1824" y="312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1</a:t>
              </a:r>
            </a:p>
          </p:txBody>
        </p:sp>
      </p:grpSp>
      <p:grpSp>
        <p:nvGrpSpPr>
          <p:cNvPr id="97309" name="Group 29"/>
          <p:cNvGrpSpPr>
            <a:grpSpLocks/>
          </p:cNvGrpSpPr>
          <p:nvPr/>
        </p:nvGrpSpPr>
        <p:grpSpPr bwMode="auto">
          <a:xfrm>
            <a:off x="1114425" y="3733800"/>
            <a:ext cx="4029075" cy="2514600"/>
            <a:chOff x="702" y="2352"/>
            <a:chExt cx="2538" cy="1584"/>
          </a:xfrm>
        </p:grpSpPr>
        <p:sp>
          <p:nvSpPr>
            <p:cNvPr id="97310" name="AutoShape 30"/>
            <p:cNvSpPr>
              <a:spLocks noChangeArrowheads="1"/>
            </p:cNvSpPr>
            <p:nvPr/>
          </p:nvSpPr>
          <p:spPr bwMode="auto">
            <a:xfrm rot="5400000">
              <a:off x="1896" y="2544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7311" name="Group 31"/>
            <p:cNvGrpSpPr>
              <a:grpSpLocks/>
            </p:cNvGrpSpPr>
            <p:nvPr/>
          </p:nvGrpSpPr>
          <p:grpSpPr bwMode="auto">
            <a:xfrm>
              <a:off x="702" y="2352"/>
              <a:ext cx="1008" cy="576"/>
              <a:chOff x="858" y="2352"/>
              <a:chExt cx="1008" cy="576"/>
            </a:xfrm>
          </p:grpSpPr>
          <p:sp>
            <p:nvSpPr>
              <p:cNvPr id="97312" name="Oval 32"/>
              <p:cNvSpPr>
                <a:spLocks noChangeArrowheads="1"/>
              </p:cNvSpPr>
              <p:nvPr/>
            </p:nvSpPr>
            <p:spPr bwMode="auto">
              <a:xfrm>
                <a:off x="858" y="235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313" name="Text Box 33"/>
              <p:cNvSpPr txBox="1">
                <a:spLocks noChangeArrowheads="1"/>
              </p:cNvSpPr>
              <p:nvPr/>
            </p:nvSpPr>
            <p:spPr bwMode="auto">
              <a:xfrm>
                <a:off x="930" y="2496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LEARN</a:t>
                </a:r>
              </a:p>
            </p:txBody>
          </p:sp>
        </p:grpSp>
        <p:grpSp>
          <p:nvGrpSpPr>
            <p:cNvPr id="97314" name="Group 34"/>
            <p:cNvGrpSpPr>
              <a:grpSpLocks/>
            </p:cNvGrpSpPr>
            <p:nvPr/>
          </p:nvGrpSpPr>
          <p:grpSpPr bwMode="auto">
            <a:xfrm>
              <a:off x="702" y="3072"/>
              <a:ext cx="1008" cy="864"/>
              <a:chOff x="858" y="3024"/>
              <a:chExt cx="1008" cy="864"/>
            </a:xfrm>
          </p:grpSpPr>
          <p:grpSp>
            <p:nvGrpSpPr>
              <p:cNvPr id="97315" name="Group 35"/>
              <p:cNvGrpSpPr>
                <a:grpSpLocks/>
              </p:cNvGrpSpPr>
              <p:nvPr/>
            </p:nvGrpSpPr>
            <p:grpSpPr bwMode="auto">
              <a:xfrm>
                <a:off x="858" y="3312"/>
                <a:ext cx="1008" cy="576"/>
                <a:chOff x="858" y="3312"/>
                <a:chExt cx="1008" cy="576"/>
              </a:xfrm>
            </p:grpSpPr>
            <p:sp>
              <p:nvSpPr>
                <p:cNvPr id="97316" name="Oval 36"/>
                <p:cNvSpPr>
                  <a:spLocks noChangeArrowheads="1"/>
                </p:cNvSpPr>
                <p:nvPr/>
              </p:nvSpPr>
              <p:spPr bwMode="auto">
                <a:xfrm>
                  <a:off x="858" y="3312"/>
                  <a:ext cx="1008" cy="57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731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050" y="3456"/>
                  <a:ext cx="624" cy="2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/>
                    <a:t>USE</a:t>
                  </a:r>
                </a:p>
              </p:txBody>
            </p:sp>
          </p:grpSp>
          <p:sp>
            <p:nvSpPr>
              <p:cNvPr id="97318" name="AutoShape 38"/>
              <p:cNvSpPr>
                <a:spLocks noChangeArrowheads="1"/>
              </p:cNvSpPr>
              <p:nvPr/>
            </p:nvSpPr>
            <p:spPr bwMode="auto">
              <a:xfrm>
                <a:off x="1290" y="3024"/>
                <a:ext cx="144" cy="192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7319" name="Group 39"/>
            <p:cNvGrpSpPr>
              <a:grpSpLocks/>
            </p:cNvGrpSpPr>
            <p:nvPr/>
          </p:nvGrpSpPr>
          <p:grpSpPr bwMode="auto">
            <a:xfrm>
              <a:off x="2208" y="2352"/>
              <a:ext cx="1032" cy="576"/>
              <a:chOff x="2412" y="2352"/>
              <a:chExt cx="1032" cy="576"/>
            </a:xfrm>
          </p:grpSpPr>
          <p:sp>
            <p:nvSpPr>
              <p:cNvPr id="97320" name="Oval 40"/>
              <p:cNvSpPr>
                <a:spLocks noChangeArrowheads="1"/>
              </p:cNvSpPr>
              <p:nvPr/>
            </p:nvSpPr>
            <p:spPr bwMode="auto">
              <a:xfrm>
                <a:off x="2424" y="235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7321" name="Text Box 41"/>
              <p:cNvSpPr txBox="1">
                <a:spLocks noChangeArrowheads="1"/>
              </p:cNvSpPr>
              <p:nvPr/>
            </p:nvSpPr>
            <p:spPr bwMode="auto">
              <a:xfrm>
                <a:off x="2412" y="2496"/>
                <a:ext cx="10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REFLECT</a:t>
                </a:r>
              </a:p>
            </p:txBody>
          </p:sp>
        </p:grpSp>
        <p:grpSp>
          <p:nvGrpSpPr>
            <p:cNvPr id="97322" name="Group 42"/>
            <p:cNvGrpSpPr>
              <a:grpSpLocks/>
            </p:cNvGrpSpPr>
            <p:nvPr/>
          </p:nvGrpSpPr>
          <p:grpSpPr bwMode="auto">
            <a:xfrm>
              <a:off x="1854" y="3360"/>
              <a:ext cx="1344" cy="576"/>
              <a:chOff x="1872" y="3360"/>
              <a:chExt cx="1344" cy="576"/>
            </a:xfrm>
          </p:grpSpPr>
          <p:grpSp>
            <p:nvGrpSpPr>
              <p:cNvPr id="97323" name="Group 43"/>
              <p:cNvGrpSpPr>
                <a:grpSpLocks/>
              </p:cNvGrpSpPr>
              <p:nvPr/>
            </p:nvGrpSpPr>
            <p:grpSpPr bwMode="auto">
              <a:xfrm>
                <a:off x="2208" y="3360"/>
                <a:ext cx="1008" cy="576"/>
                <a:chOff x="2208" y="3360"/>
                <a:chExt cx="1008" cy="576"/>
              </a:xfrm>
            </p:grpSpPr>
            <p:sp>
              <p:nvSpPr>
                <p:cNvPr id="97324" name="Oval 44"/>
                <p:cNvSpPr>
                  <a:spLocks noChangeArrowheads="1"/>
                </p:cNvSpPr>
                <p:nvPr/>
              </p:nvSpPr>
              <p:spPr bwMode="auto">
                <a:xfrm>
                  <a:off x="2208" y="3360"/>
                  <a:ext cx="1008" cy="57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9732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268" y="350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/>
                    <a:t>ASSESS</a:t>
                  </a:r>
                </a:p>
              </p:txBody>
            </p:sp>
          </p:grpSp>
          <p:sp>
            <p:nvSpPr>
              <p:cNvPr id="97326" name="AutoShape 46"/>
              <p:cNvSpPr>
                <a:spLocks noChangeArrowheads="1"/>
              </p:cNvSpPr>
              <p:nvPr/>
            </p:nvSpPr>
            <p:spPr bwMode="auto">
              <a:xfrm rot="16200000" flipH="1">
                <a:off x="1896" y="3552"/>
                <a:ext cx="144" cy="192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962025"/>
            <a:ext cx="7924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460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4603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5746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     1991 – ACTIVE LEARNING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     1991 – COOPERATIVE LEARNING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</a:rPr>
              <a:t>1992 – LEARNING STYLES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1993 – CLASSROOM ASSESSMENT TECHNIQUES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914400" y="3810000"/>
            <a:ext cx="84582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6175" indent="-11461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42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5430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7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1995 – CRITICALLY REFLECTING ON YOUR OWN 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             TEACHING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1995 – EVALUATING YOUR OWN TEACHING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1995 – EMOTIONAL INTELLIGENCE</a:t>
            </a:r>
            <a:endParaRPr lang="en-US" sz="2400" u="sng">
              <a:solidFill>
                <a:srgbClr val="0000CC"/>
              </a:solidFill>
              <a:latin typeface="Tahoma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ahoma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457200" y="533400"/>
            <a:ext cx="2362200" cy="508000"/>
          </a:xfrm>
          <a:prstGeom prst="rect">
            <a:avLst/>
          </a:prstGeom>
          <a:noFill/>
          <a:ln w="5080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1991 - 1995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990600" y="979488"/>
            <a:ext cx="7086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/>
              <a:t>1996 – TEACHING STUDENTS HOW TO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/>
              <a:t>	  ENGAGE IDEAS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990600" y="2579688"/>
            <a:ext cx="5867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1997 – TEACHING PORTFOLIO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1997 – DEEP LEARNING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990600" y="4103688"/>
            <a:ext cx="69342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25749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26892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8035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9178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3750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8322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4289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746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1998 – EFFECTIVE GRADING RUBRICS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1998 – IN-DEPTH UNDERSTANDING OF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            ONESELF AS A PERSON/TEACHER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ahoma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609600" y="533400"/>
            <a:ext cx="2209800" cy="51435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1996 - 2000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78486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54125" indent="-11398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711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56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399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971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115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68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220000"/>
              </a:lnSpc>
            </a:pPr>
            <a:r>
              <a:rPr lang="en-US" sz="2400">
                <a:latin typeface="Tahoma" charset="0"/>
              </a:rPr>
              <a:t>1998 – SERVICE LEARNING</a:t>
            </a:r>
          </a:p>
          <a:p>
            <a:pPr eaLnBrk="0" hangingPunct="0">
              <a:lnSpc>
                <a:spcPct val="220000"/>
              </a:lnSpc>
            </a:pPr>
            <a:r>
              <a:rPr lang="en-US" sz="2400">
                <a:latin typeface="Tahoma" charset="0"/>
              </a:rPr>
              <a:t>1998 – STRUCTURED ASSIGNMENTS FOR </a:t>
            </a:r>
          </a:p>
          <a:p>
            <a:pPr eaLnBrk="0" hangingPunct="0">
              <a:lnSpc>
                <a:spcPct val="220000"/>
              </a:lnSpc>
            </a:pPr>
            <a:r>
              <a:rPr lang="en-US" sz="2400">
                <a:latin typeface="Tahoma" charset="0"/>
              </a:rPr>
              <a:t>	   SMALL GROUPS</a:t>
            </a:r>
          </a:p>
          <a:p>
            <a:pPr eaLnBrk="0" hangingPunct="0"/>
            <a:endParaRPr lang="en-US" sz="2400">
              <a:latin typeface="Tahoma" charset="0"/>
            </a:endParaRP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3505200" cy="51435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1996 – 2000 (cont.)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066800" y="3810000"/>
            <a:ext cx="6096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1999 – PEER REVIEW OF TEACHING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1999 – LEARNING COMMUNITIES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457200" y="457200"/>
            <a:ext cx="2667000" cy="51435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2001 – 2004 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2001 -  PROBLEM-BASED LEARNING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914400" y="2057400"/>
            <a:ext cx="7010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2002 – HOW THE BRAIN WORKS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</a:rPr>
              <a:t>2002 – LEARNER-CENTERED TEACHING</a:t>
            </a:r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914400" y="3657600"/>
            <a:ext cx="6553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sz="2400"/>
              <a:t>2003 – A TAXONOMY OF SIGNIFICANT 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/>
              <a:t>	   LEARNING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/>
              <a:t>2003 – INTEGRATED COURSE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3" grpId="0"/>
      <p:bldP spid="21197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581400" cy="51435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2001 – 2004 (cont.)</a:t>
            </a: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6858000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1143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57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85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14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THEORIES OF LEARNING AND </a:t>
            </a:r>
          </a:p>
          <a:p>
            <a:pPr eaLnBrk="0" hangingPunct="0">
              <a:lnSpc>
                <a:spcPct val="14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	   MOTIVATION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TEAM-BASED LEARNING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LEARNING PORTFOLIOS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INQUIRY-GUIDED LEARNING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FORMATIVE FEEDBACK</a:t>
            </a:r>
          </a:p>
          <a:p>
            <a:pPr eaLnBrk="0" hangingPunct="0">
              <a:lnSpc>
                <a:spcPct val="200000"/>
              </a:lnSpc>
            </a:pPr>
            <a:endParaRPr lang="en-US" sz="700">
              <a:solidFill>
                <a:srgbClr val="0000CC"/>
              </a:solidFill>
              <a:latin typeface="Tahoma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2004 – WHAT THE BEST COLLEGE TEACHERS DO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514600" cy="514350"/>
          </a:xfrm>
          <a:prstGeom prst="rect">
            <a:avLst/>
          </a:prstGeom>
          <a:noFill/>
          <a:ln w="571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</a:rPr>
              <a:t>2005 - 2006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1219200" y="1295400"/>
            <a:ext cx="6858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0" indent="-11430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57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85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2005 – TEACHING INCLUSIVELY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2005 – LEADING DISCUSSIONS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latin typeface="Tahoma" charset="0"/>
              </a:rPr>
              <a:t>2005 – FINDING JOY IN TEACHING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2006 – CONSTRUCTING COLLEGE COURSES</a:t>
            </a:r>
          </a:p>
          <a:p>
            <a:pPr eaLnBrk="0" hangingPunct="0">
              <a:lnSpc>
                <a:spcPct val="200000"/>
              </a:lnSpc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2006 – SKILLFUL TEACHING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400" b="0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571500" y="381000"/>
            <a:ext cx="8001000" cy="1235075"/>
          </a:xfrm>
          <a:prstGeom prst="rect">
            <a:avLst/>
          </a:prstGeom>
          <a:solidFill>
            <a:srgbClr val="00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The Learning Cycle: </a:t>
            </a:r>
          </a:p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3  WAYS  OF  LEARNING</a:t>
            </a:r>
            <a:endParaRPr lang="en-US" sz="2800"/>
          </a:p>
        </p:txBody>
      </p:sp>
      <p:sp>
        <p:nvSpPr>
          <p:cNvPr id="209924" name="AutoShape 4"/>
          <p:cNvSpPr>
            <a:spLocks noChangeArrowheads="1"/>
          </p:cNvSpPr>
          <p:nvPr/>
        </p:nvSpPr>
        <p:spPr bwMode="auto">
          <a:xfrm flipH="1">
            <a:off x="5419725" y="3962400"/>
            <a:ext cx="1219200" cy="4572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33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09925" name="Group 5"/>
          <p:cNvGrpSpPr>
            <a:grpSpLocks/>
          </p:cNvGrpSpPr>
          <p:nvPr/>
        </p:nvGrpSpPr>
        <p:grpSpPr bwMode="auto">
          <a:xfrm>
            <a:off x="5381625" y="4495800"/>
            <a:ext cx="1866900" cy="1447800"/>
            <a:chOff x="3576" y="2832"/>
            <a:chExt cx="1176" cy="912"/>
          </a:xfrm>
        </p:grpSpPr>
        <p:grpSp>
          <p:nvGrpSpPr>
            <p:cNvPr id="209926" name="Group 6"/>
            <p:cNvGrpSpPr>
              <a:grpSpLocks/>
            </p:cNvGrpSpPr>
            <p:nvPr/>
          </p:nvGrpSpPr>
          <p:grpSpPr bwMode="auto">
            <a:xfrm>
              <a:off x="3744" y="2832"/>
              <a:ext cx="1008" cy="576"/>
              <a:chOff x="3744" y="2832"/>
              <a:chExt cx="1008" cy="576"/>
            </a:xfrm>
          </p:grpSpPr>
          <p:sp>
            <p:nvSpPr>
              <p:cNvPr id="209927" name="Oval 7"/>
              <p:cNvSpPr>
                <a:spLocks noChangeArrowheads="1"/>
              </p:cNvSpPr>
              <p:nvPr/>
            </p:nvSpPr>
            <p:spPr bwMode="auto">
              <a:xfrm>
                <a:off x="3744" y="283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928" name="Text Box 8"/>
              <p:cNvSpPr txBox="1">
                <a:spLocks noChangeArrowheads="1"/>
              </p:cNvSpPr>
              <p:nvPr/>
            </p:nvSpPr>
            <p:spPr bwMode="auto">
              <a:xfrm>
                <a:off x="3828" y="2976"/>
                <a:ext cx="840" cy="28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SHARE</a:t>
                </a:r>
              </a:p>
            </p:txBody>
          </p:sp>
        </p:grpSp>
        <p:sp>
          <p:nvSpPr>
            <p:cNvPr id="209929" name="AutoShape 9"/>
            <p:cNvSpPr>
              <a:spLocks noChangeArrowheads="1"/>
            </p:cNvSpPr>
            <p:nvPr/>
          </p:nvSpPr>
          <p:spPr bwMode="auto">
            <a:xfrm rot="5400000" flipH="1">
              <a:off x="3900" y="3132"/>
              <a:ext cx="288" cy="936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9930" name="Group 10"/>
          <p:cNvGrpSpPr>
            <a:grpSpLocks/>
          </p:cNvGrpSpPr>
          <p:nvPr/>
        </p:nvGrpSpPr>
        <p:grpSpPr bwMode="auto">
          <a:xfrm>
            <a:off x="6019800" y="2552700"/>
            <a:ext cx="2933700" cy="2584450"/>
            <a:chOff x="3792" y="1608"/>
            <a:chExt cx="1848" cy="1628"/>
          </a:xfrm>
        </p:grpSpPr>
        <p:grpSp>
          <p:nvGrpSpPr>
            <p:cNvPr id="209931" name="Group 11"/>
            <p:cNvGrpSpPr>
              <a:grpSpLocks/>
            </p:cNvGrpSpPr>
            <p:nvPr/>
          </p:nvGrpSpPr>
          <p:grpSpPr bwMode="auto">
            <a:xfrm>
              <a:off x="4272" y="1824"/>
              <a:ext cx="1368" cy="1412"/>
              <a:chOff x="4272" y="1824"/>
              <a:chExt cx="1368" cy="1412"/>
            </a:xfrm>
          </p:grpSpPr>
          <p:grpSp>
            <p:nvGrpSpPr>
              <p:cNvPr id="209932" name="Group 12"/>
              <p:cNvGrpSpPr>
                <a:grpSpLocks/>
              </p:cNvGrpSpPr>
              <p:nvPr/>
            </p:nvGrpSpPr>
            <p:grpSpPr bwMode="auto">
              <a:xfrm>
                <a:off x="4272" y="1824"/>
                <a:ext cx="1368" cy="792"/>
                <a:chOff x="11466" y="5584"/>
                <a:chExt cx="3420" cy="1980"/>
              </a:xfrm>
            </p:grpSpPr>
            <p:sp>
              <p:nvSpPr>
                <p:cNvPr id="209933" name="Oval 13"/>
                <p:cNvSpPr>
                  <a:spLocks noChangeArrowheads="1"/>
                </p:cNvSpPr>
                <p:nvPr/>
              </p:nvSpPr>
              <p:spPr bwMode="auto">
                <a:xfrm>
                  <a:off x="11466" y="5584"/>
                  <a:ext cx="3420" cy="1980"/>
                </a:xfrm>
                <a:prstGeom prst="ellipse">
                  <a:avLst/>
                </a:prstGeom>
                <a:solidFill>
                  <a:srgbClr val="99FF66"/>
                </a:solidFill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99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1556" y="6274"/>
                  <a:ext cx="3240" cy="600"/>
                </a:xfrm>
                <a:prstGeom prst="rect">
                  <a:avLst/>
                </a:prstGeom>
                <a:solidFill>
                  <a:srgbClr val="99FF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sz="2000"/>
                    <a:t>COLLEAGUES</a:t>
                  </a:r>
                  <a:endParaRPr lang="en-US" sz="1800"/>
                </a:p>
              </p:txBody>
            </p:sp>
          </p:grpSp>
          <p:sp>
            <p:nvSpPr>
              <p:cNvPr id="209935" name="AutoShape 15"/>
              <p:cNvSpPr>
                <a:spLocks noChangeArrowheads="1"/>
              </p:cNvSpPr>
              <p:nvPr/>
            </p:nvSpPr>
            <p:spPr bwMode="auto">
              <a:xfrm>
                <a:off x="4632" y="2732"/>
                <a:ext cx="504" cy="504"/>
              </a:xfrm>
              <a:custGeom>
                <a:avLst/>
                <a:gdLst>
                  <a:gd name="G0" fmla="+- 9257 0 0"/>
                  <a:gd name="G1" fmla="+- 18514 0 0"/>
                  <a:gd name="G2" fmla="+- 6171 0 0"/>
                  <a:gd name="G3" fmla="*/ 9257 1 2"/>
                  <a:gd name="G4" fmla="+- G3 10800 0"/>
                  <a:gd name="G5" fmla="+- 21600 9257 18514"/>
                  <a:gd name="G6" fmla="+- 18514 6171 0"/>
                  <a:gd name="G7" fmla="*/ G6 1 2"/>
                  <a:gd name="G8" fmla="*/ 18514 2 1"/>
                  <a:gd name="G9" fmla="+- G8 0 21600"/>
                  <a:gd name="G10" fmla="+- G5 0 G4"/>
                  <a:gd name="G11" fmla="+- 9257 0 G4"/>
                  <a:gd name="G12" fmla="*/ G2 G10 G11"/>
                  <a:gd name="T0" fmla="*/ 15429 w 21600"/>
                  <a:gd name="T1" fmla="*/ 0 h 21600"/>
                  <a:gd name="T2" fmla="*/ 9257 w 21600"/>
                  <a:gd name="T3" fmla="*/ 6171 h 21600"/>
                  <a:gd name="T4" fmla="*/ 6171 w 21600"/>
                  <a:gd name="T5" fmla="*/ 9257 h 21600"/>
                  <a:gd name="T6" fmla="*/ 0 w 21600"/>
                  <a:gd name="T7" fmla="*/ 15429 h 21600"/>
                  <a:gd name="T8" fmla="*/ 6171 w 21600"/>
                  <a:gd name="T9" fmla="*/ 21600 h 21600"/>
                  <a:gd name="T10" fmla="*/ 12343 w 21600"/>
                  <a:gd name="T11" fmla="*/ 18514 h 21600"/>
                  <a:gd name="T12" fmla="*/ 18514 w 21600"/>
                  <a:gd name="T13" fmla="*/ 12343 h 21600"/>
                  <a:gd name="T14" fmla="*/ 21600 w 21600"/>
                  <a:gd name="T15" fmla="*/ 6171 h 21600"/>
                  <a:gd name="T16" fmla="*/ 17694720 60000 65536"/>
                  <a:gd name="T17" fmla="*/ 11796480 60000 65536"/>
                  <a:gd name="T18" fmla="*/ 17694720 60000 65536"/>
                  <a:gd name="T19" fmla="*/ 11796480 60000 65536"/>
                  <a:gd name="T20" fmla="*/ 5898240 60000 65536"/>
                  <a:gd name="T21" fmla="*/ 5898240 60000 65536"/>
                  <a:gd name="T22" fmla="*/ 0 60000 65536"/>
                  <a:gd name="T23" fmla="*/ 0 60000 65536"/>
                  <a:gd name="T24" fmla="*/ G12 w 21600"/>
                  <a:gd name="T25" fmla="*/ G5 h 21600"/>
                  <a:gd name="T26" fmla="*/ G1 w 21600"/>
                  <a:gd name="T27" fmla="*/ G1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15429" y="0"/>
                    </a:moveTo>
                    <a:lnTo>
                      <a:pt x="9257" y="6171"/>
                    </a:lnTo>
                    <a:lnTo>
                      <a:pt x="12343" y="6171"/>
                    </a:lnTo>
                    <a:lnTo>
                      <a:pt x="12343" y="12343"/>
                    </a:lnTo>
                    <a:lnTo>
                      <a:pt x="6171" y="12343"/>
                    </a:lnTo>
                    <a:lnTo>
                      <a:pt x="6171" y="9257"/>
                    </a:lnTo>
                    <a:lnTo>
                      <a:pt x="0" y="15429"/>
                    </a:lnTo>
                    <a:lnTo>
                      <a:pt x="6171" y="21600"/>
                    </a:lnTo>
                    <a:lnTo>
                      <a:pt x="6171" y="18514"/>
                    </a:lnTo>
                    <a:lnTo>
                      <a:pt x="18514" y="18514"/>
                    </a:lnTo>
                    <a:lnTo>
                      <a:pt x="18514" y="6171"/>
                    </a:lnTo>
                    <a:lnTo>
                      <a:pt x="21600" y="6171"/>
                    </a:lnTo>
                    <a:close/>
                  </a:path>
                </a:pathLst>
              </a:custGeom>
              <a:solidFill>
                <a:srgbClr val="6699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9936" name="Group 16"/>
            <p:cNvGrpSpPr>
              <a:grpSpLocks/>
            </p:cNvGrpSpPr>
            <p:nvPr/>
          </p:nvGrpSpPr>
          <p:grpSpPr bwMode="auto">
            <a:xfrm>
              <a:off x="3792" y="1608"/>
              <a:ext cx="432" cy="384"/>
              <a:chOff x="3792" y="1608"/>
              <a:chExt cx="432" cy="384"/>
            </a:xfrm>
          </p:grpSpPr>
          <p:sp>
            <p:nvSpPr>
              <p:cNvPr id="209937" name="Oval 17"/>
              <p:cNvSpPr>
                <a:spLocks noChangeArrowheads="1"/>
              </p:cNvSpPr>
              <p:nvPr/>
            </p:nvSpPr>
            <p:spPr bwMode="auto">
              <a:xfrm>
                <a:off x="3792" y="1608"/>
                <a:ext cx="432" cy="384"/>
              </a:xfrm>
              <a:prstGeom prst="ellipse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938" name="Text Box 18"/>
              <p:cNvSpPr txBox="1">
                <a:spLocks noChangeArrowheads="1"/>
              </p:cNvSpPr>
              <p:nvPr/>
            </p:nvSpPr>
            <p:spPr bwMode="auto">
              <a:xfrm>
                <a:off x="3888" y="1656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2</a:t>
                </a:r>
              </a:p>
            </p:txBody>
          </p:sp>
        </p:grpSp>
      </p:grpSp>
      <p:grpSp>
        <p:nvGrpSpPr>
          <p:cNvPr id="209939" name="Group 19"/>
          <p:cNvGrpSpPr>
            <a:grpSpLocks/>
          </p:cNvGrpSpPr>
          <p:nvPr/>
        </p:nvGrpSpPr>
        <p:grpSpPr bwMode="auto">
          <a:xfrm>
            <a:off x="533400" y="1981200"/>
            <a:ext cx="3429000" cy="1595438"/>
            <a:chOff x="336" y="1248"/>
            <a:chExt cx="2160" cy="1005"/>
          </a:xfrm>
        </p:grpSpPr>
        <p:grpSp>
          <p:nvGrpSpPr>
            <p:cNvPr id="209940" name="Group 20"/>
            <p:cNvGrpSpPr>
              <a:grpSpLocks/>
            </p:cNvGrpSpPr>
            <p:nvPr/>
          </p:nvGrpSpPr>
          <p:grpSpPr bwMode="auto">
            <a:xfrm>
              <a:off x="336" y="1248"/>
              <a:ext cx="2160" cy="1005"/>
              <a:chOff x="336" y="1248"/>
              <a:chExt cx="2160" cy="1005"/>
            </a:xfrm>
          </p:grpSpPr>
          <p:sp>
            <p:nvSpPr>
              <p:cNvPr id="209941" name="AutoShape 21"/>
              <p:cNvSpPr>
                <a:spLocks noChangeArrowheads="1"/>
              </p:cNvSpPr>
              <p:nvPr/>
            </p:nvSpPr>
            <p:spPr bwMode="auto">
              <a:xfrm rot="5400000">
                <a:off x="1005" y="1859"/>
                <a:ext cx="429" cy="36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3366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42" name="Text Box 22"/>
              <p:cNvSpPr txBox="1">
                <a:spLocks noChangeArrowheads="1"/>
              </p:cNvSpPr>
              <p:nvPr/>
            </p:nvSpPr>
            <p:spPr bwMode="auto">
              <a:xfrm>
                <a:off x="336" y="1248"/>
                <a:ext cx="2160" cy="504"/>
              </a:xfrm>
              <a:prstGeom prst="rect">
                <a:avLst/>
              </a:prstGeom>
              <a:solidFill>
                <a:srgbClr val="99FF66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200" b="0"/>
                  <a:t>Ideas/Literature on</a:t>
                </a:r>
              </a:p>
              <a:p>
                <a:pPr algn="ctr" eaLnBrk="0" hangingPunct="0"/>
                <a:r>
                  <a:rPr lang="en-US" sz="2200"/>
                  <a:t>COLLEGE TEACHING</a:t>
                </a:r>
                <a:endParaRPr lang="en-US" sz="2400"/>
              </a:p>
            </p:txBody>
          </p:sp>
        </p:grpSp>
        <p:grpSp>
          <p:nvGrpSpPr>
            <p:cNvPr id="209943" name="Group 23"/>
            <p:cNvGrpSpPr>
              <a:grpSpLocks/>
            </p:cNvGrpSpPr>
            <p:nvPr/>
          </p:nvGrpSpPr>
          <p:grpSpPr bwMode="auto">
            <a:xfrm>
              <a:off x="1704" y="1848"/>
              <a:ext cx="432" cy="384"/>
              <a:chOff x="1704" y="1848"/>
              <a:chExt cx="432" cy="384"/>
            </a:xfrm>
          </p:grpSpPr>
          <p:sp>
            <p:nvSpPr>
              <p:cNvPr id="209944" name="Oval 24"/>
              <p:cNvSpPr>
                <a:spLocks noChangeArrowheads="1"/>
              </p:cNvSpPr>
              <p:nvPr/>
            </p:nvSpPr>
            <p:spPr bwMode="auto">
              <a:xfrm>
                <a:off x="1704" y="1848"/>
                <a:ext cx="432" cy="384"/>
              </a:xfrm>
              <a:prstGeom prst="ellipse">
                <a:avLst/>
              </a:prstGeom>
              <a:solidFill>
                <a:srgbClr val="FF0066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945" name="Text Box 25"/>
              <p:cNvSpPr txBox="1">
                <a:spLocks noChangeArrowheads="1"/>
              </p:cNvSpPr>
              <p:nvPr/>
            </p:nvSpPr>
            <p:spPr bwMode="auto">
              <a:xfrm>
                <a:off x="1728" y="189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3</a:t>
                </a:r>
              </a:p>
            </p:txBody>
          </p:sp>
        </p:grpSp>
      </p:grpSp>
      <p:grpSp>
        <p:nvGrpSpPr>
          <p:cNvPr id="209946" name="Group 26"/>
          <p:cNvGrpSpPr>
            <a:grpSpLocks/>
          </p:cNvGrpSpPr>
          <p:nvPr/>
        </p:nvGrpSpPr>
        <p:grpSpPr bwMode="auto">
          <a:xfrm>
            <a:off x="2819400" y="4724400"/>
            <a:ext cx="685800" cy="609600"/>
            <a:chOff x="1728" y="3072"/>
            <a:chExt cx="432" cy="384"/>
          </a:xfrm>
        </p:grpSpPr>
        <p:sp>
          <p:nvSpPr>
            <p:cNvPr id="209947" name="Oval 27"/>
            <p:cNvSpPr>
              <a:spLocks noChangeArrowheads="1"/>
            </p:cNvSpPr>
            <p:nvPr/>
          </p:nvSpPr>
          <p:spPr bwMode="auto">
            <a:xfrm>
              <a:off x="1728" y="3072"/>
              <a:ext cx="432" cy="384"/>
            </a:xfrm>
            <a:prstGeom prst="ellipse">
              <a:avLst/>
            </a:prstGeom>
            <a:solidFill>
              <a:srgbClr val="FF0066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824" y="312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/>
                <a:t>1</a:t>
              </a:r>
            </a:p>
          </p:txBody>
        </p:sp>
      </p:grpSp>
      <p:grpSp>
        <p:nvGrpSpPr>
          <p:cNvPr id="209949" name="Group 29"/>
          <p:cNvGrpSpPr>
            <a:grpSpLocks/>
          </p:cNvGrpSpPr>
          <p:nvPr/>
        </p:nvGrpSpPr>
        <p:grpSpPr bwMode="auto">
          <a:xfrm>
            <a:off x="1114425" y="3733800"/>
            <a:ext cx="4029075" cy="2514600"/>
            <a:chOff x="702" y="2352"/>
            <a:chExt cx="2538" cy="1584"/>
          </a:xfrm>
        </p:grpSpPr>
        <p:sp>
          <p:nvSpPr>
            <p:cNvPr id="209950" name="AutoShape 30"/>
            <p:cNvSpPr>
              <a:spLocks noChangeArrowheads="1"/>
            </p:cNvSpPr>
            <p:nvPr/>
          </p:nvSpPr>
          <p:spPr bwMode="auto">
            <a:xfrm rot="5400000">
              <a:off x="1896" y="2544"/>
              <a:ext cx="144" cy="192"/>
            </a:xfrm>
            <a:prstGeom prst="downArrow">
              <a:avLst>
                <a:gd name="adj1" fmla="val 50000"/>
                <a:gd name="adj2" fmla="val 33333"/>
              </a:avLst>
            </a:prstGeom>
            <a:solidFill>
              <a:srgbClr val="33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09951" name="Group 31"/>
            <p:cNvGrpSpPr>
              <a:grpSpLocks/>
            </p:cNvGrpSpPr>
            <p:nvPr/>
          </p:nvGrpSpPr>
          <p:grpSpPr bwMode="auto">
            <a:xfrm>
              <a:off x="702" y="2352"/>
              <a:ext cx="1008" cy="576"/>
              <a:chOff x="858" y="2352"/>
              <a:chExt cx="1008" cy="576"/>
            </a:xfrm>
          </p:grpSpPr>
          <p:sp>
            <p:nvSpPr>
              <p:cNvPr id="209952" name="Oval 32"/>
              <p:cNvSpPr>
                <a:spLocks noChangeArrowheads="1"/>
              </p:cNvSpPr>
              <p:nvPr/>
            </p:nvSpPr>
            <p:spPr bwMode="auto">
              <a:xfrm>
                <a:off x="858" y="235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953" name="Text Box 33"/>
              <p:cNvSpPr txBox="1">
                <a:spLocks noChangeArrowheads="1"/>
              </p:cNvSpPr>
              <p:nvPr/>
            </p:nvSpPr>
            <p:spPr bwMode="auto">
              <a:xfrm>
                <a:off x="930" y="2496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LEARN</a:t>
                </a:r>
              </a:p>
            </p:txBody>
          </p:sp>
        </p:grpSp>
        <p:grpSp>
          <p:nvGrpSpPr>
            <p:cNvPr id="209954" name="Group 34"/>
            <p:cNvGrpSpPr>
              <a:grpSpLocks/>
            </p:cNvGrpSpPr>
            <p:nvPr/>
          </p:nvGrpSpPr>
          <p:grpSpPr bwMode="auto">
            <a:xfrm>
              <a:off x="702" y="3072"/>
              <a:ext cx="1008" cy="864"/>
              <a:chOff x="858" y="3024"/>
              <a:chExt cx="1008" cy="864"/>
            </a:xfrm>
          </p:grpSpPr>
          <p:grpSp>
            <p:nvGrpSpPr>
              <p:cNvPr id="209955" name="Group 35"/>
              <p:cNvGrpSpPr>
                <a:grpSpLocks/>
              </p:cNvGrpSpPr>
              <p:nvPr/>
            </p:nvGrpSpPr>
            <p:grpSpPr bwMode="auto">
              <a:xfrm>
                <a:off x="858" y="3312"/>
                <a:ext cx="1008" cy="576"/>
                <a:chOff x="858" y="3312"/>
                <a:chExt cx="1008" cy="576"/>
              </a:xfrm>
            </p:grpSpPr>
            <p:sp>
              <p:nvSpPr>
                <p:cNvPr id="209956" name="Oval 36"/>
                <p:cNvSpPr>
                  <a:spLocks noChangeArrowheads="1"/>
                </p:cNvSpPr>
                <p:nvPr/>
              </p:nvSpPr>
              <p:spPr bwMode="auto">
                <a:xfrm>
                  <a:off x="858" y="3312"/>
                  <a:ext cx="1008" cy="57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995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050" y="3456"/>
                  <a:ext cx="624" cy="2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/>
                    <a:t>USE</a:t>
                  </a:r>
                </a:p>
              </p:txBody>
            </p:sp>
          </p:grpSp>
          <p:sp>
            <p:nvSpPr>
              <p:cNvPr id="209958" name="AutoShape 38"/>
              <p:cNvSpPr>
                <a:spLocks noChangeArrowheads="1"/>
              </p:cNvSpPr>
              <p:nvPr/>
            </p:nvSpPr>
            <p:spPr bwMode="auto">
              <a:xfrm>
                <a:off x="1290" y="3024"/>
                <a:ext cx="144" cy="192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09959" name="Group 39"/>
            <p:cNvGrpSpPr>
              <a:grpSpLocks/>
            </p:cNvGrpSpPr>
            <p:nvPr/>
          </p:nvGrpSpPr>
          <p:grpSpPr bwMode="auto">
            <a:xfrm>
              <a:off x="2208" y="2352"/>
              <a:ext cx="1032" cy="576"/>
              <a:chOff x="2412" y="2352"/>
              <a:chExt cx="1032" cy="576"/>
            </a:xfrm>
          </p:grpSpPr>
          <p:sp>
            <p:nvSpPr>
              <p:cNvPr id="209960" name="Oval 40"/>
              <p:cNvSpPr>
                <a:spLocks noChangeArrowheads="1"/>
              </p:cNvSpPr>
              <p:nvPr/>
            </p:nvSpPr>
            <p:spPr bwMode="auto">
              <a:xfrm>
                <a:off x="2424" y="2352"/>
                <a:ext cx="1008" cy="576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9961" name="Text Box 41"/>
              <p:cNvSpPr txBox="1">
                <a:spLocks noChangeArrowheads="1"/>
              </p:cNvSpPr>
              <p:nvPr/>
            </p:nvSpPr>
            <p:spPr bwMode="auto">
              <a:xfrm>
                <a:off x="2412" y="2496"/>
                <a:ext cx="10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/>
                  <a:t>REFLECT</a:t>
                </a:r>
              </a:p>
            </p:txBody>
          </p:sp>
        </p:grpSp>
        <p:grpSp>
          <p:nvGrpSpPr>
            <p:cNvPr id="209962" name="Group 42"/>
            <p:cNvGrpSpPr>
              <a:grpSpLocks/>
            </p:cNvGrpSpPr>
            <p:nvPr/>
          </p:nvGrpSpPr>
          <p:grpSpPr bwMode="auto">
            <a:xfrm>
              <a:off x="1854" y="3360"/>
              <a:ext cx="1344" cy="576"/>
              <a:chOff x="1872" y="3360"/>
              <a:chExt cx="1344" cy="576"/>
            </a:xfrm>
          </p:grpSpPr>
          <p:grpSp>
            <p:nvGrpSpPr>
              <p:cNvPr id="209963" name="Group 43"/>
              <p:cNvGrpSpPr>
                <a:grpSpLocks/>
              </p:cNvGrpSpPr>
              <p:nvPr/>
            </p:nvGrpSpPr>
            <p:grpSpPr bwMode="auto">
              <a:xfrm>
                <a:off x="2208" y="3360"/>
                <a:ext cx="1008" cy="576"/>
                <a:chOff x="2208" y="3360"/>
                <a:chExt cx="1008" cy="576"/>
              </a:xfrm>
            </p:grpSpPr>
            <p:sp>
              <p:nvSpPr>
                <p:cNvPr id="209964" name="Oval 44"/>
                <p:cNvSpPr>
                  <a:spLocks noChangeArrowheads="1"/>
                </p:cNvSpPr>
                <p:nvPr/>
              </p:nvSpPr>
              <p:spPr bwMode="auto">
                <a:xfrm>
                  <a:off x="2208" y="3360"/>
                  <a:ext cx="1008" cy="576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0996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268" y="3504"/>
                  <a:ext cx="88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2400"/>
                    <a:t>ASSESS</a:t>
                  </a:r>
                </a:p>
              </p:txBody>
            </p:sp>
          </p:grpSp>
          <p:sp>
            <p:nvSpPr>
              <p:cNvPr id="209966" name="AutoShape 46"/>
              <p:cNvSpPr>
                <a:spLocks noChangeArrowheads="1"/>
              </p:cNvSpPr>
              <p:nvPr/>
            </p:nvSpPr>
            <p:spPr bwMode="auto">
              <a:xfrm rot="16200000" flipH="1">
                <a:off x="1896" y="3552"/>
                <a:ext cx="144" cy="192"/>
              </a:xfrm>
              <a:prstGeom prst="downArrow">
                <a:avLst>
                  <a:gd name="adj1" fmla="val 50000"/>
                  <a:gd name="adj2" fmla="val 33333"/>
                </a:avLst>
              </a:prstGeom>
              <a:solidFill>
                <a:srgbClr val="3399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90500" y="990600"/>
            <a:ext cx="8763000" cy="1217613"/>
          </a:xfrm>
          <a:prstGeom prst="rect">
            <a:avLst/>
          </a:prstGeom>
          <a:solidFill>
            <a:srgbClr val="0066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RATE of Improvement from: 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DIFFERENT  WAYS of Learning About Teaching</a:t>
            </a: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 flipV="1">
            <a:off x="1981200" y="3048000"/>
            <a:ext cx="4343400" cy="280352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502400" y="2590800"/>
            <a:ext cx="2362200" cy="944563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A50021"/>
                </a:solidFill>
                <a:latin typeface="Arial" charset="0"/>
              </a:rPr>
              <a:t>1 + 2 + 3: Ideas from Literature on College Teaching</a:t>
            </a:r>
            <a:endParaRPr lang="en-US" sz="1800" b="0">
              <a:solidFill>
                <a:srgbClr val="A50021"/>
              </a:solidFill>
            </a:endParaRPr>
          </a:p>
        </p:txBody>
      </p: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533400" y="2667000"/>
            <a:ext cx="6400800" cy="3597275"/>
            <a:chOff x="768" y="1680"/>
            <a:chExt cx="4032" cy="2266"/>
          </a:xfrm>
        </p:grpSpPr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1680" y="1680"/>
              <a:ext cx="0" cy="20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1680" y="3696"/>
              <a:ext cx="31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768" y="2314"/>
              <a:ext cx="8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Quality of Teaching</a:t>
              </a:r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1344" y="3696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(now)</a:t>
              </a:r>
            </a:p>
          </p:txBody>
        </p:sp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3962400" y="5943600"/>
            <a:ext cx="2057400" cy="396875"/>
            <a:chOff x="2496" y="3744"/>
            <a:chExt cx="1296" cy="250"/>
          </a:xfrm>
        </p:grpSpPr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2496" y="3744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Time</a:t>
              </a:r>
            </a:p>
          </p:txBody>
        </p:sp>
        <p:sp>
          <p:nvSpPr>
            <p:cNvPr id="99340" name="Line 12"/>
            <p:cNvSpPr>
              <a:spLocks noChangeShapeType="1"/>
            </p:cNvSpPr>
            <p:nvPr/>
          </p:nvSpPr>
          <p:spPr bwMode="auto">
            <a:xfrm>
              <a:off x="3264" y="388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1" name="Line 13"/>
          <p:cNvSpPr>
            <a:spLocks noChangeShapeType="1"/>
          </p:cNvSpPr>
          <p:nvPr/>
        </p:nvSpPr>
        <p:spPr bwMode="auto">
          <a:xfrm flipV="1">
            <a:off x="1981200" y="4419600"/>
            <a:ext cx="4343400" cy="14478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6565900" y="4114800"/>
            <a:ext cx="2298700" cy="669925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00CC"/>
                </a:solidFill>
                <a:latin typeface="Arial" charset="0"/>
              </a:rPr>
              <a:t>1 + 2: Learning from Others</a:t>
            </a:r>
            <a:endParaRPr lang="en-US" sz="1800" b="0">
              <a:solidFill>
                <a:srgbClr val="0000CC"/>
              </a:solidFill>
            </a:endParaRPr>
          </a:p>
        </p:txBody>
      </p:sp>
      <p:sp>
        <p:nvSpPr>
          <p:cNvPr id="99343" name="Line 15"/>
          <p:cNvSpPr>
            <a:spLocks noChangeShapeType="1"/>
          </p:cNvSpPr>
          <p:nvPr/>
        </p:nvSpPr>
        <p:spPr bwMode="auto">
          <a:xfrm flipV="1">
            <a:off x="1981200" y="5410200"/>
            <a:ext cx="441960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6629400" y="5105400"/>
            <a:ext cx="2235200" cy="66992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8000"/>
                </a:solidFill>
                <a:latin typeface="Arial" charset="0"/>
              </a:rPr>
              <a:t>1: Only from Own Experience</a:t>
            </a:r>
            <a:endParaRPr lang="en-US" sz="1800" b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nimBg="1"/>
      <p:bldP spid="99332" grpId="0" animBg="1"/>
      <p:bldP spid="99341" grpId="0" animBg="1"/>
      <p:bldP spid="99342" grpId="0" animBg="1"/>
      <p:bldP spid="99343" grpId="0" animBg="1"/>
      <p:bldP spid="9934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107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75112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95300" y="1371600"/>
            <a:ext cx="815340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286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85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Derek Bok: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…lack of any overarching purpose in the undergraduate curriculum.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…allowing intellectual standards to deteriorate.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…colleges and universities…accomplish far less for their students than they should. </a:t>
            </a:r>
          </a:p>
          <a:p>
            <a:pPr lvl="2">
              <a:spcBef>
                <a:spcPct val="50000"/>
              </a:spcBef>
            </a:pPr>
            <a:r>
              <a:rPr lang="en-US" sz="2200" b="0">
                <a:latin typeface="Tahoma" charset="0"/>
              </a:rPr>
              <a:t>from</a:t>
            </a:r>
            <a:r>
              <a:rPr lang="en-US" sz="2200" i="1">
                <a:latin typeface="Tahoma" charset="0"/>
              </a:rPr>
              <a:t>:  Our Underachieving Colleges: A Candid Look at How Much Students Learn and Why They Should Be Learning More</a:t>
            </a:r>
            <a:r>
              <a:rPr lang="en-US" sz="2200">
                <a:latin typeface="Tahoma" charset="0"/>
              </a:rPr>
              <a:t>  (2006)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155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77160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1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2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42900" y="762000"/>
            <a:ext cx="84582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000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662113" indent="-3476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119313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576513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0337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4909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9481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405313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40000"/>
              </a:spcAft>
            </a:pPr>
            <a:r>
              <a:rPr lang="en-US" sz="2800" u="sng">
                <a:solidFill>
                  <a:srgbClr val="A50021"/>
                </a:solidFill>
                <a:latin typeface="Tahoma" charset="0"/>
              </a:rPr>
              <a:t>FACULTY MEMBERS</a:t>
            </a:r>
            <a:r>
              <a:rPr lang="en-US" sz="2800">
                <a:solidFill>
                  <a:srgbClr val="A50021"/>
                </a:solidFill>
                <a:latin typeface="Tahoma" charset="0"/>
              </a:rPr>
              <a:t>: 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spcAft>
                <a:spcPct val="40000"/>
              </a:spcAft>
            </a:pPr>
            <a:r>
              <a:rPr lang="en-US" sz="2800" u="sng">
                <a:solidFill>
                  <a:srgbClr val="A50021"/>
                </a:solidFill>
                <a:latin typeface="Tahoma" charset="0"/>
              </a:rPr>
              <a:t>Who Are We?</a:t>
            </a:r>
            <a:r>
              <a:rPr lang="en-US" sz="2800">
                <a:solidFill>
                  <a:srgbClr val="A50021"/>
                </a:solidFill>
                <a:latin typeface="Tahoma" charset="0"/>
              </a:rPr>
              <a:t>  </a:t>
            </a:r>
            <a:r>
              <a:rPr lang="en-US" sz="2800" u="sng">
                <a:solidFill>
                  <a:srgbClr val="A50021"/>
                </a:solidFill>
                <a:latin typeface="Tahoma" charset="0"/>
              </a:rPr>
              <a:t>What Qualities Do We Value?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NOW:  </a:t>
            </a:r>
            <a:r>
              <a:rPr lang="en-US" sz="2400">
                <a:latin typeface="Tahoma" charset="0"/>
              </a:rPr>
              <a:t>We primarily see ourselves as..</a:t>
            </a:r>
            <a:endParaRPr lang="en-US" sz="2400">
              <a:solidFill>
                <a:srgbClr val="0000CC"/>
              </a:solidFill>
              <a:latin typeface="Tahoma" charset="0"/>
            </a:endParaRP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SUBJECT MATTER SPECIALISTS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NEED?  </a:t>
            </a:r>
            <a:r>
              <a:rPr lang="en-US" sz="2400">
                <a:latin typeface="Tahoma" charset="0"/>
              </a:rPr>
              <a:t>We need to also see ourselves as…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PROFESSIONAL EDUCATORS</a:t>
            </a:r>
            <a:endParaRPr lang="en-US" sz="2400">
              <a:latin typeface="Tahoma" charset="0"/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All professionals value their own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 Professional Development </a:t>
            </a:r>
            <a:r>
              <a:rPr lang="en-US" sz="2400">
                <a:latin typeface="Tahoma" charset="0"/>
              </a:rPr>
              <a:t>very seriously.</a:t>
            </a:r>
            <a:endParaRPr lang="en-US" sz="2400">
              <a:solidFill>
                <a:schemeClr val="accent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458200" cy="544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4492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16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288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860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432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04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576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148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</a:pPr>
            <a:r>
              <a:rPr lang="en-US" sz="2800" u="sng">
                <a:solidFill>
                  <a:srgbClr val="A50021"/>
                </a:solidFill>
                <a:latin typeface="Tahoma" charset="0"/>
              </a:rPr>
              <a:t>FACULTY as PROFESSIONAL EDUCATORS</a:t>
            </a:r>
            <a:r>
              <a:rPr lang="en-US" sz="2800">
                <a:solidFill>
                  <a:srgbClr val="A50021"/>
                </a:solidFill>
                <a:latin typeface="Tahoma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CC"/>
                </a:solidFill>
                <a:latin typeface="Tahoma" charset="0"/>
              </a:rPr>
              <a:t>What would that mean?</a:t>
            </a:r>
          </a:p>
          <a:p>
            <a:pPr>
              <a:spcBef>
                <a:spcPct val="50000"/>
              </a:spcBef>
            </a:pPr>
            <a:r>
              <a:rPr lang="en-US" sz="2600">
                <a:latin typeface="Tahoma" charset="0"/>
              </a:rPr>
              <a:t>That faculty members, as college teachers, will: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spcAft>
                <a:spcPct val="40000"/>
              </a:spcAft>
              <a:buFontTx/>
              <a:buAutoNum type="arabicPeriod"/>
            </a:pPr>
            <a:r>
              <a:rPr lang="en-US" sz="2600">
                <a:latin typeface="Tahoma" charset="0"/>
              </a:rPr>
              <a:t>Be familiar with the </a:t>
            </a:r>
            <a:r>
              <a:rPr lang="en-US" sz="2600">
                <a:solidFill>
                  <a:srgbClr val="000099"/>
                </a:solidFill>
                <a:latin typeface="Tahoma" charset="0"/>
              </a:rPr>
              <a:t>literature</a:t>
            </a:r>
            <a:r>
              <a:rPr lang="en-US" sz="2600">
                <a:latin typeface="Tahoma" charset="0"/>
              </a:rPr>
              <a:t> on college teaching,</a:t>
            </a:r>
          </a:p>
          <a:p>
            <a:pPr lvl="1">
              <a:spcBef>
                <a:spcPct val="50000"/>
              </a:spcBef>
              <a:spcAft>
                <a:spcPct val="40000"/>
              </a:spcAft>
              <a:buFontTx/>
              <a:buAutoNum type="arabicPeriod"/>
            </a:pPr>
            <a:r>
              <a:rPr lang="en-US" sz="2600">
                <a:latin typeface="Tahoma" charset="0"/>
              </a:rPr>
              <a:t>Use the ideas of </a:t>
            </a:r>
            <a:r>
              <a:rPr lang="ja-JP" altLang="en-US" sz="2600">
                <a:latin typeface="Arial"/>
              </a:rPr>
              <a:t>“</a:t>
            </a:r>
            <a:r>
              <a:rPr lang="en-US" sz="2600">
                <a:solidFill>
                  <a:srgbClr val="000099"/>
                </a:solidFill>
                <a:latin typeface="Tahoma" charset="0"/>
              </a:rPr>
              <a:t>best practice</a:t>
            </a:r>
            <a:r>
              <a:rPr lang="ja-JP" altLang="en-US" sz="2600">
                <a:latin typeface="Arial"/>
              </a:rPr>
              <a:t>”</a:t>
            </a:r>
            <a:r>
              <a:rPr lang="en-US" sz="2600">
                <a:latin typeface="Tahoma" charset="0"/>
              </a:rPr>
              <a:t> in their own teaching, and</a:t>
            </a:r>
          </a:p>
          <a:p>
            <a:pPr lvl="1">
              <a:spcBef>
                <a:spcPct val="50000"/>
              </a:spcBef>
              <a:spcAft>
                <a:spcPct val="40000"/>
              </a:spcAft>
              <a:buFontTx/>
              <a:buAutoNum type="arabicPeriod"/>
            </a:pPr>
            <a:r>
              <a:rPr lang="en-US" sz="2600">
                <a:latin typeface="Tahoma" charset="0"/>
              </a:rPr>
              <a:t>Engage in </a:t>
            </a:r>
            <a:r>
              <a:rPr lang="en-US" sz="2600">
                <a:solidFill>
                  <a:srgbClr val="000099"/>
                </a:solidFill>
                <a:latin typeface="Tahoma" charset="0"/>
              </a:rPr>
              <a:t>continuous improvement</a:t>
            </a:r>
            <a:r>
              <a:rPr lang="en-US" sz="2600">
                <a:latin typeface="Tahoma" charset="0"/>
              </a:rPr>
              <a:t> regarding current ideas on teaching and their teaching.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996950"/>
            <a:ext cx="8077200" cy="564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93750" indent="-3365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484313" indent="-3444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86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A50021"/>
                </a:solidFill>
                <a:latin typeface="Tahoma" charset="0"/>
              </a:rPr>
              <a:t>Question</a:t>
            </a:r>
            <a:r>
              <a:rPr lang="en-US" sz="2400">
                <a:solidFill>
                  <a:srgbClr val="A50021"/>
                </a:solidFill>
                <a:latin typeface="Tahoma" charset="0"/>
              </a:rPr>
              <a:t>:</a:t>
            </a:r>
          </a:p>
          <a:p>
            <a:pPr>
              <a:spcBef>
                <a:spcPct val="35000"/>
              </a:spcBef>
            </a:pPr>
            <a:r>
              <a:rPr lang="en-US" sz="2400">
                <a:latin typeface="Tahoma" charset="0"/>
              </a:rPr>
              <a:t>How much time </a:t>
            </a:r>
            <a:r>
              <a:rPr lang="en-US" sz="2400" u="sng">
                <a:latin typeface="Tahoma" charset="0"/>
              </a:rPr>
              <a:t>should</a:t>
            </a:r>
            <a:r>
              <a:rPr lang="en-US" sz="2400">
                <a:latin typeface="Tahoma" charset="0"/>
              </a:rPr>
              <a:t> faculty members spend each year, learning about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latin typeface="Tahoma" charset="0"/>
              </a:rPr>
              <a:t>teaching and learning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>
                <a:latin typeface="Tahoma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A50021"/>
                </a:solidFill>
                <a:latin typeface="Tahoma" charset="0"/>
              </a:rPr>
              <a:t>Observation</a:t>
            </a:r>
            <a:endParaRPr lang="en-US" sz="2400">
              <a:solidFill>
                <a:srgbClr val="A50021"/>
              </a:solidFill>
              <a:latin typeface="Tahoma" charset="0"/>
            </a:endParaRPr>
          </a:p>
          <a:p>
            <a:pPr>
              <a:spcBef>
                <a:spcPct val="35000"/>
              </a:spcBef>
            </a:pPr>
            <a:r>
              <a:rPr lang="en-US" sz="2400" u="sng">
                <a:latin typeface="Tahoma" charset="0"/>
              </a:rPr>
              <a:t>Jet Blue Airlines</a:t>
            </a:r>
            <a:r>
              <a:rPr lang="en-US" sz="2400">
                <a:latin typeface="Tahoma" charset="0"/>
              </a:rPr>
              <a:t>:  People who do their reservation work:</a:t>
            </a:r>
          </a:p>
          <a:p>
            <a:pPr lvl="1">
              <a:lnSpc>
                <a:spcPct val="80000"/>
              </a:lnSpc>
              <a:spcBef>
                <a:spcPct val="3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Spend </a:t>
            </a:r>
            <a:r>
              <a:rPr lang="en-US" sz="2400">
                <a:solidFill>
                  <a:srgbClr val="0000CC"/>
                </a:solidFill>
                <a:latin typeface="Tahoma" charset="0"/>
              </a:rPr>
              <a:t>4 hours every month</a:t>
            </a:r>
            <a:r>
              <a:rPr lang="en-US" sz="2400">
                <a:latin typeface="Tahoma" charset="0"/>
              </a:rPr>
              <a:t> (=48 hours a year), in professional training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Learning new skills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Keeping up with changes in the industry</a:t>
            </a:r>
          </a:p>
          <a:p>
            <a:pPr>
              <a:spcBef>
                <a:spcPct val="35000"/>
              </a:spcBef>
            </a:pPr>
            <a:r>
              <a:rPr lang="en-US" sz="2400" u="sng">
                <a:solidFill>
                  <a:srgbClr val="A50021"/>
                </a:solidFill>
                <a:latin typeface="Tahoma" charset="0"/>
              </a:rPr>
              <a:t>Question</a:t>
            </a:r>
            <a:r>
              <a:rPr lang="en-US" sz="2400">
                <a:solidFill>
                  <a:srgbClr val="A50021"/>
                </a:solidFill>
                <a:latin typeface="Tahoma" charset="0"/>
              </a:rPr>
              <a:t>:</a:t>
            </a:r>
            <a:endParaRPr lang="en-US" sz="2400" u="sng">
              <a:solidFill>
                <a:srgbClr val="A50021"/>
              </a:solidFill>
              <a:latin typeface="Tahoma" charset="0"/>
            </a:endParaRPr>
          </a:p>
          <a:p>
            <a:pPr>
              <a:spcBef>
                <a:spcPct val="35000"/>
              </a:spcBef>
            </a:pPr>
            <a:r>
              <a:rPr lang="en-US" sz="2400">
                <a:latin typeface="Tahoma" charset="0"/>
              </a:rPr>
              <a:t>Is not </a:t>
            </a:r>
            <a:r>
              <a:rPr lang="ja-JP" altLang="en-US" sz="2400">
                <a:latin typeface="Arial"/>
              </a:rPr>
              <a:t>“</a:t>
            </a:r>
            <a:r>
              <a:rPr lang="en-US" sz="2400">
                <a:latin typeface="Tahoma" charset="0"/>
              </a:rPr>
              <a:t>College Teaching</a:t>
            </a:r>
            <a:r>
              <a:rPr lang="ja-JP" altLang="en-US" sz="2400">
                <a:latin typeface="Arial"/>
              </a:rPr>
              <a:t>”</a:t>
            </a:r>
            <a:r>
              <a:rPr lang="en-US" sz="2400">
                <a:latin typeface="Tahoma" charset="0"/>
              </a:rPr>
              <a:t> at least as complex as making reservations for an airline?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2296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52538" indent="-3444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668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811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OUR JOB AS </a:t>
            </a:r>
            <a:r>
              <a:rPr lang="ja-JP" altLang="en-US" sz="2800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2800" u="sng">
                <a:solidFill>
                  <a:srgbClr val="990033"/>
                </a:solidFill>
                <a:latin typeface="Tahoma" charset="0"/>
              </a:rPr>
              <a:t>PROFESSIONAL EDUCATORS</a:t>
            </a:r>
            <a:r>
              <a:rPr lang="ja-JP" altLang="en-US" sz="2800">
                <a:solidFill>
                  <a:srgbClr val="990033"/>
                </a:solidFill>
                <a:latin typeface="Arial"/>
              </a:rPr>
              <a:t>”</a:t>
            </a:r>
            <a:r>
              <a:rPr lang="en-US" sz="2800">
                <a:solidFill>
                  <a:srgbClr val="990033"/>
                </a:solidFill>
                <a:latin typeface="Tahoma" charset="0"/>
              </a:rPr>
              <a:t>?</a:t>
            </a:r>
          </a:p>
          <a:p>
            <a:pPr lvl="1">
              <a:lnSpc>
                <a:spcPct val="160000"/>
              </a:lnSpc>
              <a:spcBef>
                <a:spcPct val="50000"/>
              </a:spcBef>
              <a:buFontTx/>
              <a:buChar char="•"/>
            </a:pPr>
            <a:r>
              <a:rPr lang="en-US" sz="2600">
                <a:latin typeface="Tahoma" charset="0"/>
              </a:rPr>
              <a:t>To be:  HUMAN ALCHEMISTS</a:t>
            </a:r>
          </a:p>
          <a:p>
            <a:pPr lvl="1">
              <a:lnSpc>
                <a:spcPct val="160000"/>
              </a:lnSpc>
              <a:spcBef>
                <a:spcPct val="50000"/>
              </a:spcBef>
              <a:buFontTx/>
              <a:buChar char="•"/>
            </a:pPr>
            <a:r>
              <a:rPr lang="en-US" sz="2600">
                <a:latin typeface="Tahoma" charset="0"/>
              </a:rPr>
              <a:t>Change something </a:t>
            </a:r>
            <a:r>
              <a:rPr lang="en-US" sz="2600" i="1">
                <a:latin typeface="Tahoma" charset="0"/>
              </a:rPr>
              <a:t>ordinary</a:t>
            </a:r>
            <a:r>
              <a:rPr lang="en-US" sz="2600">
                <a:latin typeface="Tahoma" charset="0"/>
              </a:rPr>
              <a:t> into something </a:t>
            </a:r>
            <a:r>
              <a:rPr lang="en-US" sz="2600" i="1">
                <a:latin typeface="Tahoma" charset="0"/>
              </a:rPr>
              <a:t>special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123950" y="1676400"/>
            <a:ext cx="6896100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ja-JP" altLang="en-US">
                <a:latin typeface="Arial"/>
              </a:rPr>
              <a:t>“</a:t>
            </a:r>
            <a:r>
              <a:rPr lang="en-US"/>
              <a:t>Accepting Responsibility is the Beginning of Succeeding at Anything.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724150" y="2254250"/>
            <a:ext cx="36957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>
                <a:solidFill>
                  <a:srgbClr val="990033"/>
                </a:solidFill>
              </a:rPr>
              <a:t>REVIEW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352800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3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79208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09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210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9211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03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230408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9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10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0411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2000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5138" indent="-4651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223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95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367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939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51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83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65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22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WHO We Are - WHAT We Value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charset="0"/>
              </a:rPr>
              <a:t>We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are</a:t>
            </a:r>
            <a:r>
              <a:rPr lang="en-US" sz="2800">
                <a:latin typeface="Tahoma" charset="0"/>
              </a:rPr>
              <a:t> Professional Educators.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charset="0"/>
              </a:rPr>
              <a:t>We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value</a:t>
            </a:r>
            <a:r>
              <a:rPr lang="en-US" sz="2800">
                <a:latin typeface="Tahoma" charset="0"/>
              </a:rPr>
              <a:t> being First-Rate Professionals.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ahoma" charset="0"/>
              </a:rPr>
              <a:t>We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value</a:t>
            </a:r>
            <a:r>
              <a:rPr lang="en-US" sz="2800">
                <a:latin typeface="Tahoma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learning</a:t>
            </a:r>
            <a:r>
              <a:rPr lang="en-US" sz="2800">
                <a:latin typeface="Tahoma" charset="0"/>
              </a:rPr>
              <a:t> how to do our work as well as possible.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00200" y="2514600"/>
            <a:ext cx="6438900" cy="312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800100" indent="-800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9431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25146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30861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35433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40005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44577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9149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romanU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WHAT</a:t>
            </a:r>
            <a:r>
              <a:rPr lang="en-US" sz="2800">
                <a:latin typeface="Tahoma" charset="0"/>
              </a:rPr>
              <a:t> We Teach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romanU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HOW</a:t>
            </a:r>
            <a:r>
              <a:rPr lang="en-US" sz="2800">
                <a:latin typeface="Tahoma" charset="0"/>
              </a:rPr>
              <a:t> We Teach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romanUcPeriod"/>
            </a:pPr>
            <a:r>
              <a:rPr lang="en-US" sz="2800">
                <a:latin typeface="Tahoma" charset="0"/>
              </a:rPr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r>
              <a:rPr lang="en-US" sz="2800">
                <a:latin typeface="Tahoma" charset="0"/>
              </a:rPr>
              <a:t> to Teach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AutoNum type="romanUcPeriod"/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WHO</a:t>
            </a:r>
            <a:r>
              <a:rPr lang="en-US" sz="2800">
                <a:latin typeface="Tahoma" charset="0"/>
              </a:rPr>
              <a:t> We Are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143000" y="1477963"/>
            <a:ext cx="678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395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7396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87400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1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402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7403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590550" y="1295400"/>
            <a:ext cx="79629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223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95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367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939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51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83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65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22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990033"/>
                </a:solidFill>
                <a:latin typeface="Tahoma" charset="0"/>
              </a:rPr>
              <a:t>How We </a:t>
            </a:r>
            <a:r>
              <a:rPr lang="ja-JP" altLang="en-US" sz="3200" u="sng">
                <a:solidFill>
                  <a:srgbClr val="990033"/>
                </a:solidFill>
                <a:latin typeface="Arial"/>
              </a:rPr>
              <a:t>“</a:t>
            </a:r>
            <a:r>
              <a:rPr lang="en-US" sz="3200" u="sng">
                <a:solidFill>
                  <a:srgbClr val="990033"/>
                </a:solidFill>
                <a:latin typeface="Tahoma" charset="0"/>
              </a:rPr>
              <a:t>GEAR UP</a:t>
            </a:r>
            <a:r>
              <a:rPr lang="ja-JP" altLang="en-US" sz="3200" u="sng">
                <a:solidFill>
                  <a:srgbClr val="990033"/>
                </a:solidFill>
                <a:latin typeface="Arial"/>
              </a:rPr>
              <a:t>”</a:t>
            </a:r>
            <a:r>
              <a:rPr lang="en-US" sz="3200" u="sng">
                <a:solidFill>
                  <a:srgbClr val="990033"/>
                </a:solidFill>
                <a:latin typeface="Tahoma" charset="0"/>
              </a:rPr>
              <a:t> To Teach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We spend substantial amounts of time – every year –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learning about teaching and learning</a:t>
            </a:r>
            <a:r>
              <a:rPr lang="en-US" sz="2800">
                <a:latin typeface="Tahoma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We get ourselves on a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rapid growth curve professionally</a:t>
            </a:r>
            <a:r>
              <a:rPr lang="en-US" sz="2800">
                <a:latin typeface="Tahoma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As a result, we become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substantially more capable</a:t>
            </a:r>
            <a:r>
              <a:rPr lang="en-US" sz="2800">
                <a:latin typeface="Tahoma" charset="0"/>
              </a:rPr>
              <a:t> in our role as professional educators – year after year.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3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89448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49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450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9451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723900" y="1144588"/>
            <a:ext cx="8039100" cy="527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22338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3795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8367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293938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7511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2083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6655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122738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990033"/>
                </a:solidFill>
                <a:latin typeface="Tahoma" charset="0"/>
              </a:rPr>
              <a:t>HOW We Teach</a:t>
            </a:r>
          </a:p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en-US" sz="2800">
                <a:latin typeface="Tahoma" charset="0"/>
              </a:rPr>
              <a:t>As a result of what we learn, we develop new and </a:t>
            </a:r>
            <a:r>
              <a:rPr lang="en-US" sz="2800">
                <a:solidFill>
                  <a:srgbClr val="0000CC"/>
                </a:solidFill>
                <a:latin typeface="Tahoma" charset="0"/>
              </a:rPr>
              <a:t>more powerful ways of teaching,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Tahoma" charset="0"/>
              </a:rPr>
              <a:t> </a:t>
            </a:r>
            <a:r>
              <a:rPr lang="en-US" sz="2800">
                <a:latin typeface="Tahoma" charset="0"/>
              </a:rPr>
              <a:t>e.g.:</a:t>
            </a:r>
          </a:p>
          <a:p>
            <a:pPr lvl="2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Significant learning goals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Active learning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Educative assessment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Dynamic teaching strategy</a:t>
            </a:r>
          </a:p>
          <a:p>
            <a:pPr lvl="2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sz="2800">
                <a:latin typeface="Tahoma" charset="0"/>
              </a:rPr>
              <a:t>Leadership in the classroom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235325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491" name="AutoShape 3"/>
          <p:cNvSpPr>
            <a:spLocks noChangeArrowheads="1"/>
          </p:cNvSpPr>
          <p:nvPr/>
        </p:nvSpPr>
        <p:spPr bwMode="auto">
          <a:xfrm flipV="1">
            <a:off x="1752600" y="1828800"/>
            <a:ext cx="5638800" cy="33528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438400" y="3505200"/>
            <a:ext cx="4191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800"/>
              <a:t>How We 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“</a:t>
            </a:r>
            <a:r>
              <a:rPr lang="en-US" sz="2800">
                <a:solidFill>
                  <a:srgbClr val="0000CC"/>
                </a:solidFill>
              </a:rPr>
              <a:t>GEAR UP</a:t>
            </a:r>
            <a:r>
              <a:rPr lang="ja-JP" altLang="en-US" sz="2800">
                <a:solidFill>
                  <a:srgbClr val="0000CC"/>
                </a:solidFill>
                <a:latin typeface="Arial"/>
              </a:rPr>
              <a:t>”</a:t>
            </a:r>
            <a:endParaRPr lang="en-US" sz="2800"/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2133600" y="4419600"/>
            <a:ext cx="49530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lang="en-US" sz="2800">
                <a:solidFill>
                  <a:srgbClr val="0000CC"/>
                </a:solidFill>
              </a:rPr>
              <a:t>WHO</a:t>
            </a:r>
            <a:r>
              <a:rPr lang="en-US" sz="2800"/>
              <a:t> We Are</a:t>
            </a:r>
          </a:p>
        </p:txBody>
      </p:sp>
      <p:sp>
        <p:nvSpPr>
          <p:cNvPr id="191494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2971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600">
                <a:solidFill>
                  <a:srgbClr val="0000CC"/>
                </a:solidFill>
              </a:rPr>
              <a:t>WHAT</a:t>
            </a:r>
            <a:r>
              <a:rPr lang="en-US" sz="2600"/>
              <a:t> We Teach</a:t>
            </a:r>
          </a:p>
        </p:txBody>
      </p:sp>
      <p:sp>
        <p:nvSpPr>
          <p:cNvPr id="191495" name="Text Box 7"/>
          <p:cNvSpPr txBox="1">
            <a:spLocks noChangeArrowheads="1"/>
          </p:cNvSpPr>
          <p:nvPr/>
        </p:nvSpPr>
        <p:spPr bwMode="auto">
          <a:xfrm>
            <a:off x="2819400" y="2667000"/>
            <a:ext cx="35052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40000"/>
              </a:lnSpc>
            </a:pPr>
            <a:r>
              <a:rPr lang="en-US" sz="2600">
                <a:solidFill>
                  <a:srgbClr val="0000CC"/>
                </a:solidFill>
              </a:rPr>
              <a:t>HOW</a:t>
            </a:r>
            <a:r>
              <a:rPr lang="en-US" sz="2600"/>
              <a:t> We Teach</a:t>
            </a:r>
          </a:p>
        </p:txBody>
      </p:sp>
      <p:sp>
        <p:nvSpPr>
          <p:cNvPr id="191496" name="Freeform 8"/>
          <p:cNvSpPr>
            <a:spLocks/>
          </p:cNvSpPr>
          <p:nvPr/>
        </p:nvSpPr>
        <p:spPr bwMode="auto">
          <a:xfrm>
            <a:off x="2057400" y="4419600"/>
            <a:ext cx="5000625" cy="3175"/>
          </a:xfrm>
          <a:custGeom>
            <a:avLst/>
            <a:gdLst>
              <a:gd name="T0" fmla="*/ 0 w 3150"/>
              <a:gd name="T1" fmla="*/ 2 h 2"/>
              <a:gd name="T2" fmla="*/ 3150 w 3150"/>
              <a:gd name="T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50" h="2">
                <a:moveTo>
                  <a:pt x="0" y="2"/>
                </a:moveTo>
                <a:lnTo>
                  <a:pt x="315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7" name="Freeform 9"/>
          <p:cNvSpPr>
            <a:spLocks/>
          </p:cNvSpPr>
          <p:nvPr/>
        </p:nvSpPr>
        <p:spPr bwMode="auto">
          <a:xfrm>
            <a:off x="2438400" y="3508375"/>
            <a:ext cx="4248150" cy="6350"/>
          </a:xfrm>
          <a:custGeom>
            <a:avLst/>
            <a:gdLst>
              <a:gd name="T0" fmla="*/ 0 w 2676"/>
              <a:gd name="T1" fmla="*/ 0 h 4"/>
              <a:gd name="T2" fmla="*/ 2676 w 2676"/>
              <a:gd name="T3" fmla="*/ 4 h 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76" h="4">
                <a:moveTo>
                  <a:pt x="0" y="0"/>
                </a:moveTo>
                <a:lnTo>
                  <a:pt x="2676" y="4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8" name="Freeform 10"/>
          <p:cNvSpPr>
            <a:spLocks/>
          </p:cNvSpPr>
          <p:nvPr/>
        </p:nvSpPr>
        <p:spPr bwMode="auto">
          <a:xfrm>
            <a:off x="2816225" y="2668588"/>
            <a:ext cx="3508375" cy="74612"/>
          </a:xfrm>
          <a:custGeom>
            <a:avLst/>
            <a:gdLst>
              <a:gd name="T0" fmla="*/ 0 w 1791"/>
              <a:gd name="T1" fmla="*/ 0 h 1"/>
              <a:gd name="T2" fmla="*/ 1791 w 179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91" h="1">
                <a:moveTo>
                  <a:pt x="0" y="0"/>
                </a:moveTo>
                <a:lnTo>
                  <a:pt x="1791" y="0"/>
                </a:lnTo>
              </a:path>
            </a:pathLst>
          </a:custGeom>
          <a:solidFill>
            <a:srgbClr val="FFFF00"/>
          </a:solidFill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457200" y="1184275"/>
            <a:ext cx="8229600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98513" indent="-3413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287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990033"/>
                </a:solidFill>
                <a:latin typeface="Tahoma" charset="0"/>
              </a:rPr>
              <a:t>WHAT We Teach/WHAT Students Learn</a:t>
            </a:r>
          </a:p>
          <a:p>
            <a:pPr>
              <a:lnSpc>
                <a:spcPct val="110000"/>
              </a:lnSpc>
              <a:spcBef>
                <a:spcPct val="90000"/>
              </a:spcBef>
            </a:pPr>
            <a:r>
              <a:rPr lang="en-US" sz="2600" u="sng">
                <a:latin typeface="Tahoma" charset="0"/>
              </a:rPr>
              <a:t>DURING COLLEGE</a:t>
            </a:r>
            <a:r>
              <a:rPr lang="en-US" sz="2600">
                <a:latin typeface="Tahoma" charset="0"/>
              </a:rPr>
              <a:t>:  Students</a:t>
            </a:r>
            <a:r>
              <a:rPr lang="ja-JP" altLang="en-US" sz="2600">
                <a:latin typeface="Arial"/>
              </a:rPr>
              <a:t>’</a:t>
            </a:r>
            <a:r>
              <a:rPr lang="en-US" sz="2600">
                <a:latin typeface="Tahoma" charset="0"/>
              </a:rPr>
              <a:t> </a:t>
            </a:r>
            <a:r>
              <a:rPr lang="en-US" sz="2600">
                <a:solidFill>
                  <a:srgbClr val="0000CC"/>
                </a:solidFill>
                <a:latin typeface="Tahoma" charset="0"/>
              </a:rPr>
              <a:t>learning experiences</a:t>
            </a:r>
            <a:r>
              <a:rPr lang="en-US" sz="2600">
                <a:latin typeface="Tahoma" charset="0"/>
              </a:rPr>
              <a:t> will be </a:t>
            </a:r>
            <a:r>
              <a:rPr lang="en-US" sz="2600">
                <a:solidFill>
                  <a:srgbClr val="0000CC"/>
                </a:solidFill>
                <a:latin typeface="Tahoma" charset="0"/>
              </a:rPr>
              <a:t>much more significant!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sz="2600" u="sng">
                <a:latin typeface="Tahoma" charset="0"/>
              </a:rPr>
              <a:t>AFTER COLLEGE</a:t>
            </a:r>
            <a:r>
              <a:rPr lang="en-US" sz="2600">
                <a:latin typeface="Tahoma" charset="0"/>
              </a:rPr>
              <a:t>:  Our graduates will leave college MUCH MORE CAPABLE of…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600">
                <a:latin typeface="Tahoma" charset="0"/>
              </a:rPr>
              <a:t>Leading rich </a:t>
            </a:r>
            <a:r>
              <a:rPr lang="en-US" sz="2600">
                <a:solidFill>
                  <a:srgbClr val="0000CC"/>
                </a:solidFill>
                <a:latin typeface="Tahoma" charset="0"/>
              </a:rPr>
              <a:t>personal and social lives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600">
                <a:latin typeface="Tahoma" charset="0"/>
              </a:rPr>
              <a:t>Acting as informed, thoughtful </a:t>
            </a:r>
            <a:r>
              <a:rPr lang="en-US" sz="2600">
                <a:solidFill>
                  <a:srgbClr val="0000CC"/>
                </a:solidFill>
                <a:latin typeface="Tahoma" charset="0"/>
              </a:rPr>
              <a:t>citizens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600">
                <a:latin typeface="Tahoma" charset="0"/>
              </a:rPr>
              <a:t>Doing high quality work in their </a:t>
            </a:r>
            <a:r>
              <a:rPr lang="en-US" sz="2600">
                <a:solidFill>
                  <a:srgbClr val="0000CC"/>
                </a:solidFill>
                <a:latin typeface="Tahoma" charset="0"/>
              </a:rPr>
              <a:t>profession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914400" y="1143000"/>
            <a:ext cx="7315200" cy="1219200"/>
          </a:xfrm>
          <a:solidFill>
            <a:srgbClr val="CC00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6600">
                <a:solidFill>
                  <a:schemeClr val="bg1"/>
                </a:solidFill>
                <a:latin typeface="Mistral" charset="0"/>
              </a:rPr>
              <a:t>THE END!</a:t>
            </a:r>
            <a:endParaRPr lang="en-US" sz="3600">
              <a:solidFill>
                <a:schemeClr val="bg1"/>
              </a:solidFill>
              <a:latin typeface="Century Gothic" charset="0"/>
            </a:endParaRPr>
          </a:p>
        </p:txBody>
      </p:sp>
      <p:grpSp>
        <p:nvGrpSpPr>
          <p:cNvPr id="119811" name="Group 3"/>
          <p:cNvGrpSpPr>
            <a:grpSpLocks/>
          </p:cNvGrpSpPr>
          <p:nvPr/>
        </p:nvGrpSpPr>
        <p:grpSpPr bwMode="auto">
          <a:xfrm>
            <a:off x="1924050" y="2819400"/>
            <a:ext cx="5295900" cy="2514600"/>
            <a:chOff x="1128" y="1968"/>
            <a:chExt cx="3504" cy="1728"/>
          </a:xfrm>
        </p:grpSpPr>
        <p:sp>
          <p:nvSpPr>
            <p:cNvPr id="119812" name="Rectangle 4"/>
            <p:cNvSpPr>
              <a:spLocks noChangeArrowheads="1"/>
            </p:cNvSpPr>
            <p:nvPr/>
          </p:nvSpPr>
          <p:spPr bwMode="auto">
            <a:xfrm>
              <a:off x="1128" y="2424"/>
              <a:ext cx="3504" cy="8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FAA26D3D-D897-4be2-8F04-BA451C77F1D7}">
                <ma14:placeholderFlag xmlns:ma14="http://schemas.microsoft.com/office/mac/drawingml/2011/main" val="1"/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3200" b="0">
                <a:latin typeface="Arial" charset="0"/>
              </a:endParaRPr>
            </a:p>
          </p:txBody>
        </p:sp>
        <p:graphicFrame>
          <p:nvGraphicFramePr>
            <p:cNvPr id="119813" name="Object 5"/>
            <p:cNvGraphicFramePr>
              <a:graphicFrameLocks noChangeAspect="1"/>
            </p:cNvGraphicFramePr>
            <p:nvPr/>
          </p:nvGraphicFramePr>
          <p:xfrm>
            <a:off x="1752" y="1968"/>
            <a:ext cx="2256" cy="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815" name="Clip" r:id="rId4" imgW="4270218" imgH="3470495" progId="MS_ClipArt_Gallery.2">
                    <p:embed/>
                  </p:oleObj>
                </mc:Choice>
                <mc:Fallback>
                  <p:oleObj name="Clip" r:id="rId4" imgW="4270218" imgH="3470495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" y="1968"/>
                          <a:ext cx="2256" cy="17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874713" y="5610225"/>
            <a:ext cx="739457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715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>
                <a:solidFill>
                  <a:srgbClr val="0000CC"/>
                </a:solidFill>
                <a:latin typeface="Monotype Corsiva" charset="0"/>
              </a:rPr>
              <a:t>Higher Education:</a:t>
            </a:r>
            <a:r>
              <a:rPr lang="en-US" sz="3000">
                <a:latin typeface="Monotype Corsiva" charset="0"/>
              </a:rPr>
              <a:t>  </a:t>
            </a:r>
          </a:p>
          <a:p>
            <a:pPr>
              <a:spcBef>
                <a:spcPct val="10000"/>
              </a:spcBef>
            </a:pPr>
            <a:r>
              <a:rPr lang="en-US" sz="3000">
                <a:latin typeface="Monotype Corsiva" charset="0"/>
              </a:rPr>
              <a:t>	    Let</a:t>
            </a:r>
            <a:r>
              <a:rPr lang="ja-JP" altLang="en-US" sz="3000">
                <a:latin typeface="Arial"/>
              </a:rPr>
              <a:t>’</a:t>
            </a:r>
            <a:r>
              <a:rPr lang="en-US" sz="3000">
                <a:latin typeface="Monotype Corsiva" charset="0"/>
              </a:rPr>
              <a:t>s make it all that it can be and needs to be!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657225" y="3505200"/>
            <a:ext cx="7829550" cy="3352800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4546" name="Group 34"/>
          <p:cNvGrpSpPr>
            <a:grpSpLocks/>
          </p:cNvGrpSpPr>
          <p:nvPr/>
        </p:nvGrpSpPr>
        <p:grpSpPr bwMode="auto">
          <a:xfrm>
            <a:off x="1752600" y="1905000"/>
            <a:ext cx="5638800" cy="3352800"/>
            <a:chOff x="1104" y="1152"/>
            <a:chExt cx="3552" cy="2112"/>
          </a:xfrm>
        </p:grpSpPr>
        <p:sp>
          <p:nvSpPr>
            <p:cNvPr id="64528" name="AutoShape 16"/>
            <p:cNvSpPr>
              <a:spLocks noChangeArrowheads="1"/>
            </p:cNvSpPr>
            <p:nvPr/>
          </p:nvSpPr>
          <p:spPr bwMode="auto">
            <a:xfrm flipV="1">
              <a:off x="1104" y="1152"/>
              <a:ext cx="3552" cy="211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Text Box 17"/>
            <p:cNvSpPr txBox="1">
              <a:spLocks noChangeArrowheads="1"/>
            </p:cNvSpPr>
            <p:nvPr/>
          </p:nvSpPr>
          <p:spPr bwMode="auto">
            <a:xfrm>
              <a:off x="1536" y="2208"/>
              <a:ext cx="264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40000"/>
                </a:lnSpc>
              </a:pPr>
              <a:r>
                <a:rPr lang="en-US" sz="2800"/>
                <a:t>How We </a:t>
              </a:r>
              <a:r>
                <a:rPr lang="ja-JP" altLang="en-US" sz="2800">
                  <a:solidFill>
                    <a:srgbClr val="0000CC"/>
                  </a:solidFill>
                  <a:latin typeface="Arial"/>
                </a:rPr>
                <a:t>“</a:t>
              </a:r>
              <a:r>
                <a:rPr lang="en-US" sz="2800">
                  <a:solidFill>
                    <a:srgbClr val="0000CC"/>
                  </a:solidFill>
                </a:rPr>
                <a:t>GEAR UP</a:t>
              </a:r>
              <a:r>
                <a:rPr lang="ja-JP" altLang="en-US" sz="2800">
                  <a:solidFill>
                    <a:srgbClr val="0000CC"/>
                  </a:solidFill>
                  <a:latin typeface="Arial"/>
                </a:rPr>
                <a:t>”</a:t>
              </a:r>
              <a:endParaRPr lang="en-US" sz="2800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1344" y="2784"/>
              <a:ext cx="31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en-US" sz="2800">
                  <a:solidFill>
                    <a:srgbClr val="0000CC"/>
                  </a:solidFill>
                </a:rPr>
                <a:t>WHO</a:t>
              </a:r>
              <a:r>
                <a:rPr lang="en-US" sz="2800"/>
                <a:t> We Are</a:t>
              </a:r>
            </a:p>
          </p:txBody>
        </p:sp>
        <p:sp>
          <p:nvSpPr>
            <p:cNvPr id="64531" name="Text Box 19"/>
            <p:cNvSpPr txBox="1">
              <a:spLocks noChangeArrowheads="1"/>
            </p:cNvSpPr>
            <p:nvPr/>
          </p:nvSpPr>
          <p:spPr bwMode="auto">
            <a:xfrm>
              <a:off x="1920" y="1200"/>
              <a:ext cx="187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lang="en-US" sz="2600">
                  <a:solidFill>
                    <a:srgbClr val="0000CC"/>
                  </a:solidFill>
                </a:rPr>
                <a:t>WHAT</a:t>
              </a:r>
              <a:r>
                <a:rPr lang="en-US" sz="2600"/>
                <a:t> We Teach</a:t>
              </a:r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1776" y="1680"/>
              <a:ext cx="220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40000"/>
                </a:lnSpc>
              </a:pPr>
              <a:r>
                <a:rPr lang="en-US" sz="2600">
                  <a:solidFill>
                    <a:srgbClr val="0000CC"/>
                  </a:solidFill>
                </a:rPr>
                <a:t>HOW</a:t>
              </a:r>
              <a:r>
                <a:rPr lang="en-US" sz="2600"/>
                <a:t> We Teach</a:t>
              </a:r>
            </a:p>
          </p:txBody>
        </p:sp>
        <p:sp>
          <p:nvSpPr>
            <p:cNvPr id="64533" name="Freeform 21"/>
            <p:cNvSpPr>
              <a:spLocks/>
            </p:cNvSpPr>
            <p:nvPr/>
          </p:nvSpPr>
          <p:spPr bwMode="auto">
            <a:xfrm>
              <a:off x="1296" y="2784"/>
              <a:ext cx="3150" cy="2"/>
            </a:xfrm>
            <a:custGeom>
              <a:avLst/>
              <a:gdLst>
                <a:gd name="T0" fmla="*/ 0 w 3150"/>
                <a:gd name="T1" fmla="*/ 2 h 2"/>
                <a:gd name="T2" fmla="*/ 3150 w 315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50" h="2">
                  <a:moveTo>
                    <a:pt x="0" y="2"/>
                  </a:moveTo>
                  <a:lnTo>
                    <a:pt x="315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Freeform 22"/>
            <p:cNvSpPr>
              <a:spLocks/>
            </p:cNvSpPr>
            <p:nvPr/>
          </p:nvSpPr>
          <p:spPr bwMode="auto">
            <a:xfrm>
              <a:off x="1536" y="2160"/>
              <a:ext cx="2676" cy="4"/>
            </a:xfrm>
            <a:custGeom>
              <a:avLst/>
              <a:gdLst>
                <a:gd name="T0" fmla="*/ 0 w 2676"/>
                <a:gd name="T1" fmla="*/ 0 h 4"/>
                <a:gd name="T2" fmla="*/ 2676 w 2676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76" h="4">
                  <a:moveTo>
                    <a:pt x="0" y="0"/>
                  </a:moveTo>
                  <a:lnTo>
                    <a:pt x="2676" y="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Freeform 23"/>
            <p:cNvSpPr>
              <a:spLocks/>
            </p:cNvSpPr>
            <p:nvPr/>
          </p:nvSpPr>
          <p:spPr bwMode="auto">
            <a:xfrm>
              <a:off x="1774" y="1681"/>
              <a:ext cx="2210" cy="47"/>
            </a:xfrm>
            <a:custGeom>
              <a:avLst/>
              <a:gdLst>
                <a:gd name="T0" fmla="*/ 0 w 1791"/>
                <a:gd name="T1" fmla="*/ 0 h 1"/>
                <a:gd name="T2" fmla="*/ 1791 w 179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91" h="1">
                  <a:moveTo>
                    <a:pt x="0" y="0"/>
                  </a:moveTo>
                  <a:lnTo>
                    <a:pt x="1791" y="0"/>
                  </a:lnTo>
                </a:path>
              </a:pathLst>
            </a:custGeom>
            <a:solidFill>
              <a:srgbClr val="FFFF00"/>
            </a:solidFill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657225" y="3505200"/>
            <a:ext cx="7829550" cy="3352800"/>
          </a:xfrm>
          <a:prstGeom prst="rect">
            <a:avLst/>
          </a:prstGeom>
          <a:solidFill>
            <a:srgbClr val="33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875" name="Group 3"/>
          <p:cNvGrpSpPr>
            <a:grpSpLocks/>
          </p:cNvGrpSpPr>
          <p:nvPr/>
        </p:nvGrpSpPr>
        <p:grpSpPr bwMode="auto">
          <a:xfrm>
            <a:off x="1752600" y="1905000"/>
            <a:ext cx="5638800" cy="3352800"/>
            <a:chOff x="1104" y="1152"/>
            <a:chExt cx="3552" cy="2112"/>
          </a:xfrm>
        </p:grpSpPr>
        <p:sp>
          <p:nvSpPr>
            <p:cNvPr id="207876" name="AutoShape 4"/>
            <p:cNvSpPr>
              <a:spLocks noChangeArrowheads="1"/>
            </p:cNvSpPr>
            <p:nvPr/>
          </p:nvSpPr>
          <p:spPr bwMode="auto">
            <a:xfrm flipV="1">
              <a:off x="1104" y="1152"/>
              <a:ext cx="3552" cy="211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77" name="Text Box 5"/>
            <p:cNvSpPr txBox="1">
              <a:spLocks noChangeArrowheads="1"/>
            </p:cNvSpPr>
            <p:nvPr/>
          </p:nvSpPr>
          <p:spPr bwMode="auto">
            <a:xfrm>
              <a:off x="1536" y="2208"/>
              <a:ext cx="264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40000"/>
                </a:lnSpc>
              </a:pPr>
              <a:r>
                <a:rPr lang="en-US" sz="2800"/>
                <a:t>How We </a:t>
              </a:r>
              <a:r>
                <a:rPr lang="ja-JP" altLang="en-US" sz="2800">
                  <a:solidFill>
                    <a:srgbClr val="0000CC"/>
                  </a:solidFill>
                  <a:latin typeface="Arial"/>
                </a:rPr>
                <a:t>“</a:t>
              </a:r>
              <a:r>
                <a:rPr lang="en-US" sz="2800">
                  <a:solidFill>
                    <a:srgbClr val="0000CC"/>
                  </a:solidFill>
                </a:rPr>
                <a:t>GEAR UP</a:t>
              </a:r>
              <a:r>
                <a:rPr lang="ja-JP" altLang="en-US" sz="2800">
                  <a:solidFill>
                    <a:srgbClr val="0000CC"/>
                  </a:solidFill>
                  <a:latin typeface="Arial"/>
                </a:rPr>
                <a:t>”</a:t>
              </a:r>
              <a:endParaRPr lang="en-US" sz="2800"/>
            </a:p>
          </p:txBody>
        </p:sp>
        <p:sp>
          <p:nvSpPr>
            <p:cNvPr id="207878" name="Text Box 6"/>
            <p:cNvSpPr txBox="1">
              <a:spLocks noChangeArrowheads="1"/>
            </p:cNvSpPr>
            <p:nvPr/>
          </p:nvSpPr>
          <p:spPr bwMode="auto">
            <a:xfrm>
              <a:off x="1344" y="2784"/>
              <a:ext cx="312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30000"/>
                </a:lnSpc>
              </a:pPr>
              <a:r>
                <a:rPr lang="en-US" sz="2800">
                  <a:solidFill>
                    <a:srgbClr val="0000CC"/>
                  </a:solidFill>
                </a:rPr>
                <a:t>WHO</a:t>
              </a:r>
              <a:r>
                <a:rPr lang="en-US" sz="2800"/>
                <a:t> We Are</a:t>
              </a:r>
            </a:p>
          </p:txBody>
        </p:sp>
        <p:sp>
          <p:nvSpPr>
            <p:cNvPr id="207879" name="Text Box 7"/>
            <p:cNvSpPr txBox="1">
              <a:spLocks noChangeArrowheads="1"/>
            </p:cNvSpPr>
            <p:nvPr/>
          </p:nvSpPr>
          <p:spPr bwMode="auto">
            <a:xfrm>
              <a:off x="1920" y="1200"/>
              <a:ext cx="1872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20000"/>
                </a:lnSpc>
              </a:pPr>
              <a:r>
                <a:rPr lang="en-US" sz="2600">
                  <a:solidFill>
                    <a:srgbClr val="0000CC"/>
                  </a:solidFill>
                </a:rPr>
                <a:t>WHAT</a:t>
              </a:r>
              <a:r>
                <a:rPr lang="en-US" sz="2600"/>
                <a:t> We Teach</a:t>
              </a:r>
            </a:p>
          </p:txBody>
        </p:sp>
        <p:sp>
          <p:nvSpPr>
            <p:cNvPr id="207880" name="Text Box 8"/>
            <p:cNvSpPr txBox="1">
              <a:spLocks noChangeArrowheads="1"/>
            </p:cNvSpPr>
            <p:nvPr/>
          </p:nvSpPr>
          <p:spPr bwMode="auto">
            <a:xfrm>
              <a:off x="1776" y="1680"/>
              <a:ext cx="220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140000"/>
                </a:lnSpc>
              </a:pPr>
              <a:r>
                <a:rPr lang="en-US" sz="2600">
                  <a:solidFill>
                    <a:srgbClr val="0000CC"/>
                  </a:solidFill>
                </a:rPr>
                <a:t>HOW</a:t>
              </a:r>
              <a:r>
                <a:rPr lang="en-US" sz="2600"/>
                <a:t> We Teach</a:t>
              </a:r>
            </a:p>
          </p:txBody>
        </p:sp>
        <p:sp>
          <p:nvSpPr>
            <p:cNvPr id="207881" name="Freeform 9"/>
            <p:cNvSpPr>
              <a:spLocks/>
            </p:cNvSpPr>
            <p:nvPr/>
          </p:nvSpPr>
          <p:spPr bwMode="auto">
            <a:xfrm>
              <a:off x="1296" y="2784"/>
              <a:ext cx="3150" cy="2"/>
            </a:xfrm>
            <a:custGeom>
              <a:avLst/>
              <a:gdLst>
                <a:gd name="T0" fmla="*/ 0 w 3150"/>
                <a:gd name="T1" fmla="*/ 2 h 2"/>
                <a:gd name="T2" fmla="*/ 3150 w 3150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50" h="2">
                  <a:moveTo>
                    <a:pt x="0" y="2"/>
                  </a:moveTo>
                  <a:lnTo>
                    <a:pt x="315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82" name="Freeform 10"/>
            <p:cNvSpPr>
              <a:spLocks/>
            </p:cNvSpPr>
            <p:nvPr/>
          </p:nvSpPr>
          <p:spPr bwMode="auto">
            <a:xfrm>
              <a:off x="1536" y="2160"/>
              <a:ext cx="2676" cy="4"/>
            </a:xfrm>
            <a:custGeom>
              <a:avLst/>
              <a:gdLst>
                <a:gd name="T0" fmla="*/ 0 w 2676"/>
                <a:gd name="T1" fmla="*/ 0 h 4"/>
                <a:gd name="T2" fmla="*/ 2676 w 2676"/>
                <a:gd name="T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76" h="4">
                  <a:moveTo>
                    <a:pt x="0" y="0"/>
                  </a:moveTo>
                  <a:lnTo>
                    <a:pt x="2676" y="4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83" name="Freeform 11"/>
            <p:cNvSpPr>
              <a:spLocks/>
            </p:cNvSpPr>
            <p:nvPr/>
          </p:nvSpPr>
          <p:spPr bwMode="auto">
            <a:xfrm>
              <a:off x="1774" y="1681"/>
              <a:ext cx="2210" cy="47"/>
            </a:xfrm>
            <a:custGeom>
              <a:avLst/>
              <a:gdLst>
                <a:gd name="T0" fmla="*/ 0 w 1791"/>
                <a:gd name="T1" fmla="*/ 0 h 1"/>
                <a:gd name="T2" fmla="*/ 1791 w 1791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91" h="1">
                  <a:moveTo>
                    <a:pt x="0" y="0"/>
                  </a:moveTo>
                  <a:lnTo>
                    <a:pt x="1791" y="0"/>
                  </a:lnTo>
                </a:path>
              </a:pathLst>
            </a:custGeom>
            <a:solidFill>
              <a:srgbClr val="FFFF00"/>
            </a:solidFill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884" name="Text Box 12"/>
          <p:cNvSpPr txBox="1">
            <a:spLocks noChangeArrowheads="1"/>
          </p:cNvSpPr>
          <p:nvPr/>
        </p:nvSpPr>
        <p:spPr bwMode="auto">
          <a:xfrm>
            <a:off x="1200150" y="868363"/>
            <a:ext cx="6743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38200" y="2182813"/>
            <a:ext cx="7162800" cy="27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A50021"/>
                </a:solidFill>
                <a:latin typeface="Tahoma" charset="0"/>
              </a:rPr>
              <a:t>I.  </a:t>
            </a:r>
            <a:r>
              <a:rPr lang="en-US" sz="2800" u="sng">
                <a:solidFill>
                  <a:srgbClr val="A50021"/>
                </a:solidFill>
                <a:latin typeface="Tahoma" charset="0"/>
              </a:rPr>
              <a:t>WHAT</a:t>
            </a:r>
            <a:r>
              <a:rPr lang="en-US" sz="2400" u="sng">
                <a:solidFill>
                  <a:srgbClr val="A50021"/>
                </a:solidFill>
                <a:latin typeface="Tahoma" charset="0"/>
              </a:rPr>
              <a:t> We Teach</a:t>
            </a:r>
            <a:endParaRPr lang="en-US" sz="2400">
              <a:solidFill>
                <a:srgbClr val="A50021"/>
              </a:solidFill>
              <a:latin typeface="Tahoma" charset="0"/>
            </a:endParaRPr>
          </a:p>
          <a:p>
            <a:pPr lvl="1">
              <a:spcBef>
                <a:spcPct val="50000"/>
              </a:spcBef>
            </a:pPr>
            <a:r>
              <a:rPr lang="en-US" sz="2400">
                <a:latin typeface="Tahoma" charset="0"/>
              </a:rPr>
              <a:t>= What we want students to learn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Now: </a:t>
            </a:r>
            <a:r>
              <a:rPr lang="en-US" sz="2400">
                <a:latin typeface="Tahoma" charset="0"/>
              </a:rPr>
              <a:t>Primarily…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400">
                <a:latin typeface="Tahoma" charset="0"/>
              </a:rPr>
              <a:t>Knowledge about our discipline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0000CC"/>
                </a:solidFill>
                <a:latin typeface="Tahoma" charset="0"/>
              </a:rPr>
              <a:t>Need?  </a:t>
            </a:r>
            <a:r>
              <a:rPr lang="en-US" sz="2400">
                <a:latin typeface="Tahoma" charset="0"/>
              </a:rPr>
              <a:t>Something more significant.</a:t>
            </a:r>
            <a:endParaRPr lang="en-US" sz="2400">
              <a:solidFill>
                <a:srgbClr val="0000CC"/>
              </a:solidFill>
              <a:latin typeface="Tahoma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81100" y="868363"/>
            <a:ext cx="678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u="sng">
                <a:solidFill>
                  <a:srgbClr val="A50021"/>
                </a:solidFill>
              </a:rPr>
              <a:t>Issues We Need to Re-Examine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allAtOnce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3763</TotalTime>
  <Words>2415</Words>
  <Application>Microsoft Macintosh PowerPoint</Application>
  <PresentationFormat>On-screen Show (4:3)</PresentationFormat>
  <Paragraphs>676</Paragraphs>
  <Slides>66</Slides>
  <Notes>66</Notes>
  <HiddenSlides>2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80" baseType="lpstr">
      <vt:lpstr>Arial</vt:lpstr>
      <vt:lpstr>Tahoma</vt:lpstr>
      <vt:lpstr>Symbol</vt:lpstr>
      <vt:lpstr>Garamond</vt:lpstr>
      <vt:lpstr>Courier New</vt:lpstr>
      <vt:lpstr>Times New Roman</vt:lpstr>
      <vt:lpstr>Wingdings</vt:lpstr>
      <vt:lpstr>Mistral</vt:lpstr>
      <vt:lpstr>Century Gothic</vt:lpstr>
      <vt:lpstr>Monotype Corsiva</vt:lpstr>
      <vt:lpstr>1_Default Design</vt:lpstr>
      <vt:lpstr>Default Design</vt:lpstr>
      <vt:lpstr>Microsoft Word Document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Taxonomy of Significant Learning </vt:lpstr>
      <vt:lpstr>Taxonomy of Significant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Criteria of “GOOD” Course Design</vt:lpstr>
      <vt:lpstr>Criteria of “GOOD” Course Design</vt:lpstr>
      <vt:lpstr>Taxonomy of Significant Learning </vt:lpstr>
      <vt:lpstr>PowerPoint Presentation</vt:lpstr>
      <vt:lpstr>Criteria of “GOOD” Course Design</vt:lpstr>
      <vt:lpstr>Holistic Active Learning</vt:lpstr>
      <vt:lpstr>Multiple Activities that Promote  ACTIVE LEARNING </vt:lpstr>
      <vt:lpstr>Criteria of “GOOD” Course Design</vt:lpstr>
      <vt:lpstr>Feedback and Assessment: “EDUCATIVE ASSESSMENT”</vt:lpstr>
      <vt:lpstr>Feedback and Assessment: “EDUCATIVE ASSESSMENT”</vt:lpstr>
      <vt:lpstr>Criteria of “GOOD” Course Design</vt:lpstr>
      <vt:lpstr>PowerPoint Presentation</vt:lpstr>
      <vt:lpstr>PowerPoint Presentation</vt:lpstr>
      <vt:lpstr>PowerPoint Presentation</vt:lpstr>
      <vt:lpstr>PowerPoint Presentation</vt:lpstr>
      <vt:lpstr>TEACHING STRATEGIES </vt:lpstr>
      <vt:lpstr>TEACHING STRATEGIES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END!</vt:lpstr>
    </vt:vector>
  </TitlesOfParts>
  <Company>University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 Fink</dc:creator>
  <cp:lastModifiedBy>Cassie</cp:lastModifiedBy>
  <cp:revision>43</cp:revision>
  <dcterms:created xsi:type="dcterms:W3CDTF">2007-01-16T00:35:24Z</dcterms:created>
  <dcterms:modified xsi:type="dcterms:W3CDTF">2014-11-21T16:14:11Z</dcterms:modified>
</cp:coreProperties>
</file>