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embeddings/oleObject1.bin" ContentType="application/vnd.openxmlformats-officedocument.oleObject"/>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embeddings/oleObject2.bin" ContentType="application/vnd.openxmlformats-officedocument.oleObject"/>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embeddings/oleObject3.bin" ContentType="application/vnd.openxmlformats-officedocument.oleObject"/>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embeddings/oleObject8.bin" ContentType="application/vnd.openxmlformats-officedocument.oleObject"/>
  <Override PartName="/ppt/notesSlides/notesSlide72.xml" ContentType="application/vnd.openxmlformats-officedocument.presentationml.notesSlide+xml"/>
  <Override PartName="/ppt/embeddings/oleObject9.bin" ContentType="application/vnd.openxmlformats-officedocument.oleObject"/>
  <Override PartName="/ppt/notesSlides/notesSlide73.xml" ContentType="application/vnd.openxmlformats-officedocument.presentationml.notesSlide+xml"/>
  <Override PartName="/ppt/embeddings/oleObject10.bin" ContentType="application/vnd.openxmlformats-officedocument.oleObject"/>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embeddings/oleObject11.bin" ContentType="application/vnd.openxmlformats-officedocument.oleObject"/>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embeddings/oleObject12.bin" ContentType="application/vnd.openxmlformats-officedocument.oleObject"/>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6"/>
  </p:notesMasterIdLst>
  <p:sldIdLst>
    <p:sldId id="408" r:id="rId2"/>
    <p:sldId id="409" r:id="rId3"/>
    <p:sldId id="410" r:id="rId4"/>
    <p:sldId id="411" r:id="rId5"/>
    <p:sldId id="489" r:id="rId6"/>
    <p:sldId id="412" r:id="rId7"/>
    <p:sldId id="413" r:id="rId8"/>
    <p:sldId id="414" r:id="rId9"/>
    <p:sldId id="476" r:id="rId10"/>
    <p:sldId id="415" r:id="rId11"/>
    <p:sldId id="452" r:id="rId12"/>
    <p:sldId id="473" r:id="rId13"/>
    <p:sldId id="474" r:id="rId14"/>
    <p:sldId id="417" r:id="rId15"/>
    <p:sldId id="490" r:id="rId16"/>
    <p:sldId id="491" r:id="rId17"/>
    <p:sldId id="416" r:id="rId18"/>
    <p:sldId id="418" r:id="rId19"/>
    <p:sldId id="419" r:id="rId20"/>
    <p:sldId id="469" r:id="rId21"/>
    <p:sldId id="470" r:id="rId22"/>
    <p:sldId id="471" r:id="rId23"/>
    <p:sldId id="544" r:id="rId24"/>
    <p:sldId id="494" r:id="rId25"/>
    <p:sldId id="495" r:id="rId26"/>
    <p:sldId id="497" r:id="rId27"/>
    <p:sldId id="498" r:id="rId28"/>
    <p:sldId id="499" r:id="rId29"/>
    <p:sldId id="500" r:id="rId30"/>
    <p:sldId id="551" r:id="rId31"/>
    <p:sldId id="501" r:id="rId32"/>
    <p:sldId id="455" r:id="rId33"/>
    <p:sldId id="502" r:id="rId34"/>
    <p:sldId id="503" r:id="rId35"/>
    <p:sldId id="504" r:id="rId36"/>
    <p:sldId id="505" r:id="rId37"/>
    <p:sldId id="542" r:id="rId38"/>
    <p:sldId id="506" r:id="rId39"/>
    <p:sldId id="507" r:id="rId40"/>
    <p:sldId id="508" r:id="rId41"/>
    <p:sldId id="509" r:id="rId42"/>
    <p:sldId id="510" r:id="rId43"/>
    <p:sldId id="511" r:id="rId44"/>
    <p:sldId id="512" r:id="rId45"/>
    <p:sldId id="547" r:id="rId46"/>
    <p:sldId id="515" r:id="rId47"/>
    <p:sldId id="516" r:id="rId48"/>
    <p:sldId id="531" r:id="rId49"/>
    <p:sldId id="534" r:id="rId50"/>
    <p:sldId id="533" r:id="rId51"/>
    <p:sldId id="538" r:id="rId52"/>
    <p:sldId id="536" r:id="rId53"/>
    <p:sldId id="537" r:id="rId54"/>
    <p:sldId id="540" r:id="rId55"/>
    <p:sldId id="535" r:id="rId56"/>
    <p:sldId id="517" r:id="rId57"/>
    <p:sldId id="518" r:id="rId58"/>
    <p:sldId id="519" r:id="rId59"/>
    <p:sldId id="520" r:id="rId60"/>
    <p:sldId id="546" r:id="rId61"/>
    <p:sldId id="521" r:id="rId62"/>
    <p:sldId id="522" r:id="rId63"/>
    <p:sldId id="523" r:id="rId64"/>
    <p:sldId id="293" r:id="rId65"/>
    <p:sldId id="294" r:id="rId66"/>
    <p:sldId id="317" r:id="rId67"/>
    <p:sldId id="295" r:id="rId68"/>
    <p:sldId id="296" r:id="rId69"/>
    <p:sldId id="440" r:id="rId70"/>
    <p:sldId id="545" r:id="rId71"/>
    <p:sldId id="441" r:id="rId72"/>
    <p:sldId id="451" r:id="rId73"/>
    <p:sldId id="442" r:id="rId74"/>
    <p:sldId id="447" r:id="rId75"/>
    <p:sldId id="524" r:id="rId76"/>
    <p:sldId id="525" r:id="rId77"/>
    <p:sldId id="526" r:id="rId78"/>
    <p:sldId id="527" r:id="rId79"/>
    <p:sldId id="528" r:id="rId80"/>
    <p:sldId id="529" r:id="rId81"/>
    <p:sldId id="530" r:id="rId82"/>
    <p:sldId id="453" r:id="rId83"/>
    <p:sldId id="454" r:id="rId84"/>
    <p:sldId id="393" r:id="rId85"/>
    <p:sldId id="396" r:id="rId86"/>
    <p:sldId id="400" r:id="rId87"/>
    <p:sldId id="458" r:id="rId88"/>
    <p:sldId id="532" r:id="rId89"/>
    <p:sldId id="460" r:id="rId90"/>
    <p:sldId id="456" r:id="rId91"/>
    <p:sldId id="457" r:id="rId92"/>
    <p:sldId id="461" r:id="rId93"/>
    <p:sldId id="493" r:id="rId94"/>
    <p:sldId id="462" r:id="rId95"/>
    <p:sldId id="463" r:id="rId96"/>
    <p:sldId id="464" r:id="rId97"/>
    <p:sldId id="465" r:id="rId98"/>
    <p:sldId id="466" r:id="rId99"/>
    <p:sldId id="467" r:id="rId100"/>
    <p:sldId id="468" r:id="rId101"/>
    <p:sldId id="403" r:id="rId102"/>
    <p:sldId id="404" r:id="rId103"/>
    <p:sldId id="479" r:id="rId104"/>
    <p:sldId id="480" r:id="rId105"/>
    <p:sldId id="481" r:id="rId106"/>
    <p:sldId id="482" r:id="rId107"/>
    <p:sldId id="483" r:id="rId108"/>
    <p:sldId id="548" r:id="rId109"/>
    <p:sldId id="550" r:id="rId110"/>
    <p:sldId id="549" r:id="rId111"/>
    <p:sldId id="484" r:id="rId112"/>
    <p:sldId id="486" r:id="rId113"/>
    <p:sldId id="487" r:id="rId114"/>
    <p:sldId id="488" r:id="rId115"/>
  </p:sldIdLst>
  <p:sldSz cx="9144000" cy="6858000" type="screen4x3"/>
  <p:notesSz cx="6858000" cy="9144000"/>
  <p:defaultTextStyle>
    <a:defPPr>
      <a:defRPr lang="en-US"/>
    </a:defPPr>
    <a:lvl1pPr algn="l" rtl="0" eaLnBrk="0" fontAlgn="base" hangingPunct="0">
      <a:spcBef>
        <a:spcPct val="20000"/>
      </a:spcBef>
      <a:spcAft>
        <a:spcPct val="0"/>
      </a:spcAft>
      <a:buChar char="•"/>
      <a:defRPr sz="3200" kern="1200">
        <a:solidFill>
          <a:srgbClr val="CCCCFF"/>
        </a:solidFill>
        <a:latin typeface="Arial Rounded MT Bold" charset="0"/>
        <a:ea typeface="ＭＳ Ｐゴシック" charset="0"/>
        <a:cs typeface="+mn-cs"/>
      </a:defRPr>
    </a:lvl1pPr>
    <a:lvl2pPr marL="457200" algn="l" rtl="0" eaLnBrk="0" fontAlgn="base" hangingPunct="0">
      <a:spcBef>
        <a:spcPct val="20000"/>
      </a:spcBef>
      <a:spcAft>
        <a:spcPct val="0"/>
      </a:spcAft>
      <a:buChar char="•"/>
      <a:defRPr sz="3200" kern="1200">
        <a:solidFill>
          <a:srgbClr val="CCCCFF"/>
        </a:solidFill>
        <a:latin typeface="Arial Rounded MT Bold" charset="0"/>
        <a:ea typeface="ＭＳ Ｐゴシック" charset="0"/>
        <a:cs typeface="+mn-cs"/>
      </a:defRPr>
    </a:lvl2pPr>
    <a:lvl3pPr marL="914400" algn="l" rtl="0" eaLnBrk="0" fontAlgn="base" hangingPunct="0">
      <a:spcBef>
        <a:spcPct val="20000"/>
      </a:spcBef>
      <a:spcAft>
        <a:spcPct val="0"/>
      </a:spcAft>
      <a:buChar char="•"/>
      <a:defRPr sz="3200" kern="1200">
        <a:solidFill>
          <a:srgbClr val="CCCCFF"/>
        </a:solidFill>
        <a:latin typeface="Arial Rounded MT Bold" charset="0"/>
        <a:ea typeface="ＭＳ Ｐゴシック" charset="0"/>
        <a:cs typeface="+mn-cs"/>
      </a:defRPr>
    </a:lvl3pPr>
    <a:lvl4pPr marL="1371600" algn="l" rtl="0" eaLnBrk="0" fontAlgn="base" hangingPunct="0">
      <a:spcBef>
        <a:spcPct val="20000"/>
      </a:spcBef>
      <a:spcAft>
        <a:spcPct val="0"/>
      </a:spcAft>
      <a:buChar char="•"/>
      <a:defRPr sz="3200" kern="1200">
        <a:solidFill>
          <a:srgbClr val="CCCCFF"/>
        </a:solidFill>
        <a:latin typeface="Arial Rounded MT Bold" charset="0"/>
        <a:ea typeface="ＭＳ Ｐゴシック" charset="0"/>
        <a:cs typeface="+mn-cs"/>
      </a:defRPr>
    </a:lvl4pPr>
    <a:lvl5pPr marL="1828800" algn="l" rtl="0" eaLnBrk="0" fontAlgn="base" hangingPunct="0">
      <a:spcBef>
        <a:spcPct val="20000"/>
      </a:spcBef>
      <a:spcAft>
        <a:spcPct val="0"/>
      </a:spcAft>
      <a:buChar char="•"/>
      <a:defRPr sz="3200" kern="1200">
        <a:solidFill>
          <a:srgbClr val="CCCCFF"/>
        </a:solidFill>
        <a:latin typeface="Arial Rounded MT Bold" charset="0"/>
        <a:ea typeface="ＭＳ Ｐゴシック" charset="0"/>
        <a:cs typeface="+mn-cs"/>
      </a:defRPr>
    </a:lvl5pPr>
    <a:lvl6pPr marL="2286000" algn="l" defTabSz="457200" rtl="0" eaLnBrk="1" latinLnBrk="0" hangingPunct="1">
      <a:defRPr sz="3200" kern="1200">
        <a:solidFill>
          <a:srgbClr val="CCCCFF"/>
        </a:solidFill>
        <a:latin typeface="Arial Rounded MT Bold" charset="0"/>
        <a:ea typeface="ＭＳ Ｐゴシック" charset="0"/>
        <a:cs typeface="+mn-cs"/>
      </a:defRPr>
    </a:lvl6pPr>
    <a:lvl7pPr marL="2743200" algn="l" defTabSz="457200" rtl="0" eaLnBrk="1" latinLnBrk="0" hangingPunct="1">
      <a:defRPr sz="3200" kern="1200">
        <a:solidFill>
          <a:srgbClr val="CCCCFF"/>
        </a:solidFill>
        <a:latin typeface="Arial Rounded MT Bold" charset="0"/>
        <a:ea typeface="ＭＳ Ｐゴシック" charset="0"/>
        <a:cs typeface="+mn-cs"/>
      </a:defRPr>
    </a:lvl7pPr>
    <a:lvl8pPr marL="3200400" algn="l" defTabSz="457200" rtl="0" eaLnBrk="1" latinLnBrk="0" hangingPunct="1">
      <a:defRPr sz="3200" kern="1200">
        <a:solidFill>
          <a:srgbClr val="CCCCFF"/>
        </a:solidFill>
        <a:latin typeface="Arial Rounded MT Bold" charset="0"/>
        <a:ea typeface="ＭＳ Ｐゴシック" charset="0"/>
        <a:cs typeface="+mn-cs"/>
      </a:defRPr>
    </a:lvl8pPr>
    <a:lvl9pPr marL="3657600" algn="l" defTabSz="457200" rtl="0" eaLnBrk="1" latinLnBrk="0" hangingPunct="1">
      <a:defRPr sz="3200" kern="1200">
        <a:solidFill>
          <a:srgbClr val="CCCCFF"/>
        </a:solidFill>
        <a:latin typeface="Arial Rounded MT Bold"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000099"/>
    <a:srgbClr val="FF0000"/>
    <a:srgbClr val="FF9999"/>
    <a:srgbClr val="CCCCFF"/>
    <a:srgbClr val="CCCC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ferSingleView="1">
    <p:restoredLeft sz="15620" autoAdjust="0"/>
    <p:restoredTop sz="94660"/>
  </p:normalViewPr>
  <p:slideViewPr>
    <p:cSldViewPr>
      <p:cViewPr>
        <p:scale>
          <a:sx n="100" d="100"/>
          <a:sy n="100" d="100"/>
        </p:scale>
        <p:origin x="-256" y="-17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theme" Target="theme/theme1.xml"/><Relationship Id="rId121"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notesMaster" Target="notesMasters/notesMaster1.xml"/><Relationship Id="rId117" Type="http://schemas.openxmlformats.org/officeDocument/2006/relationships/printerSettings" Target="printerSettings/printerSettings1.bin"/><Relationship Id="rId118" Type="http://schemas.openxmlformats.org/officeDocument/2006/relationships/presProps" Target="presProps.xml"/><Relationship Id="rId119" Type="http://schemas.openxmlformats.org/officeDocument/2006/relationships/viewProps" Target="viewProps.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_rels/viewProps.xml.rels><?xml version="1.0" encoding="UTF-8" standalone="yes"?>
<Relationships xmlns="http://schemas.openxmlformats.org/package/2006/relationships"><Relationship Id="rId1" Type="http://schemas.openxmlformats.org/officeDocument/2006/relationships/slide" Target="slides/slide80.xml"/><Relationship Id="rId2" Type="http://schemas.openxmlformats.org/officeDocument/2006/relationships/slide" Target="slides/slide8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23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123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1232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123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23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123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BF4FEA0C-6C0A-DC4F-9B98-ED6343573C38}" type="slidenum">
              <a:rPr lang="en-US"/>
              <a:pPr/>
              <a:t>‹#›</a:t>
            </a:fld>
            <a:endParaRPr lang="en-US"/>
          </a:p>
        </p:txBody>
      </p:sp>
    </p:spTree>
    <p:extLst>
      <p:ext uri="{BB962C8B-B14F-4D97-AF65-F5344CB8AC3E}">
        <p14:creationId xmlns:p14="http://schemas.microsoft.com/office/powerpoint/2010/main" val="1003233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C9227D-66C4-F148-BC9C-20375F2C8153}" type="slidenum">
              <a:rPr lang="en-US"/>
              <a:pPr/>
              <a:t>1</a:t>
            </a:fld>
            <a:endParaRPr lang="en-US"/>
          </a:p>
        </p:txBody>
      </p:sp>
      <p:sp>
        <p:nvSpPr>
          <p:cNvPr id="31334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13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2D0C74-1296-8D4F-8807-FDE4D5E9D499}" type="slidenum">
              <a:rPr lang="en-US"/>
              <a:pPr/>
              <a:t>10</a:t>
            </a:fld>
            <a:endParaRPr lang="en-US"/>
          </a:p>
        </p:txBody>
      </p:sp>
      <p:sp>
        <p:nvSpPr>
          <p:cNvPr id="32256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B24E2-5F66-ED4C-8EBA-A12A611CEA06}" type="slidenum">
              <a:rPr lang="en-US"/>
              <a:pPr/>
              <a:t>100</a:t>
            </a:fld>
            <a:endParaRPr lang="en-US"/>
          </a:p>
        </p:txBody>
      </p:sp>
      <p:sp>
        <p:nvSpPr>
          <p:cNvPr id="40755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07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AC0A01-201D-1D4D-9D37-2FAC8412B05A}" type="slidenum">
              <a:rPr lang="en-US"/>
              <a:pPr/>
              <a:t>101</a:t>
            </a:fld>
            <a:endParaRPr lang="en-US"/>
          </a:p>
        </p:txBody>
      </p:sp>
      <p:sp>
        <p:nvSpPr>
          <p:cNvPr id="40857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08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D7748C-04F1-6645-9D94-F88CC16B8FCC}" type="slidenum">
              <a:rPr lang="en-US"/>
              <a:pPr/>
              <a:t>102</a:t>
            </a:fld>
            <a:endParaRPr lang="en-US"/>
          </a:p>
        </p:txBody>
      </p:sp>
      <p:sp>
        <p:nvSpPr>
          <p:cNvPr id="40960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09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65FE5-5FDB-804C-BA41-4BFE4D4DD851}" type="slidenum">
              <a:rPr lang="en-US"/>
              <a:pPr/>
              <a:t>103</a:t>
            </a:fld>
            <a:endParaRPr lang="en-US"/>
          </a:p>
        </p:txBody>
      </p:sp>
      <p:sp>
        <p:nvSpPr>
          <p:cNvPr id="41062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10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2A906E-7766-3E43-8BBE-621B68D7211E}" type="slidenum">
              <a:rPr lang="en-US"/>
              <a:pPr/>
              <a:t>104</a:t>
            </a:fld>
            <a:endParaRPr lang="en-US"/>
          </a:p>
        </p:txBody>
      </p:sp>
      <p:sp>
        <p:nvSpPr>
          <p:cNvPr id="41165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11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5EBB9B-67D2-8841-B78E-7BA1E53ADA87}" type="slidenum">
              <a:rPr lang="en-US"/>
              <a:pPr/>
              <a:t>105</a:t>
            </a:fld>
            <a:endParaRPr lang="en-US"/>
          </a:p>
        </p:txBody>
      </p:sp>
      <p:sp>
        <p:nvSpPr>
          <p:cNvPr id="41267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12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1E979E-D728-2347-8058-2B02206A3BB1}" type="slidenum">
              <a:rPr lang="en-US"/>
              <a:pPr/>
              <a:t>106</a:t>
            </a:fld>
            <a:endParaRPr lang="en-US"/>
          </a:p>
        </p:txBody>
      </p:sp>
      <p:sp>
        <p:nvSpPr>
          <p:cNvPr id="41369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13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B7BC66-8395-3549-92AD-43A1CB6816BA}" type="slidenum">
              <a:rPr lang="en-US"/>
              <a:pPr/>
              <a:t>107</a:t>
            </a:fld>
            <a:endParaRPr lang="en-US"/>
          </a:p>
        </p:txBody>
      </p:sp>
      <p:sp>
        <p:nvSpPr>
          <p:cNvPr id="41472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14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D90CC7-5169-1B4A-BD58-71D322B1BFA8}" type="slidenum">
              <a:rPr lang="en-US"/>
              <a:pPr/>
              <a:t>108</a:t>
            </a:fld>
            <a:endParaRPr lang="en-US"/>
          </a:p>
        </p:txBody>
      </p:sp>
      <p:sp>
        <p:nvSpPr>
          <p:cNvPr id="44237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4237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F687A3-9A89-0C40-83CD-27C6EA9E6288}" type="slidenum">
              <a:rPr lang="en-US"/>
              <a:pPr/>
              <a:t>109</a:t>
            </a:fld>
            <a:endParaRPr lang="en-US"/>
          </a:p>
        </p:txBody>
      </p:sp>
      <p:sp>
        <p:nvSpPr>
          <p:cNvPr id="44646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46467"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9CC54-C44E-F24D-8296-AE12039B8386}" type="slidenum">
              <a:rPr lang="en-US"/>
              <a:pPr/>
              <a:t>11</a:t>
            </a:fld>
            <a:endParaRPr lang="en-US"/>
          </a:p>
        </p:txBody>
      </p:sp>
      <p:sp>
        <p:nvSpPr>
          <p:cNvPr id="32358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23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BD1D7-CBD5-B243-9906-C737FA4265A2}" type="slidenum">
              <a:rPr lang="en-US"/>
              <a:pPr/>
              <a:t>110</a:t>
            </a:fld>
            <a:endParaRPr lang="en-US"/>
          </a:p>
        </p:txBody>
      </p:sp>
      <p:sp>
        <p:nvSpPr>
          <p:cNvPr id="44441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4441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4B5F82-B52C-024D-AF48-6286C888FC78}" type="slidenum">
              <a:rPr lang="en-US"/>
              <a:pPr/>
              <a:t>111</a:t>
            </a:fld>
            <a:endParaRPr lang="en-US"/>
          </a:p>
        </p:txBody>
      </p:sp>
      <p:sp>
        <p:nvSpPr>
          <p:cNvPr id="41574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15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5171E-642F-0446-95B2-64F4F42A642B}" type="slidenum">
              <a:rPr lang="en-US"/>
              <a:pPr/>
              <a:t>112</a:t>
            </a:fld>
            <a:endParaRPr lang="en-US"/>
          </a:p>
        </p:txBody>
      </p:sp>
      <p:sp>
        <p:nvSpPr>
          <p:cNvPr id="41677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16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D61D56-B89E-FB46-A751-327722690710}" type="slidenum">
              <a:rPr lang="en-US"/>
              <a:pPr/>
              <a:t>113</a:t>
            </a:fld>
            <a:endParaRPr lang="en-US"/>
          </a:p>
        </p:txBody>
      </p:sp>
      <p:sp>
        <p:nvSpPr>
          <p:cNvPr id="41779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17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C6163E-FCE8-7248-82D0-4DAD79EA4EBE}" type="slidenum">
              <a:rPr lang="en-US"/>
              <a:pPr/>
              <a:t>114</a:t>
            </a:fld>
            <a:endParaRPr lang="en-US"/>
          </a:p>
        </p:txBody>
      </p:sp>
      <p:sp>
        <p:nvSpPr>
          <p:cNvPr id="4188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18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E340C7-515B-2A4C-9CA7-088E41AA0905}" type="slidenum">
              <a:rPr lang="en-US"/>
              <a:pPr/>
              <a:t>12</a:t>
            </a:fld>
            <a:endParaRPr lang="en-US"/>
          </a:p>
        </p:txBody>
      </p:sp>
      <p:sp>
        <p:nvSpPr>
          <p:cNvPr id="32461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2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86089-B1CD-2848-8BCA-0551CF7F028D}" type="slidenum">
              <a:rPr lang="en-US"/>
              <a:pPr/>
              <a:t>13</a:t>
            </a:fld>
            <a:endParaRPr lang="en-US"/>
          </a:p>
        </p:txBody>
      </p:sp>
      <p:sp>
        <p:nvSpPr>
          <p:cNvPr id="32563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25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47FF25-34AC-AF46-A971-2F0A8A54E5DC}" type="slidenum">
              <a:rPr lang="en-US"/>
              <a:pPr/>
              <a:t>14</a:t>
            </a:fld>
            <a:endParaRPr lang="en-US"/>
          </a:p>
        </p:txBody>
      </p:sp>
      <p:sp>
        <p:nvSpPr>
          <p:cNvPr id="32665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2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78F178-C810-7949-B65F-D871D79B0FCF}" type="slidenum">
              <a:rPr lang="en-US"/>
              <a:pPr/>
              <a:t>15</a:t>
            </a:fld>
            <a:endParaRPr lang="en-US"/>
          </a:p>
        </p:txBody>
      </p:sp>
      <p:sp>
        <p:nvSpPr>
          <p:cNvPr id="32768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2CD6D-3212-744F-8208-9E40691BA9A2}" type="slidenum">
              <a:rPr lang="en-US"/>
              <a:pPr/>
              <a:t>16</a:t>
            </a:fld>
            <a:endParaRPr lang="en-US"/>
          </a:p>
        </p:txBody>
      </p:sp>
      <p:sp>
        <p:nvSpPr>
          <p:cNvPr id="32870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2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876B85-26C2-8947-87F2-B5250627E495}" type="slidenum">
              <a:rPr lang="en-US"/>
              <a:pPr/>
              <a:t>17</a:t>
            </a:fld>
            <a:endParaRPr lang="en-US"/>
          </a:p>
        </p:txBody>
      </p:sp>
      <p:sp>
        <p:nvSpPr>
          <p:cNvPr id="32973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29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586E33-4C78-304E-927D-73B3324E36B0}" type="slidenum">
              <a:rPr lang="en-US"/>
              <a:pPr/>
              <a:t>18</a:t>
            </a:fld>
            <a:endParaRPr lang="en-US"/>
          </a:p>
        </p:txBody>
      </p:sp>
      <p:sp>
        <p:nvSpPr>
          <p:cNvPr id="33075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3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95C001-5360-D54B-936B-988DC9EB6A03}" type="slidenum">
              <a:rPr lang="en-US"/>
              <a:pPr/>
              <a:t>19</a:t>
            </a:fld>
            <a:endParaRPr lang="en-US"/>
          </a:p>
        </p:txBody>
      </p:sp>
      <p:sp>
        <p:nvSpPr>
          <p:cNvPr id="33177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31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520AAC-C4C5-E448-A97D-2B7B465A87D5}" type="slidenum">
              <a:rPr lang="en-US"/>
              <a:pPr/>
              <a:t>2</a:t>
            </a:fld>
            <a:endParaRPr lang="en-US"/>
          </a:p>
        </p:txBody>
      </p:sp>
      <p:sp>
        <p:nvSpPr>
          <p:cNvPr id="31437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14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E145B8-55C4-0349-BF05-2CCD51A28D24}" type="slidenum">
              <a:rPr lang="en-US"/>
              <a:pPr/>
              <a:t>20</a:t>
            </a:fld>
            <a:endParaRPr lang="en-US"/>
          </a:p>
        </p:txBody>
      </p:sp>
      <p:sp>
        <p:nvSpPr>
          <p:cNvPr id="33280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3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90465C-6F85-0F4A-84BE-FE16C00E6DEB}" type="slidenum">
              <a:rPr lang="en-US"/>
              <a:pPr/>
              <a:t>21</a:t>
            </a:fld>
            <a:endParaRPr lang="en-US"/>
          </a:p>
        </p:txBody>
      </p:sp>
      <p:sp>
        <p:nvSpPr>
          <p:cNvPr id="33382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33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19B559-EFD6-EA42-9872-40B0132A43EF}" type="slidenum">
              <a:rPr lang="en-US"/>
              <a:pPr/>
              <a:t>22</a:t>
            </a:fld>
            <a:endParaRPr lang="en-US"/>
          </a:p>
        </p:txBody>
      </p:sp>
      <p:sp>
        <p:nvSpPr>
          <p:cNvPr id="33485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34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93F09E-4EC4-8341-ACCE-8A5C9E5150F1}" type="slidenum">
              <a:rPr lang="en-US"/>
              <a:pPr/>
              <a:t>23</a:t>
            </a:fld>
            <a:endParaRPr lang="en-US"/>
          </a:p>
        </p:txBody>
      </p:sp>
      <p:sp>
        <p:nvSpPr>
          <p:cNvPr id="43827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38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43CEFB-AA47-A342-9813-4CE37AFA6EDA}" type="slidenum">
              <a:rPr lang="en-US"/>
              <a:pPr/>
              <a:t>24</a:t>
            </a:fld>
            <a:endParaRPr lang="en-US"/>
          </a:p>
        </p:txBody>
      </p:sp>
      <p:sp>
        <p:nvSpPr>
          <p:cNvPr id="33587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35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19D106-FD4D-0341-B0B2-B38A5142D776}" type="slidenum">
              <a:rPr lang="en-US"/>
              <a:pPr/>
              <a:t>25</a:t>
            </a:fld>
            <a:endParaRPr lang="en-US"/>
          </a:p>
        </p:txBody>
      </p:sp>
      <p:sp>
        <p:nvSpPr>
          <p:cNvPr id="33689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36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207CB2-A212-C048-B0C9-7D9D836B30A4}" type="slidenum">
              <a:rPr lang="en-US"/>
              <a:pPr/>
              <a:t>26</a:t>
            </a:fld>
            <a:endParaRPr lang="en-US"/>
          </a:p>
        </p:txBody>
      </p:sp>
      <p:sp>
        <p:nvSpPr>
          <p:cNvPr id="33792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37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954927-2D04-2B4B-9A7C-60AE722547D9}" type="slidenum">
              <a:rPr lang="en-US"/>
              <a:pPr/>
              <a:t>27</a:t>
            </a:fld>
            <a:endParaRPr lang="en-US"/>
          </a:p>
        </p:txBody>
      </p:sp>
      <p:sp>
        <p:nvSpPr>
          <p:cNvPr id="33894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4B97BB-5E42-E648-8938-D0276511C140}" type="slidenum">
              <a:rPr lang="en-US"/>
              <a:pPr/>
              <a:t>28</a:t>
            </a:fld>
            <a:endParaRPr lang="en-US"/>
          </a:p>
        </p:txBody>
      </p:sp>
      <p:sp>
        <p:nvSpPr>
          <p:cNvPr id="33997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087A96-1653-1A47-9C63-94260D0942B9}" type="slidenum">
              <a:rPr lang="en-US"/>
              <a:pPr/>
              <a:t>29</a:t>
            </a:fld>
            <a:endParaRPr lang="en-US"/>
          </a:p>
        </p:txBody>
      </p:sp>
      <p:sp>
        <p:nvSpPr>
          <p:cNvPr id="34099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4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34E5A9-FEA7-0F4C-B345-59A0D8A2E486}" type="slidenum">
              <a:rPr lang="en-US"/>
              <a:pPr/>
              <a:t>3</a:t>
            </a:fld>
            <a:endParaRPr lang="en-US"/>
          </a:p>
        </p:txBody>
      </p:sp>
      <p:sp>
        <p:nvSpPr>
          <p:cNvPr id="31539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9FCC27-6745-7F4D-A5B7-F729663F311A}" type="slidenum">
              <a:rPr lang="en-US"/>
              <a:pPr/>
              <a:t>30</a:t>
            </a:fld>
            <a:endParaRPr lang="en-US"/>
          </a:p>
        </p:txBody>
      </p:sp>
      <p:sp>
        <p:nvSpPr>
          <p:cNvPr id="44851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48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B3C12A-F01B-2247-9FED-1D278AB6F59C}" type="slidenum">
              <a:rPr lang="en-US"/>
              <a:pPr/>
              <a:t>31</a:t>
            </a:fld>
            <a:endParaRPr lang="en-US"/>
          </a:p>
        </p:txBody>
      </p:sp>
      <p:sp>
        <p:nvSpPr>
          <p:cNvPr id="3420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42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4C8BC6-F4CB-6B40-9A27-A769AB1BD756}" type="slidenum">
              <a:rPr lang="en-US"/>
              <a:pPr/>
              <a:t>32</a:t>
            </a:fld>
            <a:endParaRPr lang="en-US"/>
          </a:p>
        </p:txBody>
      </p:sp>
      <p:sp>
        <p:nvSpPr>
          <p:cNvPr id="34304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4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B4F71E-864D-C54B-9249-28122B8C23F3}" type="slidenum">
              <a:rPr lang="en-US"/>
              <a:pPr/>
              <a:t>33</a:t>
            </a:fld>
            <a:endParaRPr lang="en-US"/>
          </a:p>
        </p:txBody>
      </p:sp>
      <p:sp>
        <p:nvSpPr>
          <p:cNvPr id="34406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44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E49FE8-43F6-EB4A-8805-AB4A1FB89988}" type="slidenum">
              <a:rPr lang="en-US"/>
              <a:pPr/>
              <a:t>34</a:t>
            </a:fld>
            <a:endParaRPr lang="en-US"/>
          </a:p>
        </p:txBody>
      </p:sp>
      <p:sp>
        <p:nvSpPr>
          <p:cNvPr id="34509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45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CAC1A8-7AC0-6B45-BA2A-7F21BA71D6D5}" type="slidenum">
              <a:rPr lang="en-US"/>
              <a:pPr/>
              <a:t>35</a:t>
            </a:fld>
            <a:endParaRPr lang="en-US"/>
          </a:p>
        </p:txBody>
      </p:sp>
      <p:sp>
        <p:nvSpPr>
          <p:cNvPr id="34611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4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5D6D58-4A09-ED4C-9766-9421DDDAAF16}" type="slidenum">
              <a:rPr lang="en-US"/>
              <a:pPr/>
              <a:t>36</a:t>
            </a:fld>
            <a:endParaRPr lang="en-US"/>
          </a:p>
        </p:txBody>
      </p:sp>
      <p:sp>
        <p:nvSpPr>
          <p:cNvPr id="34713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47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3FD720-5670-C54B-AA11-C01B930EAA23}" type="slidenum">
              <a:rPr lang="en-US"/>
              <a:pPr/>
              <a:t>37</a:t>
            </a:fld>
            <a:endParaRPr lang="en-US"/>
          </a:p>
        </p:txBody>
      </p:sp>
      <p:sp>
        <p:nvSpPr>
          <p:cNvPr id="42905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29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775C97-72E4-3948-9418-16E5BBA6D097}" type="slidenum">
              <a:rPr lang="en-US"/>
              <a:pPr/>
              <a:t>38</a:t>
            </a:fld>
            <a:endParaRPr lang="en-US"/>
          </a:p>
        </p:txBody>
      </p:sp>
      <p:sp>
        <p:nvSpPr>
          <p:cNvPr id="34816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4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E1D6AB-35C9-DA4C-A7F0-ABA440366C82}" type="slidenum">
              <a:rPr lang="en-US"/>
              <a:pPr/>
              <a:t>39</a:t>
            </a:fld>
            <a:endParaRPr lang="en-US"/>
          </a:p>
        </p:txBody>
      </p:sp>
      <p:sp>
        <p:nvSpPr>
          <p:cNvPr id="34918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4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84697F-FD0E-494B-B015-E7CF86BCDD81}" type="slidenum">
              <a:rPr lang="en-US"/>
              <a:pPr/>
              <a:t>4</a:t>
            </a:fld>
            <a:endParaRPr lang="en-US"/>
          </a:p>
        </p:txBody>
      </p:sp>
      <p:sp>
        <p:nvSpPr>
          <p:cNvPr id="3164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1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2528BA-8D4A-994C-8EB8-DB2D7D766A54}" type="slidenum">
              <a:rPr lang="en-US"/>
              <a:pPr/>
              <a:t>40</a:t>
            </a:fld>
            <a:endParaRPr lang="en-US"/>
          </a:p>
        </p:txBody>
      </p:sp>
      <p:sp>
        <p:nvSpPr>
          <p:cNvPr id="35021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50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107DBA-6834-9940-AAD9-AEBC70AA7C10}" type="slidenum">
              <a:rPr lang="en-US"/>
              <a:pPr/>
              <a:t>41</a:t>
            </a:fld>
            <a:endParaRPr lang="en-US"/>
          </a:p>
        </p:txBody>
      </p:sp>
      <p:sp>
        <p:nvSpPr>
          <p:cNvPr id="35123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8FA537-C76F-3642-BB56-4E3F32B72140}" type="slidenum">
              <a:rPr lang="en-US"/>
              <a:pPr/>
              <a:t>42</a:t>
            </a:fld>
            <a:endParaRPr lang="en-US"/>
          </a:p>
        </p:txBody>
      </p:sp>
      <p:sp>
        <p:nvSpPr>
          <p:cNvPr id="35225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5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4AA60E-6613-CF42-B7E5-A47E9920AAE6}" type="slidenum">
              <a:rPr lang="en-US"/>
              <a:pPr/>
              <a:t>43</a:t>
            </a:fld>
            <a:endParaRPr lang="en-US"/>
          </a:p>
        </p:txBody>
      </p:sp>
      <p:sp>
        <p:nvSpPr>
          <p:cNvPr id="35328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53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447577-568E-6043-8037-65833395BE1B}" type="slidenum">
              <a:rPr lang="en-US"/>
              <a:pPr/>
              <a:t>44</a:t>
            </a:fld>
            <a:endParaRPr lang="en-US"/>
          </a:p>
        </p:txBody>
      </p:sp>
      <p:sp>
        <p:nvSpPr>
          <p:cNvPr id="35430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54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1CC2F-69A6-3F48-8FBA-15185EC4A464}" type="slidenum">
              <a:rPr lang="en-US"/>
              <a:pPr/>
              <a:t>45</a:t>
            </a:fld>
            <a:endParaRPr lang="en-US"/>
          </a:p>
        </p:txBody>
      </p:sp>
      <p:sp>
        <p:nvSpPr>
          <p:cNvPr id="43929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39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148CAE-9C81-DD48-AFB4-C3D4F4E6F242}" type="slidenum">
              <a:rPr lang="en-US"/>
              <a:pPr/>
              <a:t>46</a:t>
            </a:fld>
            <a:endParaRPr lang="en-US"/>
          </a:p>
        </p:txBody>
      </p:sp>
      <p:sp>
        <p:nvSpPr>
          <p:cNvPr id="35533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55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43B666-44EC-9845-B96D-33822AA72F31}" type="slidenum">
              <a:rPr lang="en-US"/>
              <a:pPr/>
              <a:t>47</a:t>
            </a:fld>
            <a:endParaRPr lang="en-US"/>
          </a:p>
        </p:txBody>
      </p:sp>
      <p:sp>
        <p:nvSpPr>
          <p:cNvPr id="35635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5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97E6C-40F5-C948-9428-B834FCCEBEFE}" type="slidenum">
              <a:rPr lang="en-US"/>
              <a:pPr/>
              <a:t>48</a:t>
            </a:fld>
            <a:endParaRPr lang="en-US"/>
          </a:p>
        </p:txBody>
      </p:sp>
      <p:sp>
        <p:nvSpPr>
          <p:cNvPr id="35737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5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53C6D8-662F-7D40-A0D8-C81E3E8D2ADD}" type="slidenum">
              <a:rPr lang="en-US"/>
              <a:pPr/>
              <a:t>49</a:t>
            </a:fld>
            <a:endParaRPr lang="en-US"/>
          </a:p>
        </p:txBody>
      </p:sp>
      <p:sp>
        <p:nvSpPr>
          <p:cNvPr id="35840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58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2F704F-31C2-9645-BFA7-332ED3B893B5}" type="slidenum">
              <a:rPr lang="en-US"/>
              <a:pPr/>
              <a:t>5</a:t>
            </a:fld>
            <a:endParaRPr lang="en-US"/>
          </a:p>
        </p:txBody>
      </p:sp>
      <p:sp>
        <p:nvSpPr>
          <p:cNvPr id="31744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17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5461D6-4765-7A45-BF9F-9EE9D074BB4D}" type="slidenum">
              <a:rPr lang="en-US"/>
              <a:pPr/>
              <a:t>50</a:t>
            </a:fld>
            <a:endParaRPr lang="en-US"/>
          </a:p>
        </p:txBody>
      </p:sp>
      <p:sp>
        <p:nvSpPr>
          <p:cNvPr id="35942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5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84A549-F61D-794A-A341-4CE5A9B404AA}" type="slidenum">
              <a:rPr lang="en-US"/>
              <a:pPr/>
              <a:t>51</a:t>
            </a:fld>
            <a:endParaRPr lang="en-US"/>
          </a:p>
        </p:txBody>
      </p:sp>
      <p:sp>
        <p:nvSpPr>
          <p:cNvPr id="42086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20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0D1E92-EF24-7B45-AAC7-1EDF725B1E0E}" type="slidenum">
              <a:rPr lang="en-US"/>
              <a:pPr/>
              <a:t>52</a:t>
            </a:fld>
            <a:endParaRPr lang="en-US"/>
          </a:p>
        </p:txBody>
      </p:sp>
      <p:sp>
        <p:nvSpPr>
          <p:cNvPr id="36045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60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C4D67D-5042-FD46-BE30-3E29CE6E27DD}" type="slidenum">
              <a:rPr lang="en-US"/>
              <a:pPr/>
              <a:t>53</a:t>
            </a:fld>
            <a:endParaRPr lang="en-US"/>
          </a:p>
        </p:txBody>
      </p:sp>
      <p:sp>
        <p:nvSpPr>
          <p:cNvPr id="36147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61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9A0AA4-CC6F-2A47-B3C7-7FC9E10B3F22}" type="slidenum">
              <a:rPr lang="en-US"/>
              <a:pPr/>
              <a:t>54</a:t>
            </a:fld>
            <a:endParaRPr lang="en-US"/>
          </a:p>
        </p:txBody>
      </p:sp>
      <p:sp>
        <p:nvSpPr>
          <p:cNvPr id="42701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27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5F72B-5071-D449-BEB4-E1B452264A0A}" type="slidenum">
              <a:rPr lang="en-US"/>
              <a:pPr/>
              <a:t>55</a:t>
            </a:fld>
            <a:endParaRPr lang="en-US"/>
          </a:p>
        </p:txBody>
      </p:sp>
      <p:sp>
        <p:nvSpPr>
          <p:cNvPr id="36249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62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D6BCF4-2031-7641-B9D5-15DA60BD41FF}" type="slidenum">
              <a:rPr lang="en-US"/>
              <a:pPr/>
              <a:t>56</a:t>
            </a:fld>
            <a:endParaRPr lang="en-US"/>
          </a:p>
        </p:txBody>
      </p:sp>
      <p:sp>
        <p:nvSpPr>
          <p:cNvPr id="36352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63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82FBE2-047A-B240-B1FD-0319207A2BE7}" type="slidenum">
              <a:rPr lang="en-US"/>
              <a:pPr/>
              <a:t>57</a:t>
            </a:fld>
            <a:endParaRPr lang="en-US"/>
          </a:p>
        </p:txBody>
      </p:sp>
      <p:sp>
        <p:nvSpPr>
          <p:cNvPr id="36454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64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247D70-59EA-F549-A06B-81FC27FBF2FF}" type="slidenum">
              <a:rPr lang="en-US"/>
              <a:pPr/>
              <a:t>58</a:t>
            </a:fld>
            <a:endParaRPr lang="en-US"/>
          </a:p>
        </p:txBody>
      </p:sp>
      <p:sp>
        <p:nvSpPr>
          <p:cNvPr id="36557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65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820559-5691-5445-9C5B-E2293502F33E}" type="slidenum">
              <a:rPr lang="en-US"/>
              <a:pPr/>
              <a:t>59</a:t>
            </a:fld>
            <a:endParaRPr lang="en-US"/>
          </a:p>
        </p:txBody>
      </p:sp>
      <p:sp>
        <p:nvSpPr>
          <p:cNvPr id="36659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66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966186-BF55-7648-933D-E04860C22309}" type="slidenum">
              <a:rPr lang="en-US"/>
              <a:pPr/>
              <a:t>6</a:t>
            </a:fld>
            <a:endParaRPr lang="en-US"/>
          </a:p>
        </p:txBody>
      </p:sp>
      <p:sp>
        <p:nvSpPr>
          <p:cNvPr id="31846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1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C4B3C-D2C0-5741-AEF6-05E1A532CA68}" type="slidenum">
              <a:rPr lang="en-US"/>
              <a:pPr/>
              <a:t>60</a:t>
            </a:fld>
            <a:endParaRPr lang="en-US"/>
          </a:p>
        </p:txBody>
      </p:sp>
      <p:sp>
        <p:nvSpPr>
          <p:cNvPr id="43622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36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07AAB1-45E6-C744-A507-F2B3AE33566A}" type="slidenum">
              <a:rPr lang="en-US"/>
              <a:pPr/>
              <a:t>61</a:t>
            </a:fld>
            <a:endParaRPr lang="en-US"/>
          </a:p>
        </p:txBody>
      </p:sp>
      <p:sp>
        <p:nvSpPr>
          <p:cNvPr id="3676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67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3880C8-B3F5-A943-8C2E-6EC6609FBB46}" type="slidenum">
              <a:rPr lang="en-US"/>
              <a:pPr/>
              <a:t>62</a:t>
            </a:fld>
            <a:endParaRPr lang="en-US"/>
          </a:p>
        </p:txBody>
      </p:sp>
      <p:sp>
        <p:nvSpPr>
          <p:cNvPr id="36864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68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E29679-C57D-A547-B7DE-99EA3F0B570A}" type="slidenum">
              <a:rPr lang="en-US"/>
              <a:pPr/>
              <a:t>63</a:t>
            </a:fld>
            <a:endParaRPr lang="en-US"/>
          </a:p>
        </p:txBody>
      </p:sp>
      <p:sp>
        <p:nvSpPr>
          <p:cNvPr id="36966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69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4AB31F-0270-8645-A24D-0EFA3C051AB6}" type="slidenum">
              <a:rPr lang="en-US"/>
              <a:pPr/>
              <a:t>64</a:t>
            </a:fld>
            <a:endParaRPr lang="en-US"/>
          </a:p>
        </p:txBody>
      </p:sp>
      <p:sp>
        <p:nvSpPr>
          <p:cNvPr id="37888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78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143600-12C6-124F-A314-67AAABA25532}" type="slidenum">
              <a:rPr lang="en-US"/>
              <a:pPr/>
              <a:t>65</a:t>
            </a:fld>
            <a:endParaRPr lang="en-US"/>
          </a:p>
        </p:txBody>
      </p:sp>
      <p:sp>
        <p:nvSpPr>
          <p:cNvPr id="37990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79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E6317C-CAC8-E041-9BDE-919B58F5F8B5}" type="slidenum">
              <a:rPr lang="en-US"/>
              <a:pPr/>
              <a:t>66</a:t>
            </a:fld>
            <a:endParaRPr lang="en-US"/>
          </a:p>
        </p:txBody>
      </p:sp>
      <p:sp>
        <p:nvSpPr>
          <p:cNvPr id="38093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80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C0C9F-F37F-CB45-B7EC-681E76495E6A}" type="slidenum">
              <a:rPr lang="en-US"/>
              <a:pPr/>
              <a:t>67</a:t>
            </a:fld>
            <a:endParaRPr lang="en-US"/>
          </a:p>
        </p:txBody>
      </p:sp>
      <p:sp>
        <p:nvSpPr>
          <p:cNvPr id="38195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81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D8943D-FC3D-9E4C-91A0-82B860948658}" type="slidenum">
              <a:rPr lang="en-US"/>
              <a:pPr/>
              <a:t>68</a:t>
            </a:fld>
            <a:endParaRPr lang="en-US"/>
          </a:p>
        </p:txBody>
      </p:sp>
      <p:sp>
        <p:nvSpPr>
          <p:cNvPr id="38297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82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301E2-C336-A146-A316-361ED440C7E9}" type="slidenum">
              <a:rPr lang="en-US"/>
              <a:pPr/>
              <a:t>69</a:t>
            </a:fld>
            <a:endParaRPr lang="en-US"/>
          </a:p>
        </p:txBody>
      </p:sp>
      <p:sp>
        <p:nvSpPr>
          <p:cNvPr id="38400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84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D61D7C-2B02-4540-8231-9A57FA51CED7}" type="slidenum">
              <a:rPr lang="en-US"/>
              <a:pPr/>
              <a:t>7</a:t>
            </a:fld>
            <a:endParaRPr lang="en-US"/>
          </a:p>
        </p:txBody>
      </p:sp>
      <p:sp>
        <p:nvSpPr>
          <p:cNvPr id="31949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19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71741-490C-C142-AEA6-05CC9C86032B}" type="slidenum">
              <a:rPr lang="en-US"/>
              <a:pPr/>
              <a:t>70</a:t>
            </a:fld>
            <a:endParaRPr lang="en-US"/>
          </a:p>
        </p:txBody>
      </p:sp>
      <p:sp>
        <p:nvSpPr>
          <p:cNvPr id="43315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3315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A5C8BE-E8CD-D64F-AC54-45C35446DAAD}" type="slidenum">
              <a:rPr lang="en-US"/>
              <a:pPr/>
              <a:t>71</a:t>
            </a:fld>
            <a:endParaRPr lang="en-US"/>
          </a:p>
        </p:txBody>
      </p:sp>
      <p:sp>
        <p:nvSpPr>
          <p:cNvPr id="38502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85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EA779E-E1AE-0B40-B1DE-4EC3284C2D0B}" type="slidenum">
              <a:rPr lang="en-US"/>
              <a:pPr/>
              <a:t>72</a:t>
            </a:fld>
            <a:endParaRPr lang="en-US"/>
          </a:p>
        </p:txBody>
      </p:sp>
      <p:sp>
        <p:nvSpPr>
          <p:cNvPr id="38605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86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ED17C6-C6B4-E042-BC0D-31067B0B8E81}" type="slidenum">
              <a:rPr lang="en-US"/>
              <a:pPr/>
              <a:t>73</a:t>
            </a:fld>
            <a:endParaRPr lang="en-US"/>
          </a:p>
        </p:txBody>
      </p:sp>
      <p:sp>
        <p:nvSpPr>
          <p:cNvPr id="38707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87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616209-5F1B-EE4D-820F-CC1D93091CD9}" type="slidenum">
              <a:rPr lang="en-US"/>
              <a:pPr/>
              <a:t>74</a:t>
            </a:fld>
            <a:endParaRPr lang="en-US"/>
          </a:p>
        </p:txBody>
      </p:sp>
      <p:sp>
        <p:nvSpPr>
          <p:cNvPr id="38809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88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61635D-CA70-5A43-96CD-1F7E91B79859}" type="slidenum">
              <a:rPr lang="en-US"/>
              <a:pPr/>
              <a:t>75</a:t>
            </a:fld>
            <a:endParaRPr lang="en-US"/>
          </a:p>
        </p:txBody>
      </p:sp>
      <p:sp>
        <p:nvSpPr>
          <p:cNvPr id="37069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70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1A8A01-9FA1-1444-A45B-C9F37A8BFF64}" type="slidenum">
              <a:rPr lang="en-US"/>
              <a:pPr/>
              <a:t>76</a:t>
            </a:fld>
            <a:endParaRPr lang="en-US"/>
          </a:p>
        </p:txBody>
      </p:sp>
      <p:sp>
        <p:nvSpPr>
          <p:cNvPr id="37171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71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B7C2E0-14BF-C84A-9A36-70E9E99E12B7}" type="slidenum">
              <a:rPr lang="en-US"/>
              <a:pPr/>
              <a:t>77</a:t>
            </a:fld>
            <a:endParaRPr lang="en-US"/>
          </a:p>
        </p:txBody>
      </p:sp>
      <p:sp>
        <p:nvSpPr>
          <p:cNvPr id="37273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72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4A40FC-2FE2-824E-AAEE-77ED483E8129}" type="slidenum">
              <a:rPr lang="en-US"/>
              <a:pPr/>
              <a:t>78</a:t>
            </a:fld>
            <a:endParaRPr lang="en-US"/>
          </a:p>
        </p:txBody>
      </p:sp>
      <p:sp>
        <p:nvSpPr>
          <p:cNvPr id="37376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73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7272DA-74AF-4B4A-829A-ADA8AC4BD7F1}" type="slidenum">
              <a:rPr lang="en-US"/>
              <a:pPr/>
              <a:t>79</a:t>
            </a:fld>
            <a:endParaRPr lang="en-US"/>
          </a:p>
        </p:txBody>
      </p:sp>
      <p:sp>
        <p:nvSpPr>
          <p:cNvPr id="37478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74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D7C709-35F7-D14E-858D-1C6652BB3B77}" type="slidenum">
              <a:rPr lang="en-US"/>
              <a:pPr/>
              <a:t>8</a:t>
            </a:fld>
            <a:endParaRPr lang="en-US"/>
          </a:p>
        </p:txBody>
      </p:sp>
      <p:sp>
        <p:nvSpPr>
          <p:cNvPr id="32051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2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7BAEB9-C9BB-1F48-B566-94737288E7FE}" type="slidenum">
              <a:rPr lang="en-US"/>
              <a:pPr/>
              <a:t>80</a:t>
            </a:fld>
            <a:endParaRPr lang="en-US"/>
          </a:p>
        </p:txBody>
      </p:sp>
      <p:sp>
        <p:nvSpPr>
          <p:cNvPr id="37581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75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5362D-4795-CF42-BD24-6CFAC4B3A38D}" type="slidenum">
              <a:rPr lang="en-US"/>
              <a:pPr/>
              <a:t>81</a:t>
            </a:fld>
            <a:endParaRPr lang="en-US"/>
          </a:p>
        </p:txBody>
      </p:sp>
      <p:sp>
        <p:nvSpPr>
          <p:cNvPr id="37683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76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1C4374-1359-A541-ABDF-4AA4CE230102}" type="slidenum">
              <a:rPr lang="en-US"/>
              <a:pPr/>
              <a:t>82</a:t>
            </a:fld>
            <a:endParaRPr lang="en-US"/>
          </a:p>
        </p:txBody>
      </p:sp>
      <p:sp>
        <p:nvSpPr>
          <p:cNvPr id="38912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89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58DD0E-DA13-1A4E-8080-D739932C0DAF}" type="slidenum">
              <a:rPr lang="en-US"/>
              <a:pPr/>
              <a:t>83</a:t>
            </a:fld>
            <a:endParaRPr lang="en-US"/>
          </a:p>
        </p:txBody>
      </p:sp>
      <p:sp>
        <p:nvSpPr>
          <p:cNvPr id="39014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90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16945A-87BD-4548-B203-724F22F796AD}" type="slidenum">
              <a:rPr lang="en-US"/>
              <a:pPr/>
              <a:t>84</a:t>
            </a:fld>
            <a:endParaRPr lang="en-US"/>
          </a:p>
        </p:txBody>
      </p:sp>
      <p:sp>
        <p:nvSpPr>
          <p:cNvPr id="39117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91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085142-EC21-F84B-B5CE-F9DEC7C8770D}" type="slidenum">
              <a:rPr lang="en-US"/>
              <a:pPr/>
              <a:t>85</a:t>
            </a:fld>
            <a:endParaRPr lang="en-US"/>
          </a:p>
        </p:txBody>
      </p:sp>
      <p:sp>
        <p:nvSpPr>
          <p:cNvPr id="39219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92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4C76D6-5496-0E40-A43E-634EDB172FD3}" type="slidenum">
              <a:rPr lang="en-US"/>
              <a:pPr/>
              <a:t>86</a:t>
            </a:fld>
            <a:endParaRPr lang="en-US"/>
          </a:p>
        </p:txBody>
      </p:sp>
      <p:sp>
        <p:nvSpPr>
          <p:cNvPr id="3932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93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F0FEFE-40DE-D842-9084-C0452E2E7DE7}" type="slidenum">
              <a:rPr lang="en-US"/>
              <a:pPr/>
              <a:t>87</a:t>
            </a:fld>
            <a:endParaRPr lang="en-US"/>
          </a:p>
        </p:txBody>
      </p:sp>
      <p:sp>
        <p:nvSpPr>
          <p:cNvPr id="39424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94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D70DBF-335C-BE41-BC6D-D2C7A2D9314F}" type="slidenum">
              <a:rPr lang="en-US"/>
              <a:pPr/>
              <a:t>88</a:t>
            </a:fld>
            <a:endParaRPr lang="en-US"/>
          </a:p>
        </p:txBody>
      </p:sp>
      <p:sp>
        <p:nvSpPr>
          <p:cNvPr id="39526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95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BF0B89-4057-DC4A-9C64-836879EF0CAC}" type="slidenum">
              <a:rPr lang="en-US"/>
              <a:pPr/>
              <a:t>89</a:t>
            </a:fld>
            <a:endParaRPr lang="en-US"/>
          </a:p>
        </p:txBody>
      </p:sp>
      <p:sp>
        <p:nvSpPr>
          <p:cNvPr id="39629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96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A79A98-2033-3244-9EC9-0E633BF87E90}" type="slidenum">
              <a:rPr lang="en-US"/>
              <a:pPr/>
              <a:t>9</a:t>
            </a:fld>
            <a:endParaRPr lang="en-US"/>
          </a:p>
        </p:txBody>
      </p:sp>
      <p:sp>
        <p:nvSpPr>
          <p:cNvPr id="32153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21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485524-90BE-6D46-A212-64FE65C9EB25}" type="slidenum">
              <a:rPr lang="en-US"/>
              <a:pPr/>
              <a:t>90</a:t>
            </a:fld>
            <a:endParaRPr lang="en-US"/>
          </a:p>
        </p:txBody>
      </p:sp>
      <p:sp>
        <p:nvSpPr>
          <p:cNvPr id="39731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97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59474F-1E54-D24D-9FE3-527225B33F76}" type="slidenum">
              <a:rPr lang="en-US"/>
              <a:pPr/>
              <a:t>91</a:t>
            </a:fld>
            <a:endParaRPr lang="en-US"/>
          </a:p>
        </p:txBody>
      </p:sp>
      <p:sp>
        <p:nvSpPr>
          <p:cNvPr id="39833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98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5914B1-BC33-8245-89EE-8B35F6F1433D}" type="slidenum">
              <a:rPr lang="en-US"/>
              <a:pPr/>
              <a:t>92</a:t>
            </a:fld>
            <a:endParaRPr lang="en-US"/>
          </a:p>
        </p:txBody>
      </p:sp>
      <p:sp>
        <p:nvSpPr>
          <p:cNvPr id="39936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99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2754AA-BBE1-F240-B037-1FBBCF3DF314}" type="slidenum">
              <a:rPr lang="en-US"/>
              <a:pPr/>
              <a:t>93</a:t>
            </a:fld>
            <a:endParaRPr lang="en-US"/>
          </a:p>
        </p:txBody>
      </p:sp>
      <p:sp>
        <p:nvSpPr>
          <p:cNvPr id="40038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00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DC12D5-27EA-6044-81B4-92CAD2C3F2AD}" type="slidenum">
              <a:rPr lang="en-US"/>
              <a:pPr/>
              <a:t>94</a:t>
            </a:fld>
            <a:endParaRPr lang="en-US"/>
          </a:p>
        </p:txBody>
      </p:sp>
      <p:sp>
        <p:nvSpPr>
          <p:cNvPr id="40141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01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55BE67-1168-C943-B455-E2102A3F242A}" type="slidenum">
              <a:rPr lang="en-US"/>
              <a:pPr/>
              <a:t>95</a:t>
            </a:fld>
            <a:endParaRPr lang="en-US"/>
          </a:p>
        </p:txBody>
      </p:sp>
      <p:sp>
        <p:nvSpPr>
          <p:cNvPr id="40243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02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1E85CA-4D5D-D44B-8C4A-DCE12D9DEFA5}" type="slidenum">
              <a:rPr lang="en-US"/>
              <a:pPr/>
              <a:t>96</a:t>
            </a:fld>
            <a:endParaRPr lang="en-US"/>
          </a:p>
        </p:txBody>
      </p:sp>
      <p:sp>
        <p:nvSpPr>
          <p:cNvPr id="40345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03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B931FB-4103-0D47-AAD2-66D9BD81CA22}" type="slidenum">
              <a:rPr lang="en-US"/>
              <a:pPr/>
              <a:t>97</a:t>
            </a:fld>
            <a:endParaRPr lang="en-US"/>
          </a:p>
        </p:txBody>
      </p:sp>
      <p:sp>
        <p:nvSpPr>
          <p:cNvPr id="40448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04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E93FC3-EFBA-F941-B289-59265A542C31}" type="slidenum">
              <a:rPr lang="en-US"/>
              <a:pPr/>
              <a:t>98</a:t>
            </a:fld>
            <a:endParaRPr lang="en-US"/>
          </a:p>
        </p:txBody>
      </p:sp>
      <p:sp>
        <p:nvSpPr>
          <p:cNvPr id="40550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05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BDA1C6-D6BB-C946-9F11-2213342D07F1}" type="slidenum">
              <a:rPr lang="en-US"/>
              <a:pPr/>
              <a:t>99</a:t>
            </a:fld>
            <a:endParaRPr lang="en-US"/>
          </a:p>
        </p:txBody>
      </p:sp>
      <p:sp>
        <p:nvSpPr>
          <p:cNvPr id="40653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4065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253D4C-F035-4C4A-A62D-FE1D4DD54C21}" type="slidenum">
              <a:rPr lang="en-US"/>
              <a:pPr/>
              <a:t>‹#›</a:t>
            </a:fld>
            <a:endParaRPr lang="en-US"/>
          </a:p>
        </p:txBody>
      </p:sp>
    </p:spTree>
    <p:extLst>
      <p:ext uri="{BB962C8B-B14F-4D97-AF65-F5344CB8AC3E}">
        <p14:creationId xmlns:p14="http://schemas.microsoft.com/office/powerpoint/2010/main" val="4149010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D1C3D3-FDB8-3C4D-8332-C35381695145}" type="slidenum">
              <a:rPr lang="en-US"/>
              <a:pPr/>
              <a:t>‹#›</a:t>
            </a:fld>
            <a:endParaRPr lang="en-US"/>
          </a:p>
        </p:txBody>
      </p:sp>
    </p:spTree>
    <p:extLst>
      <p:ext uri="{BB962C8B-B14F-4D97-AF65-F5344CB8AC3E}">
        <p14:creationId xmlns:p14="http://schemas.microsoft.com/office/powerpoint/2010/main" val="181707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2AC63A-A7E2-974F-AFA8-EEC20D321227}" type="slidenum">
              <a:rPr lang="en-US"/>
              <a:pPr/>
              <a:t>‹#›</a:t>
            </a:fld>
            <a:endParaRPr lang="en-US"/>
          </a:p>
        </p:txBody>
      </p:sp>
    </p:spTree>
    <p:extLst>
      <p:ext uri="{BB962C8B-B14F-4D97-AF65-F5344CB8AC3E}">
        <p14:creationId xmlns:p14="http://schemas.microsoft.com/office/powerpoint/2010/main" val="2831565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17A093C1-D0C8-0F4F-B17F-F35CB6073F4D}" type="slidenum">
              <a:rPr lang="en-US"/>
              <a:pPr/>
              <a:t>‹#›</a:t>
            </a:fld>
            <a:endParaRPr lang="en-US"/>
          </a:p>
        </p:txBody>
      </p:sp>
    </p:spTree>
    <p:extLst>
      <p:ext uri="{BB962C8B-B14F-4D97-AF65-F5344CB8AC3E}">
        <p14:creationId xmlns:p14="http://schemas.microsoft.com/office/powerpoint/2010/main" val="45539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17B658-B17E-9D41-8C58-B685AE79BBFD}" type="slidenum">
              <a:rPr lang="en-US"/>
              <a:pPr/>
              <a:t>‹#›</a:t>
            </a:fld>
            <a:endParaRPr lang="en-US"/>
          </a:p>
        </p:txBody>
      </p:sp>
    </p:spTree>
    <p:extLst>
      <p:ext uri="{BB962C8B-B14F-4D97-AF65-F5344CB8AC3E}">
        <p14:creationId xmlns:p14="http://schemas.microsoft.com/office/powerpoint/2010/main" val="1697486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7A4B62-D53A-7D4F-BDBA-3C31707ECD00}" type="slidenum">
              <a:rPr lang="en-US"/>
              <a:pPr/>
              <a:t>‹#›</a:t>
            </a:fld>
            <a:endParaRPr lang="en-US"/>
          </a:p>
        </p:txBody>
      </p:sp>
    </p:spTree>
    <p:extLst>
      <p:ext uri="{BB962C8B-B14F-4D97-AF65-F5344CB8AC3E}">
        <p14:creationId xmlns:p14="http://schemas.microsoft.com/office/powerpoint/2010/main" val="575129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272787-8899-EB4D-9384-32D5F69E7317}" type="slidenum">
              <a:rPr lang="en-US"/>
              <a:pPr/>
              <a:t>‹#›</a:t>
            </a:fld>
            <a:endParaRPr lang="en-US"/>
          </a:p>
        </p:txBody>
      </p:sp>
    </p:spTree>
    <p:extLst>
      <p:ext uri="{BB962C8B-B14F-4D97-AF65-F5344CB8AC3E}">
        <p14:creationId xmlns:p14="http://schemas.microsoft.com/office/powerpoint/2010/main" val="3623197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9E335A6-50CE-DC45-96E0-07BCB4F8EF50}" type="slidenum">
              <a:rPr lang="en-US"/>
              <a:pPr/>
              <a:t>‹#›</a:t>
            </a:fld>
            <a:endParaRPr lang="en-US"/>
          </a:p>
        </p:txBody>
      </p:sp>
    </p:spTree>
    <p:extLst>
      <p:ext uri="{BB962C8B-B14F-4D97-AF65-F5344CB8AC3E}">
        <p14:creationId xmlns:p14="http://schemas.microsoft.com/office/powerpoint/2010/main" val="3826951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08E484B-9C6A-644B-B4A9-53173D2D8102}" type="slidenum">
              <a:rPr lang="en-US"/>
              <a:pPr/>
              <a:t>‹#›</a:t>
            </a:fld>
            <a:endParaRPr lang="en-US"/>
          </a:p>
        </p:txBody>
      </p:sp>
    </p:spTree>
    <p:extLst>
      <p:ext uri="{BB962C8B-B14F-4D97-AF65-F5344CB8AC3E}">
        <p14:creationId xmlns:p14="http://schemas.microsoft.com/office/powerpoint/2010/main" val="229599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21CED95-1F8B-F04A-AAD8-59EB525CAFA6}" type="slidenum">
              <a:rPr lang="en-US"/>
              <a:pPr/>
              <a:t>‹#›</a:t>
            </a:fld>
            <a:endParaRPr lang="en-US"/>
          </a:p>
        </p:txBody>
      </p:sp>
    </p:spTree>
    <p:extLst>
      <p:ext uri="{BB962C8B-B14F-4D97-AF65-F5344CB8AC3E}">
        <p14:creationId xmlns:p14="http://schemas.microsoft.com/office/powerpoint/2010/main" val="3945694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04ECC5B-8AB5-2144-98E3-E17E50057D11}" type="slidenum">
              <a:rPr lang="en-US"/>
              <a:pPr/>
              <a:t>‹#›</a:t>
            </a:fld>
            <a:endParaRPr lang="en-US"/>
          </a:p>
        </p:txBody>
      </p:sp>
    </p:spTree>
    <p:extLst>
      <p:ext uri="{BB962C8B-B14F-4D97-AF65-F5344CB8AC3E}">
        <p14:creationId xmlns:p14="http://schemas.microsoft.com/office/powerpoint/2010/main" val="67354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740CF12-7A21-CD44-8299-09DDD1A7ECEF}" type="slidenum">
              <a:rPr lang="en-US"/>
              <a:pPr/>
              <a:t>‹#›</a:t>
            </a:fld>
            <a:endParaRPr lang="en-US"/>
          </a:p>
        </p:txBody>
      </p:sp>
    </p:spTree>
    <p:extLst>
      <p:ext uri="{BB962C8B-B14F-4D97-AF65-F5344CB8AC3E}">
        <p14:creationId xmlns:p14="http://schemas.microsoft.com/office/powerpoint/2010/main" val="750376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amma/>
                <a:shade val="46275"/>
                <a:invGamma/>
              </a:srgbClr>
            </a:gs>
            <a:gs pos="100000">
              <a:srgbClr val="0000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tx1"/>
                </a:solidFill>
                <a:latin typeface="Times New Roman" charset="0"/>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tx1"/>
                </a:solidFill>
                <a:latin typeface="Times New Roman"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tx1"/>
                </a:solidFill>
                <a:latin typeface="Times New Roman" charset="0"/>
              </a:defRPr>
            </a:lvl1pPr>
          </a:lstStyle>
          <a:p>
            <a:fld id="{CC26DFC2-B222-1D40-A99F-FC6A3BEAB736}"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rgbClr val="CCCC00"/>
          </a:solidFill>
          <a:latin typeface="+mj-lt"/>
          <a:ea typeface="+mj-ea"/>
          <a:cs typeface="+mj-cs"/>
        </a:defRPr>
      </a:lvl1pPr>
      <a:lvl2pPr algn="ctr" rtl="0" eaLnBrk="0" fontAlgn="base" hangingPunct="0">
        <a:spcBef>
          <a:spcPct val="0"/>
        </a:spcBef>
        <a:spcAft>
          <a:spcPct val="0"/>
        </a:spcAft>
        <a:defRPr sz="4400">
          <a:solidFill>
            <a:srgbClr val="CCCC00"/>
          </a:solidFill>
          <a:latin typeface="Arial Rounded MT Bold" charset="0"/>
          <a:ea typeface="ＭＳ Ｐゴシック" charset="0"/>
        </a:defRPr>
      </a:lvl2pPr>
      <a:lvl3pPr algn="ctr" rtl="0" eaLnBrk="0" fontAlgn="base" hangingPunct="0">
        <a:spcBef>
          <a:spcPct val="0"/>
        </a:spcBef>
        <a:spcAft>
          <a:spcPct val="0"/>
        </a:spcAft>
        <a:defRPr sz="4400">
          <a:solidFill>
            <a:srgbClr val="CCCC00"/>
          </a:solidFill>
          <a:latin typeface="Arial Rounded MT Bold" charset="0"/>
          <a:ea typeface="ＭＳ Ｐゴシック" charset="0"/>
        </a:defRPr>
      </a:lvl3pPr>
      <a:lvl4pPr algn="ctr" rtl="0" eaLnBrk="0" fontAlgn="base" hangingPunct="0">
        <a:spcBef>
          <a:spcPct val="0"/>
        </a:spcBef>
        <a:spcAft>
          <a:spcPct val="0"/>
        </a:spcAft>
        <a:defRPr sz="4400">
          <a:solidFill>
            <a:srgbClr val="CCCC00"/>
          </a:solidFill>
          <a:latin typeface="Arial Rounded MT Bold" charset="0"/>
          <a:ea typeface="ＭＳ Ｐゴシック" charset="0"/>
        </a:defRPr>
      </a:lvl4pPr>
      <a:lvl5pPr algn="ctr" rtl="0" eaLnBrk="0" fontAlgn="base" hangingPunct="0">
        <a:spcBef>
          <a:spcPct val="0"/>
        </a:spcBef>
        <a:spcAft>
          <a:spcPct val="0"/>
        </a:spcAft>
        <a:defRPr sz="4400">
          <a:solidFill>
            <a:srgbClr val="CCCC00"/>
          </a:solidFill>
          <a:latin typeface="Arial Rounded MT Bold" charset="0"/>
          <a:ea typeface="ＭＳ Ｐゴシック" charset="0"/>
        </a:defRPr>
      </a:lvl5pPr>
      <a:lvl6pPr marL="457200" algn="ctr" rtl="0" eaLnBrk="0" fontAlgn="base" hangingPunct="0">
        <a:spcBef>
          <a:spcPct val="0"/>
        </a:spcBef>
        <a:spcAft>
          <a:spcPct val="0"/>
        </a:spcAft>
        <a:defRPr sz="4400">
          <a:solidFill>
            <a:srgbClr val="CCCC00"/>
          </a:solidFill>
          <a:latin typeface="Arial Rounded MT Bold" charset="0"/>
          <a:ea typeface="ＭＳ Ｐゴシック" charset="0"/>
        </a:defRPr>
      </a:lvl6pPr>
      <a:lvl7pPr marL="914400" algn="ctr" rtl="0" eaLnBrk="0" fontAlgn="base" hangingPunct="0">
        <a:spcBef>
          <a:spcPct val="0"/>
        </a:spcBef>
        <a:spcAft>
          <a:spcPct val="0"/>
        </a:spcAft>
        <a:defRPr sz="4400">
          <a:solidFill>
            <a:srgbClr val="CCCC00"/>
          </a:solidFill>
          <a:latin typeface="Arial Rounded MT Bold" charset="0"/>
          <a:ea typeface="ＭＳ Ｐゴシック" charset="0"/>
        </a:defRPr>
      </a:lvl7pPr>
      <a:lvl8pPr marL="1371600" algn="ctr" rtl="0" eaLnBrk="0" fontAlgn="base" hangingPunct="0">
        <a:spcBef>
          <a:spcPct val="0"/>
        </a:spcBef>
        <a:spcAft>
          <a:spcPct val="0"/>
        </a:spcAft>
        <a:defRPr sz="4400">
          <a:solidFill>
            <a:srgbClr val="CCCC00"/>
          </a:solidFill>
          <a:latin typeface="Arial Rounded MT Bold" charset="0"/>
          <a:ea typeface="ＭＳ Ｐゴシック" charset="0"/>
        </a:defRPr>
      </a:lvl8pPr>
      <a:lvl9pPr marL="1828800" algn="ctr" rtl="0" eaLnBrk="0" fontAlgn="base" hangingPunct="0">
        <a:spcBef>
          <a:spcPct val="0"/>
        </a:spcBef>
        <a:spcAft>
          <a:spcPct val="0"/>
        </a:spcAft>
        <a:defRPr sz="4400">
          <a:solidFill>
            <a:srgbClr val="CCCC00"/>
          </a:solidFill>
          <a:latin typeface="Arial Rounded MT Bold" charset="0"/>
          <a:ea typeface="ＭＳ Ｐゴシック" charset="0"/>
        </a:defRPr>
      </a:lvl9pPr>
    </p:titleStyle>
    <p:bodyStyle>
      <a:lvl1pPr marL="342900" indent="-342900" algn="l" rtl="0" eaLnBrk="0" fontAlgn="base" hangingPunct="0">
        <a:spcBef>
          <a:spcPct val="20000"/>
        </a:spcBef>
        <a:spcAft>
          <a:spcPct val="0"/>
        </a:spcAft>
        <a:buChar char="•"/>
        <a:defRPr sz="3200">
          <a:solidFill>
            <a:srgbClr val="CCCCFF"/>
          </a:solidFill>
          <a:latin typeface="+mn-lt"/>
          <a:ea typeface="+mn-ea"/>
          <a:cs typeface="+mn-cs"/>
        </a:defRPr>
      </a:lvl1pPr>
      <a:lvl2pPr marL="742950" indent="-285750" algn="l" rtl="0" eaLnBrk="0" fontAlgn="base" hangingPunct="0">
        <a:spcBef>
          <a:spcPct val="20000"/>
        </a:spcBef>
        <a:spcAft>
          <a:spcPct val="0"/>
        </a:spcAft>
        <a:buChar char="–"/>
        <a:defRPr sz="2800">
          <a:solidFill>
            <a:srgbClr val="FF9999"/>
          </a:solidFill>
          <a:latin typeface="+mn-lt"/>
          <a:ea typeface="+mn-ea"/>
        </a:defRPr>
      </a:lvl2pPr>
      <a:lvl3pPr marL="1143000" indent="-228600" algn="l" rtl="0" eaLnBrk="0" fontAlgn="base" hangingPunct="0">
        <a:spcBef>
          <a:spcPct val="20000"/>
        </a:spcBef>
        <a:spcAft>
          <a:spcPct val="0"/>
        </a:spcAft>
        <a:buChar char="•"/>
        <a:defRPr sz="2400">
          <a:solidFill>
            <a:schemeClr val="accent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Times New Roman" charset="0"/>
          <a:ea typeface="+mn-ea"/>
        </a:defRPr>
      </a:lvl4pPr>
      <a:lvl5pPr marL="2057400" indent="-228600" algn="l" rtl="0" eaLnBrk="0" fontAlgn="base" hangingPunct="0">
        <a:spcBef>
          <a:spcPct val="20000"/>
        </a:spcBef>
        <a:spcAft>
          <a:spcPct val="0"/>
        </a:spcAft>
        <a:buChar char="»"/>
        <a:defRPr sz="2000">
          <a:solidFill>
            <a:schemeClr val="tx1"/>
          </a:solidFill>
          <a:latin typeface="Times New Roman" charset="0"/>
          <a:ea typeface="+mn-ea"/>
        </a:defRPr>
      </a:lvl5pPr>
      <a:lvl6pPr marL="2514600" indent="-228600" algn="l" rtl="0" eaLnBrk="0" fontAlgn="base" hangingPunct="0">
        <a:spcBef>
          <a:spcPct val="20000"/>
        </a:spcBef>
        <a:spcAft>
          <a:spcPct val="0"/>
        </a:spcAft>
        <a:buChar char="»"/>
        <a:defRPr sz="2000">
          <a:solidFill>
            <a:schemeClr val="tx1"/>
          </a:solidFill>
          <a:latin typeface="Times New Roman" charset="0"/>
          <a:ea typeface="+mn-ea"/>
        </a:defRPr>
      </a:lvl6pPr>
      <a:lvl7pPr marL="2971800" indent="-228600" algn="l" rtl="0" eaLnBrk="0" fontAlgn="base" hangingPunct="0">
        <a:spcBef>
          <a:spcPct val="20000"/>
        </a:spcBef>
        <a:spcAft>
          <a:spcPct val="0"/>
        </a:spcAft>
        <a:buChar char="»"/>
        <a:defRPr sz="2000">
          <a:solidFill>
            <a:schemeClr val="tx1"/>
          </a:solidFill>
          <a:latin typeface="Times New Roman" charset="0"/>
          <a:ea typeface="+mn-ea"/>
        </a:defRPr>
      </a:lvl7pPr>
      <a:lvl8pPr marL="3429000" indent="-228600" algn="l" rtl="0" eaLnBrk="0" fontAlgn="base" hangingPunct="0">
        <a:spcBef>
          <a:spcPct val="20000"/>
        </a:spcBef>
        <a:spcAft>
          <a:spcPct val="0"/>
        </a:spcAft>
        <a:buChar char="»"/>
        <a:defRPr sz="2000">
          <a:solidFill>
            <a:schemeClr val="tx1"/>
          </a:solidFill>
          <a:latin typeface="Times New Roman" charset="0"/>
          <a:ea typeface="+mn-ea"/>
        </a:defRPr>
      </a:lvl8pPr>
      <a:lvl9pPr marL="3886200" indent="-228600" algn="l" rtl="0" eaLnBrk="0" fontAlgn="base" hangingPunct="0">
        <a:spcBef>
          <a:spcPct val="20000"/>
        </a:spcBef>
        <a:spcAft>
          <a:spcPct val="0"/>
        </a:spcAft>
        <a:buChar char="»"/>
        <a:defRPr sz="2000">
          <a:solidFill>
            <a:schemeClr val="tx1"/>
          </a:solidFill>
          <a:latin typeface="Times New Roman"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1.xml"/><Relationship Id="rId3" Type="http://schemas.openxmlformats.org/officeDocument/2006/relationships/image" Target="../media/image18.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2.xml"/><Relationship Id="rId3" Type="http://schemas.openxmlformats.org/officeDocument/2006/relationships/image" Target="../media/image19.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4" Type="http://schemas.openxmlformats.org/officeDocument/2006/relationships/oleObject" Target="../embeddings/oleObject1.bin"/><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4" Type="http://schemas.openxmlformats.org/officeDocument/2006/relationships/oleObject" Target="../embeddings/oleObject2.bin"/><Relationship Id="rId5"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4" Type="http://schemas.openxmlformats.org/officeDocument/2006/relationships/oleObject" Target="../embeddings/oleObject3.bin"/><Relationship Id="rId5" Type="http://schemas.openxmlformats.org/officeDocument/2006/relationships/image" Target="../media/image5.emf"/><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4" Type="http://schemas.openxmlformats.org/officeDocument/2006/relationships/oleObject" Target="../embeddings/oleObject4.bin"/><Relationship Id="rId5" Type="http://schemas.openxmlformats.org/officeDocument/2006/relationships/image" Target="../media/image6.emf"/><Relationship Id="rId6" Type="http://schemas.openxmlformats.org/officeDocument/2006/relationships/oleObject" Target="../embeddings/oleObject5.bin"/><Relationship Id="rId7" Type="http://schemas.openxmlformats.org/officeDocument/2006/relationships/image" Target="../media/image7.emf"/><Relationship Id="rId1" Type="http://schemas.openxmlformats.org/officeDocument/2006/relationships/vmlDrawing" Target="../drawings/vmlDrawing4.vml"/><Relationship Id="rId2"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4" Type="http://schemas.openxmlformats.org/officeDocument/2006/relationships/oleObject" Target="../embeddings/oleObject6.bin"/><Relationship Id="rId5" Type="http://schemas.openxmlformats.org/officeDocument/2006/relationships/image" Target="../media/image8.emf"/><Relationship Id="rId6" Type="http://schemas.openxmlformats.org/officeDocument/2006/relationships/oleObject" Target="../embeddings/oleObject7.bin"/><Relationship Id="rId7" Type="http://schemas.openxmlformats.org/officeDocument/2006/relationships/image" Target="../media/image9.emf"/><Relationship Id="rId1" Type="http://schemas.openxmlformats.org/officeDocument/2006/relationships/vmlDrawing" Target="../drawings/vmlDrawing5.vml"/><Relationship Id="rId2"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4" Type="http://schemas.openxmlformats.org/officeDocument/2006/relationships/oleObject" Target="../embeddings/oleObject8.bin"/><Relationship Id="rId5" Type="http://schemas.openxmlformats.org/officeDocument/2006/relationships/image" Target="../media/image10.emf"/><Relationship Id="rId1" Type="http://schemas.openxmlformats.org/officeDocument/2006/relationships/vmlDrawing" Target="../drawings/vmlDrawing6.vml"/><Relationship Id="rId2"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4" Type="http://schemas.openxmlformats.org/officeDocument/2006/relationships/oleObject" Target="../embeddings/oleObject9.bin"/><Relationship Id="rId5" Type="http://schemas.openxmlformats.org/officeDocument/2006/relationships/image" Target="../media/image11.emf"/><Relationship Id="rId1" Type="http://schemas.openxmlformats.org/officeDocument/2006/relationships/vmlDrawing" Target="../drawings/vmlDrawing7.vml"/><Relationship Id="rId2"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4" Type="http://schemas.openxmlformats.org/officeDocument/2006/relationships/oleObject" Target="../embeddings/oleObject10.bin"/><Relationship Id="rId5" Type="http://schemas.openxmlformats.org/officeDocument/2006/relationships/image" Target="../media/image12.emf"/><Relationship Id="rId1" Type="http://schemas.openxmlformats.org/officeDocument/2006/relationships/vmlDrawing" Target="../drawings/vmlDrawing8.vml"/><Relationship Id="rId2"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8.xml"/><Relationship Id="rId3" Type="http://schemas.openxmlformats.org/officeDocument/2006/relationships/image" Target="../media/image1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4" Type="http://schemas.openxmlformats.org/officeDocument/2006/relationships/oleObject" Target="../embeddings/oleObject11.bin"/><Relationship Id="rId5" Type="http://schemas.openxmlformats.org/officeDocument/2006/relationships/image" Target="../media/image14.emf"/><Relationship Id="rId1" Type="http://schemas.openxmlformats.org/officeDocument/2006/relationships/vmlDrawing" Target="../drawings/vmlDrawing9.vml"/><Relationship Id="rId2"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 Id="rId3" Type="http://schemas.openxmlformats.org/officeDocument/2006/relationships/image" Target="../media/image15.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16.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4" Type="http://schemas.openxmlformats.org/officeDocument/2006/relationships/oleObject" Target="../embeddings/oleObject12.bin"/><Relationship Id="rId5" Type="http://schemas.openxmlformats.org/officeDocument/2006/relationships/image" Target="../media/image17.emf"/><Relationship Id="rId1" Type="http://schemas.openxmlformats.org/officeDocument/2006/relationships/vmlDrawing" Target="../drawings/vmlDrawing10.vml"/><Relationship Id="rId2"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ctrTitle"/>
          </p:nvPr>
        </p:nvSpPr>
        <p:spPr>
          <a:xfrm>
            <a:off x="762000" y="1295400"/>
            <a:ext cx="7772400" cy="1143000"/>
          </a:xfrm>
        </p:spPr>
        <p:txBody>
          <a:bodyPr/>
          <a:lstStyle/>
          <a:p>
            <a:r>
              <a:rPr lang="en-US"/>
              <a:t>Student Assessment</a:t>
            </a:r>
            <a:br>
              <a:rPr lang="en-US"/>
            </a:br>
            <a:r>
              <a:rPr lang="en-US"/>
              <a:t/>
            </a:r>
            <a:br>
              <a:rPr lang="en-US"/>
            </a:br>
            <a:r>
              <a:rPr lang="en-US"/>
              <a:t>What works; what doesn</a:t>
            </a:r>
            <a:r>
              <a:rPr lang="ja-JP" altLang="en-US">
                <a:latin typeface="Arial"/>
              </a:rPr>
              <a:t>’</a:t>
            </a:r>
            <a:r>
              <a:rPr lang="en-US"/>
              <a:t>t</a:t>
            </a:r>
          </a:p>
        </p:txBody>
      </p:sp>
      <p:sp>
        <p:nvSpPr>
          <p:cNvPr id="166915" name="Rectangle 3"/>
          <p:cNvSpPr>
            <a:spLocks noGrp="1" noChangeArrowheads="1"/>
          </p:cNvSpPr>
          <p:nvPr>
            <p:ph type="subTitle" idx="1"/>
          </p:nvPr>
        </p:nvSpPr>
        <p:spPr/>
        <p:txBody>
          <a:bodyPr/>
          <a:lstStyle/>
          <a:p>
            <a:r>
              <a:rPr lang="en-US"/>
              <a:t>Geoff Norman, Ph.D.</a:t>
            </a:r>
          </a:p>
          <a:p>
            <a:r>
              <a:rPr lang="en-US"/>
              <a:t>McMaster University</a:t>
            </a:r>
          </a:p>
          <a:p>
            <a:endParaRPr lang="en-US"/>
          </a:p>
          <a:p>
            <a:r>
              <a:rPr lang="en-US" sz="2400"/>
              <a:t>			</a:t>
            </a:r>
            <a:r>
              <a:rPr lang="en-US" sz="2400">
                <a:solidFill>
                  <a:srgbClr val="CCCC00"/>
                </a:solidFill>
              </a:rPr>
              <a:t>norman@mcmaster.ca</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a:t>Axiom # 2</a:t>
            </a:r>
          </a:p>
        </p:txBody>
      </p:sp>
      <p:sp>
        <p:nvSpPr>
          <p:cNvPr id="174083" name="Rectangle 3"/>
          <p:cNvSpPr>
            <a:spLocks noGrp="1" noChangeArrowheads="1"/>
          </p:cNvSpPr>
          <p:nvPr>
            <p:ph type="body" idx="1"/>
          </p:nvPr>
        </p:nvSpPr>
        <p:spPr/>
        <p:txBody>
          <a:bodyPr/>
          <a:lstStyle/>
          <a:p>
            <a:r>
              <a:rPr lang="en-US"/>
              <a:t>There are </a:t>
            </a:r>
            <a:r>
              <a:rPr lang="en-US" u="sng"/>
              <a:t>no</a:t>
            </a:r>
            <a:r>
              <a:rPr lang="en-US"/>
              <a:t> general </a:t>
            </a:r>
            <a:r>
              <a:rPr lang="en-US" i="1"/>
              <a:t>cognitive</a:t>
            </a:r>
            <a:r>
              <a:rPr lang="en-US"/>
              <a:t> (and few affective and psychomotor) skills</a:t>
            </a:r>
          </a:p>
          <a:p>
            <a:pPr lvl="1"/>
            <a:endParaRPr lang="en-US"/>
          </a:p>
          <a:p>
            <a:pPr lvl="1"/>
            <a:r>
              <a:rPr lang="en-US"/>
              <a:t>Typical correlation of </a:t>
            </a:r>
            <a:r>
              <a:rPr lang="ja-JP" altLang="en-US">
                <a:latin typeface="Arial"/>
              </a:rPr>
              <a:t>“</a:t>
            </a:r>
            <a:r>
              <a:rPr lang="en-US"/>
              <a:t>skills</a:t>
            </a:r>
            <a:r>
              <a:rPr lang="ja-JP" altLang="en-US">
                <a:latin typeface="Arial"/>
              </a:rPr>
              <a:t>”</a:t>
            </a:r>
            <a:r>
              <a:rPr lang="en-US"/>
              <a:t> across problems is 0.1 – 0.3</a:t>
            </a:r>
          </a:p>
          <a:p>
            <a:pPr lvl="1"/>
            <a:endParaRPr lang="en-US"/>
          </a:p>
          <a:p>
            <a:pPr lvl="1">
              <a:buFontTx/>
              <a:buNone/>
            </a:pPr>
            <a:r>
              <a:rPr lang="en-US">
                <a:solidFill>
                  <a:srgbClr val="CCCC00"/>
                </a:solidFill>
              </a:rPr>
              <a:t>- So performance on one or a few problems tells you next to nothing</a:t>
            </a:r>
          </a:p>
        </p:txBody>
      </p:sp>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762000" y="1447800"/>
            <a:ext cx="7772400" cy="1143000"/>
          </a:xfrm>
        </p:spPr>
        <p:txBody>
          <a:bodyPr/>
          <a:lstStyle/>
          <a:p>
            <a:r>
              <a:rPr lang="en-US"/>
              <a:t>Clinical Work Sampling</a:t>
            </a:r>
            <a:br>
              <a:rPr lang="en-US"/>
            </a:br>
            <a:r>
              <a:rPr lang="en-US"/>
              <a:t>(CWS)</a:t>
            </a:r>
            <a:br>
              <a:rPr lang="en-US"/>
            </a:br>
            <a:r>
              <a:rPr lang="en-US">
                <a:solidFill>
                  <a:srgbClr val="FF9999"/>
                </a:solidFill>
                <a:latin typeface="Coronet (WL)" charset="0"/>
              </a:rPr>
              <a:t/>
            </a:r>
            <a:br>
              <a:rPr lang="en-US">
                <a:solidFill>
                  <a:srgbClr val="FF9999"/>
                </a:solidFill>
                <a:latin typeface="Coronet (WL)" charset="0"/>
              </a:rPr>
            </a:br>
            <a:endParaRPr lang="en-US">
              <a:solidFill>
                <a:srgbClr val="FF9999"/>
              </a:solidFill>
              <a:latin typeface="Coronet (WL)" charset="0"/>
            </a:endParaRPr>
          </a:p>
        </p:txBody>
      </p:sp>
      <p:sp>
        <p:nvSpPr>
          <p:cNvPr id="237571" name="Rectangle 3"/>
          <p:cNvSpPr>
            <a:spLocks noGrp="1" noChangeArrowheads="1"/>
          </p:cNvSpPr>
          <p:nvPr>
            <p:ph type="body" idx="1"/>
          </p:nvPr>
        </p:nvSpPr>
        <p:spPr/>
        <p:txBody>
          <a:bodyPr/>
          <a:lstStyle/>
          <a:p>
            <a:pPr>
              <a:lnSpc>
                <a:spcPct val="90000"/>
              </a:lnSpc>
            </a:pPr>
            <a:r>
              <a:rPr lang="en-US"/>
              <a:t>After brief encounter with student or resident, staff completes a brief encounter card listing discussion topic, and single 7 point evaluation</a:t>
            </a:r>
          </a:p>
          <a:p>
            <a:pPr>
              <a:lnSpc>
                <a:spcPct val="90000"/>
              </a:lnSpc>
            </a:pPr>
            <a:endParaRPr lang="en-US"/>
          </a:p>
          <a:p>
            <a:pPr>
              <a:lnSpc>
                <a:spcPct val="90000"/>
              </a:lnSpc>
            </a:pPr>
            <a:r>
              <a:rPr lang="en-US"/>
              <a:t>Can be linked to patient log </a:t>
            </a:r>
          </a:p>
          <a:p>
            <a:pPr>
              <a:lnSpc>
                <a:spcPct val="90000"/>
              </a:lnSpc>
            </a:pPr>
            <a:endParaRPr lang="en-US"/>
          </a:p>
          <a:p>
            <a:pPr>
              <a:lnSpc>
                <a:spcPct val="90000"/>
              </a:lnSpc>
            </a:pPr>
            <a:r>
              <a:rPr lang="en-US"/>
              <a:t>Can be done on PDA</a:t>
            </a:r>
          </a:p>
        </p:txBody>
      </p:sp>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685800" y="609600"/>
            <a:ext cx="7459663" cy="1143000"/>
          </a:xfrm>
          <a:ln/>
        </p:spPr>
        <p:txBody>
          <a:bodyPr/>
          <a:lstStyle/>
          <a:p>
            <a:endParaRPr lang="en-CA"/>
          </a:p>
        </p:txBody>
      </p:sp>
      <p:pic>
        <p:nvPicPr>
          <p:cNvPr id="161795" name="Picture 3" descr="eg Encounter card left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914400"/>
            <a:ext cx="8275637"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685800" y="609600"/>
            <a:ext cx="7459663" cy="1143000"/>
          </a:xfrm>
          <a:ln/>
        </p:spPr>
        <p:txBody>
          <a:bodyPr/>
          <a:lstStyle/>
          <a:p>
            <a:endParaRPr lang="en-CA"/>
          </a:p>
        </p:txBody>
      </p:sp>
      <p:pic>
        <p:nvPicPr>
          <p:cNvPr id="162819" name="Picture 3" descr="eg Encounter card rightside"/>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963" y="1079500"/>
            <a:ext cx="6594475"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endParaRPr lang="en-US"/>
          </a:p>
        </p:txBody>
      </p:sp>
      <p:sp>
        <p:nvSpPr>
          <p:cNvPr id="248835" name="Rectangle 3"/>
          <p:cNvSpPr>
            <a:spLocks noGrp="1" noChangeArrowheads="1"/>
          </p:cNvSpPr>
          <p:nvPr>
            <p:ph type="body" idx="1"/>
          </p:nvPr>
        </p:nvSpPr>
        <p:spPr/>
        <p:txBody>
          <a:bodyPr/>
          <a:lstStyle/>
          <a:p>
            <a:pPr>
              <a:lnSpc>
                <a:spcPct val="90000"/>
              </a:lnSpc>
            </a:pPr>
            <a:r>
              <a:rPr lang="en-US" sz="2800"/>
              <a:t>Reliability</a:t>
            </a:r>
          </a:p>
          <a:p>
            <a:pPr lvl="1">
              <a:lnSpc>
                <a:spcPct val="90000"/>
              </a:lnSpc>
            </a:pPr>
            <a:r>
              <a:rPr lang="en-US" sz="2400">
                <a:solidFill>
                  <a:srgbClr val="FF7C80"/>
                </a:solidFill>
              </a:rPr>
              <a:t>Correlation between encounters -- 0.32</a:t>
            </a:r>
          </a:p>
          <a:p>
            <a:pPr lvl="1">
              <a:lnSpc>
                <a:spcPct val="90000"/>
              </a:lnSpc>
            </a:pPr>
            <a:r>
              <a:rPr lang="en-US" sz="2400">
                <a:solidFill>
                  <a:srgbClr val="FF7C80"/>
                </a:solidFill>
              </a:rPr>
              <a:t> Reliability of 8 encounters -- 0.79</a:t>
            </a:r>
          </a:p>
          <a:p>
            <a:pPr>
              <a:lnSpc>
                <a:spcPct val="90000"/>
              </a:lnSpc>
            </a:pPr>
            <a:endParaRPr lang="en-US" sz="2800">
              <a:solidFill>
                <a:srgbClr val="FF7C80"/>
              </a:solidFill>
            </a:endParaRPr>
          </a:p>
          <a:p>
            <a:pPr>
              <a:lnSpc>
                <a:spcPct val="90000"/>
              </a:lnSpc>
            </a:pPr>
            <a:r>
              <a:rPr lang="en-US" sz="2800"/>
              <a:t>Validity</a:t>
            </a:r>
          </a:p>
          <a:p>
            <a:pPr lvl="1">
              <a:lnSpc>
                <a:spcPct val="90000"/>
              </a:lnSpc>
            </a:pPr>
            <a:r>
              <a:rPr lang="en-US" sz="2400">
                <a:solidFill>
                  <a:srgbClr val="FF7C80"/>
                </a:solidFill>
              </a:rPr>
              <a:t>Not established</a:t>
            </a:r>
          </a:p>
          <a:p>
            <a:pPr lvl="1">
              <a:lnSpc>
                <a:spcPct val="90000"/>
              </a:lnSpc>
            </a:pPr>
            <a:endParaRPr lang="en-US" sz="2400">
              <a:solidFill>
                <a:schemeClr val="tx1"/>
              </a:solidFill>
            </a:endParaRPr>
          </a:p>
          <a:p>
            <a:pPr>
              <a:lnSpc>
                <a:spcPct val="90000"/>
              </a:lnSpc>
            </a:pPr>
            <a:r>
              <a:rPr lang="en-US" sz="2800">
                <a:solidFill>
                  <a:schemeClr val="tx1"/>
                </a:solidFill>
              </a:rPr>
              <a:t>Logistics	</a:t>
            </a:r>
          </a:p>
          <a:p>
            <a:pPr lvl="1">
              <a:lnSpc>
                <a:spcPct val="90000"/>
              </a:lnSpc>
              <a:buFontTx/>
              <a:buNone/>
            </a:pPr>
            <a:r>
              <a:rPr lang="en-US" sz="2400">
                <a:solidFill>
                  <a:schemeClr val="tx1"/>
                </a:solidFill>
              </a:rPr>
              <a:t> </a:t>
            </a:r>
            <a:r>
              <a:rPr lang="en-US" sz="2400"/>
              <a:t>On PDA (anesthesia, radiology, OB/GYN)</a:t>
            </a:r>
          </a:p>
          <a:p>
            <a:pPr lvl="1">
              <a:lnSpc>
                <a:spcPct val="90000"/>
              </a:lnSpc>
              <a:buFontTx/>
              <a:buNone/>
            </a:pPr>
            <a:r>
              <a:rPr lang="en-US" sz="2400"/>
              <a:t>Used as part of Certification   (ABIM)</a:t>
            </a:r>
          </a:p>
        </p:txBody>
      </p:sp>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a:t>Axiom 4</a:t>
            </a:r>
          </a:p>
        </p:txBody>
      </p:sp>
      <p:sp>
        <p:nvSpPr>
          <p:cNvPr id="249859" name="Rectangle 3"/>
          <p:cNvSpPr>
            <a:spLocks noGrp="1" noChangeArrowheads="1"/>
          </p:cNvSpPr>
          <p:nvPr>
            <p:ph type="body" idx="1"/>
          </p:nvPr>
        </p:nvSpPr>
        <p:spPr/>
        <p:txBody>
          <a:bodyPr/>
          <a:lstStyle/>
          <a:p>
            <a:r>
              <a:rPr lang="en-US"/>
              <a:t>Sample, sample, sample</a:t>
            </a:r>
          </a:p>
          <a:p>
            <a:pPr lvl="1"/>
            <a:r>
              <a:rPr lang="en-US"/>
              <a:t>The methods that </a:t>
            </a:r>
            <a:r>
              <a:rPr lang="ja-JP" altLang="en-US">
                <a:latin typeface="Arial"/>
              </a:rPr>
              <a:t>“</a:t>
            </a:r>
            <a:r>
              <a:rPr lang="en-US"/>
              <a:t>work</a:t>
            </a:r>
            <a:r>
              <a:rPr lang="ja-JP" altLang="en-US">
                <a:latin typeface="Arial"/>
              </a:rPr>
              <a:t>”</a:t>
            </a:r>
            <a:r>
              <a:rPr lang="en-US"/>
              <a:t> (MCQ, CRE, OSCE, CWS) work because they sample broadly and efficiently</a:t>
            </a:r>
          </a:p>
          <a:p>
            <a:pPr lvl="1"/>
            <a:endParaRPr lang="en-US"/>
          </a:p>
          <a:p>
            <a:pPr lvl="1"/>
            <a:r>
              <a:rPr lang="en-US"/>
              <a:t>The methods that don</a:t>
            </a:r>
            <a:r>
              <a:rPr lang="ja-JP" altLang="en-US">
                <a:latin typeface="Arial"/>
              </a:rPr>
              <a:t>’</a:t>
            </a:r>
            <a:r>
              <a:rPr lang="en-US"/>
              <a:t>t work (viva, essay, global rating) don</a:t>
            </a:r>
            <a:r>
              <a:rPr lang="ja-JP" altLang="en-US">
                <a:latin typeface="Arial"/>
              </a:rPr>
              <a:t>’</a:t>
            </a:r>
            <a:r>
              <a:rPr lang="en-US"/>
              <a:t>t work because they don</a:t>
            </a:r>
            <a:r>
              <a:rPr lang="ja-JP" altLang="en-US">
                <a:latin typeface="Arial"/>
              </a:rPr>
              <a:t>’</a:t>
            </a:r>
            <a:r>
              <a:rPr lang="en-US"/>
              <a:t>t</a:t>
            </a:r>
          </a:p>
        </p:txBody>
      </p:sp>
    </p:spTree>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en-US"/>
              <a:t>Corollary #4A</a:t>
            </a:r>
          </a:p>
        </p:txBody>
      </p:sp>
      <p:sp>
        <p:nvSpPr>
          <p:cNvPr id="250883" name="Rectangle 3"/>
          <p:cNvSpPr>
            <a:spLocks noGrp="1" noChangeArrowheads="1"/>
          </p:cNvSpPr>
          <p:nvPr>
            <p:ph type="body" idx="1"/>
          </p:nvPr>
        </p:nvSpPr>
        <p:spPr/>
        <p:txBody>
          <a:bodyPr/>
          <a:lstStyle/>
          <a:p>
            <a:pPr>
              <a:lnSpc>
                <a:spcPct val="90000"/>
              </a:lnSpc>
            </a:pPr>
            <a:r>
              <a:rPr lang="en-US"/>
              <a:t>NO amount of form – tweaking, item refinement, or examiner training will save a bad method</a:t>
            </a:r>
          </a:p>
          <a:p>
            <a:pPr>
              <a:lnSpc>
                <a:spcPct val="90000"/>
              </a:lnSpc>
            </a:pPr>
            <a:endParaRPr lang="en-US"/>
          </a:p>
          <a:p>
            <a:pPr>
              <a:lnSpc>
                <a:spcPct val="90000"/>
              </a:lnSpc>
            </a:pPr>
            <a:r>
              <a:rPr lang="en-US"/>
              <a:t>For good methods, subtle refinements at the </a:t>
            </a:r>
            <a:r>
              <a:rPr lang="ja-JP" altLang="en-US">
                <a:latin typeface="Arial"/>
              </a:rPr>
              <a:t>“</a:t>
            </a:r>
            <a:r>
              <a:rPr lang="en-US"/>
              <a:t>item</a:t>
            </a:r>
            <a:r>
              <a:rPr lang="ja-JP" altLang="en-US">
                <a:latin typeface="Arial"/>
              </a:rPr>
              <a:t>”</a:t>
            </a:r>
            <a:r>
              <a:rPr lang="en-US"/>
              <a:t> level (e.g. training to improve inter-rater agreement) are unnecessary</a:t>
            </a:r>
          </a:p>
        </p:txBody>
      </p:sp>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a:t>Axiom #5</a:t>
            </a:r>
          </a:p>
        </p:txBody>
      </p:sp>
      <p:sp>
        <p:nvSpPr>
          <p:cNvPr id="251907" name="Rectangle 3"/>
          <p:cNvSpPr>
            <a:spLocks noGrp="1" noChangeArrowheads="1"/>
          </p:cNvSpPr>
          <p:nvPr>
            <p:ph type="body" idx="1"/>
          </p:nvPr>
        </p:nvSpPr>
        <p:spPr/>
        <p:txBody>
          <a:bodyPr/>
          <a:lstStyle/>
          <a:p>
            <a:r>
              <a:rPr lang="en-US"/>
              <a:t>Objective methods are not better, and are usually worse, than subjective methods</a:t>
            </a:r>
          </a:p>
          <a:p>
            <a:pPr lvl="1"/>
            <a:r>
              <a:rPr lang="en-US"/>
              <a:t> Numerous studies of OSCE show that a single 7 point scale is as reliable as, and more valid than, a detailed checklist</a:t>
            </a:r>
          </a:p>
        </p:txBody>
      </p:sp>
    </p:spTree>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r>
              <a:rPr lang="en-US"/>
              <a:t>Corollary # 5A</a:t>
            </a:r>
          </a:p>
        </p:txBody>
      </p:sp>
      <p:sp>
        <p:nvSpPr>
          <p:cNvPr id="252931" name="Rectangle 3"/>
          <p:cNvSpPr>
            <a:spLocks noGrp="1" noChangeArrowheads="1"/>
          </p:cNvSpPr>
          <p:nvPr>
            <p:ph type="body" idx="1"/>
          </p:nvPr>
        </p:nvSpPr>
        <p:spPr/>
        <p:txBody>
          <a:bodyPr/>
          <a:lstStyle/>
          <a:p>
            <a:r>
              <a:rPr lang="en-US"/>
              <a:t>Spend your time devising more items (stations, etc.), not trying to devise detailed checklists</a:t>
            </a:r>
          </a:p>
        </p:txBody>
      </p:sp>
    </p:spTree>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p:txBody>
          <a:bodyPr/>
          <a:lstStyle/>
          <a:p>
            <a:r>
              <a:rPr lang="en-US"/>
              <a:t>Axiom # 6</a:t>
            </a:r>
          </a:p>
        </p:txBody>
      </p:sp>
      <p:sp>
        <p:nvSpPr>
          <p:cNvPr id="441347" name="Rectangle 3"/>
          <p:cNvSpPr>
            <a:spLocks noGrp="1" noChangeArrowheads="1"/>
          </p:cNvSpPr>
          <p:nvPr>
            <p:ph type="body" idx="1"/>
          </p:nvPr>
        </p:nvSpPr>
        <p:spPr/>
        <p:txBody>
          <a:bodyPr/>
          <a:lstStyle/>
          <a:p>
            <a:pPr>
              <a:lnSpc>
                <a:spcPct val="90000"/>
              </a:lnSpc>
            </a:pPr>
            <a:r>
              <a:rPr lang="en-US"/>
              <a:t>E</a:t>
            </a:r>
            <a:r>
              <a:rPr lang="en-US" u="sng"/>
              <a:t>valu</a:t>
            </a:r>
            <a:r>
              <a:rPr lang="en-US"/>
              <a:t>ation comes from VALUE</a:t>
            </a:r>
          </a:p>
          <a:p>
            <a:pPr lvl="1">
              <a:lnSpc>
                <a:spcPct val="90000"/>
              </a:lnSpc>
            </a:pPr>
            <a:r>
              <a:rPr lang="en-US"/>
              <a:t> The methods you choose are the most direct public statement of values in the curriculum</a:t>
            </a:r>
          </a:p>
          <a:p>
            <a:pPr lvl="1">
              <a:lnSpc>
                <a:spcPct val="90000"/>
              </a:lnSpc>
            </a:pPr>
            <a:r>
              <a:rPr lang="en-US"/>
              <a:t> Students will direct learning to maximize performance on assessment methods</a:t>
            </a:r>
          </a:p>
          <a:p>
            <a:pPr lvl="1">
              <a:lnSpc>
                <a:spcPct val="90000"/>
              </a:lnSpc>
            </a:pPr>
            <a:r>
              <a:rPr lang="en-US"/>
              <a:t> If it </a:t>
            </a:r>
            <a:r>
              <a:rPr lang="ja-JP" altLang="en-US">
                <a:latin typeface="Arial"/>
              </a:rPr>
              <a:t>“</a:t>
            </a:r>
            <a:r>
              <a:rPr lang="en-US"/>
              <a:t>counts</a:t>
            </a:r>
            <a:r>
              <a:rPr lang="ja-JP" altLang="en-US">
                <a:latin typeface="Arial"/>
              </a:rPr>
              <a:t>”</a:t>
            </a:r>
            <a:r>
              <a:rPr lang="en-US"/>
              <a:t> (however much or little) students attend to it</a:t>
            </a:r>
          </a:p>
        </p:txBody>
      </p:sp>
    </p:spTree>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a:lstStyle/>
          <a:p>
            <a:r>
              <a:rPr lang="en-US"/>
              <a:t>Corollary #6A</a:t>
            </a:r>
          </a:p>
        </p:txBody>
      </p:sp>
      <p:sp>
        <p:nvSpPr>
          <p:cNvPr id="445443" name="Rectangle 3"/>
          <p:cNvSpPr>
            <a:spLocks noGrp="1" noChangeArrowheads="1"/>
          </p:cNvSpPr>
          <p:nvPr>
            <p:ph type="body" idx="1"/>
          </p:nvPr>
        </p:nvSpPr>
        <p:spPr/>
        <p:txBody>
          <a:bodyPr/>
          <a:lstStyle/>
          <a:p>
            <a:r>
              <a:rPr lang="en-US"/>
              <a:t>Select methods based on impact on learning</a:t>
            </a:r>
          </a:p>
          <a:p>
            <a:endParaRPr lang="en-US"/>
          </a:p>
          <a:p>
            <a:r>
              <a:rPr lang="en-US"/>
              <a:t>Weight methods based on reliability and validity</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a:t>Corollary # 2a</a:t>
            </a:r>
          </a:p>
        </p:txBody>
      </p:sp>
      <p:sp>
        <p:nvSpPr>
          <p:cNvPr id="219139" name="Rectangle 3"/>
          <p:cNvSpPr>
            <a:spLocks noGrp="1" noChangeArrowheads="1"/>
          </p:cNvSpPr>
          <p:nvPr>
            <p:ph type="body" idx="1"/>
          </p:nvPr>
        </p:nvSpPr>
        <p:spPr/>
        <p:txBody>
          <a:bodyPr/>
          <a:lstStyle/>
          <a:p>
            <a:pPr>
              <a:lnSpc>
                <a:spcPct val="90000"/>
              </a:lnSpc>
            </a:pPr>
            <a:r>
              <a:rPr lang="en-US"/>
              <a:t>Since there are </a:t>
            </a:r>
            <a:r>
              <a:rPr lang="en-US" u="sng"/>
              <a:t>no</a:t>
            </a:r>
            <a:r>
              <a:rPr lang="en-US"/>
              <a:t> general </a:t>
            </a:r>
            <a:r>
              <a:rPr lang="en-US" i="1"/>
              <a:t>cognitive</a:t>
            </a:r>
            <a:r>
              <a:rPr lang="en-US"/>
              <a:t> skills</a:t>
            </a:r>
          </a:p>
          <a:p>
            <a:pPr>
              <a:lnSpc>
                <a:spcPct val="90000"/>
              </a:lnSpc>
            </a:pPr>
            <a:r>
              <a:rPr lang="en-US">
                <a:solidFill>
                  <a:srgbClr val="CCCC00"/>
                </a:solidFill>
              </a:rPr>
              <a:t>Since performance on one or a few problems tells you next to nothing</a:t>
            </a:r>
          </a:p>
          <a:p>
            <a:pPr>
              <a:lnSpc>
                <a:spcPct val="90000"/>
              </a:lnSpc>
            </a:pPr>
            <a:endParaRPr lang="en-US">
              <a:solidFill>
                <a:srgbClr val="FF9999"/>
              </a:solidFill>
            </a:endParaRPr>
          </a:p>
          <a:p>
            <a:pPr>
              <a:lnSpc>
                <a:spcPct val="90000"/>
              </a:lnSpc>
            </a:pPr>
            <a:r>
              <a:rPr lang="en-US">
                <a:solidFill>
                  <a:srgbClr val="FF9999"/>
                </a:solidFill>
              </a:rPr>
              <a:t>THE </a:t>
            </a:r>
            <a:r>
              <a:rPr lang="en-US" u="sng">
                <a:solidFill>
                  <a:srgbClr val="FF9999"/>
                </a:solidFill>
              </a:rPr>
              <a:t>ONLY</a:t>
            </a:r>
            <a:r>
              <a:rPr lang="en-US">
                <a:solidFill>
                  <a:srgbClr val="FF9999"/>
                </a:solidFill>
              </a:rPr>
              <a:t> SOLUTION IS MULTIPLE SAMPLES </a:t>
            </a:r>
          </a:p>
          <a:p>
            <a:pPr lvl="1">
              <a:lnSpc>
                <a:spcPct val="90000"/>
              </a:lnSpc>
            </a:pPr>
            <a:r>
              <a:rPr lang="en-US"/>
              <a:t>(cases, items, problems, raters, tests)</a:t>
            </a:r>
            <a:endParaRPr lang="en-US" u="sng"/>
          </a:p>
        </p:txBody>
      </p:sp>
    </p:spTree>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endParaRPr lang="en-US"/>
          </a:p>
        </p:txBody>
      </p:sp>
      <p:sp>
        <p:nvSpPr>
          <p:cNvPr id="443395" name="Rectangle 3"/>
          <p:cNvSpPr>
            <a:spLocks noGrp="1" noChangeArrowheads="1"/>
          </p:cNvSpPr>
          <p:nvPr>
            <p:ph type="body" idx="1"/>
          </p:nvPr>
        </p:nvSpPr>
        <p:spPr/>
        <p:txBody>
          <a:bodyPr/>
          <a:lstStyle/>
          <a:p>
            <a:pPr>
              <a:buFontTx/>
              <a:buNone/>
            </a:pPr>
            <a:r>
              <a:rPr lang="en-US"/>
              <a:t>	</a:t>
            </a:r>
            <a:r>
              <a:rPr lang="ja-JP" altLang="en-US">
                <a:latin typeface="Arial"/>
              </a:rPr>
              <a:t>“</a:t>
            </a:r>
            <a:r>
              <a:rPr lang="en-US"/>
              <a:t>To paraphrase George Patton, grab them by their tests and their hearts and minds will follow</a:t>
            </a:r>
            <a:r>
              <a:rPr lang="ja-JP" altLang="en-US">
                <a:latin typeface="Arial"/>
              </a:rPr>
              <a:t>”</a:t>
            </a:r>
            <a:r>
              <a:rPr lang="en-US"/>
              <a:t>.</a:t>
            </a:r>
          </a:p>
          <a:p>
            <a:pPr>
              <a:buFontTx/>
              <a:buNone/>
            </a:pPr>
            <a:r>
              <a:rPr lang="en-US"/>
              <a:t>   </a:t>
            </a:r>
          </a:p>
          <a:p>
            <a:pPr>
              <a:buFontTx/>
              <a:buNone/>
            </a:pPr>
            <a:r>
              <a:rPr lang="en-US"/>
              <a:t>		                   Dave Swanson, 1999</a:t>
            </a:r>
          </a:p>
        </p:txBody>
      </p:sp>
    </p:spTree>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a:t>Conclusions</a:t>
            </a:r>
          </a:p>
        </p:txBody>
      </p:sp>
      <p:sp>
        <p:nvSpPr>
          <p:cNvPr id="253955" name="Rectangle 3"/>
          <p:cNvSpPr>
            <a:spLocks noGrp="1" noChangeArrowheads="1"/>
          </p:cNvSpPr>
          <p:nvPr>
            <p:ph type="body" idx="1"/>
          </p:nvPr>
        </p:nvSpPr>
        <p:spPr/>
        <p:txBody>
          <a:bodyPr/>
          <a:lstStyle/>
          <a:p>
            <a:pPr>
              <a:buFontTx/>
              <a:buNone/>
            </a:pPr>
            <a:r>
              <a:rPr lang="en-US"/>
              <a:t>	1) If there are general and content-free skills, measuring them is next to impossible. Knowledge is a critical element of competence and can be easily assessed. Skills, if they exist, are content-dependent.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US"/>
              <a:t>Conclusions</a:t>
            </a:r>
          </a:p>
        </p:txBody>
      </p:sp>
      <p:sp>
        <p:nvSpPr>
          <p:cNvPr id="257027" name="Rectangle 3"/>
          <p:cNvSpPr>
            <a:spLocks noGrp="1" noChangeArrowheads="1"/>
          </p:cNvSpPr>
          <p:nvPr>
            <p:ph type="body" idx="1"/>
          </p:nvPr>
        </p:nvSpPr>
        <p:spPr/>
        <p:txBody>
          <a:bodyPr/>
          <a:lstStyle/>
          <a:p>
            <a:pPr>
              <a:buFontTx/>
              <a:buNone/>
            </a:pPr>
            <a:r>
              <a:rPr lang="en-US"/>
              <a:t>2) Sampling is critical. One measure is better (more reliable, more valid) than another primarily because it samples more efficiently.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a:t>Conclusions</a:t>
            </a:r>
          </a:p>
        </p:txBody>
      </p:sp>
      <p:sp>
        <p:nvSpPr>
          <p:cNvPr id="258051" name="Rectangle 3"/>
          <p:cNvSpPr>
            <a:spLocks noGrp="1" noChangeArrowheads="1"/>
          </p:cNvSpPr>
          <p:nvPr>
            <p:ph type="body" idx="1"/>
          </p:nvPr>
        </p:nvSpPr>
        <p:spPr/>
        <p:txBody>
          <a:bodyPr/>
          <a:lstStyle/>
          <a:p>
            <a:pPr>
              <a:buFontTx/>
              <a:buNone/>
            </a:pPr>
            <a:r>
              <a:rPr lang="en-US"/>
              <a:t>3) Objectivity is not a useful objective. Expert judgment remains the best way to assess competence. Subjective methods, despite their subjectivity, are consistently more reliable and valid than comparable objective methods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US"/>
              <a:t>Conclusions</a:t>
            </a:r>
          </a:p>
        </p:txBody>
      </p:sp>
      <p:sp>
        <p:nvSpPr>
          <p:cNvPr id="259075" name="Rectangle 3"/>
          <p:cNvSpPr>
            <a:spLocks noGrp="1" noChangeArrowheads="1"/>
          </p:cNvSpPr>
          <p:nvPr>
            <p:ph type="body" idx="1"/>
          </p:nvPr>
        </p:nvSpPr>
        <p:spPr/>
        <p:txBody>
          <a:bodyPr/>
          <a:lstStyle/>
          <a:p>
            <a:pPr>
              <a:buFontTx/>
              <a:buNone/>
            </a:pPr>
            <a:r>
              <a:rPr lang="en-US"/>
              <a:t>4) Despite all this, choice of an assessment method cannot be based only on psychometric (unless by an examining board). Judicious selection of method requires equal consideration of measurement and steering effect on learning.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a:t>Axiom #3</a:t>
            </a:r>
          </a:p>
        </p:txBody>
      </p:sp>
      <p:sp>
        <p:nvSpPr>
          <p:cNvPr id="242691" name="Rectangle 3"/>
          <p:cNvSpPr>
            <a:spLocks noGrp="1" noChangeArrowheads="1"/>
          </p:cNvSpPr>
          <p:nvPr>
            <p:ph type="body" idx="1"/>
          </p:nvPr>
        </p:nvSpPr>
        <p:spPr/>
        <p:txBody>
          <a:bodyPr/>
          <a:lstStyle/>
          <a:p>
            <a:pPr>
              <a:lnSpc>
                <a:spcPct val="90000"/>
              </a:lnSpc>
              <a:buFontTx/>
              <a:buChar char="-"/>
            </a:pPr>
            <a:r>
              <a:rPr lang="en-US"/>
              <a:t>General traits, attitudes, personal characteristics</a:t>
            </a:r>
          </a:p>
          <a:p>
            <a:pPr>
              <a:lnSpc>
                <a:spcPct val="90000"/>
              </a:lnSpc>
              <a:buFontTx/>
              <a:buNone/>
            </a:pPr>
            <a:r>
              <a:rPr lang="en-US" sz="2400"/>
              <a:t>        (e.g. </a:t>
            </a:r>
            <a:r>
              <a:rPr lang="ja-JP" altLang="en-US" sz="2400">
                <a:latin typeface="Arial"/>
              </a:rPr>
              <a:t>“</a:t>
            </a:r>
            <a:r>
              <a:rPr lang="en-US" sz="2400"/>
              <a:t>learning style</a:t>
            </a:r>
            <a:r>
              <a:rPr lang="ja-JP" altLang="en-US" sz="2400">
                <a:latin typeface="Arial"/>
              </a:rPr>
              <a:t>”</a:t>
            </a:r>
            <a:r>
              <a:rPr lang="en-US" sz="2400"/>
              <a:t>, </a:t>
            </a:r>
            <a:r>
              <a:rPr lang="ja-JP" altLang="en-US" sz="2400">
                <a:latin typeface="Arial"/>
              </a:rPr>
              <a:t>“</a:t>
            </a:r>
            <a:r>
              <a:rPr lang="en-US" sz="2400"/>
              <a:t>reflective practice</a:t>
            </a:r>
            <a:r>
              <a:rPr lang="ja-JP" altLang="en-US" sz="2400">
                <a:latin typeface="Arial"/>
              </a:rPr>
              <a:t>”</a:t>
            </a:r>
            <a:r>
              <a:rPr lang="en-US" sz="2400"/>
              <a:t>)</a:t>
            </a:r>
            <a:r>
              <a:rPr lang="en-US"/>
              <a:t> </a:t>
            </a:r>
          </a:p>
          <a:p>
            <a:pPr>
              <a:lnSpc>
                <a:spcPct val="90000"/>
              </a:lnSpc>
              <a:buFontTx/>
              <a:buNone/>
            </a:pPr>
            <a:endParaRPr lang="en-US"/>
          </a:p>
          <a:p>
            <a:pPr>
              <a:lnSpc>
                <a:spcPct val="90000"/>
              </a:lnSpc>
              <a:buFontTx/>
              <a:buNone/>
            </a:pPr>
            <a:r>
              <a:rPr lang="en-US"/>
              <a:t>   are poor predictors of performance</a:t>
            </a:r>
          </a:p>
          <a:p>
            <a:pPr>
              <a:lnSpc>
                <a:spcPct val="90000"/>
              </a:lnSpc>
              <a:buFontTx/>
              <a:buNone/>
            </a:pPr>
            <a:endParaRPr lang="en-US"/>
          </a:p>
          <a:p>
            <a:pPr>
              <a:lnSpc>
                <a:spcPct val="90000"/>
              </a:lnSpc>
              <a:buFontTx/>
              <a:buNone/>
            </a:pPr>
            <a:r>
              <a:rPr lang="ja-JP" altLang="en-US" sz="2400">
                <a:solidFill>
                  <a:srgbClr val="FF7C80"/>
                </a:solidFill>
                <a:latin typeface="Arial"/>
              </a:rPr>
              <a:t>“</a:t>
            </a:r>
            <a:r>
              <a:rPr lang="en-US" sz="2400">
                <a:solidFill>
                  <a:srgbClr val="FF7C80"/>
                </a:solidFill>
              </a:rPr>
              <a:t>Specific characteristics of the situation are a far greater determinant of behaviour than stable characteristics (traits) of the individual</a:t>
            </a:r>
            <a:r>
              <a:rPr lang="ja-JP" altLang="en-US" sz="2400">
                <a:solidFill>
                  <a:srgbClr val="FF7C80"/>
                </a:solidFill>
                <a:latin typeface="Arial"/>
              </a:rPr>
              <a:t>”</a:t>
            </a:r>
            <a:endParaRPr lang="en-US" sz="2400">
              <a:solidFill>
                <a:srgbClr val="FF7C80"/>
              </a:solidFill>
            </a:endParaRPr>
          </a:p>
          <a:p>
            <a:pPr>
              <a:lnSpc>
                <a:spcPct val="90000"/>
              </a:lnSpc>
              <a:buFontTx/>
              <a:buNone/>
            </a:pPr>
            <a:r>
              <a:rPr lang="en-US" sz="2400">
                <a:solidFill>
                  <a:srgbClr val="FF7C80"/>
                </a:solidFill>
              </a:rPr>
              <a:t>				R. Nisbett, B. Ross</a:t>
            </a:r>
          </a:p>
          <a:p>
            <a:pPr>
              <a:lnSpc>
                <a:spcPct val="90000"/>
              </a:lnSpc>
              <a:buFontTx/>
              <a:buNone/>
            </a:pPr>
            <a:endParaRPr lang="en-US" sz="2400">
              <a:solidFill>
                <a:srgbClr val="FF7C80"/>
              </a:solidFill>
            </a:endParaRPr>
          </a:p>
          <a:p>
            <a:pPr>
              <a:lnSpc>
                <a:spcPct val="90000"/>
              </a:lnSpc>
              <a:buFontTx/>
              <a:buNone/>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26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269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269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26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a:t>Corollary #3A</a:t>
            </a:r>
          </a:p>
        </p:txBody>
      </p:sp>
      <p:sp>
        <p:nvSpPr>
          <p:cNvPr id="243715" name="Rectangle 3"/>
          <p:cNvSpPr>
            <a:spLocks noGrp="1" noChangeArrowheads="1"/>
          </p:cNvSpPr>
          <p:nvPr>
            <p:ph type="body" idx="1"/>
          </p:nvPr>
        </p:nvSpPr>
        <p:spPr/>
        <p:txBody>
          <a:bodyPr/>
          <a:lstStyle/>
          <a:p>
            <a:r>
              <a:rPr lang="en-US"/>
              <a:t>Assessment of attitudes, like skills, may require multiple samples and may be context - specific</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a:t>How Do You Know How Well You</a:t>
            </a:r>
            <a:r>
              <a:rPr lang="ja-JP" altLang="en-US">
                <a:latin typeface="Arial"/>
              </a:rPr>
              <a:t>’</a:t>
            </a:r>
            <a:r>
              <a:rPr lang="en-US"/>
              <a:t>re Doing?</a:t>
            </a:r>
          </a:p>
        </p:txBody>
      </p:sp>
      <p:sp>
        <p:nvSpPr>
          <p:cNvPr id="176131" name="Rectangle 3"/>
          <p:cNvSpPr>
            <a:spLocks noGrp="1" noChangeArrowheads="1"/>
          </p:cNvSpPr>
          <p:nvPr>
            <p:ph type="body" idx="1"/>
          </p:nvPr>
        </p:nvSpPr>
        <p:spPr/>
        <p:txBody>
          <a:bodyPr/>
          <a:lstStyle/>
          <a:p>
            <a:r>
              <a:rPr lang="en-US"/>
              <a:t>Reliability</a:t>
            </a:r>
          </a:p>
          <a:p>
            <a:pPr lvl="1"/>
            <a:r>
              <a:rPr lang="en-US"/>
              <a:t>The ability of an instrument to consistently discriminate between high and low performance </a:t>
            </a:r>
          </a:p>
          <a:p>
            <a:pPr lvl="1"/>
            <a:endParaRPr lang="en-US"/>
          </a:p>
          <a:p>
            <a:r>
              <a:rPr lang="en-US"/>
              <a:t>Validity</a:t>
            </a:r>
          </a:p>
          <a:p>
            <a:pPr lvl="1"/>
            <a:r>
              <a:rPr lang="en-US"/>
              <a:t>The indication that the instrument measures what it intends to measure</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US"/>
              <a:t>Reliability</a:t>
            </a:r>
          </a:p>
        </p:txBody>
      </p:sp>
      <p:sp>
        <p:nvSpPr>
          <p:cNvPr id="261123" name="Rectangle 3"/>
          <p:cNvSpPr>
            <a:spLocks noGrp="1" noChangeArrowheads="1"/>
          </p:cNvSpPr>
          <p:nvPr>
            <p:ph type="body" idx="1"/>
          </p:nvPr>
        </p:nvSpPr>
        <p:spPr/>
        <p:txBody>
          <a:bodyPr/>
          <a:lstStyle/>
          <a:p>
            <a:r>
              <a:rPr lang="en-US"/>
              <a:t> Rel = </a:t>
            </a:r>
            <a:r>
              <a:rPr lang="en-US" u="sng"/>
              <a:t>variability bet subjects  </a:t>
            </a:r>
          </a:p>
          <a:p>
            <a:pPr>
              <a:buFontTx/>
              <a:buNone/>
            </a:pPr>
            <a:r>
              <a:rPr lang="en-US"/>
              <a:t>                      total variability  </a:t>
            </a:r>
            <a:r>
              <a:rPr lang="en-US" u="sng"/>
              <a:t>                        </a:t>
            </a:r>
            <a:endParaRPr lang="en-US"/>
          </a:p>
          <a:p>
            <a:endParaRPr lang="en-US"/>
          </a:p>
          <a:p>
            <a:r>
              <a:rPr lang="en-US"/>
              <a:t>Across raters, cases, situations</a:t>
            </a:r>
          </a:p>
          <a:p>
            <a:endParaRPr lang="en-US"/>
          </a:p>
          <a:p>
            <a:r>
              <a:rPr lang="en-US"/>
              <a:t>  &gt; .8 for low stakes</a:t>
            </a:r>
          </a:p>
          <a:p>
            <a:pPr lvl="1">
              <a:buFontTx/>
              <a:buNone/>
            </a:pPr>
            <a:r>
              <a:rPr lang="en-US"/>
              <a:t>&gt; .9 for high stakes</a:t>
            </a:r>
          </a:p>
          <a:p>
            <a:endParaRPr lang="en-US"/>
          </a:p>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r>
              <a:rPr lang="en-US"/>
              <a:t>Validity</a:t>
            </a:r>
          </a:p>
        </p:txBody>
      </p:sp>
      <p:sp>
        <p:nvSpPr>
          <p:cNvPr id="262147" name="Rectangle 3"/>
          <p:cNvSpPr>
            <a:spLocks noGrp="1" noChangeArrowheads="1"/>
          </p:cNvSpPr>
          <p:nvPr>
            <p:ph type="body" idx="1"/>
          </p:nvPr>
        </p:nvSpPr>
        <p:spPr/>
        <p:txBody>
          <a:bodyPr/>
          <a:lstStyle/>
          <a:p>
            <a:r>
              <a:rPr lang="en-US"/>
              <a:t>Judgment approaches</a:t>
            </a:r>
          </a:p>
          <a:p>
            <a:pPr lvl="1"/>
            <a:r>
              <a:rPr lang="en-US"/>
              <a:t>Face, Content</a:t>
            </a:r>
          </a:p>
          <a:p>
            <a:pPr lvl="1"/>
            <a:endParaRPr lang="en-US"/>
          </a:p>
          <a:p>
            <a:r>
              <a:rPr lang="en-US"/>
              <a:t>Empirical approaches</a:t>
            </a:r>
          </a:p>
          <a:p>
            <a:pPr lvl="1"/>
            <a:r>
              <a:rPr lang="en-US"/>
              <a:t>  Concurrent</a:t>
            </a:r>
          </a:p>
          <a:p>
            <a:pPr lvl="1"/>
            <a:r>
              <a:rPr lang="en-US"/>
              <a:t> Predictive</a:t>
            </a:r>
          </a:p>
          <a:p>
            <a:pPr lvl="1"/>
            <a:r>
              <a:rPr lang="en-US"/>
              <a:t> Construct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685800" y="0"/>
            <a:ext cx="7772400" cy="1143000"/>
          </a:xfrm>
        </p:spPr>
        <p:txBody>
          <a:bodyPr/>
          <a:lstStyle/>
          <a:p>
            <a:r>
              <a:rPr lang="en-US" sz="4000"/>
              <a:t>How are you going to assess it?</a:t>
            </a:r>
          </a:p>
        </p:txBody>
      </p:sp>
      <p:sp>
        <p:nvSpPr>
          <p:cNvPr id="175107" name="Rectangle 3"/>
          <p:cNvSpPr>
            <a:spLocks noGrp="1" noChangeArrowheads="1"/>
          </p:cNvSpPr>
          <p:nvPr>
            <p:ph type="body" idx="1"/>
          </p:nvPr>
        </p:nvSpPr>
        <p:spPr>
          <a:xfrm>
            <a:off x="457200" y="1143000"/>
            <a:ext cx="7772400" cy="5105400"/>
          </a:xfrm>
        </p:spPr>
        <p:txBody>
          <a:bodyPr/>
          <a:lstStyle/>
          <a:p>
            <a:pPr>
              <a:lnSpc>
                <a:spcPct val="90000"/>
              </a:lnSpc>
            </a:pPr>
            <a:r>
              <a:rPr lang="en-US" sz="2800"/>
              <a:t>Something old</a:t>
            </a:r>
          </a:p>
          <a:p>
            <a:pPr lvl="1">
              <a:lnSpc>
                <a:spcPct val="90000"/>
              </a:lnSpc>
            </a:pPr>
            <a:r>
              <a:rPr lang="en-US" sz="2400"/>
              <a:t>Global rating scales</a:t>
            </a:r>
          </a:p>
          <a:p>
            <a:pPr lvl="1">
              <a:lnSpc>
                <a:spcPct val="90000"/>
              </a:lnSpc>
            </a:pPr>
            <a:r>
              <a:rPr lang="en-US" sz="2400"/>
              <a:t>Essays</a:t>
            </a:r>
          </a:p>
          <a:p>
            <a:pPr lvl="1">
              <a:lnSpc>
                <a:spcPct val="90000"/>
              </a:lnSpc>
            </a:pPr>
            <a:r>
              <a:rPr lang="en-US" sz="2400"/>
              <a:t>Oral exams</a:t>
            </a:r>
          </a:p>
          <a:p>
            <a:pPr lvl="1">
              <a:lnSpc>
                <a:spcPct val="90000"/>
              </a:lnSpc>
            </a:pPr>
            <a:r>
              <a:rPr lang="en-US" sz="2400"/>
              <a:t>Multiple choice</a:t>
            </a:r>
          </a:p>
          <a:p>
            <a:pPr lvl="1">
              <a:lnSpc>
                <a:spcPct val="90000"/>
              </a:lnSpc>
            </a:pPr>
            <a:endParaRPr lang="en-US" sz="2400"/>
          </a:p>
          <a:p>
            <a:pPr>
              <a:lnSpc>
                <a:spcPct val="90000"/>
              </a:lnSpc>
            </a:pPr>
            <a:r>
              <a:rPr lang="en-US" sz="2800"/>
              <a:t>Something new</a:t>
            </a:r>
          </a:p>
          <a:p>
            <a:pPr lvl="1">
              <a:lnSpc>
                <a:spcPct val="90000"/>
              </a:lnSpc>
            </a:pPr>
            <a:r>
              <a:rPr lang="en-US" sz="2400"/>
              <a:t>Self, peer assessment</a:t>
            </a:r>
          </a:p>
          <a:p>
            <a:pPr lvl="1">
              <a:lnSpc>
                <a:spcPct val="90000"/>
              </a:lnSpc>
            </a:pPr>
            <a:r>
              <a:rPr lang="en-US" sz="2400"/>
              <a:t>Tutor assessment</a:t>
            </a:r>
          </a:p>
          <a:p>
            <a:pPr lvl="1">
              <a:lnSpc>
                <a:spcPct val="90000"/>
              </a:lnSpc>
            </a:pPr>
            <a:r>
              <a:rPr lang="en-US" sz="2400"/>
              <a:t> Progress test</a:t>
            </a:r>
          </a:p>
          <a:p>
            <a:pPr lvl="1">
              <a:lnSpc>
                <a:spcPct val="90000"/>
              </a:lnSpc>
            </a:pPr>
            <a:r>
              <a:rPr lang="en-US" sz="2400"/>
              <a:t>Clinical Assessment Exercise</a:t>
            </a:r>
          </a:p>
          <a:p>
            <a:pPr lvl="1">
              <a:lnSpc>
                <a:spcPct val="90000"/>
              </a:lnSpc>
            </a:pPr>
            <a:r>
              <a:rPr lang="en-US" sz="2400"/>
              <a:t>Key Features Test </a:t>
            </a:r>
          </a:p>
          <a:p>
            <a:pPr lvl="1">
              <a:lnSpc>
                <a:spcPct val="90000"/>
              </a:lnSpc>
            </a:pPr>
            <a:r>
              <a:rPr lang="en-US" sz="2400"/>
              <a:t>OSCE</a:t>
            </a:r>
          </a:p>
          <a:p>
            <a:pPr lvl="1">
              <a:lnSpc>
                <a:spcPct val="90000"/>
              </a:lnSpc>
            </a:pPr>
            <a:r>
              <a:rPr lang="en-US" sz="2400"/>
              <a:t> Clinical Work Sampling</a:t>
            </a:r>
          </a:p>
          <a:p>
            <a:pPr lvl="1">
              <a:lnSpc>
                <a:spcPct val="90000"/>
              </a:lnSpc>
            </a:pPr>
            <a:endParaRPr lang="en-US" sz="240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762000" y="609600"/>
            <a:ext cx="7772400" cy="1143000"/>
          </a:xfrm>
        </p:spPr>
        <p:txBody>
          <a:bodyPr/>
          <a:lstStyle/>
          <a:p>
            <a:r>
              <a:rPr lang="en-US" sz="4000"/>
              <a:t>Somethings Old </a:t>
            </a:r>
            <a:br>
              <a:rPr lang="en-US" sz="4000"/>
            </a:br>
            <a:r>
              <a:rPr lang="en-US" sz="4000"/>
              <a:t>(that don</a:t>
            </a:r>
            <a:r>
              <a:rPr lang="ja-JP" altLang="en-US" sz="4000">
                <a:latin typeface="Arial"/>
              </a:rPr>
              <a:t>’</a:t>
            </a:r>
            <a:r>
              <a:rPr lang="en-US" sz="4000"/>
              <a:t>t work)</a:t>
            </a:r>
          </a:p>
        </p:txBody>
      </p:sp>
      <p:sp>
        <p:nvSpPr>
          <p:cNvPr id="177155" name="Rectangle 3"/>
          <p:cNvSpPr>
            <a:spLocks noGrp="1" noChangeArrowheads="1"/>
          </p:cNvSpPr>
          <p:nvPr>
            <p:ph type="body" idx="1"/>
          </p:nvPr>
        </p:nvSpPr>
        <p:spPr/>
        <p:txBody>
          <a:bodyPr/>
          <a:lstStyle/>
          <a:p>
            <a:r>
              <a:rPr lang="en-US"/>
              <a:t>Traditional Orals</a:t>
            </a:r>
          </a:p>
          <a:p>
            <a:endParaRPr lang="en-US"/>
          </a:p>
          <a:p>
            <a:r>
              <a:rPr lang="en-US"/>
              <a:t>Essays</a:t>
            </a:r>
          </a:p>
          <a:p>
            <a:endParaRPr lang="en-US"/>
          </a:p>
          <a:p>
            <a:r>
              <a:rPr lang="en-US"/>
              <a:t>Global Rating Scales</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a:t>Traditional Oral (viva)</a:t>
            </a:r>
          </a:p>
        </p:txBody>
      </p:sp>
      <p:sp>
        <p:nvSpPr>
          <p:cNvPr id="178179" name="Rectangle 3"/>
          <p:cNvSpPr>
            <a:spLocks noGrp="1" noChangeArrowheads="1"/>
          </p:cNvSpPr>
          <p:nvPr>
            <p:ph type="body" idx="1"/>
          </p:nvPr>
        </p:nvSpPr>
        <p:spPr/>
        <p:txBody>
          <a:bodyPr/>
          <a:lstStyle/>
          <a:p>
            <a:pPr>
              <a:buFontTx/>
              <a:buNone/>
            </a:pPr>
            <a:r>
              <a:rPr lang="en-US"/>
              <a:t>Definition</a:t>
            </a:r>
          </a:p>
          <a:p>
            <a:r>
              <a:rPr lang="en-US">
                <a:solidFill>
                  <a:srgbClr val="FF0000"/>
                </a:solidFill>
              </a:rPr>
              <a:t>An oral examination, </a:t>
            </a:r>
          </a:p>
          <a:p>
            <a:pPr>
              <a:buFontTx/>
              <a:buNone/>
            </a:pPr>
            <a:endParaRPr lang="en-US"/>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t>Why, What, How, How well</a:t>
            </a:r>
          </a:p>
        </p:txBody>
      </p:sp>
      <p:sp>
        <p:nvSpPr>
          <p:cNvPr id="167939" name="Rectangle 3"/>
          <p:cNvSpPr>
            <a:spLocks noGrp="1" noChangeArrowheads="1"/>
          </p:cNvSpPr>
          <p:nvPr>
            <p:ph type="body" idx="1"/>
          </p:nvPr>
        </p:nvSpPr>
        <p:spPr/>
        <p:txBody>
          <a:bodyPr/>
          <a:lstStyle/>
          <a:p>
            <a:r>
              <a:rPr lang="en-US"/>
              <a:t>Why are you doing the assessment?</a:t>
            </a:r>
          </a:p>
          <a:p>
            <a:endParaRPr lang="en-US"/>
          </a:p>
          <a:p>
            <a:r>
              <a:rPr lang="en-US"/>
              <a:t>What are you going to assess?</a:t>
            </a:r>
          </a:p>
          <a:p>
            <a:endParaRPr lang="en-US"/>
          </a:p>
          <a:p>
            <a:r>
              <a:rPr lang="en-US"/>
              <a:t>How are you going to assess it?</a:t>
            </a:r>
          </a:p>
          <a:p>
            <a:endParaRPr lang="en-US"/>
          </a:p>
          <a:p>
            <a:r>
              <a:rPr lang="en-US"/>
              <a:t>How well is the assessment working?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r>
              <a:rPr lang="en-US"/>
              <a:t>Traditional Oral (viva)</a:t>
            </a:r>
          </a:p>
        </p:txBody>
      </p:sp>
      <p:sp>
        <p:nvSpPr>
          <p:cNvPr id="238595" name="Rectangle 3"/>
          <p:cNvSpPr>
            <a:spLocks noGrp="1" noChangeArrowheads="1"/>
          </p:cNvSpPr>
          <p:nvPr>
            <p:ph type="body" idx="1"/>
          </p:nvPr>
        </p:nvSpPr>
        <p:spPr/>
        <p:txBody>
          <a:bodyPr/>
          <a:lstStyle/>
          <a:p>
            <a:pPr>
              <a:buFontTx/>
              <a:buNone/>
            </a:pPr>
            <a:r>
              <a:rPr lang="en-US"/>
              <a:t>Definition</a:t>
            </a:r>
          </a:p>
          <a:p>
            <a:r>
              <a:rPr lang="en-US">
                <a:solidFill>
                  <a:srgbClr val="FF0000"/>
                </a:solidFill>
              </a:rPr>
              <a:t>An oral examination, </a:t>
            </a:r>
          </a:p>
          <a:p>
            <a:r>
              <a:rPr lang="en-US">
                <a:solidFill>
                  <a:srgbClr val="FF0000"/>
                </a:solidFill>
              </a:rPr>
              <a:t>usually based on a single case</a:t>
            </a:r>
          </a:p>
          <a:p>
            <a:pPr>
              <a:buFontTx/>
              <a:buNone/>
            </a:pPr>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a:t>Traditional Oral (viva)</a:t>
            </a:r>
          </a:p>
        </p:txBody>
      </p:sp>
      <p:sp>
        <p:nvSpPr>
          <p:cNvPr id="239619" name="Rectangle 3"/>
          <p:cNvSpPr>
            <a:spLocks noGrp="1" noChangeArrowheads="1"/>
          </p:cNvSpPr>
          <p:nvPr>
            <p:ph type="body" idx="1"/>
          </p:nvPr>
        </p:nvSpPr>
        <p:spPr/>
        <p:txBody>
          <a:bodyPr/>
          <a:lstStyle/>
          <a:p>
            <a:pPr>
              <a:buFontTx/>
              <a:buNone/>
            </a:pPr>
            <a:r>
              <a:rPr lang="en-US"/>
              <a:t>Definition</a:t>
            </a:r>
          </a:p>
          <a:p>
            <a:r>
              <a:rPr lang="en-US">
                <a:solidFill>
                  <a:srgbClr val="FF0000"/>
                </a:solidFill>
              </a:rPr>
              <a:t>An oral examination, </a:t>
            </a:r>
          </a:p>
          <a:p>
            <a:r>
              <a:rPr lang="en-US">
                <a:solidFill>
                  <a:srgbClr val="FF0000"/>
                </a:solidFill>
              </a:rPr>
              <a:t>usually based on a single case</a:t>
            </a:r>
          </a:p>
          <a:p>
            <a:r>
              <a:rPr lang="en-US">
                <a:solidFill>
                  <a:srgbClr val="FF0000"/>
                </a:solidFill>
              </a:rPr>
              <a:t>using whatever patients are up and around, </a:t>
            </a:r>
          </a:p>
          <a:p>
            <a:pPr>
              <a:buFontTx/>
              <a:buNone/>
            </a:pPr>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a:t>Traditional Oral (viva)</a:t>
            </a:r>
          </a:p>
        </p:txBody>
      </p:sp>
      <p:sp>
        <p:nvSpPr>
          <p:cNvPr id="240643" name="Rectangle 3"/>
          <p:cNvSpPr>
            <a:spLocks noGrp="1" noChangeArrowheads="1"/>
          </p:cNvSpPr>
          <p:nvPr>
            <p:ph type="body" idx="1"/>
          </p:nvPr>
        </p:nvSpPr>
        <p:spPr/>
        <p:txBody>
          <a:bodyPr/>
          <a:lstStyle/>
          <a:p>
            <a:pPr>
              <a:buFontTx/>
              <a:buNone/>
            </a:pPr>
            <a:r>
              <a:rPr lang="en-US"/>
              <a:t>Definition</a:t>
            </a:r>
          </a:p>
          <a:p>
            <a:r>
              <a:rPr lang="en-US">
                <a:solidFill>
                  <a:srgbClr val="FF0000"/>
                </a:solidFill>
              </a:rPr>
              <a:t>An oral examination, </a:t>
            </a:r>
          </a:p>
          <a:p>
            <a:r>
              <a:rPr lang="en-US">
                <a:solidFill>
                  <a:srgbClr val="FF0000"/>
                </a:solidFill>
              </a:rPr>
              <a:t>usually based on a single case</a:t>
            </a:r>
          </a:p>
          <a:p>
            <a:r>
              <a:rPr lang="en-US">
                <a:solidFill>
                  <a:srgbClr val="FF0000"/>
                </a:solidFill>
              </a:rPr>
              <a:t>using whatever patients are up and around, </a:t>
            </a:r>
          </a:p>
          <a:p>
            <a:r>
              <a:rPr lang="en-US">
                <a:solidFill>
                  <a:srgbClr val="FF0000"/>
                </a:solidFill>
              </a:rPr>
              <a:t>where examiners ask their pet questions for time up to 3 hours</a:t>
            </a:r>
          </a:p>
          <a:p>
            <a:pPr>
              <a:buFontTx/>
              <a:buNone/>
            </a:pPr>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lstStyle/>
          <a:p>
            <a:r>
              <a:rPr lang="en-US"/>
              <a:t>Triple Jump Exercise</a:t>
            </a:r>
            <a:br>
              <a:rPr lang="en-US"/>
            </a:br>
            <a:r>
              <a:rPr lang="en-US"/>
              <a:t>                         </a:t>
            </a:r>
            <a:r>
              <a:rPr lang="en-US" sz="2000"/>
              <a:t>Neufeld &amp; Norman, 1979</a:t>
            </a:r>
            <a:endParaRPr lang="en-US"/>
          </a:p>
        </p:txBody>
      </p:sp>
      <p:sp>
        <p:nvSpPr>
          <p:cNvPr id="431107" name="Rectangle 3"/>
          <p:cNvSpPr>
            <a:spLocks noGrp="1" noChangeArrowheads="1"/>
          </p:cNvSpPr>
          <p:nvPr>
            <p:ph type="body" idx="1"/>
          </p:nvPr>
        </p:nvSpPr>
        <p:spPr/>
        <p:txBody>
          <a:bodyPr/>
          <a:lstStyle/>
          <a:p>
            <a:r>
              <a:rPr lang="en-US" sz="2800"/>
              <a:t>Standardized , 3 part, role-playing </a:t>
            </a:r>
          </a:p>
          <a:p>
            <a:r>
              <a:rPr lang="en-US" sz="2800"/>
              <a:t>Based on single case</a:t>
            </a:r>
          </a:p>
          <a:p>
            <a:r>
              <a:rPr lang="en-US" sz="2800"/>
              <a:t>Hx/Px, SDL, Report back, SA</a:t>
            </a:r>
          </a:p>
          <a:p>
            <a:endParaRPr lang="en-US" sz="2800"/>
          </a:p>
          <a:p>
            <a:pPr>
              <a:buFontTx/>
              <a:buNone/>
            </a:pPr>
            <a:r>
              <a:rPr lang="en-US" sz="3600">
                <a:solidFill>
                  <a:srgbClr val="FF0000"/>
                </a:solidFill>
              </a:rPr>
              <a:t>          Inter-Rater R = 0.53</a:t>
            </a:r>
          </a:p>
          <a:p>
            <a:endParaRPr lang="en-US" sz="3600">
              <a:solidFill>
                <a:srgbClr val="FF0000"/>
              </a:solidFill>
            </a:endParaRPr>
          </a:p>
          <a:p>
            <a:pPr>
              <a:buFontTx/>
              <a:buNone/>
            </a:pPr>
            <a:r>
              <a:rPr lang="en-US" sz="3600">
                <a:solidFill>
                  <a:srgbClr val="FF0000"/>
                </a:solidFill>
              </a:rPr>
              <a:t>           Inter-Case R = .053</a:t>
            </a:r>
            <a:endParaRPr lang="en-US" sz="28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sz="3600"/>
              <a:t>RCPS Oral (2 x 1/2 day)</a:t>
            </a:r>
            <a:br>
              <a:rPr lang="en-US" sz="3600"/>
            </a:br>
            <a:r>
              <a:rPr lang="en-US" sz="3600"/>
              <a:t> long case / short cases</a:t>
            </a:r>
            <a:endParaRPr lang="en-US"/>
          </a:p>
        </p:txBody>
      </p:sp>
      <p:sp>
        <p:nvSpPr>
          <p:cNvPr id="266243" name="Rectangle 3"/>
          <p:cNvSpPr>
            <a:spLocks noGrp="1" noChangeArrowheads="1"/>
          </p:cNvSpPr>
          <p:nvPr>
            <p:ph type="body" idx="1"/>
          </p:nvPr>
        </p:nvSpPr>
        <p:spPr>
          <a:xfrm>
            <a:off x="685800" y="1828800"/>
            <a:ext cx="7772400" cy="5029200"/>
          </a:xfrm>
        </p:spPr>
        <p:txBody>
          <a:bodyPr/>
          <a:lstStyle/>
          <a:p>
            <a:r>
              <a:rPr lang="en-US"/>
              <a:t>Reliability</a:t>
            </a:r>
          </a:p>
          <a:p>
            <a:pPr lvl="1"/>
            <a:r>
              <a:rPr lang="en-US"/>
              <a:t>Inter rater – fine (0.65 ) </a:t>
            </a:r>
          </a:p>
          <a:p>
            <a:pPr lvl="2">
              <a:buFontTx/>
              <a:buNone/>
            </a:pPr>
            <a:endParaRPr lang="en-US"/>
          </a:p>
          <a:p>
            <a:pPr lvl="1"/>
            <a:r>
              <a:rPr lang="en-US"/>
              <a:t>Inter session – bad ( 0.39) </a:t>
            </a:r>
          </a:p>
          <a:p>
            <a:pPr lvl="2">
              <a:buFontTx/>
              <a:buNone/>
            </a:pPr>
            <a:r>
              <a:rPr lang="en-US"/>
              <a:t>		(Turnbull, Danoff &amp; Norman, 1996) </a:t>
            </a:r>
          </a:p>
          <a:p>
            <a:r>
              <a:rPr lang="en-US"/>
              <a:t>Validity</a:t>
            </a:r>
          </a:p>
          <a:p>
            <a:pPr lvl="1"/>
            <a:r>
              <a:rPr lang="en-US"/>
              <a:t>Face – good </a:t>
            </a:r>
          </a:p>
          <a:p>
            <a:pPr lvl="1"/>
            <a:r>
              <a:rPr lang="en-US"/>
              <a:t>Content -- awful</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r>
              <a:rPr lang="en-US" sz="4000"/>
              <a:t>The Long Case revisited(?)</a:t>
            </a:r>
          </a:p>
        </p:txBody>
      </p:sp>
      <p:sp>
        <p:nvSpPr>
          <p:cNvPr id="267267" name="Rectangle 3"/>
          <p:cNvSpPr>
            <a:spLocks noGrp="1" noChangeArrowheads="1"/>
          </p:cNvSpPr>
          <p:nvPr>
            <p:ph type="body" idx="1"/>
          </p:nvPr>
        </p:nvSpPr>
        <p:spPr/>
        <p:txBody>
          <a:bodyPr/>
          <a:lstStyle/>
          <a:p>
            <a:pPr>
              <a:lnSpc>
                <a:spcPct val="90000"/>
              </a:lnSpc>
            </a:pPr>
            <a:r>
              <a:rPr lang="en-US" sz="2800"/>
              <a:t>Waas, 2001</a:t>
            </a:r>
          </a:p>
          <a:p>
            <a:pPr lvl="1">
              <a:lnSpc>
                <a:spcPct val="90000"/>
              </a:lnSpc>
            </a:pPr>
            <a:r>
              <a:rPr lang="en-US" sz="2400"/>
              <a:t> RCGP(UK) exam</a:t>
            </a:r>
          </a:p>
          <a:p>
            <a:pPr lvl="1">
              <a:lnSpc>
                <a:spcPct val="90000"/>
              </a:lnSpc>
            </a:pPr>
            <a:r>
              <a:rPr lang="en-US" sz="2400"/>
              <a:t>Blueprinted exam</a:t>
            </a:r>
          </a:p>
          <a:p>
            <a:pPr lvl="1">
              <a:lnSpc>
                <a:spcPct val="90000"/>
              </a:lnSpc>
            </a:pPr>
            <a:r>
              <a:rPr lang="en-US" sz="2400"/>
              <a:t> 2 sessions x 2 examiners </a:t>
            </a:r>
          </a:p>
          <a:p>
            <a:pPr lvl="1">
              <a:lnSpc>
                <a:spcPct val="90000"/>
              </a:lnSpc>
            </a:pPr>
            <a:r>
              <a:rPr lang="en-US" sz="2400"/>
              <a:t>214 candidates</a:t>
            </a:r>
          </a:p>
          <a:p>
            <a:pPr lvl="1">
              <a:lnSpc>
                <a:spcPct val="90000"/>
              </a:lnSpc>
            </a:pPr>
            <a:endParaRPr lang="en-US" sz="2400"/>
          </a:p>
          <a:p>
            <a:pPr>
              <a:lnSpc>
                <a:spcPct val="90000"/>
              </a:lnSpc>
            </a:pPr>
            <a:r>
              <a:rPr lang="en-US" sz="2800" u="sng"/>
              <a:t>ACTUAL RELIABILITY = 0.50 </a:t>
            </a:r>
          </a:p>
          <a:p>
            <a:pPr>
              <a:lnSpc>
                <a:spcPct val="90000"/>
              </a:lnSpc>
            </a:pPr>
            <a:endParaRPr lang="en-US" sz="2800" u="sng"/>
          </a:p>
          <a:p>
            <a:pPr lvl="1">
              <a:lnSpc>
                <a:spcPct val="90000"/>
              </a:lnSpc>
            </a:pPr>
            <a:r>
              <a:rPr lang="en-US" sz="2400"/>
              <a:t>Est.  Reliability for 10 cases, 200 min. = 0.85</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r>
              <a:rPr lang="en-US"/>
              <a:t>Conclusions</a:t>
            </a:r>
          </a:p>
        </p:txBody>
      </p:sp>
      <p:sp>
        <p:nvSpPr>
          <p:cNvPr id="269315" name="Rectangle 3"/>
          <p:cNvSpPr>
            <a:spLocks noGrp="1" noChangeArrowheads="1"/>
          </p:cNvSpPr>
          <p:nvPr>
            <p:ph type="body" idx="1"/>
          </p:nvPr>
        </p:nvSpPr>
        <p:spPr/>
        <p:txBody>
          <a:bodyPr/>
          <a:lstStyle/>
          <a:p>
            <a:r>
              <a:rPr lang="en-US"/>
              <a:t>Oral  works </a:t>
            </a:r>
            <a:r>
              <a:rPr lang="en-US" u="sng"/>
              <a:t>if</a:t>
            </a:r>
          </a:p>
          <a:p>
            <a:pPr lvl="1"/>
            <a:r>
              <a:rPr lang="en-US"/>
              <a:t>Blueprinted exam </a:t>
            </a:r>
          </a:p>
          <a:p>
            <a:pPr lvl="1"/>
            <a:r>
              <a:rPr lang="en-US"/>
              <a:t>Standardized questions</a:t>
            </a:r>
          </a:p>
          <a:p>
            <a:pPr lvl="1"/>
            <a:r>
              <a:rPr lang="en-US"/>
              <a:t> Trained examiners</a:t>
            </a:r>
          </a:p>
          <a:p>
            <a:pPr lvl="1"/>
            <a:r>
              <a:rPr lang="en-US"/>
              <a:t> Independent and multiple raters</a:t>
            </a:r>
          </a:p>
          <a:p>
            <a:pPr lvl="1"/>
            <a:endParaRPr lang="en-US"/>
          </a:p>
          <a:p>
            <a:pPr>
              <a:buFontTx/>
              <a:buNone/>
            </a:pPr>
            <a:r>
              <a:rPr lang="en-US" u="sng"/>
              <a:t> and 8-10 (or 5) </a:t>
            </a:r>
            <a:r>
              <a:rPr lang="en-US" i="1" u="sng"/>
              <a:t>independent</a:t>
            </a:r>
            <a:r>
              <a:rPr lang="en-US" u="sng"/>
              <a:t> orals</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US"/>
              <a:t>Essay</a:t>
            </a:r>
          </a:p>
        </p:txBody>
      </p:sp>
      <p:sp>
        <p:nvSpPr>
          <p:cNvPr id="270339" name="Rectangle 3"/>
          <p:cNvSpPr>
            <a:spLocks noGrp="1" noChangeArrowheads="1"/>
          </p:cNvSpPr>
          <p:nvPr>
            <p:ph type="body" idx="1"/>
          </p:nvPr>
        </p:nvSpPr>
        <p:spPr/>
        <p:txBody>
          <a:bodyPr/>
          <a:lstStyle/>
          <a:p>
            <a:r>
              <a:rPr lang="en-US"/>
              <a:t>Definition</a:t>
            </a:r>
          </a:p>
          <a:p>
            <a:pPr lvl="1"/>
            <a:r>
              <a:rPr lang="en-US"/>
              <a:t> written text 1-100 pages on a single topic</a:t>
            </a:r>
          </a:p>
          <a:p>
            <a:pPr lvl="1"/>
            <a:r>
              <a:rPr lang="en-US"/>
              <a:t>marked subjectively with / without scoring key</a:t>
            </a:r>
          </a:p>
          <a:p>
            <a:endParaRPr lang="en-US"/>
          </a:p>
          <a:p>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990600" y="0"/>
            <a:ext cx="7772400" cy="1676400"/>
          </a:xfrm>
        </p:spPr>
        <p:txBody>
          <a:bodyPr/>
          <a:lstStyle/>
          <a:p>
            <a:r>
              <a:rPr lang="en-US"/>
              <a:t>An example</a:t>
            </a:r>
            <a:br>
              <a:rPr lang="en-US"/>
            </a:br>
            <a:endParaRPr lang="en-US"/>
          </a:p>
        </p:txBody>
      </p:sp>
      <p:sp>
        <p:nvSpPr>
          <p:cNvPr id="271363" name="Rectangle 3"/>
          <p:cNvSpPr>
            <a:spLocks noGrp="1" noChangeArrowheads="1"/>
          </p:cNvSpPr>
          <p:nvPr>
            <p:ph type="body" idx="1"/>
          </p:nvPr>
        </p:nvSpPr>
        <p:spPr>
          <a:xfrm>
            <a:off x="762000" y="838200"/>
            <a:ext cx="7772400" cy="4800600"/>
          </a:xfrm>
        </p:spPr>
        <p:txBody>
          <a:bodyPr/>
          <a:lstStyle/>
          <a:p>
            <a:pPr>
              <a:lnSpc>
                <a:spcPct val="90000"/>
              </a:lnSpc>
              <a:buFontTx/>
              <a:buNone/>
            </a:pPr>
            <a:r>
              <a:rPr lang="en-US" sz="2800" b="1">
                <a:latin typeface="Univers 24pt" charset="0"/>
              </a:rPr>
              <a:t>Cardiology Final Examination 1999-2000</a:t>
            </a:r>
          </a:p>
          <a:p>
            <a:pPr>
              <a:lnSpc>
                <a:spcPct val="90000"/>
              </a:lnSpc>
            </a:pPr>
            <a:endParaRPr lang="en-US" sz="2000">
              <a:latin typeface="Univers 24pt" charset="0"/>
            </a:endParaRPr>
          </a:p>
          <a:p>
            <a:pPr>
              <a:lnSpc>
                <a:spcPct val="90000"/>
              </a:lnSpc>
              <a:buFontTx/>
              <a:buNone/>
            </a:pPr>
            <a:r>
              <a:rPr lang="en-US" sz="2000">
                <a:latin typeface="Univers 24pt" charset="0"/>
              </a:rPr>
              <a:t>Summarize current approaches to the management of coronary artery disease, including specific comments on:</a:t>
            </a:r>
          </a:p>
          <a:p>
            <a:pPr>
              <a:lnSpc>
                <a:spcPct val="90000"/>
              </a:lnSpc>
              <a:buFontTx/>
              <a:buNone/>
            </a:pPr>
            <a:r>
              <a:rPr lang="en-US" sz="2000">
                <a:latin typeface="Univers 24pt" charset="0"/>
              </a:rPr>
              <a:t>a) Etiology, risk factors, epidemiology</a:t>
            </a:r>
          </a:p>
          <a:p>
            <a:pPr>
              <a:lnSpc>
                <a:spcPct val="90000"/>
              </a:lnSpc>
              <a:buFontTx/>
              <a:buNone/>
            </a:pPr>
            <a:r>
              <a:rPr lang="en-US" sz="2000">
                <a:latin typeface="Univers 24pt" charset="0"/>
              </a:rPr>
              <a:t>b) Pathophysiology</a:t>
            </a:r>
          </a:p>
          <a:p>
            <a:pPr>
              <a:lnSpc>
                <a:spcPct val="90000"/>
              </a:lnSpc>
              <a:buFontTx/>
              <a:buNone/>
            </a:pPr>
            <a:r>
              <a:rPr lang="en-US" sz="2000">
                <a:latin typeface="Univers 24pt" charset="0"/>
              </a:rPr>
              <a:t>c) Prevention and prophylaxis</a:t>
            </a:r>
          </a:p>
          <a:p>
            <a:pPr>
              <a:lnSpc>
                <a:spcPct val="90000"/>
              </a:lnSpc>
              <a:buFontTx/>
              <a:buNone/>
            </a:pPr>
            <a:r>
              <a:rPr lang="en-US" sz="2000">
                <a:latin typeface="Univers 24pt" charset="0"/>
              </a:rPr>
              <a:t>d) Diagnosis – signs and symptoms, sensitivity and specificity of tests</a:t>
            </a:r>
          </a:p>
          <a:p>
            <a:pPr>
              <a:lnSpc>
                <a:spcPct val="90000"/>
              </a:lnSpc>
              <a:buFontTx/>
              <a:buNone/>
            </a:pPr>
            <a:r>
              <a:rPr lang="en-US" sz="2000">
                <a:latin typeface="Univers 24pt" charset="0"/>
              </a:rPr>
              <a:t>e) Initial management </a:t>
            </a:r>
          </a:p>
          <a:p>
            <a:pPr>
              <a:lnSpc>
                <a:spcPct val="90000"/>
              </a:lnSpc>
              <a:buFontTx/>
              <a:buNone/>
            </a:pPr>
            <a:r>
              <a:rPr lang="en-US" sz="2000">
                <a:latin typeface="Univers 24pt" charset="0"/>
              </a:rPr>
              <a:t>f) Long term management</a:t>
            </a:r>
          </a:p>
          <a:p>
            <a:pPr>
              <a:lnSpc>
                <a:spcPct val="90000"/>
              </a:lnSpc>
              <a:buFontTx/>
              <a:buNone/>
            </a:pPr>
            <a:r>
              <a:rPr lang="en-US" sz="2000">
                <a:latin typeface="Univers 24pt" charset="0"/>
              </a:rPr>
              <a:t>g) Prognosis</a:t>
            </a:r>
          </a:p>
          <a:p>
            <a:pPr>
              <a:lnSpc>
                <a:spcPct val="90000"/>
              </a:lnSpc>
            </a:pPr>
            <a:endParaRPr lang="en-US" sz="2000">
              <a:latin typeface="Univers 24pt" charset="0"/>
            </a:endParaRPr>
          </a:p>
          <a:p>
            <a:pPr>
              <a:lnSpc>
                <a:spcPct val="90000"/>
              </a:lnSpc>
            </a:pPr>
            <a:r>
              <a:rPr lang="en-US" sz="2800">
                <a:latin typeface="Univers 24pt" charset="0"/>
              </a:rPr>
              <a:t>Be brief and succinct. Maximum 30 pages</a:t>
            </a:r>
          </a:p>
          <a:p>
            <a:pPr>
              <a:lnSpc>
                <a:spcPct val="90000"/>
              </a:lnSpc>
            </a:pPr>
            <a:endParaRPr lang="en-US" sz="280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685800" y="228600"/>
            <a:ext cx="7772400" cy="1143000"/>
          </a:xfrm>
        </p:spPr>
        <p:txBody>
          <a:bodyPr/>
          <a:lstStyle/>
          <a:p>
            <a:pPr algn="l"/>
            <a:r>
              <a:rPr lang="en-US" sz="3600"/>
              <a:t>Reliability of Essays (1)</a:t>
            </a:r>
          </a:p>
        </p:txBody>
      </p:sp>
      <p:sp>
        <p:nvSpPr>
          <p:cNvPr id="272387" name="Rectangle 3"/>
          <p:cNvSpPr>
            <a:spLocks noGrp="1" noChangeArrowheads="1"/>
          </p:cNvSpPr>
          <p:nvPr>
            <p:ph type="body" idx="1"/>
          </p:nvPr>
        </p:nvSpPr>
        <p:spPr>
          <a:xfrm>
            <a:off x="685800" y="1066800"/>
            <a:ext cx="7772400" cy="5029200"/>
          </a:xfrm>
        </p:spPr>
        <p:txBody>
          <a:bodyPr/>
          <a:lstStyle/>
          <a:p>
            <a:pPr>
              <a:lnSpc>
                <a:spcPct val="90000"/>
              </a:lnSpc>
              <a:buFontTx/>
              <a:buNone/>
            </a:pPr>
            <a:r>
              <a:rPr lang="en-US" sz="2800"/>
              <a:t>(Norcini et al., 1990)</a:t>
            </a:r>
          </a:p>
          <a:p>
            <a:pPr lvl="1">
              <a:lnSpc>
                <a:spcPct val="90000"/>
              </a:lnSpc>
            </a:pPr>
            <a:r>
              <a:rPr lang="en-US" sz="2400"/>
              <a:t>ABIM certification exam	</a:t>
            </a:r>
          </a:p>
          <a:p>
            <a:pPr lvl="2">
              <a:lnSpc>
                <a:spcPct val="90000"/>
              </a:lnSpc>
            </a:pPr>
            <a:r>
              <a:rPr lang="en-US" sz="2000"/>
              <a:t>12 	questions, 3 hours</a:t>
            </a:r>
          </a:p>
          <a:p>
            <a:pPr lvl="1">
              <a:lnSpc>
                <a:spcPct val="90000"/>
              </a:lnSpc>
            </a:pPr>
            <a:r>
              <a:rPr lang="en-US" sz="2400"/>
              <a:t>Analytical , Physician / Lay scoring</a:t>
            </a:r>
          </a:p>
          <a:p>
            <a:pPr lvl="2">
              <a:lnSpc>
                <a:spcPct val="90000"/>
              </a:lnSpc>
            </a:pPr>
            <a:r>
              <a:rPr lang="en-US" sz="2000"/>
              <a:t>7 / 14 hours training</a:t>
            </a:r>
          </a:p>
          <a:p>
            <a:pPr lvl="2">
              <a:lnSpc>
                <a:spcPct val="90000"/>
              </a:lnSpc>
            </a:pPr>
            <a:r>
              <a:rPr lang="en-US" sz="2000"/>
              <a:t>Answer keys</a:t>
            </a:r>
          </a:p>
          <a:p>
            <a:pPr lvl="2">
              <a:lnSpc>
                <a:spcPct val="90000"/>
              </a:lnSpc>
            </a:pPr>
            <a:r>
              <a:rPr lang="en-US" sz="2000"/>
              <a:t>Check present /absent</a:t>
            </a:r>
          </a:p>
          <a:p>
            <a:pPr lvl="1">
              <a:lnSpc>
                <a:spcPct val="90000"/>
              </a:lnSpc>
            </a:pPr>
            <a:r>
              <a:rPr lang="en-US" sz="2400"/>
              <a:t>Physician Global Scoring</a:t>
            </a:r>
          </a:p>
          <a:p>
            <a:pPr lvl="3">
              <a:lnSpc>
                <a:spcPct val="90000"/>
              </a:lnSpc>
            </a:pPr>
            <a:endParaRPr lang="en-US" sz="1800"/>
          </a:p>
          <a:p>
            <a:pPr>
              <a:lnSpc>
                <a:spcPct val="90000"/>
              </a:lnSpc>
              <a:buFontTx/>
              <a:buNone/>
            </a:pPr>
            <a:r>
              <a:rPr lang="en-US" sz="2000"/>
              <a:t>		Method			 Reliability  </a:t>
            </a:r>
            <a:r>
              <a:rPr lang="en-US" sz="2000" b="1"/>
              <a:t>Hrs to 0.8</a:t>
            </a:r>
          </a:p>
          <a:p>
            <a:pPr lvl="1">
              <a:lnSpc>
                <a:spcPct val="90000"/>
              </a:lnSpc>
            </a:pPr>
            <a:r>
              <a:rPr lang="en-US" sz="2400" b="1"/>
              <a:t> </a:t>
            </a:r>
            <a:r>
              <a:rPr lang="en-US" sz="2000" b="1"/>
              <a:t>Analytical, Lay or MD		0.36	     	18		</a:t>
            </a:r>
          </a:p>
          <a:p>
            <a:pPr lvl="1">
              <a:lnSpc>
                <a:spcPct val="90000"/>
              </a:lnSpc>
            </a:pPr>
            <a:r>
              <a:rPr lang="en-US" sz="2000" b="1"/>
              <a:t>Global, physician		0.63		5.5	</a:t>
            </a:r>
            <a:endParaRPr lang="en-US" sz="2400" b="1"/>
          </a:p>
          <a:p>
            <a:pPr lvl="2">
              <a:lnSpc>
                <a:spcPct val="90000"/>
              </a:lnSpc>
            </a:pPr>
            <a:endParaRPr lang="en-US" sz="2000" b="1"/>
          </a:p>
          <a:p>
            <a:pPr lvl="3">
              <a:lnSpc>
                <a:spcPct val="90000"/>
              </a:lnSpc>
              <a:buFontTx/>
              <a:buNone/>
            </a:pPr>
            <a:r>
              <a:rPr lang="en-US" sz="1800"/>
              <a:t>			</a:t>
            </a:r>
          </a:p>
          <a:p>
            <a:pPr lvl="2">
              <a:lnSpc>
                <a:spcPct val="90000"/>
              </a:lnSpc>
            </a:pPr>
            <a:endParaRPr lang="en-US" sz="200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sz="3600" b="1"/>
              <a:t>Why are you doing assessment</a:t>
            </a:r>
            <a:r>
              <a:rPr lang="en-US" b="1"/>
              <a:t>?</a:t>
            </a:r>
          </a:p>
        </p:txBody>
      </p:sp>
      <p:sp>
        <p:nvSpPr>
          <p:cNvPr id="168963" name="Rectangle 3"/>
          <p:cNvSpPr>
            <a:spLocks noGrp="1" noChangeArrowheads="1"/>
          </p:cNvSpPr>
          <p:nvPr>
            <p:ph type="body" idx="1"/>
          </p:nvPr>
        </p:nvSpPr>
        <p:spPr/>
        <p:txBody>
          <a:bodyPr/>
          <a:lstStyle/>
          <a:p>
            <a:r>
              <a:rPr lang="en-US"/>
              <a:t>Formative</a:t>
            </a:r>
          </a:p>
          <a:p>
            <a:pPr lvl="1"/>
            <a:r>
              <a:rPr lang="en-US"/>
              <a:t>To help the student learn</a:t>
            </a:r>
          </a:p>
          <a:p>
            <a:pPr lvl="2"/>
            <a:r>
              <a:rPr lang="en-US">
                <a:solidFill>
                  <a:srgbClr val="CCCC00"/>
                </a:solidFill>
              </a:rPr>
              <a:t>Detailed feedback, in course</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p:txBody>
          <a:bodyPr/>
          <a:lstStyle/>
          <a:p>
            <a:r>
              <a:rPr lang="en-US"/>
              <a:t>Reliability of Essays (2)</a:t>
            </a:r>
          </a:p>
        </p:txBody>
      </p:sp>
      <p:sp>
        <p:nvSpPr>
          <p:cNvPr id="447491" name="Rectangle 3"/>
          <p:cNvSpPr>
            <a:spLocks noGrp="1" noChangeArrowheads="1"/>
          </p:cNvSpPr>
          <p:nvPr>
            <p:ph type="body" idx="1"/>
          </p:nvPr>
        </p:nvSpPr>
        <p:spPr>
          <a:xfrm>
            <a:off x="152400" y="1981200"/>
            <a:ext cx="8686800" cy="4114800"/>
          </a:xfrm>
        </p:spPr>
        <p:txBody>
          <a:bodyPr/>
          <a:lstStyle/>
          <a:p>
            <a:r>
              <a:rPr lang="en-US" sz="2400"/>
              <a:t>Cannings, Hawthorne et al. Med Educ, 2005</a:t>
            </a:r>
          </a:p>
          <a:p>
            <a:endParaRPr lang="en-US" sz="2400"/>
          </a:p>
          <a:p>
            <a:pPr>
              <a:buFontTx/>
              <a:buChar char="–"/>
            </a:pPr>
            <a:r>
              <a:rPr lang="en-US"/>
              <a:t>General practice case studies</a:t>
            </a:r>
          </a:p>
          <a:p>
            <a:pPr lvl="1"/>
            <a:r>
              <a:rPr lang="en-US"/>
              <a:t>2 markers / case (2000-02) vs. 2 cases (2003)</a:t>
            </a:r>
          </a:p>
          <a:p>
            <a:pPr lvl="1"/>
            <a:endParaRPr lang="en-US"/>
          </a:p>
          <a:p>
            <a:pPr>
              <a:buFontTx/>
              <a:buChar char="–"/>
            </a:pPr>
            <a:r>
              <a:rPr lang="en-US"/>
              <a:t>Inter - rater reliability = 0.40</a:t>
            </a:r>
          </a:p>
          <a:p>
            <a:pPr>
              <a:buFontTx/>
              <a:buChar char="–"/>
            </a:pPr>
            <a:r>
              <a:rPr lang="en-US"/>
              <a:t>Inter-case reliability   = 0.06</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r>
              <a:rPr lang="en-US"/>
              <a:t>Global Rating Scale</a:t>
            </a:r>
          </a:p>
        </p:txBody>
      </p:sp>
      <p:sp>
        <p:nvSpPr>
          <p:cNvPr id="273411" name="Rectangle 3"/>
          <p:cNvSpPr>
            <a:spLocks noGrp="1" noChangeArrowheads="1"/>
          </p:cNvSpPr>
          <p:nvPr>
            <p:ph type="body" idx="1"/>
          </p:nvPr>
        </p:nvSpPr>
        <p:spPr/>
        <p:txBody>
          <a:bodyPr/>
          <a:lstStyle/>
          <a:p>
            <a:r>
              <a:rPr lang="en-US"/>
              <a:t>Definition</a:t>
            </a:r>
          </a:p>
          <a:p>
            <a:pPr lvl="1"/>
            <a:r>
              <a:rPr lang="en-US"/>
              <a:t> single page completed after 2-16 weeks</a:t>
            </a:r>
          </a:p>
          <a:p>
            <a:pPr lvl="1"/>
            <a:endParaRPr lang="en-US"/>
          </a:p>
          <a:p>
            <a:pPr lvl="1"/>
            <a:r>
              <a:rPr lang="en-US"/>
              <a:t>Typically 5-15 categories, 5-7 point scale</a:t>
            </a:r>
          </a:p>
          <a:p>
            <a:endParaRPr lang="en-US"/>
          </a:p>
          <a:p>
            <a:endParaRPr lang="en-US"/>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ctrTitle"/>
          </p:nvPr>
        </p:nvSpPr>
        <p:spPr>
          <a:xfrm>
            <a:off x="685800" y="2286000"/>
            <a:ext cx="7772400" cy="1143000"/>
          </a:xfrm>
        </p:spPr>
        <p:txBody>
          <a:bodyPr/>
          <a:lstStyle/>
          <a:p>
            <a:endParaRPr lang="en-US"/>
          </a:p>
        </p:txBody>
      </p:sp>
      <p:sp>
        <p:nvSpPr>
          <p:cNvPr id="222211" name="Rectangle 3"/>
          <p:cNvSpPr>
            <a:spLocks noGrp="1" noChangeArrowheads="1"/>
          </p:cNvSpPr>
          <p:nvPr>
            <p:ph type="subTitle" idx="1"/>
          </p:nvPr>
        </p:nvSpPr>
        <p:spPr/>
        <p:txBody>
          <a:bodyPr/>
          <a:lstStyle/>
          <a:p>
            <a:endParaRPr lang="en-US"/>
          </a:p>
        </p:txBody>
      </p:sp>
      <p:pic>
        <p:nvPicPr>
          <p:cNvPr id="222212" name="Picture 4" descr="sca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27038"/>
            <a:ext cx="5006975" cy="6430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endParaRPr lang="en-US"/>
          </a:p>
        </p:txBody>
      </p:sp>
      <p:sp>
        <p:nvSpPr>
          <p:cNvPr id="274435" name="Rectangle 3"/>
          <p:cNvSpPr>
            <a:spLocks noGrp="1" noChangeArrowheads="1"/>
          </p:cNvSpPr>
          <p:nvPr>
            <p:ph type="body" idx="1"/>
          </p:nvPr>
        </p:nvSpPr>
        <p:spPr>
          <a:xfrm>
            <a:off x="685800" y="1066800"/>
            <a:ext cx="7772400" cy="5029200"/>
          </a:xfrm>
        </p:spPr>
        <p:txBody>
          <a:bodyPr/>
          <a:lstStyle/>
          <a:p>
            <a:pPr>
              <a:lnSpc>
                <a:spcPct val="90000"/>
              </a:lnSpc>
            </a:pPr>
            <a:r>
              <a:rPr lang="en-US" sz="2800"/>
              <a:t>Reliability</a:t>
            </a:r>
          </a:p>
          <a:p>
            <a:pPr lvl="1">
              <a:lnSpc>
                <a:spcPct val="90000"/>
              </a:lnSpc>
            </a:pPr>
            <a:r>
              <a:rPr lang="en-US" sz="2400"/>
              <a:t>Inter rater :</a:t>
            </a:r>
          </a:p>
          <a:p>
            <a:pPr lvl="2">
              <a:lnSpc>
                <a:spcPct val="90000"/>
              </a:lnSpc>
            </a:pPr>
            <a:r>
              <a:rPr lang="en-US" sz="2000"/>
              <a:t>0.25  </a:t>
            </a:r>
            <a:r>
              <a:rPr lang="en-US" sz="1600"/>
              <a:t>(Goldberg, 1972)</a:t>
            </a:r>
          </a:p>
          <a:p>
            <a:pPr lvl="2">
              <a:lnSpc>
                <a:spcPct val="90000"/>
              </a:lnSpc>
            </a:pPr>
            <a:r>
              <a:rPr lang="en-US" sz="2000"/>
              <a:t>.22 -.37 (Dielman, Davis, 1980)</a:t>
            </a:r>
          </a:p>
          <a:p>
            <a:pPr lvl="1">
              <a:lnSpc>
                <a:spcPct val="90000"/>
              </a:lnSpc>
            </a:pPr>
            <a:r>
              <a:rPr lang="en-US" sz="2400"/>
              <a:t>Everyone is rated </a:t>
            </a:r>
            <a:r>
              <a:rPr lang="ja-JP" altLang="en-US" sz="2400">
                <a:latin typeface="Arial"/>
              </a:rPr>
              <a:t>“</a:t>
            </a:r>
            <a:r>
              <a:rPr lang="en-US" sz="2400"/>
              <a:t>above average</a:t>
            </a:r>
            <a:r>
              <a:rPr lang="ja-JP" altLang="en-US" sz="2400">
                <a:latin typeface="Arial"/>
              </a:rPr>
              <a:t>”</a:t>
            </a:r>
            <a:r>
              <a:rPr lang="en-US" sz="2400"/>
              <a:t> all the time </a:t>
            </a:r>
          </a:p>
          <a:p>
            <a:pPr>
              <a:lnSpc>
                <a:spcPct val="90000"/>
              </a:lnSpc>
            </a:pPr>
            <a:endParaRPr lang="en-US" sz="2800"/>
          </a:p>
          <a:p>
            <a:pPr>
              <a:lnSpc>
                <a:spcPct val="90000"/>
              </a:lnSpc>
            </a:pPr>
            <a:r>
              <a:rPr lang="en-US" sz="2800"/>
              <a:t>Validity</a:t>
            </a:r>
          </a:p>
          <a:p>
            <a:pPr lvl="1">
              <a:lnSpc>
                <a:spcPct val="90000"/>
              </a:lnSpc>
            </a:pPr>
            <a:r>
              <a:rPr lang="en-US" sz="2400"/>
              <a:t>Face – good </a:t>
            </a:r>
          </a:p>
          <a:p>
            <a:pPr lvl="1">
              <a:lnSpc>
                <a:spcPct val="90000"/>
              </a:lnSpc>
            </a:pPr>
            <a:r>
              <a:rPr lang="en-US" sz="2400"/>
              <a:t>Empirical – awful</a:t>
            </a:r>
          </a:p>
          <a:p>
            <a:pPr lvl="2">
              <a:lnSpc>
                <a:spcPct val="90000"/>
              </a:lnSpc>
            </a:pPr>
            <a:r>
              <a:rPr lang="en-US" sz="2000"/>
              <a:t>If it is not discriminating among students, it</a:t>
            </a:r>
            <a:r>
              <a:rPr lang="ja-JP" altLang="en-US" sz="2000">
                <a:latin typeface="Arial"/>
              </a:rPr>
              <a:t>’</a:t>
            </a:r>
            <a:r>
              <a:rPr lang="en-US" sz="2000"/>
              <a:t>s not valid (by definition)</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a:t>Something Old (that works)</a:t>
            </a:r>
          </a:p>
        </p:txBody>
      </p:sp>
      <p:sp>
        <p:nvSpPr>
          <p:cNvPr id="275459" name="Rectangle 3"/>
          <p:cNvSpPr>
            <a:spLocks noGrp="1" noChangeArrowheads="1"/>
          </p:cNvSpPr>
          <p:nvPr>
            <p:ph type="body" idx="1"/>
          </p:nvPr>
        </p:nvSpPr>
        <p:spPr/>
        <p:txBody>
          <a:bodyPr/>
          <a:lstStyle/>
          <a:p>
            <a:r>
              <a:rPr lang="en-US"/>
              <a:t>Multiple choice questions </a:t>
            </a:r>
          </a:p>
          <a:p>
            <a:endParaRPr lang="en-US"/>
          </a:p>
          <a:p>
            <a:pPr lvl="1"/>
            <a:r>
              <a:rPr lang="en-US"/>
              <a:t>GOOD multiple choice questions</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en-US"/>
              <a:t>Some bad MCQ</a:t>
            </a:r>
            <a:r>
              <a:rPr lang="ja-JP" altLang="en-US">
                <a:latin typeface="Arial"/>
              </a:rPr>
              <a:t>’</a:t>
            </a:r>
            <a:r>
              <a:rPr lang="en-US"/>
              <a:t>s</a:t>
            </a:r>
          </a:p>
        </p:txBody>
      </p:sp>
      <p:sp>
        <p:nvSpPr>
          <p:cNvPr id="276483" name="Rectangle 3"/>
          <p:cNvSpPr>
            <a:spLocks noGrp="1" noChangeArrowheads="1"/>
          </p:cNvSpPr>
          <p:nvPr>
            <p:ph type="body" idx="1"/>
          </p:nvPr>
        </p:nvSpPr>
        <p:spPr/>
        <p:txBody>
          <a:bodyPr/>
          <a:lstStyle/>
          <a:p>
            <a:pPr>
              <a:lnSpc>
                <a:spcPct val="90000"/>
              </a:lnSpc>
            </a:pPr>
            <a:endParaRPr lang="en-US" sz="2400">
              <a:latin typeface="Arial" charset="0"/>
            </a:endParaRPr>
          </a:p>
          <a:p>
            <a:pPr>
              <a:lnSpc>
                <a:spcPct val="90000"/>
              </a:lnSpc>
              <a:buFontTx/>
              <a:buNone/>
            </a:pPr>
            <a:r>
              <a:rPr lang="en-US" sz="2800">
                <a:latin typeface="Arial" charset="0"/>
              </a:rPr>
              <a:t>True statements about Cystic Fibrosis include:</a:t>
            </a:r>
          </a:p>
          <a:p>
            <a:pPr>
              <a:lnSpc>
                <a:spcPct val="90000"/>
              </a:lnSpc>
              <a:buFontTx/>
              <a:buNone/>
            </a:pPr>
            <a:r>
              <a:rPr lang="en-US" sz="2800">
                <a:latin typeface="Arial" charset="0"/>
              </a:rPr>
              <a:t>	a) The incidence of CF is 1:2000</a:t>
            </a:r>
          </a:p>
          <a:p>
            <a:pPr>
              <a:lnSpc>
                <a:spcPct val="90000"/>
              </a:lnSpc>
              <a:buFontTx/>
              <a:buNone/>
            </a:pPr>
            <a:r>
              <a:rPr lang="en-US" sz="2800">
                <a:latin typeface="Arial" charset="0"/>
              </a:rPr>
              <a:t>	b) Children with CF usually die in their teens</a:t>
            </a:r>
          </a:p>
          <a:p>
            <a:pPr>
              <a:lnSpc>
                <a:spcPct val="90000"/>
              </a:lnSpc>
              <a:buFontTx/>
              <a:buNone/>
            </a:pPr>
            <a:r>
              <a:rPr lang="en-US" sz="2800">
                <a:latin typeface="Arial" charset="0"/>
              </a:rPr>
              <a:t>	c) Males with CF are sterile</a:t>
            </a:r>
          </a:p>
          <a:p>
            <a:pPr>
              <a:lnSpc>
                <a:spcPct val="90000"/>
              </a:lnSpc>
              <a:buFontTx/>
              <a:buNone/>
            </a:pPr>
            <a:r>
              <a:rPr lang="en-US" sz="2800">
                <a:latin typeface="Arial" charset="0"/>
              </a:rPr>
              <a:t>	d) CF is an autosomal recessive disease</a:t>
            </a:r>
          </a:p>
          <a:p>
            <a:pPr>
              <a:lnSpc>
                <a:spcPct val="90000"/>
              </a:lnSpc>
            </a:pPr>
            <a:endParaRPr lang="en-US" sz="2800">
              <a:latin typeface="Arial" charset="0"/>
            </a:endParaRPr>
          </a:p>
          <a:p>
            <a:pPr>
              <a:lnSpc>
                <a:spcPct val="90000"/>
              </a:lnSpc>
              <a:buFontTx/>
              <a:buNone/>
            </a:pPr>
            <a:r>
              <a:rPr lang="en-US" sz="2400" i="1">
                <a:latin typeface="Arial" charset="0"/>
              </a:rPr>
              <a:t>Multiple True / False. A) is always wrong. B) C) may be right or wrong </a:t>
            </a:r>
            <a:endParaRPr lang="en-US" sz="2400">
              <a:latin typeface="Arial" charset="0"/>
            </a:endParaRPr>
          </a:p>
          <a:p>
            <a:pPr>
              <a:lnSpc>
                <a:spcPct val="90000"/>
              </a:lnSpc>
            </a:pPr>
            <a:endParaRPr lang="en-US"/>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685800" y="228600"/>
            <a:ext cx="7772400" cy="1143000"/>
          </a:xfrm>
        </p:spPr>
        <p:txBody>
          <a:bodyPr/>
          <a:lstStyle/>
          <a:p>
            <a:r>
              <a:rPr lang="en-US"/>
              <a:t>Some bad MCQ</a:t>
            </a:r>
            <a:r>
              <a:rPr lang="ja-JP" altLang="en-US">
                <a:latin typeface="Arial"/>
              </a:rPr>
              <a:t>’</a:t>
            </a:r>
            <a:r>
              <a:rPr lang="en-US"/>
              <a:t>s</a:t>
            </a:r>
          </a:p>
        </p:txBody>
      </p:sp>
      <p:sp>
        <p:nvSpPr>
          <p:cNvPr id="277507" name="Rectangle 3"/>
          <p:cNvSpPr>
            <a:spLocks noGrp="1" noChangeArrowheads="1"/>
          </p:cNvSpPr>
          <p:nvPr>
            <p:ph type="body" idx="1"/>
          </p:nvPr>
        </p:nvSpPr>
        <p:spPr>
          <a:xfrm>
            <a:off x="685800" y="1447800"/>
            <a:ext cx="7772400" cy="4114800"/>
          </a:xfrm>
        </p:spPr>
        <p:txBody>
          <a:bodyPr/>
          <a:lstStyle/>
          <a:p>
            <a:pPr>
              <a:lnSpc>
                <a:spcPct val="90000"/>
              </a:lnSpc>
            </a:pPr>
            <a:endParaRPr lang="en-US" sz="2000">
              <a:latin typeface="Arial" charset="0"/>
            </a:endParaRPr>
          </a:p>
          <a:p>
            <a:pPr>
              <a:lnSpc>
                <a:spcPct val="90000"/>
              </a:lnSpc>
              <a:buFontTx/>
              <a:buNone/>
            </a:pPr>
            <a:r>
              <a:rPr lang="en-US" sz="2000">
                <a:latin typeface="Arial" charset="0"/>
              </a:rPr>
              <a:t>True statements about Cystic Fibrosis include:</a:t>
            </a:r>
          </a:p>
          <a:p>
            <a:pPr>
              <a:lnSpc>
                <a:spcPct val="90000"/>
              </a:lnSpc>
              <a:buFontTx/>
              <a:buNone/>
            </a:pPr>
            <a:r>
              <a:rPr lang="en-US" sz="2000">
                <a:latin typeface="Arial" charset="0"/>
              </a:rPr>
              <a:t>	a) The incidence of CF is 1:2000</a:t>
            </a:r>
          </a:p>
          <a:p>
            <a:pPr>
              <a:lnSpc>
                <a:spcPct val="90000"/>
              </a:lnSpc>
              <a:buFontTx/>
              <a:buNone/>
            </a:pPr>
            <a:r>
              <a:rPr lang="en-US" sz="2000">
                <a:latin typeface="Arial" charset="0"/>
              </a:rPr>
              <a:t>	b) Children with CF usually die in their teens</a:t>
            </a:r>
          </a:p>
          <a:p>
            <a:pPr>
              <a:lnSpc>
                <a:spcPct val="90000"/>
              </a:lnSpc>
              <a:buFontTx/>
              <a:buNone/>
            </a:pPr>
            <a:r>
              <a:rPr lang="en-US" sz="2000">
                <a:latin typeface="Arial" charset="0"/>
              </a:rPr>
              <a:t>	c) Males with CF are sterile</a:t>
            </a:r>
          </a:p>
          <a:p>
            <a:pPr>
              <a:lnSpc>
                <a:spcPct val="90000"/>
              </a:lnSpc>
              <a:buFontTx/>
              <a:buNone/>
            </a:pPr>
            <a:r>
              <a:rPr lang="en-US" sz="2000">
                <a:latin typeface="Arial" charset="0"/>
              </a:rPr>
              <a:t>	d) CF is an autosomal recessive disease</a:t>
            </a:r>
          </a:p>
          <a:p>
            <a:pPr>
              <a:lnSpc>
                <a:spcPct val="90000"/>
              </a:lnSpc>
            </a:pPr>
            <a:endParaRPr lang="en-US" sz="2800">
              <a:latin typeface="Arial" charset="0"/>
            </a:endParaRPr>
          </a:p>
          <a:p>
            <a:pPr>
              <a:lnSpc>
                <a:spcPct val="90000"/>
              </a:lnSpc>
              <a:buFontTx/>
              <a:buNone/>
            </a:pPr>
            <a:r>
              <a:rPr lang="en-US" sz="2800">
                <a:latin typeface="Arial" charset="0"/>
              </a:rPr>
              <a:t>The way to a man's heart is through his:</a:t>
            </a:r>
          </a:p>
          <a:p>
            <a:pPr>
              <a:lnSpc>
                <a:spcPct val="90000"/>
              </a:lnSpc>
              <a:buFontTx/>
              <a:buNone/>
            </a:pPr>
            <a:r>
              <a:rPr lang="en-US" sz="2800">
                <a:latin typeface="Arial" charset="0"/>
              </a:rPr>
              <a:t>	a) Aorta</a:t>
            </a:r>
          </a:p>
          <a:p>
            <a:pPr>
              <a:lnSpc>
                <a:spcPct val="90000"/>
              </a:lnSpc>
              <a:buFontTx/>
              <a:buNone/>
            </a:pPr>
            <a:r>
              <a:rPr lang="en-US" sz="2800">
                <a:latin typeface="Arial" charset="0"/>
              </a:rPr>
              <a:t>	b) Pulmonary arteries</a:t>
            </a:r>
          </a:p>
          <a:p>
            <a:pPr>
              <a:lnSpc>
                <a:spcPct val="90000"/>
              </a:lnSpc>
              <a:buFontTx/>
              <a:buNone/>
            </a:pPr>
            <a:r>
              <a:rPr lang="en-US" sz="2800">
                <a:latin typeface="Arial" charset="0"/>
              </a:rPr>
              <a:t>	c) Coronary arteries</a:t>
            </a:r>
          </a:p>
          <a:p>
            <a:pPr>
              <a:lnSpc>
                <a:spcPct val="90000"/>
              </a:lnSpc>
              <a:buFontTx/>
              <a:buNone/>
            </a:pPr>
            <a:r>
              <a:rPr lang="en-US" sz="2800">
                <a:latin typeface="Arial" charset="0"/>
              </a:rPr>
              <a:t>	d) Stomach</a:t>
            </a:r>
          </a:p>
          <a:p>
            <a:pPr>
              <a:lnSpc>
                <a:spcPct val="90000"/>
              </a:lnSpc>
            </a:pPr>
            <a:endParaRPr lang="en-US" sz="2800">
              <a:latin typeface="Arial" charset="0"/>
            </a:endParaRPr>
          </a:p>
          <a:p>
            <a:pPr>
              <a:lnSpc>
                <a:spcPct val="90000"/>
              </a:lnSpc>
            </a:pPr>
            <a:endParaRPr lang="en-US" sz="280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ctrTitle"/>
          </p:nvPr>
        </p:nvSpPr>
        <p:spPr>
          <a:xfrm>
            <a:off x="838200" y="457200"/>
            <a:ext cx="7772400" cy="1143000"/>
          </a:xfrm>
        </p:spPr>
        <p:txBody>
          <a:bodyPr/>
          <a:lstStyle/>
          <a:p>
            <a:r>
              <a:rPr lang="en-US"/>
              <a:t>Another Bad MCQ</a:t>
            </a:r>
          </a:p>
        </p:txBody>
      </p:sp>
      <p:sp>
        <p:nvSpPr>
          <p:cNvPr id="428035" name="Rectangle 3"/>
          <p:cNvSpPr>
            <a:spLocks noGrp="1" noChangeArrowheads="1"/>
          </p:cNvSpPr>
          <p:nvPr>
            <p:ph type="subTitle" idx="1"/>
          </p:nvPr>
        </p:nvSpPr>
        <p:spPr>
          <a:xfrm>
            <a:off x="1219200" y="1905000"/>
            <a:ext cx="6400800" cy="1752600"/>
          </a:xfrm>
        </p:spPr>
        <p:txBody>
          <a:bodyPr/>
          <a:lstStyle/>
          <a:p>
            <a:pPr marL="609600" indent="-609600" algn="l"/>
            <a:r>
              <a:rPr lang="en-US"/>
              <a:t>The usual dose of ibuprofen is:</a:t>
            </a:r>
          </a:p>
          <a:p>
            <a:pPr marL="609600" indent="-609600" algn="l"/>
            <a:endParaRPr lang="en-US"/>
          </a:p>
          <a:p>
            <a:pPr marL="609600" indent="-609600" algn="l">
              <a:buFont typeface="Arial" charset="0"/>
              <a:buAutoNum type="alphaLcParenR"/>
            </a:pPr>
            <a:r>
              <a:rPr lang="en-US"/>
              <a:t>50 mg.</a:t>
            </a:r>
          </a:p>
          <a:p>
            <a:pPr marL="609600" indent="-609600" algn="l">
              <a:buFont typeface="Arial" charset="0"/>
              <a:buAutoNum type="alphaLcParenR"/>
            </a:pPr>
            <a:r>
              <a:rPr lang="en-US"/>
              <a:t>100mg.</a:t>
            </a:r>
          </a:p>
          <a:p>
            <a:pPr marL="609600" indent="-609600" algn="l">
              <a:buFont typeface="Arial" charset="0"/>
              <a:buAutoNum type="alphaLcParenR"/>
            </a:pPr>
            <a:r>
              <a:rPr lang="en-US"/>
              <a:t>200 mg.</a:t>
            </a:r>
          </a:p>
          <a:p>
            <a:pPr marL="609600" indent="-609600" algn="l">
              <a:buFont typeface="Arial" charset="0"/>
              <a:buAutoNum type="alphaLcParenR"/>
            </a:pPr>
            <a:r>
              <a:rPr lang="en-US"/>
              <a:t>400 mg.</a:t>
            </a:r>
          </a:p>
          <a:p>
            <a:pPr marL="609600" indent="-609600" algn="l">
              <a:buFont typeface="Arial" charset="0"/>
              <a:buAutoNum type="alphaLcParenR"/>
            </a:pPr>
            <a:r>
              <a:rPr lang="en-US"/>
              <a:t>All of the above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533400" y="0"/>
            <a:ext cx="7772400" cy="1143000"/>
          </a:xfrm>
        </p:spPr>
        <p:txBody>
          <a:bodyPr/>
          <a:lstStyle/>
          <a:p>
            <a:r>
              <a:rPr lang="en-US"/>
              <a:t>A good one</a:t>
            </a:r>
          </a:p>
        </p:txBody>
      </p:sp>
      <p:sp>
        <p:nvSpPr>
          <p:cNvPr id="278531" name="Rectangle 3"/>
          <p:cNvSpPr>
            <a:spLocks noGrp="1" noChangeArrowheads="1"/>
          </p:cNvSpPr>
          <p:nvPr>
            <p:ph type="body" idx="1"/>
          </p:nvPr>
        </p:nvSpPr>
        <p:spPr>
          <a:xfrm>
            <a:off x="685800" y="762000"/>
            <a:ext cx="7772400" cy="5791200"/>
          </a:xfrm>
        </p:spPr>
        <p:txBody>
          <a:bodyPr/>
          <a:lstStyle/>
          <a:p>
            <a:pPr>
              <a:lnSpc>
                <a:spcPct val="90000"/>
              </a:lnSpc>
              <a:buFontTx/>
              <a:buNone/>
            </a:pPr>
            <a:endParaRPr lang="en-US" sz="2400">
              <a:latin typeface="Arial" charset="0"/>
            </a:endParaRPr>
          </a:p>
          <a:p>
            <a:pPr lvl="1">
              <a:lnSpc>
                <a:spcPct val="90000"/>
              </a:lnSpc>
            </a:pPr>
            <a:r>
              <a:rPr lang="en-US" sz="2400">
                <a:latin typeface="Arial" charset="0"/>
              </a:rPr>
              <a:t>Mr. J.S. and 55 year old accountant presents to the E.R. with crushing chest pain which began 3 hours ago and is worsening. The pain radiates down the left arm. He appears diaphoretic. BP is 120/80 mm Hg ,pulse 90/min and irregular.</a:t>
            </a:r>
          </a:p>
          <a:p>
            <a:pPr>
              <a:lnSpc>
                <a:spcPct val="90000"/>
              </a:lnSpc>
              <a:buFontTx/>
              <a:buNone/>
            </a:pPr>
            <a:endParaRPr lang="en-US" sz="2400">
              <a:latin typeface="Arial" charset="0"/>
            </a:endParaRPr>
          </a:p>
          <a:p>
            <a:pPr>
              <a:lnSpc>
                <a:spcPct val="90000"/>
              </a:lnSpc>
              <a:buFontTx/>
              <a:buNone/>
            </a:pPr>
            <a:r>
              <a:rPr lang="en-US" sz="2400">
                <a:latin typeface="Arial" charset="0"/>
              </a:rPr>
              <a:t>     An ECG was taken. You would expect which of the following changes:</a:t>
            </a:r>
          </a:p>
          <a:p>
            <a:pPr>
              <a:lnSpc>
                <a:spcPct val="90000"/>
              </a:lnSpc>
            </a:pPr>
            <a:endParaRPr lang="en-US" sz="2400">
              <a:latin typeface="Arial" charset="0"/>
            </a:endParaRPr>
          </a:p>
          <a:p>
            <a:pPr>
              <a:lnSpc>
                <a:spcPct val="90000"/>
              </a:lnSpc>
              <a:buFontTx/>
              <a:buNone/>
            </a:pPr>
            <a:r>
              <a:rPr lang="en-US" sz="2400">
                <a:latin typeface="Arial" charset="0"/>
              </a:rPr>
              <a:t>	a) Inverted t wave and elevated ST segment</a:t>
            </a:r>
          </a:p>
          <a:p>
            <a:pPr>
              <a:lnSpc>
                <a:spcPct val="90000"/>
              </a:lnSpc>
              <a:buFontTx/>
              <a:buNone/>
            </a:pPr>
            <a:r>
              <a:rPr lang="en-US" sz="2400">
                <a:latin typeface="Arial" charset="0"/>
              </a:rPr>
              <a:t>	b) Enhanced R wave</a:t>
            </a:r>
          </a:p>
          <a:p>
            <a:pPr>
              <a:lnSpc>
                <a:spcPct val="90000"/>
              </a:lnSpc>
              <a:buFontTx/>
              <a:buNone/>
            </a:pPr>
            <a:r>
              <a:rPr lang="en-US" sz="2400">
                <a:latin typeface="Arial" charset="0"/>
              </a:rPr>
              <a:t>	c) J point elevation</a:t>
            </a:r>
          </a:p>
          <a:p>
            <a:pPr>
              <a:lnSpc>
                <a:spcPct val="90000"/>
              </a:lnSpc>
              <a:buFontTx/>
              <a:buNone/>
            </a:pPr>
            <a:r>
              <a:rPr lang="en-US" sz="2400">
                <a:latin typeface="Arial" charset="0"/>
              </a:rPr>
              <a:t>	d) Increased Q wave and R wave</a:t>
            </a:r>
          </a:p>
          <a:p>
            <a:pPr>
              <a:lnSpc>
                <a:spcPct val="90000"/>
              </a:lnSpc>
              <a:buFontTx/>
              <a:buNone/>
            </a:pPr>
            <a:r>
              <a:rPr lang="en-US" sz="2400">
                <a:latin typeface="Arial" charset="0"/>
              </a:rPr>
              <a:t>	e) RSR</a:t>
            </a:r>
            <a:r>
              <a:rPr lang="ja-JP" altLang="en-US" sz="2400">
                <a:latin typeface="Arial"/>
              </a:rPr>
              <a:t>’</a:t>
            </a:r>
            <a:r>
              <a:rPr lang="en-US" sz="2400">
                <a:latin typeface="Arial" charset="0"/>
              </a:rPr>
              <a:t> pattern</a:t>
            </a:r>
          </a:p>
          <a:p>
            <a:pPr>
              <a:lnSpc>
                <a:spcPct val="90000"/>
              </a:lnSpc>
            </a:pPr>
            <a:endParaRPr lang="en-US" sz="240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endParaRPr lang="en-US"/>
          </a:p>
        </p:txBody>
      </p:sp>
      <p:sp>
        <p:nvSpPr>
          <p:cNvPr id="279555" name="Rectangle 3"/>
          <p:cNvSpPr>
            <a:spLocks noGrp="1" noChangeArrowheads="1"/>
          </p:cNvSpPr>
          <p:nvPr>
            <p:ph type="body" idx="1"/>
          </p:nvPr>
        </p:nvSpPr>
        <p:spPr>
          <a:xfrm>
            <a:off x="685800" y="1066800"/>
            <a:ext cx="7772400" cy="5029200"/>
          </a:xfrm>
        </p:spPr>
        <p:txBody>
          <a:bodyPr/>
          <a:lstStyle/>
          <a:p>
            <a:r>
              <a:rPr lang="en-US"/>
              <a:t>Reliability</a:t>
            </a:r>
          </a:p>
          <a:p>
            <a:pPr lvl="1"/>
            <a:r>
              <a:rPr lang="en-US"/>
              <a:t> Typically 0.9-0.95 for reasonable test length</a:t>
            </a:r>
          </a:p>
          <a:p>
            <a:pPr lvl="1">
              <a:buFontTx/>
              <a:buNone/>
            </a:pPr>
            <a:r>
              <a:rPr lang="en-US"/>
              <a:t> </a:t>
            </a:r>
          </a:p>
          <a:p>
            <a:r>
              <a:rPr lang="en-US"/>
              <a:t>Validity</a:t>
            </a:r>
          </a:p>
          <a:p>
            <a:pPr lvl="1"/>
            <a:r>
              <a:rPr lang="en-US"/>
              <a:t>Concurrent validity against OSCE , 0.6</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sz="3600" b="1"/>
              <a:t>Why are you doing assessment</a:t>
            </a:r>
            <a:r>
              <a:rPr lang="en-US" b="1"/>
              <a:t>?</a:t>
            </a:r>
          </a:p>
        </p:txBody>
      </p:sp>
      <p:sp>
        <p:nvSpPr>
          <p:cNvPr id="169987" name="Rectangle 3"/>
          <p:cNvSpPr>
            <a:spLocks noGrp="1" noChangeArrowheads="1"/>
          </p:cNvSpPr>
          <p:nvPr>
            <p:ph type="body" idx="1"/>
          </p:nvPr>
        </p:nvSpPr>
        <p:spPr/>
        <p:txBody>
          <a:bodyPr/>
          <a:lstStyle/>
          <a:p>
            <a:r>
              <a:rPr lang="en-US"/>
              <a:t>Formative</a:t>
            </a:r>
          </a:p>
          <a:p>
            <a:endParaRPr lang="en-US"/>
          </a:p>
          <a:p>
            <a:r>
              <a:rPr lang="en-US"/>
              <a:t>Summative</a:t>
            </a:r>
          </a:p>
          <a:p>
            <a:pPr lvl="1"/>
            <a:r>
              <a:rPr lang="en-US"/>
              <a:t>To attest to competence</a:t>
            </a:r>
          </a:p>
          <a:p>
            <a:pPr lvl="2"/>
            <a:r>
              <a:rPr lang="en-US">
                <a:solidFill>
                  <a:srgbClr val="CCCC00"/>
                </a:solidFill>
              </a:rPr>
              <a:t>Highly reliable, valid</a:t>
            </a:r>
          </a:p>
          <a:p>
            <a:pPr lvl="2"/>
            <a:r>
              <a:rPr lang="en-US">
                <a:solidFill>
                  <a:srgbClr val="CCCC00"/>
                </a:solidFill>
              </a:rPr>
              <a:t>End of course</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a:t>Representative objections</a:t>
            </a:r>
          </a:p>
        </p:txBody>
      </p:sp>
      <p:sp>
        <p:nvSpPr>
          <p:cNvPr id="280579" name="Rectangle 3"/>
          <p:cNvSpPr>
            <a:spLocks noGrp="1" noChangeArrowheads="1"/>
          </p:cNvSpPr>
          <p:nvPr>
            <p:ph type="body" idx="1"/>
          </p:nvPr>
        </p:nvSpPr>
        <p:spPr/>
        <p:txBody>
          <a:bodyPr/>
          <a:lstStyle/>
          <a:p>
            <a:pPr>
              <a:buFontTx/>
              <a:buNone/>
            </a:pPr>
            <a:r>
              <a:rPr lang="en-US"/>
              <a:t> Guessing the right answer out of 5 (MCQ)  isn</a:t>
            </a:r>
            <a:r>
              <a:rPr lang="ja-JP" altLang="en-US">
                <a:latin typeface="Arial"/>
              </a:rPr>
              <a:t>’</a:t>
            </a:r>
            <a:r>
              <a:rPr lang="en-US"/>
              <a:t>t the same as being able to remember the right answer</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endParaRPr lang="en-US"/>
          </a:p>
        </p:txBody>
      </p:sp>
      <p:sp>
        <p:nvSpPr>
          <p:cNvPr id="281603" name="Rectangle 3"/>
          <p:cNvSpPr>
            <a:spLocks noGrp="1" noChangeArrowheads="1"/>
          </p:cNvSpPr>
          <p:nvPr>
            <p:ph type="body" idx="1"/>
          </p:nvPr>
        </p:nvSpPr>
        <p:spPr/>
        <p:txBody>
          <a:bodyPr/>
          <a:lstStyle/>
          <a:p>
            <a:pPr>
              <a:buFontTx/>
              <a:buNone/>
            </a:pPr>
            <a:r>
              <a:rPr lang="en-US"/>
              <a:t> Guessing the right answer out of 5 (MCQ)  isn</a:t>
            </a:r>
            <a:r>
              <a:rPr lang="ja-JP" altLang="en-US">
                <a:latin typeface="Arial"/>
              </a:rPr>
              <a:t>’</a:t>
            </a:r>
            <a:r>
              <a:rPr lang="en-US"/>
              <a:t>t the same as being able to remember the right answer</a:t>
            </a:r>
          </a:p>
          <a:p>
            <a:pPr>
              <a:buFontTx/>
              <a:buNone/>
            </a:pPr>
            <a:endParaRPr lang="en-US"/>
          </a:p>
          <a:p>
            <a:pPr>
              <a:buFontTx/>
              <a:buNone/>
            </a:pPr>
            <a:r>
              <a:rPr lang="en-US"/>
              <a:t>	</a:t>
            </a:r>
            <a:r>
              <a:rPr lang="en-US">
                <a:solidFill>
                  <a:srgbClr val="CCCC00"/>
                </a:solidFill>
              </a:rPr>
              <a:t>True. But they</a:t>
            </a:r>
            <a:r>
              <a:rPr lang="ja-JP" altLang="en-US">
                <a:solidFill>
                  <a:srgbClr val="CCCC00"/>
                </a:solidFill>
                <a:latin typeface="Arial"/>
              </a:rPr>
              <a:t>’</a:t>
            </a:r>
            <a:r>
              <a:rPr lang="en-US">
                <a:solidFill>
                  <a:srgbClr val="CCCC00"/>
                </a:solidFill>
              </a:rPr>
              <a:t>re correlated 0.95 – 1.00</a:t>
            </a:r>
          </a:p>
          <a:p>
            <a:pPr>
              <a:buFontTx/>
              <a:buNone/>
            </a:pPr>
            <a:r>
              <a:rPr lang="en-US">
                <a:solidFill>
                  <a:srgbClr val="CCCC00"/>
                </a:solidFill>
              </a:rPr>
              <a:t>		</a:t>
            </a:r>
            <a:r>
              <a:rPr lang="en-US" sz="2400">
                <a:solidFill>
                  <a:srgbClr val="CCCC00"/>
                </a:solidFill>
              </a:rPr>
              <a:t>( Norman et al., 1997; Schuwirth 1996)</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endParaRPr lang="en-US"/>
          </a:p>
        </p:txBody>
      </p:sp>
      <p:sp>
        <p:nvSpPr>
          <p:cNvPr id="282627" name="Rectangle 3"/>
          <p:cNvSpPr>
            <a:spLocks noGrp="1" noChangeArrowheads="1"/>
          </p:cNvSpPr>
          <p:nvPr>
            <p:ph type="body" idx="1"/>
          </p:nvPr>
        </p:nvSpPr>
        <p:spPr/>
        <p:txBody>
          <a:bodyPr/>
          <a:lstStyle/>
          <a:p>
            <a:pPr>
              <a:buFontTx/>
              <a:buNone/>
            </a:pPr>
            <a:r>
              <a:rPr lang="en-US"/>
              <a:t>	</a:t>
            </a:r>
            <a:r>
              <a:rPr lang="ja-JP" altLang="en-US">
                <a:solidFill>
                  <a:srgbClr val="FF9999"/>
                </a:solidFill>
                <a:latin typeface="Arial"/>
              </a:rPr>
              <a:t>“</a:t>
            </a:r>
            <a:r>
              <a:rPr lang="en-US">
                <a:solidFill>
                  <a:srgbClr val="FF9999"/>
                </a:solidFill>
              </a:rPr>
              <a:t>Whatever is being measured by constructed – response [short answer questions] is measured better by the multiple-choice questions… we have never found any test… for which this is not true…</a:t>
            </a:r>
            <a:r>
              <a:rPr lang="ja-JP" altLang="en-US">
                <a:solidFill>
                  <a:srgbClr val="FF9999"/>
                </a:solidFill>
                <a:latin typeface="Arial"/>
              </a:rPr>
              <a:t>”</a:t>
            </a:r>
            <a:r>
              <a:rPr lang="en-US">
                <a:solidFill>
                  <a:srgbClr val="FF9999"/>
                </a:solidFill>
              </a:rPr>
              <a:t> 		</a:t>
            </a:r>
          </a:p>
          <a:p>
            <a:pPr>
              <a:buFontTx/>
              <a:buNone/>
            </a:pPr>
            <a:r>
              <a:rPr lang="en-US">
                <a:solidFill>
                  <a:srgbClr val="FF9999"/>
                </a:solidFill>
              </a:rPr>
              <a:t>			Wainer &amp; Theissen, 1973</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endParaRPr lang="en-US"/>
          </a:p>
        </p:txBody>
      </p:sp>
      <p:sp>
        <p:nvSpPr>
          <p:cNvPr id="283651" name="Rectangle 3"/>
          <p:cNvSpPr>
            <a:spLocks noGrp="1" noChangeArrowheads="1"/>
          </p:cNvSpPr>
          <p:nvPr>
            <p:ph type="body" idx="1"/>
          </p:nvPr>
        </p:nvSpPr>
        <p:spPr/>
        <p:txBody>
          <a:bodyPr/>
          <a:lstStyle/>
          <a:p>
            <a:pPr>
              <a:buFontTx/>
              <a:buNone/>
            </a:pPr>
            <a:r>
              <a:rPr lang="en-US"/>
              <a:t>So what does guessing the right answer on a computer have to do with clinical competence anyway.</a:t>
            </a:r>
          </a:p>
          <a:p>
            <a:pPr>
              <a:buFontTx/>
              <a:buNone/>
            </a:pPr>
            <a:endParaRPr lang="en-US"/>
          </a:p>
          <a:p>
            <a:pPr>
              <a:buFontTx/>
              <a:buNone/>
            </a:pPr>
            <a:endParaRPr lang="en-US"/>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endParaRPr lang="en-US"/>
          </a:p>
        </p:txBody>
      </p:sp>
      <p:sp>
        <p:nvSpPr>
          <p:cNvPr id="284675" name="Rectangle 3"/>
          <p:cNvSpPr>
            <a:spLocks noGrp="1" noChangeArrowheads="1"/>
          </p:cNvSpPr>
          <p:nvPr>
            <p:ph type="body" idx="1"/>
          </p:nvPr>
        </p:nvSpPr>
        <p:spPr/>
        <p:txBody>
          <a:bodyPr/>
          <a:lstStyle/>
          <a:p>
            <a:pPr>
              <a:buFontTx/>
              <a:buNone/>
            </a:pPr>
            <a:r>
              <a:rPr lang="en-US"/>
              <a:t>So what does guessing the right answer on a computer have to do with clinical competence anyway.</a:t>
            </a:r>
          </a:p>
          <a:p>
            <a:pPr>
              <a:buFontTx/>
              <a:buNone/>
            </a:pPr>
            <a:endParaRPr lang="en-US"/>
          </a:p>
          <a:p>
            <a:pPr>
              <a:buFontTx/>
              <a:buNone/>
            </a:pPr>
            <a:r>
              <a:rPr lang="en-US">
                <a:solidFill>
                  <a:srgbClr val="CCCC00"/>
                </a:solidFill>
              </a:rPr>
              <a:t>Is that a period (.) or a question mark (?)?</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533400" y="609600"/>
            <a:ext cx="8229600" cy="1143000"/>
          </a:xfrm>
        </p:spPr>
        <p:txBody>
          <a:bodyPr/>
          <a:lstStyle/>
          <a:p>
            <a:r>
              <a:rPr lang="en-US" sz="3200"/>
              <a:t>Correlation with Practice Performance</a:t>
            </a:r>
            <a:endParaRPr lang="en-US"/>
          </a:p>
        </p:txBody>
      </p:sp>
      <p:sp>
        <p:nvSpPr>
          <p:cNvPr id="437251" name="Rectangle 3"/>
          <p:cNvSpPr>
            <a:spLocks noGrp="1" noChangeArrowheads="1"/>
          </p:cNvSpPr>
          <p:nvPr>
            <p:ph type="body" idx="1"/>
          </p:nvPr>
        </p:nvSpPr>
        <p:spPr/>
        <p:txBody>
          <a:bodyPr/>
          <a:lstStyle/>
          <a:p>
            <a:pPr lvl="4">
              <a:lnSpc>
                <a:spcPct val="90000"/>
              </a:lnSpc>
              <a:buFontTx/>
              <a:buNone/>
            </a:pPr>
            <a:endParaRPr lang="en-US"/>
          </a:p>
          <a:p>
            <a:pPr>
              <a:lnSpc>
                <a:spcPct val="90000"/>
              </a:lnSpc>
              <a:buFontTx/>
              <a:buNone/>
            </a:pPr>
            <a:r>
              <a:rPr lang="en-US"/>
              <a:t>                   	              </a:t>
            </a:r>
            <a:r>
              <a:rPr lang="en-US" sz="2000"/>
              <a:t>Ram (1999)    Davis (1990)</a:t>
            </a:r>
            <a:endParaRPr lang="en-US"/>
          </a:p>
          <a:p>
            <a:pPr>
              <a:lnSpc>
                <a:spcPct val="90000"/>
              </a:lnSpc>
            </a:pPr>
            <a:endParaRPr lang="en-US"/>
          </a:p>
          <a:p>
            <a:pPr>
              <a:lnSpc>
                <a:spcPct val="90000"/>
              </a:lnSpc>
              <a:buFontTx/>
              <a:buNone/>
            </a:pPr>
            <a:r>
              <a:rPr lang="en-US"/>
              <a:t>OSCE - practice		.46		.46	</a:t>
            </a:r>
          </a:p>
          <a:p>
            <a:pPr>
              <a:lnSpc>
                <a:spcPct val="90000"/>
              </a:lnSpc>
              <a:buFontTx/>
              <a:buNone/>
            </a:pPr>
            <a:endParaRPr lang="en-US"/>
          </a:p>
          <a:p>
            <a:pPr>
              <a:lnSpc>
                <a:spcPct val="90000"/>
              </a:lnSpc>
              <a:buFontTx/>
              <a:buNone/>
            </a:pPr>
            <a:r>
              <a:rPr lang="en-US"/>
              <a:t>MCQ - practice		.51		.60</a:t>
            </a:r>
          </a:p>
          <a:p>
            <a:pPr>
              <a:lnSpc>
                <a:spcPct val="90000"/>
              </a:lnSpc>
              <a:buFontTx/>
              <a:buNone/>
            </a:pPr>
            <a:endParaRPr lang="en-US"/>
          </a:p>
          <a:p>
            <a:pPr>
              <a:lnSpc>
                <a:spcPct val="90000"/>
              </a:lnSpc>
              <a:buFontTx/>
              <a:buNone/>
            </a:pPr>
            <a:r>
              <a:rPr lang="en-US"/>
              <a:t>SP - practice					.63</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pPr algn="l"/>
            <a:r>
              <a:rPr lang="en-US" sz="2800"/>
              <a:t>Ramsey PG (Ann Int Med, 1989; 110: 719-26)</a:t>
            </a:r>
          </a:p>
        </p:txBody>
      </p:sp>
      <p:sp>
        <p:nvSpPr>
          <p:cNvPr id="287747" name="Rectangle 3"/>
          <p:cNvSpPr>
            <a:spLocks noGrp="1" noChangeArrowheads="1"/>
          </p:cNvSpPr>
          <p:nvPr>
            <p:ph type="body" idx="1"/>
          </p:nvPr>
        </p:nvSpPr>
        <p:spPr/>
        <p:txBody>
          <a:bodyPr/>
          <a:lstStyle/>
          <a:p>
            <a:r>
              <a:rPr lang="en-US"/>
              <a:t>185 certified, 74 non-certified internists</a:t>
            </a:r>
          </a:p>
          <a:p>
            <a:r>
              <a:rPr lang="en-US"/>
              <a:t>5-10 years in practice</a:t>
            </a:r>
          </a:p>
          <a:p>
            <a:endParaRPr lang="en-US"/>
          </a:p>
          <a:p>
            <a:r>
              <a:rPr lang="en-US"/>
              <a:t>Correlation between peer ratings and ABIM exam = 0.53-0.59</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pPr algn="l"/>
            <a:r>
              <a:rPr lang="en-US" sz="2800"/>
              <a:t>JJ Norcini et al. Med Educ, 2002; 36: 853-859</a:t>
            </a:r>
          </a:p>
        </p:txBody>
      </p:sp>
      <p:sp>
        <p:nvSpPr>
          <p:cNvPr id="288771" name="Rectangle 3"/>
          <p:cNvSpPr>
            <a:spLocks noGrp="1" noChangeArrowheads="1"/>
          </p:cNvSpPr>
          <p:nvPr>
            <p:ph type="body" idx="1"/>
          </p:nvPr>
        </p:nvSpPr>
        <p:spPr/>
        <p:txBody>
          <a:bodyPr/>
          <a:lstStyle/>
          <a:p>
            <a:r>
              <a:rPr lang="en-US"/>
              <a:t>Data on all MI in Pennsylvania, 1993, linked to MD certification status in Internal Med, cardiology</a:t>
            </a:r>
          </a:p>
          <a:p>
            <a:endParaRPr lang="en-US"/>
          </a:p>
          <a:p>
            <a:r>
              <a:rPr lang="en-US"/>
              <a:t>Certification by ABIM (MCQ test) associated with 19% lower case fatality (after adjustment)</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r>
              <a:rPr lang="en-US" sz="3200"/>
              <a:t>R.Tamblyn et al., JAMA 1998</a:t>
            </a:r>
            <a:br>
              <a:rPr lang="en-US" sz="3200"/>
            </a:br>
            <a:r>
              <a:rPr lang="en-US" sz="3200"/>
              <a:t>Licensing Exam Score and Practice</a:t>
            </a:r>
            <a:endParaRPr lang="en-US"/>
          </a:p>
        </p:txBody>
      </p:sp>
      <p:sp>
        <p:nvSpPr>
          <p:cNvPr id="304131" name="Rectangle 3"/>
          <p:cNvSpPr>
            <a:spLocks noGrp="1" noChangeArrowheads="1"/>
          </p:cNvSpPr>
          <p:nvPr>
            <p:ph type="body" idx="1"/>
          </p:nvPr>
        </p:nvSpPr>
        <p:spPr>
          <a:xfrm>
            <a:off x="762000" y="1981200"/>
            <a:ext cx="7772400" cy="4114800"/>
          </a:xfrm>
        </p:spPr>
        <p:txBody>
          <a:bodyPr/>
          <a:lstStyle/>
          <a:p>
            <a:pPr>
              <a:buFontTx/>
              <a:buNone/>
            </a:pPr>
            <a:r>
              <a:rPr lang="en-US"/>
              <a:t>		Activity		</a:t>
            </a:r>
            <a:r>
              <a:rPr lang="en-US" sz="2400"/>
              <a:t>Rate/1000	Increase/SD</a:t>
            </a:r>
          </a:p>
          <a:p>
            <a:pPr>
              <a:buFont typeface="Times" charset="0"/>
              <a:buChar char="•"/>
            </a:pPr>
            <a:r>
              <a:rPr lang="en-US" sz="2400"/>
              <a:t>Consultation		108		+3.8</a:t>
            </a:r>
          </a:p>
          <a:p>
            <a:pPr>
              <a:buFont typeface="Times" charset="0"/>
              <a:buChar char="•"/>
            </a:pPr>
            <a:endParaRPr lang="en-US" sz="2400"/>
          </a:p>
          <a:p>
            <a:pPr>
              <a:buFont typeface="Times" charset="0"/>
              <a:buChar char="•"/>
            </a:pPr>
            <a:r>
              <a:rPr lang="en-US" sz="2400"/>
              <a:t>Symptom meds		126		-5.2</a:t>
            </a:r>
          </a:p>
          <a:p>
            <a:pPr>
              <a:buFont typeface="Times" charset="0"/>
              <a:buChar char="•"/>
            </a:pPr>
            <a:endParaRPr lang="en-US" sz="2400"/>
          </a:p>
          <a:p>
            <a:pPr>
              <a:buFont typeface="Times" charset="0"/>
              <a:buChar char="•"/>
            </a:pPr>
            <a:r>
              <a:rPr lang="en-US" sz="2400"/>
              <a:t>Inapprop Rx		20		-2.7</a:t>
            </a:r>
          </a:p>
          <a:p>
            <a:pPr>
              <a:buFont typeface="Times" charset="0"/>
              <a:buChar char="•"/>
            </a:pPr>
            <a:endParaRPr lang="en-US" sz="2400"/>
          </a:p>
          <a:p>
            <a:pPr>
              <a:buFont typeface="Times" charset="0"/>
              <a:buChar char="•"/>
            </a:pPr>
            <a:r>
              <a:rPr lang="en-US" sz="2400"/>
              <a:t>Mammography		51		+6.0</a:t>
            </a:r>
            <a:endParaRPr lang="en-US"/>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en-US"/>
              <a:t>Extended Matching Question</a:t>
            </a:r>
          </a:p>
        </p:txBody>
      </p:sp>
      <p:sp>
        <p:nvSpPr>
          <p:cNvPr id="307203" name="Rectangle 3"/>
          <p:cNvSpPr>
            <a:spLocks noGrp="1" noChangeArrowheads="1"/>
          </p:cNvSpPr>
          <p:nvPr>
            <p:ph type="body" idx="1"/>
          </p:nvPr>
        </p:nvSpPr>
        <p:spPr/>
        <p:txBody>
          <a:bodyPr/>
          <a:lstStyle/>
          <a:p>
            <a:r>
              <a:rPr lang="en-US"/>
              <a:t>A variant on Multiple Choice with a larger number of responses , and a set of linked questions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en-US" sz="3600" b="1"/>
              <a:t>Why are you doing assessment</a:t>
            </a:r>
            <a:r>
              <a:rPr lang="en-US" b="1"/>
              <a:t>?</a:t>
            </a:r>
          </a:p>
        </p:txBody>
      </p:sp>
      <p:sp>
        <p:nvSpPr>
          <p:cNvPr id="260099" name="Rectangle 3"/>
          <p:cNvSpPr>
            <a:spLocks noGrp="1" noChangeArrowheads="1"/>
          </p:cNvSpPr>
          <p:nvPr>
            <p:ph type="body" idx="1"/>
          </p:nvPr>
        </p:nvSpPr>
        <p:spPr/>
        <p:txBody>
          <a:bodyPr/>
          <a:lstStyle/>
          <a:p>
            <a:r>
              <a:rPr lang="en-US" sz="2800"/>
              <a:t>Formative</a:t>
            </a:r>
          </a:p>
          <a:p>
            <a:endParaRPr lang="en-US" sz="2800"/>
          </a:p>
          <a:p>
            <a:r>
              <a:rPr lang="en-US" sz="2800"/>
              <a:t>Summative</a:t>
            </a:r>
          </a:p>
          <a:p>
            <a:endParaRPr lang="en-US" sz="2800"/>
          </a:p>
          <a:p>
            <a:r>
              <a:rPr lang="en-US" sz="2800"/>
              <a:t>Program</a:t>
            </a:r>
          </a:p>
          <a:p>
            <a:pPr lvl="1"/>
            <a:r>
              <a:rPr lang="en-US" sz="2400"/>
              <a:t>Comprehensive assessment of outcome</a:t>
            </a:r>
          </a:p>
          <a:p>
            <a:pPr lvl="2"/>
            <a:r>
              <a:rPr lang="en-US" sz="2000"/>
              <a:t> Mirror desired activities	</a:t>
            </a:r>
          </a:p>
          <a:p>
            <a:pPr lvl="2"/>
            <a:r>
              <a:rPr lang="en-US" sz="2000"/>
              <a:t>Reliability less important</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endParaRPr lang="en-US"/>
          </a:p>
        </p:txBody>
      </p:sp>
      <p:sp>
        <p:nvSpPr>
          <p:cNvPr id="306179" name="Rectangle 3"/>
          <p:cNvSpPr>
            <a:spLocks noGrp="1" noChangeArrowheads="1"/>
          </p:cNvSpPr>
          <p:nvPr>
            <p:ph type="body" idx="1"/>
          </p:nvPr>
        </p:nvSpPr>
        <p:spPr/>
        <p:txBody>
          <a:bodyPr/>
          <a:lstStyle/>
          <a:p>
            <a:endParaRPr lang="en-US"/>
          </a:p>
        </p:txBody>
      </p:sp>
      <p:pic>
        <p:nvPicPr>
          <p:cNvPr id="306181" name="Picture 5" descr="EM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8158163" cy="4733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endParaRPr lang="en-US"/>
          </a:p>
        </p:txBody>
      </p:sp>
      <p:sp>
        <p:nvSpPr>
          <p:cNvPr id="419843" name="Rectangle 3"/>
          <p:cNvSpPr>
            <a:spLocks noGrp="1" noChangeArrowheads="1"/>
          </p:cNvSpPr>
          <p:nvPr>
            <p:ph type="body" idx="1"/>
          </p:nvPr>
        </p:nvSpPr>
        <p:spPr/>
        <p:txBody>
          <a:bodyPr/>
          <a:lstStyle/>
          <a:p>
            <a:pPr>
              <a:buFontTx/>
              <a:buNone/>
            </a:pPr>
            <a:r>
              <a:rPr lang="ja-JP" altLang="en-US">
                <a:latin typeface="Arial"/>
              </a:rPr>
              <a:t>“</a:t>
            </a:r>
            <a:r>
              <a:rPr lang="en-US"/>
              <a:t> .. Extended matching…tests have considerable advantages over multiple choice and true/false examinations..</a:t>
            </a:r>
            <a:r>
              <a:rPr lang="ja-JP" altLang="en-US">
                <a:latin typeface="Arial"/>
              </a:rPr>
              <a:t>”</a:t>
            </a:r>
            <a:endParaRPr lang="en-US"/>
          </a:p>
          <a:p>
            <a:pPr>
              <a:buFontTx/>
              <a:buNone/>
            </a:pPr>
            <a:endParaRPr lang="en-US"/>
          </a:p>
          <a:p>
            <a:pPr>
              <a:buFontTx/>
              <a:buNone/>
            </a:pPr>
            <a:r>
              <a:rPr lang="en-US"/>
              <a:t>					</a:t>
            </a:r>
            <a:r>
              <a:rPr lang="en-US" sz="2400"/>
              <a:t>B.A. Fenderson, 1997</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r>
              <a:rPr lang="en-US"/>
              <a:t>Difficulty / Discrimination</a:t>
            </a:r>
            <a:br>
              <a:rPr lang="en-US"/>
            </a:br>
            <a:r>
              <a:rPr lang="en-US" sz="2800"/>
              <a:t>(Swanson, Case, Ripkey, 1994/1996)</a:t>
            </a:r>
            <a:endParaRPr lang="en-US"/>
          </a:p>
        </p:txBody>
      </p:sp>
      <p:sp>
        <p:nvSpPr>
          <p:cNvPr id="309251" name="Rectangle 3"/>
          <p:cNvSpPr>
            <a:spLocks noGrp="1" noChangeArrowheads="1"/>
          </p:cNvSpPr>
          <p:nvPr>
            <p:ph type="body" idx="1"/>
          </p:nvPr>
        </p:nvSpPr>
        <p:spPr/>
        <p:txBody>
          <a:bodyPr/>
          <a:lstStyle/>
          <a:p>
            <a:pPr>
              <a:buFontTx/>
              <a:buNone/>
            </a:pPr>
            <a:r>
              <a:rPr lang="en-US"/>
              <a:t>						MCQ	EMQ</a:t>
            </a:r>
          </a:p>
          <a:p>
            <a:pPr>
              <a:buFontTx/>
              <a:buNone/>
            </a:pPr>
            <a:endParaRPr lang="en-US"/>
          </a:p>
          <a:p>
            <a:pPr>
              <a:buFontTx/>
              <a:buNone/>
            </a:pPr>
            <a:r>
              <a:rPr lang="en-US"/>
              <a:t>Difficulty				.63		.67</a:t>
            </a:r>
          </a:p>
          <a:p>
            <a:pPr>
              <a:buFontTx/>
              <a:buNone/>
            </a:pPr>
            <a:r>
              <a:rPr lang="en-US"/>
              <a:t>						.71		.66</a:t>
            </a:r>
          </a:p>
          <a:p>
            <a:pPr>
              <a:buFontTx/>
              <a:buNone/>
            </a:pPr>
            <a:endParaRPr lang="en-US"/>
          </a:p>
          <a:p>
            <a:pPr>
              <a:buFontTx/>
              <a:buNone/>
            </a:pPr>
            <a:r>
              <a:rPr lang="en-US"/>
              <a:t>Discrimination		.14		.16</a:t>
            </a:r>
          </a:p>
          <a:p>
            <a:pPr>
              <a:buFontTx/>
              <a:buNone/>
            </a:pPr>
            <a:r>
              <a:rPr lang="en-US"/>
              <a:t>						.16		.22</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685800" y="0"/>
            <a:ext cx="7772400" cy="1143000"/>
          </a:xfrm>
        </p:spPr>
        <p:txBody>
          <a:bodyPr/>
          <a:lstStyle/>
          <a:p>
            <a:r>
              <a:rPr lang="en-US"/>
              <a:t>Test Reliability (120 quest)</a:t>
            </a:r>
          </a:p>
        </p:txBody>
      </p:sp>
      <p:graphicFrame>
        <p:nvGraphicFramePr>
          <p:cNvPr id="311299" name="Object 3"/>
          <p:cNvGraphicFramePr>
            <a:graphicFrameLocks noChangeAspect="1"/>
          </p:cNvGraphicFramePr>
          <p:nvPr>
            <p:ph type="chart" idx="1"/>
          </p:nvPr>
        </p:nvGraphicFramePr>
        <p:xfrm>
          <a:off x="838200" y="838200"/>
          <a:ext cx="7772400" cy="5791200"/>
        </p:xfrm>
        <a:graphic>
          <a:graphicData uri="http://schemas.openxmlformats.org/presentationml/2006/ole">
            <mc:AlternateContent xmlns:mc="http://schemas.openxmlformats.org/markup-compatibility/2006">
              <mc:Choice xmlns:v="urn:schemas-microsoft-com:vml" Requires="v">
                <p:oleObj spid="_x0000_s311302" name="Chart" r:id="rId4" imgW="7772400" imgH="4114800" progId="MSGraph.Chart.8">
                  <p:embed followColorScheme="full"/>
                </p:oleObj>
              </mc:Choice>
              <mc:Fallback>
                <p:oleObj name="Chart" r:id="rId4" imgW="7772400" imgH="41148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838200"/>
                        <a:ext cx="7772400" cy="5791200"/>
                      </a:xfrm>
                      <a:prstGeom prst="rect">
                        <a:avLst/>
                      </a:prstGeom>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lstStyle/>
          <a:p>
            <a:endParaRPr lang="en-US"/>
          </a:p>
        </p:txBody>
      </p:sp>
      <p:sp>
        <p:nvSpPr>
          <p:cNvPr id="422915" name="Rectangle 3"/>
          <p:cNvSpPr>
            <a:spLocks noGrp="1" noChangeArrowheads="1"/>
          </p:cNvSpPr>
          <p:nvPr>
            <p:ph type="body" idx="1"/>
          </p:nvPr>
        </p:nvSpPr>
        <p:spPr/>
        <p:txBody>
          <a:bodyPr/>
          <a:lstStyle/>
          <a:p>
            <a:pPr>
              <a:buFontTx/>
              <a:buNone/>
            </a:pPr>
            <a:r>
              <a:rPr lang="ja-JP" altLang="en-US">
                <a:latin typeface="Arial"/>
              </a:rPr>
              <a:t>“</a:t>
            </a:r>
            <a:r>
              <a:rPr lang="en-US"/>
              <a:t>Larger numbers of options made items harder and made them take more time, </a:t>
            </a:r>
            <a:r>
              <a:rPr lang="en-US">
                <a:latin typeface="ヒラギノ角ゴ Pro W3" charset="0"/>
              </a:rPr>
              <a:t/>
            </a:r>
            <a:r>
              <a:rPr lang="en-US" i="1">
                <a:latin typeface="ヒラギノ角ゴ Pro W3" charset="0"/>
              </a:rPr>
              <a:t>but we did not find any advantage in item discrimination</a:t>
            </a:r>
            <a:r>
              <a:rPr lang="ja-JP" altLang="en-US">
                <a:latin typeface="Arial"/>
              </a:rPr>
              <a:t>”</a:t>
            </a:r>
            <a:endParaRPr lang="en-US">
              <a:latin typeface="ヒラギノ角ゴ Pro W3" charset="0"/>
            </a:endParaRPr>
          </a:p>
          <a:p>
            <a:pPr>
              <a:buFontTx/>
              <a:buNone/>
            </a:pPr>
            <a:r>
              <a:rPr lang="en-US">
                <a:latin typeface="ヒラギノ角ゴ Pro W3" charset="0"/>
              </a:rPr>
              <a:t>			</a:t>
            </a:r>
            <a:r>
              <a:rPr lang="en-US" sz="2000">
                <a:latin typeface="ヒラギノ角ゴ Pro W3" charset="0"/>
              </a:rPr>
              <a:t>	Dave Swanson, Sept. 20, 2004</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a:t>Conclusion</a:t>
            </a:r>
          </a:p>
        </p:txBody>
      </p:sp>
      <p:sp>
        <p:nvSpPr>
          <p:cNvPr id="308227" name="Rectangle 3"/>
          <p:cNvSpPr>
            <a:spLocks noGrp="1" noChangeArrowheads="1"/>
          </p:cNvSpPr>
          <p:nvPr>
            <p:ph type="body" idx="1"/>
          </p:nvPr>
        </p:nvSpPr>
        <p:spPr/>
        <p:txBody>
          <a:bodyPr/>
          <a:lstStyle/>
          <a:p>
            <a:r>
              <a:rPr lang="en-US"/>
              <a:t>MCQ (and variants) are the gold standard for assessment of knowledge (and cognition)</a:t>
            </a:r>
          </a:p>
          <a:p>
            <a:r>
              <a:rPr lang="en-US"/>
              <a:t>Virtue of broad sampling</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en-US"/>
              <a:t>New PBL- related subjective methods</a:t>
            </a:r>
          </a:p>
        </p:txBody>
      </p:sp>
      <p:sp>
        <p:nvSpPr>
          <p:cNvPr id="289795" name="Rectangle 3"/>
          <p:cNvSpPr>
            <a:spLocks noGrp="1" noChangeArrowheads="1"/>
          </p:cNvSpPr>
          <p:nvPr>
            <p:ph type="body" idx="1"/>
          </p:nvPr>
        </p:nvSpPr>
        <p:spPr/>
        <p:txBody>
          <a:bodyPr/>
          <a:lstStyle/>
          <a:p>
            <a:r>
              <a:rPr lang="en-US" sz="2800"/>
              <a:t>Tutor assessment </a:t>
            </a:r>
          </a:p>
          <a:p>
            <a:pPr lvl="1"/>
            <a:r>
              <a:rPr lang="en-US" sz="2400"/>
              <a:t>(Learning portfolio)</a:t>
            </a:r>
          </a:p>
          <a:p>
            <a:endParaRPr lang="en-US" sz="2800"/>
          </a:p>
          <a:p>
            <a:r>
              <a:rPr lang="en-US" sz="2800"/>
              <a:t>Self-assessment</a:t>
            </a:r>
          </a:p>
          <a:p>
            <a:r>
              <a:rPr lang="en-US" sz="2800"/>
              <a:t>Peer assessment</a:t>
            </a:r>
          </a:p>
          <a:p>
            <a:endParaRPr lang="en-US" sz="2800"/>
          </a:p>
          <a:p>
            <a:endParaRPr lang="en-US" sz="2800"/>
          </a:p>
          <a:p>
            <a:r>
              <a:rPr lang="en-US" sz="2800"/>
              <a:t>Progress Test</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r>
              <a:rPr lang="en-US"/>
              <a:t>Portfolio </a:t>
            </a:r>
            <a:br>
              <a:rPr lang="en-US"/>
            </a:br>
            <a:r>
              <a:rPr lang="en-US"/>
              <a:t>Assessment Study</a:t>
            </a:r>
          </a:p>
        </p:txBody>
      </p:sp>
      <p:sp>
        <p:nvSpPr>
          <p:cNvPr id="290819" name="Rectangle 3"/>
          <p:cNvSpPr>
            <a:spLocks noGrp="1" noChangeArrowheads="1"/>
          </p:cNvSpPr>
          <p:nvPr>
            <p:ph type="body" idx="1"/>
          </p:nvPr>
        </p:nvSpPr>
        <p:spPr/>
        <p:txBody>
          <a:bodyPr/>
          <a:lstStyle/>
          <a:p>
            <a:r>
              <a:rPr lang="en-US" sz="2800"/>
              <a:t>Sample</a:t>
            </a:r>
          </a:p>
          <a:p>
            <a:pPr lvl="1"/>
            <a:r>
              <a:rPr lang="en-US" sz="2400"/>
              <a:t>8 students who failed licensing exam	</a:t>
            </a:r>
          </a:p>
          <a:p>
            <a:pPr lvl="1"/>
            <a:r>
              <a:rPr lang="en-US" sz="2400"/>
              <a:t>5 students who passed</a:t>
            </a:r>
          </a:p>
          <a:p>
            <a:r>
              <a:rPr lang="en-US" sz="2800"/>
              <a:t>Complete written evaluation record (Learning portfolio)</a:t>
            </a:r>
          </a:p>
          <a:p>
            <a:pPr lvl="1"/>
            <a:endParaRPr lang="en-US" sz="2400"/>
          </a:p>
          <a:p>
            <a:pPr lvl="1">
              <a:buFontTx/>
              <a:buNone/>
            </a:pPr>
            <a:r>
              <a:rPr lang="en-US" sz="2400"/>
              <a:t>3 raters, rate knowledge, chance of passing, on 5 point scale for each summary statement</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endParaRPr lang="en-US"/>
          </a:p>
        </p:txBody>
      </p:sp>
      <p:sp>
        <p:nvSpPr>
          <p:cNvPr id="291843" name="Rectangle 3"/>
          <p:cNvSpPr>
            <a:spLocks noGrp="1" noChangeArrowheads="1"/>
          </p:cNvSpPr>
          <p:nvPr>
            <p:ph type="body" idx="1"/>
          </p:nvPr>
        </p:nvSpPr>
        <p:spPr/>
        <p:txBody>
          <a:bodyPr/>
          <a:lstStyle/>
          <a:p>
            <a:r>
              <a:rPr lang="en-US"/>
              <a:t>Inter-rater reliability = 0.75</a:t>
            </a:r>
          </a:p>
          <a:p>
            <a:endParaRPr lang="en-US"/>
          </a:p>
          <a:p>
            <a:r>
              <a:rPr lang="en-US"/>
              <a:t>Inter-Unit correlation = 0.4</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endParaRPr lang="en-US"/>
          </a:p>
        </p:txBody>
      </p:sp>
      <p:graphicFrame>
        <p:nvGraphicFramePr>
          <p:cNvPr id="292867" name="Object 3"/>
          <p:cNvGraphicFramePr>
            <a:graphicFrameLocks noChangeAspect="1"/>
          </p:cNvGraphicFramePr>
          <p:nvPr>
            <p:ph type="chart" idx="1"/>
          </p:nvPr>
        </p:nvGraphicFramePr>
        <p:xfrm>
          <a:off x="685800" y="1981200"/>
          <a:ext cx="7772400" cy="4114800"/>
        </p:xfrm>
        <a:graphic>
          <a:graphicData uri="http://schemas.openxmlformats.org/presentationml/2006/ole">
            <mc:AlternateContent xmlns:mc="http://schemas.openxmlformats.org/markup-compatibility/2006">
              <mc:Choice xmlns:v="urn:schemas-microsoft-com:vml" Requires="v">
                <p:oleObj spid="_x0000_s292868" name="Chart" r:id="rId4" imgW="5194300" imgH="2743200" progId="MSGraph.Chart.8">
                  <p:embed followColorScheme="full"/>
                </p:oleObj>
              </mc:Choice>
              <mc:Fallback>
                <p:oleObj name="Chart" r:id="rId4" imgW="5194300" imgH="27432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81200"/>
                        <a:ext cx="7772400" cy="4114800"/>
                      </a:xfrm>
                      <a:prstGeom prst="rect">
                        <a:avLst/>
                      </a:prstGeom>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sz="3600" b="1"/>
              <a:t>Why are you doing assessment</a:t>
            </a:r>
            <a:r>
              <a:rPr lang="en-US" b="1"/>
              <a:t>?</a:t>
            </a:r>
          </a:p>
        </p:txBody>
      </p:sp>
      <p:sp>
        <p:nvSpPr>
          <p:cNvPr id="171011" name="Rectangle 3"/>
          <p:cNvSpPr>
            <a:spLocks noGrp="1" noChangeArrowheads="1"/>
          </p:cNvSpPr>
          <p:nvPr>
            <p:ph type="body" idx="1"/>
          </p:nvPr>
        </p:nvSpPr>
        <p:spPr/>
        <p:txBody>
          <a:bodyPr/>
          <a:lstStyle/>
          <a:p>
            <a:pPr>
              <a:lnSpc>
                <a:spcPct val="90000"/>
              </a:lnSpc>
            </a:pPr>
            <a:r>
              <a:rPr lang="en-US"/>
              <a:t>Formative</a:t>
            </a:r>
          </a:p>
          <a:p>
            <a:pPr>
              <a:lnSpc>
                <a:spcPct val="90000"/>
              </a:lnSpc>
            </a:pPr>
            <a:r>
              <a:rPr lang="en-US"/>
              <a:t>Summative</a:t>
            </a:r>
          </a:p>
          <a:p>
            <a:pPr>
              <a:lnSpc>
                <a:spcPct val="90000"/>
              </a:lnSpc>
            </a:pPr>
            <a:r>
              <a:rPr lang="en-US"/>
              <a:t>Program</a:t>
            </a:r>
          </a:p>
          <a:p>
            <a:pPr>
              <a:lnSpc>
                <a:spcPct val="90000"/>
              </a:lnSpc>
            </a:pPr>
            <a:endParaRPr lang="en-US"/>
          </a:p>
          <a:p>
            <a:pPr>
              <a:lnSpc>
                <a:spcPct val="90000"/>
              </a:lnSpc>
            </a:pPr>
            <a:r>
              <a:rPr lang="en-US"/>
              <a:t>As a Statement of Values</a:t>
            </a:r>
          </a:p>
          <a:p>
            <a:pPr lvl="1">
              <a:lnSpc>
                <a:spcPct val="90000"/>
              </a:lnSpc>
            </a:pPr>
            <a:r>
              <a:rPr lang="en-US"/>
              <a:t>Consistent with mission, values</a:t>
            </a:r>
          </a:p>
          <a:p>
            <a:pPr lvl="1">
              <a:lnSpc>
                <a:spcPct val="90000"/>
              </a:lnSpc>
            </a:pPr>
            <a:r>
              <a:rPr lang="en-US"/>
              <a:t> Mirror desired activities</a:t>
            </a:r>
          </a:p>
          <a:p>
            <a:pPr lvl="1">
              <a:lnSpc>
                <a:spcPct val="90000"/>
              </a:lnSpc>
            </a:pPr>
            <a:r>
              <a:rPr lang="en-US"/>
              <a:t>Occurs anytime</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r>
              <a:rPr lang="en-US"/>
              <a:t>Tutor Assessment Study (multiple observations)</a:t>
            </a:r>
          </a:p>
        </p:txBody>
      </p:sp>
      <p:sp>
        <p:nvSpPr>
          <p:cNvPr id="434180" name="Rectangle 4"/>
          <p:cNvSpPr>
            <a:spLocks noGrp="1" noChangeArrowheads="1"/>
          </p:cNvSpPr>
          <p:nvPr>
            <p:ph type="body" idx="1"/>
          </p:nvPr>
        </p:nvSpPr>
        <p:spPr/>
        <p:txBody>
          <a:bodyPr/>
          <a:lstStyle/>
          <a:p>
            <a:pPr>
              <a:buFontTx/>
              <a:buNone/>
            </a:pPr>
            <a:r>
              <a:rPr lang="en-US" sz="2800"/>
              <a:t>Eva, 2005</a:t>
            </a:r>
          </a:p>
          <a:p>
            <a:pPr>
              <a:buFontTx/>
              <a:buNone/>
            </a:pPr>
            <a:r>
              <a:rPr lang="en-US" sz="2800"/>
              <a:t>24 tutorials, first year, 2 ratings</a:t>
            </a:r>
          </a:p>
          <a:p>
            <a:pPr>
              <a:buFontTx/>
              <a:buNone/>
            </a:pPr>
            <a:r>
              <a:rPr lang="en-US" sz="2800"/>
              <a:t>	Inter-tutorial Reliability		0.30</a:t>
            </a:r>
          </a:p>
          <a:p>
            <a:pPr>
              <a:buFontTx/>
              <a:buNone/>
            </a:pPr>
            <a:r>
              <a:rPr lang="en-US" sz="2800"/>
              <a:t>	OVERALL				0.92</a:t>
            </a:r>
          </a:p>
          <a:p>
            <a:pPr>
              <a:buFontTx/>
              <a:buNone/>
            </a:pPr>
            <a:endParaRPr lang="en-US" sz="2800"/>
          </a:p>
          <a:p>
            <a:pPr>
              <a:buFontTx/>
              <a:buNone/>
            </a:pPr>
            <a:r>
              <a:rPr lang="en-US" sz="2800"/>
              <a:t>CORRELATION WITH:</a:t>
            </a:r>
          </a:p>
          <a:p>
            <a:pPr>
              <a:buFontTx/>
              <a:buNone/>
            </a:pPr>
            <a:r>
              <a:rPr lang="en-US" sz="2800"/>
              <a:t>	OSCE				0.25</a:t>
            </a:r>
          </a:p>
          <a:p>
            <a:pPr>
              <a:buFontTx/>
              <a:buNone/>
            </a:pPr>
            <a:r>
              <a:rPr lang="en-US" sz="2800"/>
              <a:t>	Final Oral			0.64</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r>
              <a:rPr lang="en-US"/>
              <a:t>Conclusion</a:t>
            </a:r>
          </a:p>
        </p:txBody>
      </p:sp>
      <p:sp>
        <p:nvSpPr>
          <p:cNvPr id="293891" name="Rectangle 3"/>
          <p:cNvSpPr>
            <a:spLocks noGrp="1" noChangeArrowheads="1"/>
          </p:cNvSpPr>
          <p:nvPr>
            <p:ph type="body" idx="1"/>
          </p:nvPr>
        </p:nvSpPr>
        <p:spPr/>
        <p:txBody>
          <a:bodyPr/>
          <a:lstStyle/>
          <a:p>
            <a:r>
              <a:rPr lang="en-US"/>
              <a:t>Tutor written evaluations incapable of identifying knowledge of students</a:t>
            </a:r>
          </a:p>
          <a:p>
            <a:endParaRPr lang="en-US"/>
          </a:p>
          <a:p>
            <a:r>
              <a:rPr lang="en-US"/>
              <a:t>Tutor rating with multiple brief assessments has good reliability and validity</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n-US" sz="3600"/>
              <a:t>Outcome</a:t>
            </a:r>
            <a:br>
              <a:rPr lang="en-US" sz="3600"/>
            </a:br>
            <a:r>
              <a:rPr lang="en-US" sz="3600"/>
              <a:t>LMCC Performance 1981-1989</a:t>
            </a:r>
            <a:endParaRPr lang="en-US"/>
          </a:p>
        </p:txBody>
      </p:sp>
      <p:graphicFrame>
        <p:nvGraphicFramePr>
          <p:cNvPr id="294915" name="Object 3"/>
          <p:cNvGraphicFramePr>
            <a:graphicFrameLocks noChangeAspect="1"/>
          </p:cNvGraphicFramePr>
          <p:nvPr>
            <p:ph type="chart" idx="1"/>
          </p:nvPr>
        </p:nvGraphicFramePr>
        <p:xfrm>
          <a:off x="685800" y="1981200"/>
          <a:ext cx="7770813" cy="4114800"/>
        </p:xfrm>
        <a:graphic>
          <a:graphicData uri="http://schemas.openxmlformats.org/presentationml/2006/ole">
            <mc:AlternateContent xmlns:mc="http://schemas.openxmlformats.org/markup-compatibility/2006">
              <mc:Choice xmlns:v="urn:schemas-microsoft-com:vml" Requires="v">
                <p:oleObj spid="_x0000_s294917" name="Chart" r:id="rId4" imgW="5194300" imgH="2743200" progId="MSGraph.Chart.8">
                  <p:embed followColorScheme="full"/>
                </p:oleObj>
              </mc:Choice>
              <mc:Fallback>
                <p:oleObj name="Chart" r:id="rId4" imgW="5194300" imgH="27432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81200"/>
                        <a:ext cx="7770813" cy="4114800"/>
                      </a:xfrm>
                      <a:prstGeom prst="rect">
                        <a:avLst/>
                      </a:prstGeom>
                    </p:spPr>
                  </p:pic>
                </p:oleObj>
              </mc:Fallback>
            </mc:AlternateContent>
          </a:graphicData>
        </a:graphic>
      </p:graphicFrame>
      <p:sp>
        <p:nvSpPr>
          <p:cNvPr id="294916" name="Text Box 4"/>
          <p:cNvSpPr txBox="1">
            <a:spLocks noChangeArrowheads="1"/>
          </p:cNvSpPr>
          <p:nvPr/>
        </p:nvSpPr>
        <p:spPr bwMode="auto">
          <a:xfrm>
            <a:off x="3810000" y="3962400"/>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2400">
                <a:solidFill>
                  <a:schemeClr val="tx1"/>
                </a:solidFill>
                <a:latin typeface="Times New Roman" charset="0"/>
              </a:rPr>
              <a:t>19%</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685800" y="304800"/>
            <a:ext cx="7772400" cy="1143000"/>
          </a:xfrm>
        </p:spPr>
        <p:txBody>
          <a:bodyPr/>
          <a:lstStyle/>
          <a:p>
            <a:r>
              <a:rPr lang="en-US"/>
              <a:t>The Problem (ca. 1990)</a:t>
            </a:r>
          </a:p>
        </p:txBody>
      </p:sp>
      <p:sp>
        <p:nvSpPr>
          <p:cNvPr id="295939" name="Rectangle 3"/>
          <p:cNvSpPr>
            <a:spLocks noGrp="1" noChangeArrowheads="1"/>
          </p:cNvSpPr>
          <p:nvPr>
            <p:ph type="body" idx="1"/>
          </p:nvPr>
        </p:nvSpPr>
        <p:spPr>
          <a:xfrm>
            <a:off x="457200" y="1447800"/>
            <a:ext cx="7772400" cy="4114800"/>
          </a:xfrm>
        </p:spPr>
        <p:txBody>
          <a:bodyPr/>
          <a:lstStyle/>
          <a:p>
            <a:pPr>
              <a:lnSpc>
                <a:spcPct val="90000"/>
              </a:lnSpc>
            </a:pPr>
            <a:r>
              <a:rPr lang="en-US" sz="2800"/>
              <a:t>Tutorial assessment is not providing sufficient feedback on knowledge</a:t>
            </a:r>
          </a:p>
          <a:p>
            <a:pPr lvl="1">
              <a:lnSpc>
                <a:spcPct val="90000"/>
              </a:lnSpc>
            </a:pPr>
            <a:r>
              <a:rPr lang="en-US" sz="2400"/>
              <a:t>(FAILURE RATE IN LMCC = 19% (5 X avge)</a:t>
            </a:r>
          </a:p>
          <a:p>
            <a:pPr>
              <a:lnSpc>
                <a:spcPct val="90000"/>
              </a:lnSpc>
            </a:pPr>
            <a:endParaRPr lang="en-US" sz="2800"/>
          </a:p>
          <a:p>
            <a:pPr>
              <a:lnSpc>
                <a:spcPct val="90000"/>
              </a:lnSpc>
            </a:pPr>
            <a:r>
              <a:rPr lang="en-US" sz="2800"/>
              <a:t>How can we introduce objective testing methods (MCQ) into the curriculum, to provide feedback to students and identify students in trouble…..</a:t>
            </a:r>
          </a:p>
          <a:p>
            <a:pPr>
              <a:lnSpc>
                <a:spcPct val="90000"/>
              </a:lnSpc>
            </a:pPr>
            <a:endParaRPr lang="en-US" sz="2800"/>
          </a:p>
          <a:p>
            <a:pPr>
              <a:lnSpc>
                <a:spcPct val="90000"/>
              </a:lnSpc>
              <a:buFontTx/>
              <a:buNone/>
            </a:pPr>
            <a:r>
              <a:rPr lang="en-US" sz="2800"/>
              <a:t>	without having assessment steer the curriculum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9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593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593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59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Self, Peer Assessment</a:t>
            </a:r>
          </a:p>
        </p:txBody>
      </p:sp>
      <p:sp>
        <p:nvSpPr>
          <p:cNvPr id="40963" name="Rectangle 3"/>
          <p:cNvSpPr>
            <a:spLocks noGrp="1" noChangeArrowheads="1"/>
          </p:cNvSpPr>
          <p:nvPr>
            <p:ph type="body" idx="1"/>
          </p:nvPr>
        </p:nvSpPr>
        <p:spPr/>
        <p:txBody>
          <a:bodyPr/>
          <a:lstStyle/>
          <a:p>
            <a:r>
              <a:rPr lang="en-US"/>
              <a:t>Six groups, 36 students, first year</a:t>
            </a:r>
          </a:p>
          <a:p>
            <a:endParaRPr lang="en-US"/>
          </a:p>
          <a:p>
            <a:r>
              <a:rPr lang="en-US"/>
              <a:t> 3 assessments  (week 2,4,6)</a:t>
            </a:r>
          </a:p>
          <a:p>
            <a:endParaRPr lang="en-US"/>
          </a:p>
          <a:p>
            <a:r>
              <a:rPr lang="en-US"/>
              <a:t>Self, peer, tutor rankings</a:t>
            </a:r>
          </a:p>
          <a:p>
            <a:pPr lvl="1"/>
            <a:r>
              <a:rPr lang="en-US"/>
              <a:t>  Best  ---&gt; worst characteristic </a:t>
            </a: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endParaRPr lang="en-US"/>
          </a:p>
        </p:txBody>
      </p:sp>
      <p:graphicFrame>
        <p:nvGraphicFramePr>
          <p:cNvPr id="43011" name="Object 3"/>
          <p:cNvGraphicFramePr>
            <a:graphicFrameLocks noChangeAspect="1"/>
          </p:cNvGraphicFramePr>
          <p:nvPr>
            <p:ph type="chart" idx="1"/>
          </p:nvPr>
        </p:nvGraphicFramePr>
        <p:xfrm>
          <a:off x="685800" y="723900"/>
          <a:ext cx="7770813" cy="5410200"/>
        </p:xfrm>
        <a:graphic>
          <a:graphicData uri="http://schemas.openxmlformats.org/presentationml/2006/ole">
            <mc:AlternateContent xmlns:mc="http://schemas.openxmlformats.org/markup-compatibility/2006">
              <mc:Choice xmlns:v="urn:schemas-microsoft-com:vml" Requires="v">
                <p:oleObj spid="_x0000_s43013" name="Chart" r:id="rId4" imgW="5194300" imgH="2743200" progId="MSGraph.Chart.8">
                  <p:embed followColorScheme="full"/>
                </p:oleObj>
              </mc:Choice>
              <mc:Fallback>
                <p:oleObj name="Chart" r:id="rId4" imgW="5194300" imgH="27432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723900"/>
                        <a:ext cx="7770813" cy="5410200"/>
                      </a:xfrm>
                      <a:prstGeom prst="rect">
                        <a:avLst/>
                      </a:prstGeom>
                      <a:extLst>
                        <a:ext uri="{FAA26D3D-D897-4be2-8F04-BA451C77F1D7}">
                          <ma14:placeholderFlag xmlns:ma14="http://schemas.microsoft.com/office/mac/drawingml/2011/main" val="1"/>
                        </a:ext>
                      </a:extLst>
                    </p:spPr>
                  </p:pic>
                </p:oleObj>
              </mc:Fallback>
            </mc:AlternateContent>
          </a:graphicData>
        </a:graphic>
      </p:graphicFrame>
      <p:graphicFrame>
        <p:nvGraphicFramePr>
          <p:cNvPr id="43012" name="Object 4"/>
          <p:cNvGraphicFramePr>
            <a:graphicFrameLocks noChangeAspect="1"/>
          </p:cNvGraphicFramePr>
          <p:nvPr/>
        </p:nvGraphicFramePr>
        <p:xfrm>
          <a:off x="1522413" y="4114800"/>
          <a:ext cx="6097587" cy="4068763"/>
        </p:xfrm>
        <a:graphic>
          <a:graphicData uri="http://schemas.openxmlformats.org/presentationml/2006/ole">
            <mc:AlternateContent xmlns:mc="http://schemas.openxmlformats.org/markup-compatibility/2006">
              <mc:Choice xmlns:v="urn:schemas-microsoft-com:vml" Requires="v">
                <p:oleObj spid="_x0000_s43014" name="Chart" r:id="rId6" imgW="6105525" imgH="4076700" progId="MSGraph.Chart.8">
                  <p:embed followColorScheme="full"/>
                </p:oleObj>
              </mc:Choice>
              <mc:Fallback>
                <p:oleObj name="Chart" r:id="rId6" imgW="6105525" imgH="4076700" progId="MSGraph.Chart.8">
                  <p:embed followColorScheme="full"/>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2413" y="4114800"/>
                        <a:ext cx="6097587" cy="406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Conclusion</a:t>
            </a:r>
          </a:p>
        </p:txBody>
      </p:sp>
      <p:sp>
        <p:nvSpPr>
          <p:cNvPr id="69635" name="Rectangle 3"/>
          <p:cNvSpPr>
            <a:spLocks noGrp="1" noChangeArrowheads="1"/>
          </p:cNvSpPr>
          <p:nvPr>
            <p:ph type="body" idx="1"/>
          </p:nvPr>
        </p:nvSpPr>
        <p:spPr/>
        <p:txBody>
          <a:bodyPr/>
          <a:lstStyle/>
          <a:p>
            <a:r>
              <a:rPr lang="en-US"/>
              <a:t>Self-assessment unrelated to peer, tutor assessment</a:t>
            </a:r>
          </a:p>
          <a:p>
            <a:endParaRPr lang="en-US"/>
          </a:p>
          <a:p>
            <a:pPr lvl="1"/>
            <a:r>
              <a:rPr lang="en-US"/>
              <a:t>Perhaps the criterion is suspect</a:t>
            </a:r>
          </a:p>
          <a:p>
            <a:pPr lvl="1"/>
            <a:r>
              <a:rPr lang="en-US"/>
              <a:t>Can students assess how much they know?</a:t>
            </a: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Self-Assessment of Exam Performance</a:t>
            </a:r>
          </a:p>
        </p:txBody>
      </p:sp>
      <p:sp>
        <p:nvSpPr>
          <p:cNvPr id="44035" name="Rectangle 3"/>
          <p:cNvSpPr>
            <a:spLocks noGrp="1" noChangeArrowheads="1"/>
          </p:cNvSpPr>
          <p:nvPr>
            <p:ph type="body" idx="1"/>
          </p:nvPr>
        </p:nvSpPr>
        <p:spPr/>
        <p:txBody>
          <a:bodyPr/>
          <a:lstStyle/>
          <a:p>
            <a:r>
              <a:rPr lang="en-US"/>
              <a:t>93 students/ 2nd and 3rd year</a:t>
            </a:r>
          </a:p>
          <a:p>
            <a:r>
              <a:rPr lang="en-US"/>
              <a:t> Predict performance on the next Progress Test (MCQ exam)</a:t>
            </a:r>
          </a:p>
          <a:p>
            <a:pPr lvl="1"/>
            <a:r>
              <a:rPr lang="en-US"/>
              <a:t>7 point scale (Poor ---&gt;Outstanding)</a:t>
            </a:r>
          </a:p>
          <a:p>
            <a:pPr lvl="1"/>
            <a:r>
              <a:rPr lang="en-US"/>
              <a:t> Conceptual knowledge, factual recall</a:t>
            </a:r>
          </a:p>
          <a:p>
            <a:pPr lvl="1"/>
            <a:r>
              <a:rPr lang="en-US"/>
              <a:t> 10 discipline domains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Average correlation </a:t>
            </a:r>
            <a:br>
              <a:rPr lang="en-US"/>
            </a:br>
            <a:r>
              <a:rPr lang="en-US"/>
              <a:t>Rating --&gt; Performance</a:t>
            </a:r>
          </a:p>
        </p:txBody>
      </p:sp>
      <p:graphicFrame>
        <p:nvGraphicFramePr>
          <p:cNvPr id="45059" name="Object 3"/>
          <p:cNvGraphicFramePr>
            <a:graphicFrameLocks noChangeAspect="1"/>
          </p:cNvGraphicFramePr>
          <p:nvPr>
            <p:ph type="chart" idx="1"/>
          </p:nvPr>
        </p:nvGraphicFramePr>
        <p:xfrm>
          <a:off x="838200" y="2133600"/>
          <a:ext cx="7770813" cy="4114800"/>
        </p:xfrm>
        <a:graphic>
          <a:graphicData uri="http://schemas.openxmlformats.org/presentationml/2006/ole">
            <mc:AlternateContent xmlns:mc="http://schemas.openxmlformats.org/markup-compatibility/2006">
              <mc:Choice xmlns:v="urn:schemas-microsoft-com:vml" Requires="v">
                <p:oleObj spid="_x0000_s45061" name="Chart" r:id="rId4" imgW="5194300" imgH="2743200" progId="MSGraph.Chart.8">
                  <p:embed followColorScheme="full"/>
                </p:oleObj>
              </mc:Choice>
              <mc:Fallback>
                <p:oleObj name="Chart" r:id="rId4" imgW="5194300" imgH="27432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133600"/>
                        <a:ext cx="7770813" cy="4114800"/>
                      </a:xfrm>
                      <a:prstGeom prst="rect">
                        <a:avLst/>
                      </a:prstGeom>
                    </p:spPr>
                  </p:pic>
                </p:oleObj>
              </mc:Fallback>
            </mc:AlternateContent>
          </a:graphicData>
        </a:graphic>
      </p:graphicFrame>
      <p:graphicFrame>
        <p:nvGraphicFramePr>
          <p:cNvPr id="45060" name="Object 4"/>
          <p:cNvGraphicFramePr>
            <a:graphicFrameLocks noChangeAspect="1"/>
          </p:cNvGraphicFramePr>
          <p:nvPr/>
        </p:nvGraphicFramePr>
        <p:xfrm>
          <a:off x="1512888" y="1400175"/>
          <a:ext cx="5994400" cy="4062413"/>
        </p:xfrm>
        <a:graphic>
          <a:graphicData uri="http://schemas.openxmlformats.org/presentationml/2006/ole">
            <mc:AlternateContent xmlns:mc="http://schemas.openxmlformats.org/markup-compatibility/2006">
              <mc:Choice xmlns:v="urn:schemas-microsoft-com:vml" Requires="v">
                <p:oleObj spid="_x0000_s45062" name="Chart" r:id="rId6" imgW="6000750" imgH="4057650" progId="MSGraph.Chart.8">
                  <p:embed followColorScheme="full"/>
                </p:oleObj>
              </mc:Choice>
              <mc:Fallback>
                <p:oleObj name="Chart" r:id="rId6" imgW="6000750" imgH="4057650" progId="MSGraph.Chart.8">
                  <p:embed followColorScheme="full"/>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2888" y="1400175"/>
                        <a:ext cx="5994400" cy="406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a:t>Self-Assessment of Exams -</a:t>
            </a:r>
            <a:br>
              <a:rPr lang="en-US"/>
            </a:br>
            <a:r>
              <a:rPr lang="en-US"/>
              <a:t>Study 2</a:t>
            </a:r>
          </a:p>
        </p:txBody>
      </p:sp>
      <p:sp>
        <p:nvSpPr>
          <p:cNvPr id="202755" name="Rectangle 3"/>
          <p:cNvSpPr>
            <a:spLocks noGrp="1" noChangeArrowheads="1"/>
          </p:cNvSpPr>
          <p:nvPr>
            <p:ph type="body" idx="1"/>
          </p:nvPr>
        </p:nvSpPr>
        <p:spPr/>
        <p:txBody>
          <a:bodyPr/>
          <a:lstStyle/>
          <a:p>
            <a:pPr>
              <a:lnSpc>
                <a:spcPct val="90000"/>
              </a:lnSpc>
            </a:pPr>
            <a:r>
              <a:rPr lang="en-US"/>
              <a:t>Three classes -- year 1,2,3 </a:t>
            </a:r>
          </a:p>
          <a:p>
            <a:pPr>
              <a:lnSpc>
                <a:spcPct val="90000"/>
              </a:lnSpc>
            </a:pPr>
            <a:r>
              <a:rPr lang="en-US"/>
              <a:t>N=75 /class</a:t>
            </a:r>
          </a:p>
          <a:p>
            <a:pPr>
              <a:lnSpc>
                <a:spcPct val="90000"/>
              </a:lnSpc>
            </a:pPr>
            <a:endParaRPr lang="en-US"/>
          </a:p>
          <a:p>
            <a:pPr>
              <a:lnSpc>
                <a:spcPct val="90000"/>
              </a:lnSpc>
            </a:pPr>
            <a:r>
              <a:rPr lang="en-US"/>
              <a:t>Please indicate what percent you will get correct on the exam</a:t>
            </a:r>
          </a:p>
          <a:p>
            <a:pPr>
              <a:lnSpc>
                <a:spcPct val="90000"/>
              </a:lnSpc>
              <a:buFontTx/>
              <a:buNone/>
            </a:pPr>
            <a:r>
              <a:rPr lang="en-US"/>
              <a:t>                                  OR</a:t>
            </a:r>
          </a:p>
          <a:p>
            <a:pPr>
              <a:lnSpc>
                <a:spcPct val="90000"/>
              </a:lnSpc>
            </a:pPr>
            <a:r>
              <a:rPr lang="en-US"/>
              <a:t> Please indicate what percent you </a:t>
            </a:r>
            <a:r>
              <a:rPr lang="en-US" u="sng"/>
              <a:t>got </a:t>
            </a:r>
            <a:r>
              <a:rPr lang="en-US"/>
              <a:t> correct on the exam</a:t>
            </a:r>
          </a:p>
          <a:p>
            <a:pPr>
              <a:lnSpc>
                <a:spcPct val="90000"/>
              </a:lnSpc>
            </a:pP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What are you going to Assess?</a:t>
            </a:r>
          </a:p>
        </p:txBody>
      </p:sp>
      <p:sp>
        <p:nvSpPr>
          <p:cNvPr id="172035" name="Rectangle 3"/>
          <p:cNvSpPr>
            <a:spLocks noGrp="1" noChangeArrowheads="1"/>
          </p:cNvSpPr>
          <p:nvPr>
            <p:ph type="body" idx="1"/>
          </p:nvPr>
        </p:nvSpPr>
        <p:spPr/>
        <p:txBody>
          <a:bodyPr/>
          <a:lstStyle/>
          <a:p>
            <a:r>
              <a:rPr lang="en-US"/>
              <a:t>Knowledge</a:t>
            </a:r>
          </a:p>
          <a:p>
            <a:endParaRPr lang="en-US"/>
          </a:p>
          <a:p>
            <a:r>
              <a:rPr lang="en-US"/>
              <a:t>Skills </a:t>
            </a:r>
          </a:p>
          <a:p>
            <a:endParaRPr lang="en-US"/>
          </a:p>
          <a:p>
            <a:r>
              <a:rPr lang="en-US"/>
              <a:t>Performance </a:t>
            </a:r>
          </a:p>
          <a:p>
            <a:endParaRPr lang="en-US"/>
          </a:p>
          <a:p>
            <a:r>
              <a:rPr lang="en-US"/>
              <a:t>Attitudes</a:t>
            </a: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r>
              <a:rPr lang="en-US"/>
              <a:t>Self-Assessment of Exams -</a:t>
            </a:r>
            <a:br>
              <a:rPr lang="en-US"/>
            </a:br>
            <a:endParaRPr lang="en-US"/>
          </a:p>
        </p:txBody>
      </p:sp>
      <p:sp>
        <p:nvSpPr>
          <p:cNvPr id="432131" name="Rectangle 3"/>
          <p:cNvSpPr>
            <a:spLocks noGrp="1" noChangeArrowheads="1"/>
          </p:cNvSpPr>
          <p:nvPr>
            <p:ph type="body" idx="1"/>
          </p:nvPr>
        </p:nvSpPr>
        <p:spPr/>
        <p:txBody>
          <a:bodyPr/>
          <a:lstStyle/>
          <a:p>
            <a:pPr>
              <a:lnSpc>
                <a:spcPct val="90000"/>
              </a:lnSpc>
            </a:pPr>
            <a:r>
              <a:rPr lang="en-US" sz="2800"/>
              <a:t>Three classes -- year 1,2,3 </a:t>
            </a:r>
          </a:p>
          <a:p>
            <a:pPr>
              <a:lnSpc>
                <a:spcPct val="90000"/>
              </a:lnSpc>
            </a:pPr>
            <a:r>
              <a:rPr lang="en-US" sz="2800"/>
              <a:t>N=75 /class</a:t>
            </a:r>
          </a:p>
          <a:p>
            <a:pPr>
              <a:lnSpc>
                <a:spcPct val="90000"/>
              </a:lnSpc>
            </a:pPr>
            <a:endParaRPr lang="en-US" sz="2800"/>
          </a:p>
          <a:p>
            <a:pPr>
              <a:lnSpc>
                <a:spcPct val="90000"/>
              </a:lnSpc>
            </a:pPr>
            <a:r>
              <a:rPr lang="en-US" sz="2800"/>
              <a:t>Please indicate what percent you will get correct on the exam</a:t>
            </a:r>
          </a:p>
          <a:p>
            <a:pPr>
              <a:lnSpc>
                <a:spcPct val="90000"/>
              </a:lnSpc>
              <a:buFontTx/>
              <a:buNone/>
            </a:pPr>
            <a:r>
              <a:rPr lang="en-US" sz="2800"/>
              <a:t>                                  OR</a:t>
            </a:r>
          </a:p>
          <a:p>
            <a:pPr>
              <a:lnSpc>
                <a:spcPct val="90000"/>
              </a:lnSpc>
            </a:pPr>
            <a:r>
              <a:rPr lang="en-US" sz="2800"/>
              <a:t> Please indicate what percent you </a:t>
            </a:r>
            <a:r>
              <a:rPr lang="en-US" sz="2800" u="sng"/>
              <a:t>got </a:t>
            </a:r>
            <a:r>
              <a:rPr lang="en-US" sz="2800"/>
              <a:t> correct on the exam</a:t>
            </a:r>
          </a:p>
          <a:p>
            <a:pPr>
              <a:lnSpc>
                <a:spcPct val="90000"/>
              </a:lnSpc>
            </a:pPr>
            <a:endParaRPr lang="en-US" sz="28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685800" y="0"/>
            <a:ext cx="7772400" cy="1143000"/>
          </a:xfrm>
        </p:spPr>
        <p:txBody>
          <a:bodyPr/>
          <a:lstStyle/>
          <a:p>
            <a:r>
              <a:rPr lang="en-US" sz="3600"/>
              <a:t>Correlation with PPI Score</a:t>
            </a:r>
          </a:p>
        </p:txBody>
      </p:sp>
      <p:graphicFrame>
        <p:nvGraphicFramePr>
          <p:cNvPr id="203779" name="Object 3"/>
          <p:cNvGraphicFramePr>
            <a:graphicFrameLocks noChangeAspect="1"/>
          </p:cNvGraphicFramePr>
          <p:nvPr>
            <p:ph type="chart" idx="1"/>
          </p:nvPr>
        </p:nvGraphicFramePr>
        <p:xfrm>
          <a:off x="685800" y="990600"/>
          <a:ext cx="7772400" cy="5105400"/>
        </p:xfrm>
        <a:graphic>
          <a:graphicData uri="http://schemas.openxmlformats.org/presentationml/2006/ole">
            <mc:AlternateContent xmlns:mc="http://schemas.openxmlformats.org/markup-compatibility/2006">
              <mc:Choice xmlns:v="urn:schemas-microsoft-com:vml" Requires="v">
                <p:oleObj spid="_x0000_s203780" name="Chart" r:id="rId4" imgW="5194300" imgH="2743200" progId="MSGraph.Chart.8">
                  <p:embed followColorScheme="full"/>
                </p:oleObj>
              </mc:Choice>
              <mc:Fallback>
                <p:oleObj name="Chart" r:id="rId4" imgW="5194300" imgH="27432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990600"/>
                        <a:ext cx="7772400" cy="5105400"/>
                      </a:xfrm>
                      <a:prstGeom prst="rect">
                        <a:avLst/>
                      </a:prstGeom>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685800" y="0"/>
            <a:ext cx="7772400" cy="1143000"/>
          </a:xfrm>
        </p:spPr>
        <p:txBody>
          <a:bodyPr/>
          <a:lstStyle/>
          <a:p>
            <a:r>
              <a:rPr lang="en-US" sz="3600"/>
              <a:t>Correlation with PPI Score</a:t>
            </a:r>
          </a:p>
        </p:txBody>
      </p:sp>
      <p:graphicFrame>
        <p:nvGraphicFramePr>
          <p:cNvPr id="218115" name="Object 3"/>
          <p:cNvGraphicFramePr>
            <a:graphicFrameLocks noChangeAspect="1"/>
          </p:cNvGraphicFramePr>
          <p:nvPr>
            <p:ph type="chart" idx="1"/>
          </p:nvPr>
        </p:nvGraphicFramePr>
        <p:xfrm>
          <a:off x="685800" y="990600"/>
          <a:ext cx="7772400" cy="5105400"/>
        </p:xfrm>
        <a:graphic>
          <a:graphicData uri="http://schemas.openxmlformats.org/presentationml/2006/ole">
            <mc:AlternateContent xmlns:mc="http://schemas.openxmlformats.org/markup-compatibility/2006">
              <mc:Choice xmlns:v="urn:schemas-microsoft-com:vml" Requires="v">
                <p:oleObj spid="_x0000_s218116" name="Chart" r:id="rId4" imgW="5194300" imgH="2743200" progId="MSGraph.Chart.8">
                  <p:embed followColorScheme="full"/>
                </p:oleObj>
              </mc:Choice>
              <mc:Fallback>
                <p:oleObj name="Chart" r:id="rId4" imgW="5194300" imgH="27432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990600"/>
                        <a:ext cx="7772400" cy="5105400"/>
                      </a:xfrm>
                      <a:prstGeom prst="rect">
                        <a:avLst/>
                      </a:prstGeom>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685800" y="0"/>
            <a:ext cx="7772400" cy="1143000"/>
          </a:xfrm>
        </p:spPr>
        <p:txBody>
          <a:bodyPr/>
          <a:lstStyle/>
          <a:p>
            <a:r>
              <a:rPr lang="en-US" sz="3600"/>
              <a:t>Correlation with PPI Score</a:t>
            </a:r>
          </a:p>
        </p:txBody>
      </p:sp>
      <p:graphicFrame>
        <p:nvGraphicFramePr>
          <p:cNvPr id="204803" name="Object 3"/>
          <p:cNvGraphicFramePr>
            <a:graphicFrameLocks noChangeAspect="1"/>
          </p:cNvGraphicFramePr>
          <p:nvPr>
            <p:ph type="chart" idx="1"/>
          </p:nvPr>
        </p:nvGraphicFramePr>
        <p:xfrm>
          <a:off x="685800" y="990600"/>
          <a:ext cx="7772400" cy="5105400"/>
        </p:xfrm>
        <a:graphic>
          <a:graphicData uri="http://schemas.openxmlformats.org/presentationml/2006/ole">
            <mc:AlternateContent xmlns:mc="http://schemas.openxmlformats.org/markup-compatibility/2006">
              <mc:Choice xmlns:v="urn:schemas-microsoft-com:vml" Requires="v">
                <p:oleObj spid="_x0000_s204804" name="Chart" r:id="rId4" imgW="5194300" imgH="2743200" progId="MSGraph.Chart.8">
                  <p:embed followColorScheme="full"/>
                </p:oleObj>
              </mc:Choice>
              <mc:Fallback>
                <p:oleObj name="Chart" r:id="rId4" imgW="5194300" imgH="27432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990600"/>
                        <a:ext cx="7772400" cy="5105400"/>
                      </a:xfrm>
                      <a:prstGeom prst="rect">
                        <a:avLst/>
                      </a:prstGeom>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a:t>Conclusion</a:t>
            </a:r>
          </a:p>
        </p:txBody>
      </p:sp>
      <p:sp>
        <p:nvSpPr>
          <p:cNvPr id="210947" name="Rectangle 3"/>
          <p:cNvSpPr>
            <a:spLocks noGrp="1" noChangeArrowheads="1"/>
          </p:cNvSpPr>
          <p:nvPr>
            <p:ph type="body" idx="1"/>
          </p:nvPr>
        </p:nvSpPr>
        <p:spPr/>
        <p:txBody>
          <a:bodyPr/>
          <a:lstStyle/>
          <a:p>
            <a:pPr>
              <a:buFontTx/>
              <a:buNone/>
            </a:pPr>
            <a:r>
              <a:rPr lang="en-US"/>
              <a:t>   </a:t>
            </a:r>
            <a:r>
              <a:rPr lang="en-US" sz="3600"/>
              <a:t>Self, peer assessment are incapable of assessing student knowledge and understanding</a:t>
            </a: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US"/>
              <a:t>The Problem</a:t>
            </a:r>
          </a:p>
        </p:txBody>
      </p:sp>
      <p:sp>
        <p:nvSpPr>
          <p:cNvPr id="296963" name="Rectangle 3"/>
          <p:cNvSpPr>
            <a:spLocks noGrp="1" noChangeArrowheads="1"/>
          </p:cNvSpPr>
          <p:nvPr>
            <p:ph type="body" idx="1"/>
          </p:nvPr>
        </p:nvSpPr>
        <p:spPr/>
        <p:txBody>
          <a:bodyPr/>
          <a:lstStyle/>
          <a:p>
            <a:r>
              <a:rPr lang="en-US"/>
              <a:t>How can we introduce objective testing methods (MCQ) into the curriculum, to provide feedback to students and identify students in trouble</a:t>
            </a:r>
          </a:p>
          <a:p>
            <a:endParaRPr lang="en-US"/>
          </a:p>
          <a:p>
            <a:pPr>
              <a:buFontTx/>
              <a:buNone/>
            </a:pPr>
            <a:r>
              <a:rPr lang="en-US"/>
              <a:t>	… without the negative consequences of final exams? </a:t>
            </a:r>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r>
              <a:rPr lang="en-US"/>
              <a:t>The Solution</a:t>
            </a:r>
          </a:p>
        </p:txBody>
      </p:sp>
      <p:sp>
        <p:nvSpPr>
          <p:cNvPr id="297987" name="Rectangle 3"/>
          <p:cNvSpPr>
            <a:spLocks noGrp="1" noChangeArrowheads="1"/>
          </p:cNvSpPr>
          <p:nvPr>
            <p:ph type="body" idx="1"/>
          </p:nvPr>
        </p:nvSpPr>
        <p:spPr/>
        <p:txBody>
          <a:bodyPr/>
          <a:lstStyle/>
          <a:p>
            <a:r>
              <a:rPr lang="en-US"/>
              <a:t>1990-1993	</a:t>
            </a:r>
          </a:p>
          <a:p>
            <a:pPr lvl="1"/>
            <a:r>
              <a:rPr lang="en-US"/>
              <a:t>Practice Test with feedback 2 mo. before LMCC</a:t>
            </a:r>
          </a:p>
          <a:p>
            <a:pPr lvl="1"/>
            <a:endParaRPr lang="en-US"/>
          </a:p>
          <a:p>
            <a:r>
              <a:rPr lang="en-US"/>
              <a:t>1994-2002</a:t>
            </a:r>
          </a:p>
          <a:p>
            <a:pPr lvl="1"/>
            <a:r>
              <a:rPr lang="en-US"/>
              <a:t>Progress test, 180 MCQ, 3 hour 3x/year with feedback and remediation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457200" y="990600"/>
            <a:ext cx="7772400" cy="1143000"/>
          </a:xfrm>
        </p:spPr>
        <p:txBody>
          <a:bodyPr/>
          <a:lstStyle/>
          <a:p>
            <a:r>
              <a:rPr lang="en-US"/>
              <a:t>The Progress Test</a:t>
            </a:r>
          </a:p>
        </p:txBody>
      </p:sp>
      <p:sp>
        <p:nvSpPr>
          <p:cNvPr id="299011" name="Rectangle 3"/>
          <p:cNvSpPr>
            <a:spLocks noGrp="1" noChangeArrowheads="1"/>
          </p:cNvSpPr>
          <p:nvPr>
            <p:ph type="body" idx="1"/>
          </p:nvPr>
        </p:nvSpPr>
        <p:spPr/>
        <p:txBody>
          <a:bodyPr/>
          <a:lstStyle/>
          <a:p>
            <a:r>
              <a:rPr lang="en-US" sz="2000"/>
              <a:t>University of Maastricht, University of Missouri</a:t>
            </a:r>
            <a:r>
              <a:rPr lang="en-US"/>
              <a:t> </a:t>
            </a:r>
          </a:p>
          <a:p>
            <a:endParaRPr lang="en-US"/>
          </a:p>
          <a:p>
            <a:r>
              <a:rPr lang="en-US"/>
              <a:t>180 item, MCQ test</a:t>
            </a:r>
          </a:p>
          <a:p>
            <a:r>
              <a:rPr lang="en-US"/>
              <a:t>Sampled at random from 3000 item bank</a:t>
            </a:r>
          </a:p>
          <a:p>
            <a:r>
              <a:rPr lang="en-US"/>
              <a:t>Same test written by all classes, 3x/year</a:t>
            </a:r>
          </a:p>
          <a:p>
            <a:r>
              <a:rPr lang="en-US"/>
              <a:t>No one fails a single test</a:t>
            </a:r>
          </a:p>
          <a:p>
            <a:endParaRPr lang="en-US"/>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n-US">
                <a:solidFill>
                  <a:schemeClr val="bg1"/>
                </a:solidFill>
              </a:rPr>
              <a:t>gif: Items corect (%)</a:t>
            </a:r>
            <a:endParaRPr lang="en-CA">
              <a:solidFill>
                <a:schemeClr val="bg1"/>
              </a:solidFill>
            </a:endParaRPr>
          </a:p>
        </p:txBody>
      </p:sp>
      <p:pic>
        <p:nvPicPr>
          <p:cNvPr id="300035" name="Picture 3" descr="C03 P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endParaRPr lang="en-US"/>
          </a:p>
        </p:txBody>
      </p:sp>
      <p:sp>
        <p:nvSpPr>
          <p:cNvPr id="301059" name="Rectangle 3"/>
          <p:cNvSpPr>
            <a:spLocks noGrp="1" noChangeArrowheads="1"/>
          </p:cNvSpPr>
          <p:nvPr>
            <p:ph type="body" idx="1"/>
          </p:nvPr>
        </p:nvSpPr>
        <p:spPr/>
        <p:txBody>
          <a:bodyPr/>
          <a:lstStyle/>
          <a:p>
            <a:r>
              <a:rPr lang="en-US" sz="2800"/>
              <a:t>Reliability</a:t>
            </a:r>
          </a:p>
          <a:p>
            <a:pPr lvl="1"/>
            <a:r>
              <a:rPr lang="en-US" sz="2400"/>
              <a:t>Across sittings (4 mo.) 0.65-0.7</a:t>
            </a:r>
          </a:p>
          <a:p>
            <a:pPr lvl="1"/>
            <a:endParaRPr lang="en-US" sz="2400"/>
          </a:p>
          <a:p>
            <a:r>
              <a:rPr lang="en-US" sz="2800"/>
              <a:t>Predictive Validity</a:t>
            </a:r>
          </a:p>
          <a:p>
            <a:pPr lvl="1"/>
            <a:r>
              <a:rPr lang="en-CA" sz="2400"/>
              <a:t>Against performance on the licensing exam </a:t>
            </a:r>
          </a:p>
          <a:p>
            <a:pPr lvl="2"/>
            <a:r>
              <a:rPr lang="en-CA" sz="2000"/>
              <a:t>48 weeks prior to graduation	0.50</a:t>
            </a:r>
          </a:p>
          <a:p>
            <a:pPr lvl="2"/>
            <a:r>
              <a:rPr lang="en-CA" sz="2000"/>
              <a:t>31 weeks				0.55</a:t>
            </a:r>
          </a:p>
          <a:p>
            <a:pPr lvl="2"/>
            <a:r>
              <a:rPr lang="en-CA" sz="2000"/>
              <a:t>12 weeks				0.60</a:t>
            </a:r>
          </a:p>
          <a:p>
            <a:pPr lvl="1">
              <a:buFontTx/>
              <a:buNone/>
            </a:pPr>
            <a:r>
              <a:rPr lang="en-CA" sz="2400"/>
              <a:t>	</a:t>
            </a:r>
            <a:endParaRPr lang="en-US" sz="240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t>Axiom # 1</a:t>
            </a:r>
          </a:p>
        </p:txBody>
      </p:sp>
      <p:sp>
        <p:nvSpPr>
          <p:cNvPr id="173059" name="Rectangle 3"/>
          <p:cNvSpPr>
            <a:spLocks noGrp="1" noChangeArrowheads="1"/>
          </p:cNvSpPr>
          <p:nvPr>
            <p:ph type="body" idx="1"/>
          </p:nvPr>
        </p:nvSpPr>
        <p:spPr/>
        <p:txBody>
          <a:bodyPr/>
          <a:lstStyle/>
          <a:p>
            <a:r>
              <a:rPr lang="en-US" sz="2800"/>
              <a:t>Knowledge, performance aren</a:t>
            </a:r>
            <a:r>
              <a:rPr lang="ja-JP" altLang="en-US" sz="2800">
                <a:latin typeface="Arial"/>
              </a:rPr>
              <a:t>’</a:t>
            </a:r>
            <a:r>
              <a:rPr lang="en-US" sz="2800"/>
              <a:t>t that separable. It takes knowledge to perform. You can</a:t>
            </a:r>
            <a:r>
              <a:rPr lang="ja-JP" altLang="en-US" sz="2800">
                <a:latin typeface="Arial"/>
              </a:rPr>
              <a:t>’</a:t>
            </a:r>
            <a:r>
              <a:rPr lang="en-US" sz="2800"/>
              <a:t>t do it if you don</a:t>
            </a:r>
            <a:r>
              <a:rPr lang="ja-JP" altLang="en-US" sz="2800">
                <a:latin typeface="Arial"/>
              </a:rPr>
              <a:t>’</a:t>
            </a:r>
            <a:r>
              <a:rPr lang="en-US" sz="2800"/>
              <a:t>t know </a:t>
            </a:r>
            <a:r>
              <a:rPr lang="en-US" sz="2800" i="1"/>
              <a:t>how</a:t>
            </a:r>
            <a:r>
              <a:rPr lang="en-US" sz="2800"/>
              <a:t> to do it.</a:t>
            </a:r>
          </a:p>
          <a:p>
            <a:pPr>
              <a:buFontTx/>
              <a:buNone/>
            </a:pPr>
            <a:endParaRPr lang="en-US" sz="2800"/>
          </a:p>
          <a:p>
            <a:pPr lvl="1"/>
            <a:r>
              <a:rPr lang="en-US" sz="2400"/>
              <a:t>Typical correlation between measures of knowledge and performance = 0.6 — 0.9</a:t>
            </a:r>
          </a:p>
          <a:p>
            <a:pPr lvl="1">
              <a:buFontTx/>
              <a:buNone/>
            </a:pPr>
            <a:endParaRPr lang="en-US" sz="2400"/>
          </a:p>
          <a:p>
            <a:pPr lvl="1">
              <a:buFontTx/>
              <a:buNone/>
            </a:pPr>
            <a:endParaRPr lang="en-US" sz="2400"/>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r>
              <a:rPr lang="en-CA"/>
              <a:t>Progress test \ student reaction</a:t>
            </a:r>
          </a:p>
        </p:txBody>
      </p:sp>
      <p:sp>
        <p:nvSpPr>
          <p:cNvPr id="302083" name="Rectangle 3"/>
          <p:cNvSpPr>
            <a:spLocks noGrp="1" noChangeArrowheads="1"/>
          </p:cNvSpPr>
          <p:nvPr>
            <p:ph type="body" idx="1"/>
          </p:nvPr>
        </p:nvSpPr>
        <p:spPr/>
        <p:txBody>
          <a:bodyPr/>
          <a:lstStyle/>
          <a:p>
            <a:pPr>
              <a:lnSpc>
                <a:spcPct val="90000"/>
              </a:lnSpc>
            </a:pPr>
            <a:r>
              <a:rPr lang="en-CA"/>
              <a:t>no evidence of negative impact on learning behaviours</a:t>
            </a:r>
          </a:p>
          <a:p>
            <a:pPr lvl="2">
              <a:lnSpc>
                <a:spcPct val="90000"/>
              </a:lnSpc>
            </a:pPr>
            <a:r>
              <a:rPr lang="en-CA"/>
              <a:t>studying?  75% none,  90% &lt;5 hours</a:t>
            </a:r>
          </a:p>
          <a:p>
            <a:pPr lvl="2">
              <a:lnSpc>
                <a:spcPct val="90000"/>
              </a:lnSpc>
            </a:pPr>
            <a:r>
              <a:rPr lang="en-CA"/>
              <a:t>impact on tutorial functioning?  &gt;75% none</a:t>
            </a:r>
          </a:p>
          <a:p>
            <a:pPr>
              <a:lnSpc>
                <a:spcPct val="90000"/>
              </a:lnSpc>
            </a:pPr>
            <a:r>
              <a:rPr lang="en-CA"/>
              <a:t>appreciated by students</a:t>
            </a:r>
          </a:p>
          <a:p>
            <a:pPr lvl="2">
              <a:lnSpc>
                <a:spcPct val="90000"/>
              </a:lnSpc>
            </a:pPr>
            <a:r>
              <a:rPr lang="en-CA"/>
              <a:t>fairest of 5 evaluation tools  </a:t>
            </a:r>
            <a:r>
              <a:rPr lang="en-CA" sz="2000"/>
              <a:t>(5.1/7)</a:t>
            </a:r>
          </a:p>
          <a:p>
            <a:pPr lvl="2">
              <a:lnSpc>
                <a:spcPct val="90000"/>
              </a:lnSpc>
            </a:pPr>
            <a:r>
              <a:rPr lang="en-CA"/>
              <a:t>3rd most useful of 5 evaluation tools  </a:t>
            </a:r>
            <a:r>
              <a:rPr lang="en-CA" sz="2000"/>
              <a:t>(4.8/7)</a:t>
            </a:r>
          </a:p>
          <a:p>
            <a:pPr>
              <a:lnSpc>
                <a:spcPct val="90000"/>
              </a:lnSpc>
              <a:buFontTx/>
              <a:buNone/>
            </a:pPr>
            <a:endParaRPr lang="en-CA" sz="2800"/>
          </a:p>
          <a:p>
            <a:pPr>
              <a:lnSpc>
                <a:spcPct val="90000"/>
              </a:lnSpc>
              <a:buFontTx/>
              <a:buNone/>
            </a:pPr>
            <a:r>
              <a:rPr lang="en-CA" sz="2000"/>
              <a:t>	 </a:t>
            </a:r>
            <a:endParaRPr lang="en-CA" sz="1800"/>
          </a:p>
          <a:p>
            <a:pPr lvl="2">
              <a:lnSpc>
                <a:spcPct val="90000"/>
              </a:lnSpc>
            </a:pPr>
            <a:endParaRPr lang="en-CA"/>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sz="3600"/>
              <a:t>Outcome</a:t>
            </a:r>
            <a:br>
              <a:rPr lang="en-US" sz="3600"/>
            </a:br>
            <a:r>
              <a:rPr lang="en-US" sz="3600"/>
              <a:t>LMCC Performance 1980-2002</a:t>
            </a:r>
            <a:endParaRPr lang="en-US"/>
          </a:p>
        </p:txBody>
      </p:sp>
      <p:graphicFrame>
        <p:nvGraphicFramePr>
          <p:cNvPr id="303107" name="Object 3"/>
          <p:cNvGraphicFramePr>
            <a:graphicFrameLocks noChangeAspect="1"/>
          </p:cNvGraphicFramePr>
          <p:nvPr>
            <p:ph type="chart" idx="1"/>
          </p:nvPr>
        </p:nvGraphicFramePr>
        <p:xfrm>
          <a:off x="685800" y="1981200"/>
          <a:ext cx="7770813" cy="4114800"/>
        </p:xfrm>
        <a:graphic>
          <a:graphicData uri="http://schemas.openxmlformats.org/presentationml/2006/ole">
            <mc:AlternateContent xmlns:mc="http://schemas.openxmlformats.org/markup-compatibility/2006">
              <mc:Choice xmlns:v="urn:schemas-microsoft-com:vml" Requires="v">
                <p:oleObj spid="_x0000_s303111" name="Chart" r:id="rId4" imgW="5194300" imgH="2743200" progId="MSGraph.Chart.8">
                  <p:embed followColorScheme="full"/>
                </p:oleObj>
              </mc:Choice>
              <mc:Fallback>
                <p:oleObj name="Chart" r:id="rId4" imgW="5194300" imgH="27432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81200"/>
                        <a:ext cx="7770813" cy="4114800"/>
                      </a:xfrm>
                      <a:prstGeom prst="rect">
                        <a:avLst/>
                      </a:prstGeom>
                    </p:spPr>
                  </p:pic>
                </p:oleObj>
              </mc:Fallback>
            </mc:AlternateContent>
          </a:graphicData>
        </a:graphic>
      </p:graphicFrame>
      <p:sp>
        <p:nvSpPr>
          <p:cNvPr id="303108" name="Text Box 4"/>
          <p:cNvSpPr txBox="1">
            <a:spLocks noChangeArrowheads="1"/>
          </p:cNvSpPr>
          <p:nvPr/>
        </p:nvSpPr>
        <p:spPr bwMode="auto">
          <a:xfrm>
            <a:off x="3489325" y="3927475"/>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2400">
                <a:solidFill>
                  <a:schemeClr val="tx1"/>
                </a:solidFill>
                <a:latin typeface="Times New Roman" charset="0"/>
              </a:rPr>
              <a:t>19%</a:t>
            </a:r>
          </a:p>
        </p:txBody>
      </p:sp>
      <p:sp>
        <p:nvSpPr>
          <p:cNvPr id="303109" name="Text Box 5"/>
          <p:cNvSpPr txBox="1">
            <a:spLocks noChangeArrowheads="1"/>
          </p:cNvSpPr>
          <p:nvPr/>
        </p:nvSpPr>
        <p:spPr bwMode="auto">
          <a:xfrm>
            <a:off x="4022725" y="3190875"/>
            <a:ext cx="6588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2800">
                <a:solidFill>
                  <a:schemeClr val="tx1"/>
                </a:solidFill>
                <a:latin typeface="Times New Roman" charset="0"/>
              </a:rPr>
              <a:t>5%</a:t>
            </a:r>
          </a:p>
        </p:txBody>
      </p:sp>
      <p:sp>
        <p:nvSpPr>
          <p:cNvPr id="303110" name="Text Box 6"/>
          <p:cNvSpPr txBox="1">
            <a:spLocks noChangeArrowheads="1"/>
          </p:cNvSpPr>
          <p:nvPr/>
        </p:nvSpPr>
        <p:spPr bwMode="auto">
          <a:xfrm>
            <a:off x="6324600" y="2667000"/>
            <a:ext cx="6588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0"/>
              </a:spcBef>
              <a:buFontTx/>
              <a:buNone/>
            </a:pPr>
            <a:r>
              <a:rPr lang="en-US" sz="2800">
                <a:solidFill>
                  <a:schemeClr val="tx1"/>
                </a:solidFill>
                <a:latin typeface="Times New Roman" charset="0"/>
              </a:rPr>
              <a:t>0%</a:t>
            </a:r>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a:t>Something New</a:t>
            </a:r>
          </a:p>
        </p:txBody>
      </p:sp>
      <p:sp>
        <p:nvSpPr>
          <p:cNvPr id="220163" name="Rectangle 3"/>
          <p:cNvSpPr>
            <a:spLocks noGrp="1" noChangeArrowheads="1"/>
          </p:cNvSpPr>
          <p:nvPr>
            <p:ph type="body" idx="1"/>
          </p:nvPr>
        </p:nvSpPr>
        <p:spPr/>
        <p:txBody>
          <a:bodyPr/>
          <a:lstStyle/>
          <a:p>
            <a:r>
              <a:rPr lang="en-US"/>
              <a:t>Written Tests	</a:t>
            </a:r>
          </a:p>
          <a:p>
            <a:pPr lvl="1"/>
            <a:r>
              <a:rPr lang="en-US"/>
              <a:t>Concept Application Exercise</a:t>
            </a:r>
          </a:p>
          <a:p>
            <a:pPr lvl="1"/>
            <a:r>
              <a:rPr lang="en-US"/>
              <a:t>Key Features Test</a:t>
            </a:r>
          </a:p>
          <a:p>
            <a:pPr lvl="1"/>
            <a:endParaRPr lang="en-US"/>
          </a:p>
          <a:p>
            <a:r>
              <a:rPr lang="en-US"/>
              <a:t>Performance Tests</a:t>
            </a:r>
          </a:p>
          <a:p>
            <a:pPr lvl="1"/>
            <a:r>
              <a:rPr lang="en-US"/>
              <a:t>O.S.C.E </a:t>
            </a:r>
          </a:p>
          <a:p>
            <a:pPr lvl="1"/>
            <a:r>
              <a:rPr lang="en-US"/>
              <a:t> Clinical Work Sampling</a:t>
            </a:r>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533400" y="685800"/>
            <a:ext cx="7772400" cy="1143000"/>
          </a:xfrm>
        </p:spPr>
        <p:txBody>
          <a:bodyPr/>
          <a:lstStyle/>
          <a:p>
            <a:r>
              <a:rPr lang="en-US"/>
              <a:t>Concept Application Exercise</a:t>
            </a:r>
          </a:p>
        </p:txBody>
      </p:sp>
      <p:sp>
        <p:nvSpPr>
          <p:cNvPr id="221187" name="Rectangle 3"/>
          <p:cNvSpPr>
            <a:spLocks noGrp="1" noChangeArrowheads="1"/>
          </p:cNvSpPr>
          <p:nvPr>
            <p:ph type="body" idx="1"/>
          </p:nvPr>
        </p:nvSpPr>
        <p:spPr>
          <a:xfrm>
            <a:off x="609600" y="2362200"/>
            <a:ext cx="7772400" cy="4114800"/>
          </a:xfrm>
        </p:spPr>
        <p:txBody>
          <a:bodyPr/>
          <a:lstStyle/>
          <a:p>
            <a:r>
              <a:rPr lang="en-US"/>
              <a:t>Brief problem situations, with 3-5 line answers</a:t>
            </a:r>
          </a:p>
          <a:p>
            <a:endParaRPr lang="en-US"/>
          </a:p>
          <a:p>
            <a:r>
              <a:rPr lang="ja-JP" altLang="en-US">
                <a:latin typeface="Arial"/>
              </a:rPr>
              <a:t>“</a:t>
            </a:r>
            <a:r>
              <a:rPr lang="en-US"/>
              <a:t>why does this occur?</a:t>
            </a:r>
            <a:r>
              <a:rPr lang="ja-JP" altLang="en-US">
                <a:latin typeface="Arial"/>
              </a:rPr>
              <a:t>”</a:t>
            </a:r>
            <a:r>
              <a:rPr lang="en-US"/>
              <a:t/>
            </a:r>
            <a:br>
              <a:rPr lang="en-US"/>
            </a:br>
            <a:r>
              <a:rPr lang="en-US"/>
              <a:t> </a:t>
            </a:r>
          </a:p>
          <a:p>
            <a:r>
              <a:rPr lang="en-US"/>
              <a:t>18 questions, 1.5 hours</a:t>
            </a:r>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algn="l"/>
            <a:r>
              <a:rPr lang="en-CA"/>
              <a:t>An example</a:t>
            </a:r>
          </a:p>
        </p:txBody>
      </p:sp>
      <p:sp>
        <p:nvSpPr>
          <p:cNvPr id="151555" name="Text Box 3"/>
          <p:cNvSpPr txBox="1">
            <a:spLocks noChangeArrowheads="1"/>
          </p:cNvSpPr>
          <p:nvPr/>
        </p:nvSpPr>
        <p:spPr bwMode="auto">
          <a:xfrm>
            <a:off x="823913" y="1617663"/>
            <a:ext cx="4281487"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0"/>
              </a:spcBef>
              <a:buFontTx/>
              <a:buNone/>
            </a:pPr>
            <a:endParaRPr lang="en-US" sz="2000">
              <a:solidFill>
                <a:schemeClr val="tx1"/>
              </a:solidFill>
              <a:latin typeface="Comic Sans MS" charset="0"/>
            </a:endParaRPr>
          </a:p>
        </p:txBody>
      </p:sp>
      <p:sp>
        <p:nvSpPr>
          <p:cNvPr id="151556" name="Text Box 4"/>
          <p:cNvSpPr txBox="1">
            <a:spLocks noChangeArrowheads="1"/>
          </p:cNvSpPr>
          <p:nvPr/>
        </p:nvSpPr>
        <p:spPr bwMode="auto">
          <a:xfrm>
            <a:off x="628650" y="1079500"/>
            <a:ext cx="8134350" cy="524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0"/>
              </a:spcBef>
              <a:buFontTx/>
              <a:buNone/>
            </a:pPr>
            <a:endParaRPr lang="en-CA" sz="2800">
              <a:solidFill>
                <a:schemeClr val="tx1"/>
              </a:solidFill>
              <a:latin typeface="Comic Sans MS" charset="0"/>
            </a:endParaRPr>
          </a:p>
          <a:p>
            <a:pPr eaLnBrk="1" hangingPunct="1">
              <a:spcBef>
                <a:spcPct val="0"/>
              </a:spcBef>
              <a:buFontTx/>
              <a:buNone/>
            </a:pPr>
            <a:r>
              <a:rPr lang="en-CA" sz="2800">
                <a:solidFill>
                  <a:schemeClr val="tx1"/>
                </a:solidFill>
                <a:latin typeface="Comic Sans MS" charset="0"/>
              </a:rPr>
              <a:t>A 60-year-old man who has been overweight for 35 years complains of tiredness.  On examination you notice a swollen, painful looking right big toe with pus oozing from around the nail.  When you show this to him, he is surprised and says he was not aware of it.</a:t>
            </a:r>
          </a:p>
          <a:p>
            <a:pPr eaLnBrk="1" hangingPunct="1">
              <a:spcBef>
                <a:spcPct val="0"/>
              </a:spcBef>
              <a:buFontTx/>
              <a:buNone/>
            </a:pPr>
            <a:r>
              <a:rPr lang="en-CA" sz="2800">
                <a:solidFill>
                  <a:schemeClr val="tx1"/>
                </a:solidFill>
                <a:latin typeface="Comic Sans MS" charset="0"/>
              </a:rPr>
              <a:t> </a:t>
            </a:r>
          </a:p>
          <a:p>
            <a:pPr eaLnBrk="1" hangingPunct="1">
              <a:spcBef>
                <a:spcPct val="0"/>
              </a:spcBef>
              <a:buFontTx/>
              <a:buNone/>
            </a:pPr>
            <a:r>
              <a:rPr lang="en-CA" sz="2800">
                <a:solidFill>
                  <a:schemeClr val="tx1"/>
                </a:solidFill>
                <a:latin typeface="Comic Sans MS" charset="0"/>
              </a:rPr>
              <a:t>How does this man's underlying condition pre-dispose him to infection.  Why was he unaware of it?</a:t>
            </a:r>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609600" y="304800"/>
            <a:ext cx="7772400" cy="1143000"/>
          </a:xfrm>
        </p:spPr>
        <p:txBody>
          <a:bodyPr/>
          <a:lstStyle/>
          <a:p>
            <a:pPr algn="l"/>
            <a:r>
              <a:rPr lang="en-CA"/>
              <a:t>Rating scale</a:t>
            </a:r>
          </a:p>
        </p:txBody>
      </p:sp>
      <p:graphicFrame>
        <p:nvGraphicFramePr>
          <p:cNvPr id="154627" name="Group 3"/>
          <p:cNvGraphicFramePr>
            <a:graphicFrameLocks noGrp="1"/>
          </p:cNvGraphicFramePr>
          <p:nvPr/>
        </p:nvGraphicFramePr>
        <p:xfrm>
          <a:off x="762000" y="1676400"/>
          <a:ext cx="7924800" cy="609600"/>
        </p:xfrm>
        <a:graphic>
          <a:graphicData uri="http://schemas.openxmlformats.org/drawingml/2006/table">
            <a:tbl>
              <a:tblPr/>
              <a:tblGrid>
                <a:gridCol w="7924800"/>
              </a:tblGrid>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CA" sz="2800" b="0" i="0" u="none" strike="noStrike" cap="none" normalizeH="0" baseline="0">
                          <a:ln>
                            <a:noFill/>
                          </a:ln>
                          <a:solidFill>
                            <a:schemeClr val="tx1"/>
                          </a:solidFill>
                          <a:effectLst/>
                          <a:latin typeface="Arial Rounded MT Bold" charset="0"/>
                          <a:ea typeface="ＭＳ Ｐゴシック" charset="0"/>
                        </a:rPr>
                        <a:t>"The student showed..</a:t>
                      </a: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54633" name="Group 9"/>
          <p:cNvGraphicFramePr>
            <a:graphicFrameLocks noGrp="1"/>
          </p:cNvGraphicFramePr>
          <p:nvPr/>
        </p:nvGraphicFramePr>
        <p:xfrm>
          <a:off x="838200" y="2514600"/>
          <a:ext cx="7467600" cy="457200"/>
        </p:xfrm>
        <a:graphic>
          <a:graphicData uri="http://schemas.openxmlformats.org/drawingml/2006/table">
            <a:tbl>
              <a:tblPr/>
              <a:tblGrid>
                <a:gridCol w="1143000"/>
                <a:gridCol w="1066800"/>
                <a:gridCol w="914400"/>
                <a:gridCol w="1066800"/>
                <a:gridCol w="990600"/>
                <a:gridCol w="1219200"/>
                <a:gridCol w="1066800"/>
              </a:tblGrid>
              <a:tr h="457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400" b="0" i="0" u="none" strike="noStrike" cap="none" normalizeH="0" baseline="0">
                          <a:ln>
                            <a:noFill/>
                          </a:ln>
                          <a:solidFill>
                            <a:srgbClr val="CCCCFF"/>
                          </a:solidFill>
                          <a:effectLst/>
                          <a:latin typeface="Arial" charset="0"/>
                          <a:ea typeface="ＭＳ Ｐゴシック"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400" b="0" i="0" u="none" strike="noStrike" cap="none" normalizeH="0" baseline="0">
                          <a:ln>
                            <a:noFill/>
                          </a:ln>
                          <a:solidFill>
                            <a:srgbClr val="CCCCFF"/>
                          </a:solidFill>
                          <a:effectLst/>
                          <a:latin typeface="Arial" charset="0"/>
                          <a:ea typeface="ＭＳ Ｐゴシック"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400" b="0" i="0" u="none" strike="noStrike" cap="none" normalizeH="0" baseline="0">
                          <a:ln>
                            <a:noFill/>
                          </a:ln>
                          <a:solidFill>
                            <a:srgbClr val="CCCCFF"/>
                          </a:solidFill>
                          <a:effectLst/>
                          <a:latin typeface="Arial" charset="0"/>
                          <a:ea typeface="ＭＳ Ｐゴシック"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400" b="0" i="0" u="none" strike="noStrike" cap="none" normalizeH="0" baseline="0">
                          <a:ln>
                            <a:noFill/>
                          </a:ln>
                          <a:solidFill>
                            <a:srgbClr val="CCCCFF"/>
                          </a:solidFill>
                          <a:effectLst/>
                          <a:latin typeface="Arial" charset="0"/>
                          <a:ea typeface="ＭＳ Ｐゴシック"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400" b="0" i="0" u="none" strike="noStrike" cap="none" normalizeH="0" baseline="0">
                          <a:ln>
                            <a:noFill/>
                          </a:ln>
                          <a:solidFill>
                            <a:srgbClr val="CCCCFF"/>
                          </a:solidFill>
                          <a:effectLst/>
                          <a:latin typeface="Arial" charset="0"/>
                          <a:ea typeface="ＭＳ Ｐゴシック"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400" b="0" i="0" u="none" strike="noStrike" cap="none" normalizeH="0" baseline="0">
                          <a:ln>
                            <a:noFill/>
                          </a:ln>
                          <a:solidFill>
                            <a:srgbClr val="CCCCFF"/>
                          </a:solidFill>
                          <a:effectLst/>
                          <a:latin typeface="Arial" charset="0"/>
                          <a:ea typeface="ＭＳ Ｐゴシック"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400" b="0" i="0" u="none" strike="noStrike" cap="none" normalizeH="0" baseline="0">
                          <a:ln>
                            <a:noFill/>
                          </a:ln>
                          <a:solidFill>
                            <a:srgbClr val="CCCCFF"/>
                          </a:solidFill>
                          <a:effectLst/>
                          <a:latin typeface="Arial" charset="0"/>
                          <a:ea typeface="ＭＳ Ｐゴシック"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4651" name="Group 27"/>
          <p:cNvGraphicFramePr>
            <a:graphicFrameLocks noGrp="1"/>
          </p:cNvGraphicFramePr>
          <p:nvPr/>
        </p:nvGraphicFramePr>
        <p:xfrm>
          <a:off x="381000" y="3124200"/>
          <a:ext cx="8305800" cy="2286000"/>
        </p:xfrm>
        <a:graphic>
          <a:graphicData uri="http://schemas.openxmlformats.org/drawingml/2006/table">
            <a:tbl>
              <a:tblPr/>
              <a:tblGrid>
                <a:gridCol w="2076450"/>
                <a:gridCol w="2076450"/>
                <a:gridCol w="2076450"/>
                <a:gridCol w="2076450"/>
              </a:tblGrid>
              <a:tr h="2286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400" b="0" i="0" u="none" strike="noStrike" cap="none" normalizeH="0" baseline="0">
                          <a:ln>
                            <a:noFill/>
                          </a:ln>
                          <a:solidFill>
                            <a:schemeClr val="tx1"/>
                          </a:solidFill>
                          <a:effectLst/>
                          <a:latin typeface="Arial" charset="0"/>
                          <a:ea typeface="ＭＳ Ｐゴシック" charset="0"/>
                        </a:rPr>
                        <a:t>No        under-standing</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400" b="0" i="0" u="none" strike="noStrike" cap="none" normalizeH="0" baseline="0">
                          <a:ln>
                            <a:noFill/>
                          </a:ln>
                          <a:solidFill>
                            <a:schemeClr val="tx1"/>
                          </a:solidFill>
                          <a:effectLst/>
                          <a:latin typeface="Arial" charset="0"/>
                          <a:ea typeface="ＭＳ Ｐゴシック" charset="0"/>
                        </a:rPr>
                        <a:t>Some major mis-conceptions</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400" b="0" i="0" u="none" strike="noStrike" cap="none" normalizeH="0" baseline="0">
                          <a:ln>
                            <a:noFill/>
                          </a:ln>
                          <a:solidFill>
                            <a:schemeClr val="tx1"/>
                          </a:solidFill>
                          <a:effectLst/>
                          <a:latin typeface="Arial" charset="0"/>
                          <a:ea typeface="ＭＳ Ｐゴシック" charset="0"/>
                        </a:rPr>
                        <a:t>Ade-      quate explanation</a:t>
                      </a: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CA" sz="2400" b="0" i="0" u="none" strike="noStrike" cap="none" normalizeH="0" baseline="0">
                          <a:ln>
                            <a:noFill/>
                          </a:ln>
                          <a:solidFill>
                            <a:schemeClr val="tx1"/>
                          </a:solidFill>
                          <a:effectLst/>
                          <a:latin typeface="Arial" charset="0"/>
                          <a:ea typeface="ＭＳ Ｐゴシック" charset="0"/>
                        </a:rPr>
                        <a:t>Complete and    thorough under-standing</a:t>
                      </a:r>
                    </a:p>
                  </a:txBody>
                  <a:tcPr horzOverflow="overflow">
                    <a:lnL>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endParaRPr lang="en-CA"/>
          </a:p>
        </p:txBody>
      </p:sp>
      <p:sp>
        <p:nvSpPr>
          <p:cNvPr id="158723" name="Rectangle 3"/>
          <p:cNvSpPr>
            <a:spLocks noGrp="1" noChangeArrowheads="1"/>
          </p:cNvSpPr>
          <p:nvPr>
            <p:ph type="body" idx="1"/>
          </p:nvPr>
        </p:nvSpPr>
        <p:spPr>
          <a:xfrm>
            <a:off x="539750" y="1079500"/>
            <a:ext cx="8097838" cy="5549900"/>
          </a:xfrm>
        </p:spPr>
        <p:txBody>
          <a:bodyPr/>
          <a:lstStyle/>
          <a:p>
            <a:pPr>
              <a:buFontTx/>
              <a:buNone/>
            </a:pPr>
            <a:r>
              <a:rPr lang="en-CA" sz="4000"/>
              <a:t>Reliability</a:t>
            </a:r>
          </a:p>
          <a:p>
            <a:pPr lvl="1"/>
            <a:r>
              <a:rPr lang="en-CA" sz="3600"/>
              <a:t>inter-rater		.56-.64</a:t>
            </a:r>
          </a:p>
          <a:p>
            <a:pPr lvl="1"/>
            <a:r>
              <a:rPr lang="en-CA" sz="3600"/>
              <a:t>test reliability	.64 -.79</a:t>
            </a:r>
          </a:p>
          <a:p>
            <a:endParaRPr lang="en-CA" sz="4000"/>
          </a:p>
          <a:p>
            <a:pPr>
              <a:buFontTx/>
              <a:buNone/>
            </a:pPr>
            <a:r>
              <a:rPr lang="en-CA" sz="4000"/>
              <a:t>Concurrent Validity</a:t>
            </a:r>
          </a:p>
          <a:p>
            <a:pPr lvl="1"/>
            <a:r>
              <a:rPr lang="en-CA" sz="3200"/>
              <a:t>OSCE		.62</a:t>
            </a:r>
          </a:p>
          <a:p>
            <a:pPr lvl="1">
              <a:spcBef>
                <a:spcPct val="50000"/>
              </a:spcBef>
            </a:pPr>
            <a:r>
              <a:rPr lang="en-CA" sz="3200"/>
              <a:t>progress test	.45</a:t>
            </a:r>
            <a:endParaRPr lang="en-CA" sz="3600"/>
          </a:p>
          <a:p>
            <a:pPr lvl="1"/>
            <a:endParaRPr lang="en-CA" sz="3600"/>
          </a:p>
          <a:p>
            <a:endParaRPr lang="en-CA" sz="2400"/>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ctrTitle"/>
          </p:nvPr>
        </p:nvSpPr>
        <p:spPr>
          <a:xfrm>
            <a:off x="685800" y="2286000"/>
            <a:ext cx="7772400" cy="1143000"/>
          </a:xfrm>
        </p:spPr>
        <p:txBody>
          <a:bodyPr/>
          <a:lstStyle/>
          <a:p>
            <a:r>
              <a:rPr lang="en-US"/>
              <a:t>Key Features Exam</a:t>
            </a:r>
            <a:br>
              <a:rPr lang="en-US"/>
            </a:br>
            <a:r>
              <a:rPr lang="en-US"/>
              <a:t>(Medical Council of  Canada)</a:t>
            </a:r>
          </a:p>
        </p:txBody>
      </p:sp>
      <p:sp>
        <p:nvSpPr>
          <p:cNvPr id="227331" name="Rectangle 3"/>
          <p:cNvSpPr>
            <a:spLocks noGrp="1" noChangeArrowheads="1"/>
          </p:cNvSpPr>
          <p:nvPr>
            <p:ph type="subTitle"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endParaRPr lang="en-US"/>
          </a:p>
        </p:txBody>
      </p:sp>
      <p:sp>
        <p:nvSpPr>
          <p:cNvPr id="305155" name="Rectangle 3"/>
          <p:cNvSpPr>
            <a:spLocks noGrp="1" noChangeArrowheads="1"/>
          </p:cNvSpPr>
          <p:nvPr>
            <p:ph type="body" idx="1"/>
          </p:nvPr>
        </p:nvSpPr>
        <p:spPr>
          <a:xfrm>
            <a:off x="533400" y="457200"/>
            <a:ext cx="7772400" cy="4114800"/>
          </a:xfrm>
        </p:spPr>
        <p:txBody>
          <a:bodyPr/>
          <a:lstStyle/>
          <a:p>
            <a:pPr>
              <a:lnSpc>
                <a:spcPct val="90000"/>
              </a:lnSpc>
            </a:pPr>
            <a:r>
              <a:rPr lang="en-US" sz="2400">
                <a:latin typeface="Times New Roman" charset="0"/>
              </a:rPr>
              <a:t>A 25 year old man presents to his family physician with a 2 year history of </a:t>
            </a:r>
            <a:r>
              <a:rPr lang="ja-JP" altLang="en-US" sz="2400">
                <a:latin typeface="Arial"/>
              </a:rPr>
              <a:t>“</a:t>
            </a:r>
            <a:r>
              <a:rPr lang="en-US" sz="2400">
                <a:latin typeface="Times New Roman" charset="0"/>
              </a:rPr>
              <a:t>fummy spells</a:t>
            </a:r>
            <a:r>
              <a:rPr lang="ja-JP" altLang="en-US" sz="2400">
                <a:latin typeface="Arial"/>
              </a:rPr>
              <a:t>”</a:t>
            </a:r>
            <a:r>
              <a:rPr lang="en-US" sz="2400">
                <a:latin typeface="Times New Roman" charset="0"/>
              </a:rPr>
              <a:t>. These occur about 1 day/month in clusters of 12-24 in a day. They are described as a </a:t>
            </a:r>
            <a:r>
              <a:rPr lang="ja-JP" altLang="en-US" sz="2400">
                <a:latin typeface="Arial"/>
              </a:rPr>
              <a:t>“</a:t>
            </a:r>
            <a:r>
              <a:rPr lang="en-US" sz="2400">
                <a:latin typeface="Times New Roman" charset="0"/>
              </a:rPr>
              <a:t>funny feeling</a:t>
            </a:r>
            <a:r>
              <a:rPr lang="ja-JP" altLang="en-US" sz="2400">
                <a:latin typeface="Arial"/>
              </a:rPr>
              <a:t>”</a:t>
            </a:r>
            <a:r>
              <a:rPr lang="en-US" sz="2400">
                <a:latin typeface="Times New Roman" charset="0"/>
              </a:rPr>
              <a:t> something like dizziness, nausea or queasiness. He has never lost consciousness and is able, with difficulty, to continue routine tasks during a </a:t>
            </a:r>
            <a:r>
              <a:rPr lang="ja-JP" altLang="en-US" sz="2400">
                <a:latin typeface="Arial"/>
              </a:rPr>
              <a:t>“</a:t>
            </a:r>
            <a:r>
              <a:rPr lang="en-US" sz="2400">
                <a:latin typeface="Times New Roman" charset="0"/>
              </a:rPr>
              <a:t>spell</a:t>
            </a:r>
            <a:r>
              <a:rPr lang="ja-JP" altLang="en-US" sz="2400">
                <a:latin typeface="Arial"/>
              </a:rPr>
              <a:t>”</a:t>
            </a:r>
            <a:endParaRPr lang="en-US" sz="2400">
              <a:latin typeface="Times New Roman" charset="0"/>
            </a:endParaRPr>
          </a:p>
          <a:p>
            <a:pPr>
              <a:lnSpc>
                <a:spcPct val="90000"/>
              </a:lnSpc>
            </a:pPr>
            <a:r>
              <a:rPr lang="en-US" sz="2400">
                <a:latin typeface="Times New Roman" charset="0"/>
              </a:rPr>
              <a:t>List up to 3 diagnoses you would consider:</a:t>
            </a:r>
            <a:endParaRPr lang="en-US" sz="2800">
              <a:latin typeface="Times New Roman" charset="0"/>
            </a:endParaRPr>
          </a:p>
          <a:p>
            <a:pPr lvl="1">
              <a:lnSpc>
                <a:spcPct val="90000"/>
              </a:lnSpc>
            </a:pPr>
            <a:r>
              <a:rPr lang="en-US" sz="2400" i="1">
                <a:latin typeface="Times New Roman" charset="0"/>
              </a:rPr>
              <a:t>1 point for each of:</a:t>
            </a:r>
            <a:endParaRPr lang="en-US" sz="2400">
              <a:latin typeface="Times New Roman" charset="0"/>
            </a:endParaRPr>
          </a:p>
          <a:p>
            <a:pPr lvl="2">
              <a:lnSpc>
                <a:spcPct val="90000"/>
              </a:lnSpc>
            </a:pPr>
            <a:r>
              <a:rPr lang="en-US" sz="2000">
                <a:latin typeface="Times New Roman" charset="0"/>
              </a:rPr>
              <a:t>Temporal lobe epilepsy</a:t>
            </a:r>
          </a:p>
          <a:p>
            <a:pPr lvl="2">
              <a:lnSpc>
                <a:spcPct val="90000"/>
              </a:lnSpc>
            </a:pPr>
            <a:r>
              <a:rPr lang="en-US" sz="2000">
                <a:latin typeface="Times New Roman" charset="0"/>
              </a:rPr>
              <a:t>Hypoglycemia</a:t>
            </a:r>
          </a:p>
          <a:p>
            <a:pPr lvl="2">
              <a:lnSpc>
                <a:spcPct val="90000"/>
              </a:lnSpc>
            </a:pPr>
            <a:r>
              <a:rPr lang="en-US" sz="2000">
                <a:latin typeface="Times New Roman" charset="0"/>
              </a:rPr>
              <a:t>Epilepsy (unsp)</a:t>
            </a:r>
          </a:p>
          <a:p>
            <a:pPr lvl="2">
              <a:lnSpc>
                <a:spcPct val="90000"/>
              </a:lnSpc>
            </a:pPr>
            <a:endParaRPr lang="en-US" sz="2000">
              <a:latin typeface="Times New Roman" charset="0"/>
            </a:endParaRPr>
          </a:p>
          <a:p>
            <a:pPr>
              <a:lnSpc>
                <a:spcPct val="90000"/>
              </a:lnSpc>
            </a:pPr>
            <a:r>
              <a:rPr lang="en-US" sz="2800">
                <a:latin typeface="Times New Roman" charset="0"/>
              </a:rPr>
              <a:t>List up to 5 diagnostic tests you would order:</a:t>
            </a:r>
          </a:p>
          <a:p>
            <a:pPr lvl="1">
              <a:lnSpc>
                <a:spcPct val="90000"/>
              </a:lnSpc>
            </a:pPr>
            <a:r>
              <a:rPr lang="en-US" sz="2400" i="1">
                <a:latin typeface="Times New Roman" charset="0"/>
              </a:rPr>
              <a:t>To obtain 2 marks, student </a:t>
            </a:r>
            <a:r>
              <a:rPr lang="en-US" sz="2400" i="1" u="sng">
                <a:latin typeface="Times New Roman" charset="0"/>
              </a:rPr>
              <a:t>must</a:t>
            </a:r>
            <a:r>
              <a:rPr lang="en-US" sz="2400" i="1">
                <a:latin typeface="Times New Roman" charset="0"/>
              </a:rPr>
              <a:t> mention:</a:t>
            </a:r>
          </a:p>
          <a:p>
            <a:pPr lvl="2">
              <a:lnSpc>
                <a:spcPct val="90000"/>
              </a:lnSpc>
            </a:pPr>
            <a:r>
              <a:rPr lang="en-US" sz="2000">
                <a:latin typeface="Times New Roman" charset="0"/>
              </a:rPr>
              <a:t>CT scan of head</a:t>
            </a:r>
          </a:p>
          <a:p>
            <a:pPr lvl="2">
              <a:lnSpc>
                <a:spcPct val="90000"/>
              </a:lnSpc>
            </a:pPr>
            <a:r>
              <a:rPr lang="en-US" sz="2000">
                <a:latin typeface="Times New Roman" charset="0"/>
              </a:rPr>
              <a:t>EEG</a:t>
            </a:r>
          </a:p>
        </p:txBody>
      </p:sp>
      <p:sp>
        <p:nvSpPr>
          <p:cNvPr id="305158" name="Text Box 6"/>
          <p:cNvSpPr txBox="1">
            <a:spLocks noChangeArrowheads="1"/>
          </p:cNvSpPr>
          <p:nvPr/>
        </p:nvSpPr>
        <p:spPr bwMode="auto">
          <a:xfrm>
            <a:off x="974725" y="12382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None/>
            </a:pPr>
            <a:endParaRPr lang="en-US">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endParaRPr lang="en-US"/>
          </a:p>
        </p:txBody>
      </p:sp>
      <p:sp>
        <p:nvSpPr>
          <p:cNvPr id="229379" name="Rectangle 3"/>
          <p:cNvSpPr>
            <a:spLocks noGrp="1" noChangeArrowheads="1"/>
          </p:cNvSpPr>
          <p:nvPr>
            <p:ph type="body" idx="1"/>
          </p:nvPr>
        </p:nvSpPr>
        <p:spPr>
          <a:xfrm>
            <a:off x="533400" y="0"/>
            <a:ext cx="7772400" cy="4114800"/>
          </a:xfrm>
        </p:spPr>
        <p:txBody>
          <a:bodyPr/>
          <a:lstStyle/>
          <a:p>
            <a:pPr>
              <a:lnSpc>
                <a:spcPct val="90000"/>
              </a:lnSpc>
              <a:buFontTx/>
              <a:buNone/>
            </a:pPr>
            <a:r>
              <a:rPr lang="en-US">
                <a:latin typeface="Arial" charset="0"/>
              </a:rPr>
              <a:t>PERFORMANCE ASSESSMENT</a:t>
            </a:r>
          </a:p>
          <a:p>
            <a:pPr>
              <a:lnSpc>
                <a:spcPct val="90000"/>
              </a:lnSpc>
              <a:buFontTx/>
              <a:buNone/>
            </a:pPr>
            <a:r>
              <a:rPr lang="en-US">
                <a:solidFill>
                  <a:schemeClr val="tx2"/>
                </a:solidFill>
                <a:latin typeface="Arial" charset="0"/>
              </a:rPr>
              <a:t>The Objective Structured Clinical Examination (OSCE)</a:t>
            </a:r>
          </a:p>
          <a:p>
            <a:pPr>
              <a:lnSpc>
                <a:spcPct val="90000"/>
              </a:lnSpc>
            </a:pPr>
            <a:endParaRPr lang="en-US" sz="1800">
              <a:latin typeface="Arial" charset="0"/>
            </a:endParaRPr>
          </a:p>
          <a:p>
            <a:pPr>
              <a:lnSpc>
                <a:spcPct val="90000"/>
              </a:lnSpc>
            </a:pPr>
            <a:r>
              <a:rPr lang="en-US" sz="2400">
                <a:solidFill>
                  <a:srgbClr val="CCCC00"/>
                </a:solidFill>
                <a:latin typeface="Arial" charset="0"/>
              </a:rPr>
              <a:t>A performance examination consisting of 6 - 24 </a:t>
            </a:r>
            <a:r>
              <a:rPr lang="ja-JP" altLang="en-US" sz="2400">
                <a:solidFill>
                  <a:srgbClr val="CCCC00"/>
                </a:solidFill>
                <a:latin typeface="Arial"/>
              </a:rPr>
              <a:t>“</a:t>
            </a:r>
            <a:r>
              <a:rPr lang="en-US" sz="2400">
                <a:solidFill>
                  <a:srgbClr val="CCCC00"/>
                </a:solidFill>
                <a:latin typeface="Arial" charset="0"/>
              </a:rPr>
              <a:t>stations</a:t>
            </a:r>
            <a:r>
              <a:rPr lang="ja-JP" altLang="en-US" sz="2400">
                <a:solidFill>
                  <a:srgbClr val="CCCC00"/>
                </a:solidFill>
                <a:latin typeface="Arial"/>
              </a:rPr>
              <a:t>”</a:t>
            </a:r>
            <a:r>
              <a:rPr lang="en-US" sz="2400">
                <a:solidFill>
                  <a:srgbClr val="CCCC00"/>
                </a:solidFill>
                <a:latin typeface="Arial" charset="0"/>
              </a:rPr>
              <a:t> </a:t>
            </a:r>
          </a:p>
          <a:p>
            <a:pPr>
              <a:lnSpc>
                <a:spcPct val="90000"/>
              </a:lnSpc>
            </a:pPr>
            <a:r>
              <a:rPr lang="en-US" sz="1800">
                <a:solidFill>
                  <a:schemeClr val="tx1"/>
                </a:solidFill>
                <a:latin typeface="Arial" charset="0"/>
              </a:rPr>
              <a:t>	- of  3 -15 minutes duration each</a:t>
            </a:r>
          </a:p>
          <a:p>
            <a:pPr>
              <a:lnSpc>
                <a:spcPct val="90000"/>
              </a:lnSpc>
            </a:pPr>
            <a:endParaRPr lang="en-US" sz="1800">
              <a:solidFill>
                <a:schemeClr val="tx1"/>
              </a:solidFill>
              <a:latin typeface="Arial" charset="0"/>
            </a:endParaRPr>
          </a:p>
          <a:p>
            <a:pPr lvl="2">
              <a:lnSpc>
                <a:spcPct val="90000"/>
              </a:lnSpc>
              <a:buFontTx/>
              <a:buNone/>
            </a:pPr>
            <a:r>
              <a:rPr lang="en-US" sz="1800">
                <a:solidFill>
                  <a:schemeClr val="tx1"/>
                </a:solidFill>
                <a:latin typeface="Arial" charset="0"/>
              </a:rPr>
              <a:t>- at which students are asked to conduct one component of clinical   performance</a:t>
            </a:r>
          </a:p>
          <a:p>
            <a:pPr>
              <a:lnSpc>
                <a:spcPct val="90000"/>
              </a:lnSpc>
            </a:pPr>
            <a:r>
              <a:rPr lang="en-US" sz="1800">
                <a:solidFill>
                  <a:schemeClr val="tx1"/>
                </a:solidFill>
                <a:latin typeface="Arial" charset="0"/>
              </a:rPr>
              <a:t>	</a:t>
            </a:r>
            <a:r>
              <a:rPr lang="en-US" sz="1800">
                <a:latin typeface="Arial" charset="0"/>
              </a:rPr>
              <a:t>	</a:t>
            </a:r>
            <a:r>
              <a:rPr lang="en-US" sz="1800">
                <a:solidFill>
                  <a:schemeClr val="tx1"/>
                </a:solidFill>
                <a:latin typeface="Arial" charset="0"/>
              </a:rPr>
              <a:t>e.g . Do a physical exam of the chest </a:t>
            </a:r>
          </a:p>
          <a:p>
            <a:pPr>
              <a:lnSpc>
                <a:spcPct val="90000"/>
              </a:lnSpc>
            </a:pPr>
            <a:endParaRPr lang="en-US" sz="1800">
              <a:solidFill>
                <a:schemeClr val="tx1"/>
              </a:solidFill>
              <a:latin typeface="Arial" charset="0"/>
            </a:endParaRPr>
          </a:p>
          <a:p>
            <a:pPr>
              <a:lnSpc>
                <a:spcPct val="90000"/>
              </a:lnSpc>
            </a:pPr>
            <a:r>
              <a:rPr lang="en-US" sz="1800">
                <a:solidFill>
                  <a:schemeClr val="tx1"/>
                </a:solidFill>
                <a:latin typeface="Arial" charset="0"/>
              </a:rPr>
              <a:t>	- while observed by a clinical rater </a:t>
            </a:r>
          </a:p>
          <a:p>
            <a:pPr>
              <a:lnSpc>
                <a:spcPct val="90000"/>
              </a:lnSpc>
            </a:pPr>
            <a:r>
              <a:rPr lang="en-US" sz="1800">
                <a:solidFill>
                  <a:schemeClr val="tx1"/>
                </a:solidFill>
                <a:latin typeface="Arial" charset="0"/>
              </a:rPr>
              <a:t>		(or by a standardized patient)</a:t>
            </a:r>
          </a:p>
          <a:p>
            <a:pPr>
              <a:lnSpc>
                <a:spcPct val="90000"/>
              </a:lnSpc>
            </a:pPr>
            <a:endParaRPr lang="en-US" sz="1800">
              <a:solidFill>
                <a:schemeClr val="tx1"/>
              </a:solidFill>
              <a:latin typeface="Arial" charset="0"/>
            </a:endParaRPr>
          </a:p>
          <a:p>
            <a:pPr>
              <a:lnSpc>
                <a:spcPct val="90000"/>
              </a:lnSpc>
            </a:pPr>
            <a:endParaRPr lang="en-US" sz="1800">
              <a:solidFill>
                <a:schemeClr val="tx1"/>
              </a:solidFill>
              <a:latin typeface="Arial" charset="0"/>
            </a:endParaRPr>
          </a:p>
          <a:p>
            <a:pPr>
              <a:lnSpc>
                <a:spcPct val="90000"/>
              </a:lnSpc>
            </a:pPr>
            <a:r>
              <a:rPr lang="en-US" sz="1800">
                <a:solidFill>
                  <a:schemeClr val="tx1"/>
                </a:solidFill>
                <a:latin typeface="Arial" charset="0"/>
              </a:rPr>
              <a:t>Every 3-15 minutes, students rotate to the next station at the sound of the bell </a:t>
            </a:r>
          </a:p>
          <a:p>
            <a:pPr>
              <a:lnSpc>
                <a:spcPct val="90000"/>
              </a:lnSpc>
            </a:pPr>
            <a:endParaRPr lang="en-US" sz="1800">
              <a:solidFill>
                <a:schemeClr val="tx1"/>
              </a:solidFill>
              <a:latin typeface="Arial" charset="0"/>
            </a:endParaRPr>
          </a:p>
          <a:p>
            <a:pPr>
              <a:lnSpc>
                <a:spcPct val="90000"/>
              </a:lnSpc>
            </a:pPr>
            <a:endParaRPr lang="en-US" sz="180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a:t>Corollary #1A</a:t>
            </a:r>
          </a:p>
        </p:txBody>
      </p:sp>
      <p:sp>
        <p:nvSpPr>
          <p:cNvPr id="245763" name="Rectangle 3"/>
          <p:cNvSpPr>
            <a:spLocks noGrp="1" noChangeArrowheads="1"/>
          </p:cNvSpPr>
          <p:nvPr>
            <p:ph type="body" idx="1"/>
          </p:nvPr>
        </p:nvSpPr>
        <p:spPr/>
        <p:txBody>
          <a:bodyPr/>
          <a:lstStyle/>
          <a:p>
            <a:r>
              <a:rPr lang="en-US"/>
              <a:t>Performance measures are a </a:t>
            </a:r>
            <a:r>
              <a:rPr lang="en-US" i="1"/>
              <a:t>supplement to</a:t>
            </a:r>
            <a:r>
              <a:rPr lang="en-US"/>
              <a:t> knowledge measures;</a:t>
            </a:r>
          </a:p>
          <a:p>
            <a:endParaRPr lang="en-US"/>
          </a:p>
          <a:p>
            <a:r>
              <a:rPr lang="en-US"/>
              <a:t>they are not a </a:t>
            </a:r>
            <a:r>
              <a:rPr lang="en-US" i="1"/>
              <a:t>replacement for</a:t>
            </a:r>
            <a:r>
              <a:rPr lang="en-US"/>
              <a:t> knowledge measures</a:t>
            </a:r>
          </a:p>
          <a:p>
            <a:endParaRPr lang="en-US"/>
          </a:p>
          <a:p>
            <a:pPr>
              <a:buFontTx/>
              <a:buNone/>
            </a:pPr>
            <a:r>
              <a:rPr lang="en-US"/>
              <a:t>and a very expensive one at that!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ctrTitle"/>
          </p:nvPr>
        </p:nvSpPr>
        <p:spPr>
          <a:xfrm>
            <a:off x="685800" y="2286000"/>
            <a:ext cx="7772400" cy="1143000"/>
          </a:xfrm>
        </p:spPr>
        <p:txBody>
          <a:bodyPr/>
          <a:lstStyle/>
          <a:p>
            <a:endParaRPr lang="en-US"/>
          </a:p>
        </p:txBody>
      </p:sp>
      <p:sp>
        <p:nvSpPr>
          <p:cNvPr id="225283" name="Rectangle 3"/>
          <p:cNvSpPr>
            <a:spLocks noGrp="1" noChangeArrowheads="1"/>
          </p:cNvSpPr>
          <p:nvPr>
            <p:ph type="subTitle" idx="1"/>
          </p:nvPr>
        </p:nvSpPr>
        <p:spPr/>
        <p:txBody>
          <a:bodyPr/>
          <a:lstStyle/>
          <a:p>
            <a:endParaRPr lang="en-US"/>
          </a:p>
        </p:txBody>
      </p:sp>
      <p:pic>
        <p:nvPicPr>
          <p:cNvPr id="225284" name="Picture 4" descr="scan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8600"/>
            <a:ext cx="5094288" cy="624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ctrTitle"/>
          </p:nvPr>
        </p:nvSpPr>
        <p:spPr>
          <a:xfrm>
            <a:off x="685800" y="2286000"/>
            <a:ext cx="7772400" cy="1143000"/>
          </a:xfrm>
        </p:spPr>
        <p:txBody>
          <a:bodyPr/>
          <a:lstStyle/>
          <a:p>
            <a:r>
              <a:rPr lang="en-US"/>
              <a:t> </a:t>
            </a:r>
          </a:p>
        </p:txBody>
      </p:sp>
      <p:sp>
        <p:nvSpPr>
          <p:cNvPr id="226307" name="Rectangle 3"/>
          <p:cNvSpPr>
            <a:spLocks noGrp="1" noChangeArrowheads="1"/>
          </p:cNvSpPr>
          <p:nvPr>
            <p:ph type="subTitle" idx="1"/>
          </p:nvPr>
        </p:nvSpPr>
        <p:spPr/>
        <p:txBody>
          <a:bodyPr/>
          <a:lstStyle/>
          <a:p>
            <a:endParaRPr lang="en-US"/>
          </a:p>
        </p:txBody>
      </p:sp>
      <p:pic>
        <p:nvPicPr>
          <p:cNvPr id="226308" name="Picture 4" descr="scan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04800"/>
            <a:ext cx="4379913" cy="6232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endParaRPr lang="en-US"/>
          </a:p>
        </p:txBody>
      </p:sp>
      <p:sp>
        <p:nvSpPr>
          <p:cNvPr id="230403" name="Rectangle 3"/>
          <p:cNvSpPr>
            <a:spLocks noGrp="1" noChangeArrowheads="1"/>
          </p:cNvSpPr>
          <p:nvPr>
            <p:ph type="body" idx="1"/>
          </p:nvPr>
        </p:nvSpPr>
        <p:spPr/>
        <p:txBody>
          <a:bodyPr/>
          <a:lstStyle/>
          <a:p>
            <a:r>
              <a:rPr lang="en-US"/>
              <a:t>Reliability</a:t>
            </a:r>
          </a:p>
          <a:p>
            <a:pPr lvl="1"/>
            <a:r>
              <a:rPr lang="en-US"/>
              <a:t> Inter-rater --- 0.7—0.8 (global or checklist)</a:t>
            </a:r>
          </a:p>
          <a:p>
            <a:pPr lvl="1"/>
            <a:r>
              <a:rPr lang="en-US"/>
              <a:t>Overall test (20 stn) – 0.8 (global &gt; check)</a:t>
            </a:r>
          </a:p>
          <a:p>
            <a:pPr lvl="1"/>
            <a:endParaRPr lang="en-US"/>
          </a:p>
          <a:p>
            <a:r>
              <a:rPr lang="en-US"/>
              <a:t>Validity</a:t>
            </a:r>
          </a:p>
          <a:p>
            <a:pPr lvl="1"/>
            <a:r>
              <a:rPr lang="en-US"/>
              <a:t>Against level of education</a:t>
            </a:r>
          </a:p>
          <a:p>
            <a:pPr lvl="1"/>
            <a:r>
              <a:rPr lang="en-US"/>
              <a:t> Against other performance measures</a:t>
            </a:r>
          </a:p>
        </p:txBody>
      </p:sp>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6" name="Rectangle 4"/>
          <p:cNvSpPr>
            <a:spLocks noGrp="1" noChangeArrowheads="1"/>
          </p:cNvSpPr>
          <p:nvPr>
            <p:ph type="title"/>
          </p:nvPr>
        </p:nvSpPr>
        <p:spPr>
          <a:xfrm>
            <a:off x="685800" y="304800"/>
            <a:ext cx="7772400" cy="1143000"/>
          </a:xfrm>
        </p:spPr>
        <p:txBody>
          <a:bodyPr/>
          <a:lstStyle/>
          <a:p>
            <a:r>
              <a:rPr lang="en-US"/>
              <a:t>Hodge &amp; Regehr</a:t>
            </a:r>
          </a:p>
        </p:txBody>
      </p:sp>
      <p:graphicFrame>
        <p:nvGraphicFramePr>
          <p:cNvPr id="264197" name="Object 5"/>
          <p:cNvGraphicFramePr>
            <a:graphicFrameLocks noChangeAspect="1"/>
          </p:cNvGraphicFramePr>
          <p:nvPr>
            <p:ph type="chart" idx="1"/>
          </p:nvPr>
        </p:nvGraphicFramePr>
        <p:xfrm>
          <a:off x="533400" y="1219200"/>
          <a:ext cx="7772400" cy="5638800"/>
        </p:xfrm>
        <a:graphic>
          <a:graphicData uri="http://schemas.openxmlformats.org/presentationml/2006/ole">
            <mc:AlternateContent xmlns:mc="http://schemas.openxmlformats.org/markup-compatibility/2006">
              <mc:Choice xmlns:v="urn:schemas-microsoft-com:vml" Requires="v">
                <p:oleObj spid="_x0000_s264199" name="Chart" r:id="rId4" imgW="7772400" imgH="4114800" progId="MSGraph.Chart.8">
                  <p:embed followColorScheme="full"/>
                </p:oleObj>
              </mc:Choice>
              <mc:Fallback>
                <p:oleObj name="Chart" r:id="rId4" imgW="7772400" imgH="4114800"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219200"/>
                        <a:ext cx="7772400" cy="5638800"/>
                      </a:xfrm>
                      <a:prstGeom prst="rect">
                        <a:avLst/>
                      </a:prstGeom>
                      <a:extLst>
                        <a:ext uri="{FAA26D3D-D897-4be2-8F04-BA451C77F1D7}">
                          <ma14:placeholderFlag xmlns:ma14="http://schemas.microsoft.com/office/mac/drawingml/2011/main" val="1"/>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endParaRPr lang="en-US"/>
          </a:p>
        </p:txBody>
      </p:sp>
      <p:sp>
        <p:nvSpPr>
          <p:cNvPr id="231427" name="Rectangle 3"/>
          <p:cNvSpPr>
            <a:spLocks noGrp="1" noChangeArrowheads="1"/>
          </p:cNvSpPr>
          <p:nvPr>
            <p:ph type="body" idx="1"/>
          </p:nvPr>
        </p:nvSpPr>
        <p:spPr>
          <a:xfrm>
            <a:off x="762000" y="1295400"/>
            <a:ext cx="7772400" cy="4114800"/>
          </a:xfrm>
        </p:spPr>
        <p:txBody>
          <a:bodyPr/>
          <a:lstStyle/>
          <a:p>
            <a:r>
              <a:rPr lang="en-US" b="1" i="1">
                <a:latin typeface="Univers 24pt" charset="0"/>
              </a:rPr>
              <a:t>Is there </a:t>
            </a:r>
            <a:r>
              <a:rPr lang="en-US" b="1" i="1" u="sng">
                <a:latin typeface="Univers 24pt" charset="0"/>
              </a:rPr>
              <a:t>no</a:t>
            </a:r>
            <a:r>
              <a:rPr lang="en-US" b="1" i="1">
                <a:latin typeface="Univers 24pt" charset="0"/>
              </a:rPr>
              <a:t> way to achieve the good reliability and validity of the OSCE without the horrific organizational  effort and expense?</a:t>
            </a:r>
          </a:p>
          <a:p>
            <a:endParaRPr lang="en-US" i="1">
              <a:latin typeface="Univers 24pt" charset="0"/>
            </a:endParaRPr>
          </a:p>
          <a:p>
            <a:endParaRPr lang="en-US" i="1">
              <a:latin typeface="Univers 24pt" charset="0"/>
            </a:endParaRPr>
          </a:p>
          <a:p>
            <a:r>
              <a:rPr lang="en-US" i="1">
                <a:latin typeface="Univers 24pt" charset="0"/>
              </a:rPr>
              <a:t>		MAYBE YES</a:t>
            </a:r>
          </a:p>
          <a:p>
            <a:endParaRPr lang="en-US" i="1">
              <a:latin typeface="Univers 24pt" charset="0"/>
            </a:endParaRPr>
          </a:p>
          <a:p>
            <a:endParaRPr lang="en-US" i="1">
              <a:latin typeface="Univers 24pt" charset="0"/>
            </a:endParaRPr>
          </a:p>
          <a:p>
            <a:endParaRPr lang="en-US" i="1">
              <a:latin typeface="Univers 24pt" charset="0"/>
            </a:endParaRPr>
          </a:p>
          <a:p>
            <a:endParaRPr lang="en-US">
              <a:latin typeface="Univers 24pt" charset="0"/>
            </a:endParaRPr>
          </a:p>
          <a:p>
            <a:endParaRPr lang="en-US"/>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endParaRPr lang="en-US"/>
          </a:p>
        </p:txBody>
      </p:sp>
      <p:sp>
        <p:nvSpPr>
          <p:cNvPr id="232451" name="Rectangle 3"/>
          <p:cNvSpPr>
            <a:spLocks noGrp="1" noChangeArrowheads="1"/>
          </p:cNvSpPr>
          <p:nvPr>
            <p:ph type="body" idx="1"/>
          </p:nvPr>
        </p:nvSpPr>
        <p:spPr>
          <a:xfrm>
            <a:off x="533400" y="0"/>
            <a:ext cx="7772400" cy="4114800"/>
          </a:xfrm>
        </p:spPr>
        <p:txBody>
          <a:bodyPr/>
          <a:lstStyle/>
          <a:p>
            <a:pPr>
              <a:buFontTx/>
              <a:buNone/>
            </a:pPr>
            <a:r>
              <a:rPr lang="en-US" sz="2800">
                <a:solidFill>
                  <a:schemeClr val="tx2"/>
                </a:solidFill>
                <a:latin typeface="Univers 24pt" charset="0"/>
              </a:rPr>
              <a:t>An Observation</a:t>
            </a:r>
          </a:p>
          <a:p>
            <a:pPr>
              <a:buFontTx/>
              <a:buNone/>
            </a:pPr>
            <a:r>
              <a:rPr lang="en-US" sz="2800">
                <a:latin typeface="Univers 24pt" charset="0"/>
              </a:rPr>
              <a:t>	In the course of clinical training, students (clerks, residents) are frequently observed by more senior clinicians (residents or staff) around patient problems. But these observations are never captured or documented (well, hardly ever).</a:t>
            </a:r>
          </a:p>
          <a:p>
            <a:endParaRPr lang="en-US" sz="2800">
              <a:latin typeface="Univers 24pt" charset="0"/>
            </a:endParaRPr>
          </a:p>
          <a:p>
            <a:pPr>
              <a:buFontTx/>
              <a:buNone/>
            </a:pPr>
            <a:r>
              <a:rPr lang="en-US" sz="2800">
                <a:latin typeface="Univers 24pt" charset="0"/>
              </a:rPr>
              <a:t>	</a:t>
            </a:r>
          </a:p>
          <a:p>
            <a:endParaRPr lang="en-US" sz="2800"/>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endParaRPr lang="en-US"/>
          </a:p>
        </p:txBody>
      </p:sp>
      <p:sp>
        <p:nvSpPr>
          <p:cNvPr id="233475" name="Rectangle 3"/>
          <p:cNvSpPr>
            <a:spLocks noGrp="1" noChangeArrowheads="1"/>
          </p:cNvSpPr>
          <p:nvPr>
            <p:ph type="body" idx="1"/>
          </p:nvPr>
        </p:nvSpPr>
        <p:spPr>
          <a:xfrm>
            <a:off x="533400" y="0"/>
            <a:ext cx="7772400" cy="4114800"/>
          </a:xfrm>
        </p:spPr>
        <p:txBody>
          <a:bodyPr/>
          <a:lstStyle/>
          <a:p>
            <a:pPr>
              <a:lnSpc>
                <a:spcPct val="90000"/>
              </a:lnSpc>
              <a:buFontTx/>
              <a:buNone/>
            </a:pPr>
            <a:r>
              <a:rPr lang="en-US" sz="2800">
                <a:solidFill>
                  <a:schemeClr val="tx2"/>
                </a:solidFill>
                <a:latin typeface="Univers 24pt" charset="0"/>
              </a:rPr>
              <a:t>An Observation</a:t>
            </a:r>
          </a:p>
          <a:p>
            <a:pPr>
              <a:lnSpc>
                <a:spcPct val="90000"/>
              </a:lnSpc>
              <a:buFontTx/>
              <a:buNone/>
            </a:pPr>
            <a:r>
              <a:rPr lang="en-US" sz="2800">
                <a:latin typeface="Univers 24pt" charset="0"/>
              </a:rPr>
              <a:t>	In the course of clinical training, students (clerks, residents) are frequently observed by more senior clinicians (residents or staff) around patient problems. But these observations are never captured or documented (well, hardly ever).</a:t>
            </a:r>
          </a:p>
          <a:p>
            <a:pPr>
              <a:lnSpc>
                <a:spcPct val="90000"/>
              </a:lnSpc>
            </a:pPr>
            <a:endParaRPr lang="en-US" sz="2800">
              <a:latin typeface="Univers 24pt" charset="0"/>
            </a:endParaRPr>
          </a:p>
          <a:p>
            <a:pPr>
              <a:lnSpc>
                <a:spcPct val="90000"/>
              </a:lnSpc>
              <a:buFontTx/>
              <a:buNone/>
            </a:pPr>
            <a:r>
              <a:rPr lang="en-US" sz="2800">
                <a:latin typeface="Univers 24pt" charset="0"/>
              </a:rPr>
              <a:t>	One reason is that it is too time consuming to complete a long evaluation form every time you watch a student</a:t>
            </a:r>
          </a:p>
          <a:p>
            <a:pPr>
              <a:lnSpc>
                <a:spcPct val="90000"/>
              </a:lnSpc>
            </a:pPr>
            <a:endParaRPr lang="en-US" sz="2800">
              <a:latin typeface="Univers 24pt" charset="0"/>
            </a:endParaRPr>
          </a:p>
          <a:p>
            <a:pPr>
              <a:lnSpc>
                <a:spcPct val="90000"/>
              </a:lnSpc>
            </a:pPr>
            <a:endParaRPr lang="en-US" sz="2800"/>
          </a:p>
        </p:txBody>
      </p:sp>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endParaRPr lang="en-US"/>
          </a:p>
        </p:txBody>
      </p:sp>
      <p:sp>
        <p:nvSpPr>
          <p:cNvPr id="234499" name="Rectangle 3"/>
          <p:cNvSpPr>
            <a:spLocks noGrp="1" noChangeArrowheads="1"/>
          </p:cNvSpPr>
          <p:nvPr>
            <p:ph type="body" idx="1"/>
          </p:nvPr>
        </p:nvSpPr>
        <p:spPr>
          <a:xfrm>
            <a:off x="533400" y="0"/>
            <a:ext cx="7772400" cy="4114800"/>
          </a:xfrm>
        </p:spPr>
        <p:txBody>
          <a:bodyPr/>
          <a:lstStyle/>
          <a:p>
            <a:pPr>
              <a:lnSpc>
                <a:spcPct val="90000"/>
              </a:lnSpc>
              <a:buFontTx/>
              <a:buNone/>
            </a:pPr>
            <a:r>
              <a:rPr lang="en-US" sz="2800">
                <a:solidFill>
                  <a:schemeClr val="tx2"/>
                </a:solidFill>
                <a:latin typeface="Univers 24pt" charset="0"/>
              </a:rPr>
              <a:t>An Observation</a:t>
            </a:r>
          </a:p>
          <a:p>
            <a:pPr>
              <a:lnSpc>
                <a:spcPct val="90000"/>
              </a:lnSpc>
              <a:buFontTx/>
              <a:buNone/>
            </a:pPr>
            <a:r>
              <a:rPr lang="en-US" sz="2800">
                <a:latin typeface="Univers 24pt" charset="0"/>
              </a:rPr>
              <a:t>	In the course of clinical training, students (clerks, residents) are frequently observed by more senior clinicians (residents or staff) around patient problems. But these observations are never captured or documented (well, hardly ever).</a:t>
            </a:r>
          </a:p>
          <a:p>
            <a:pPr>
              <a:lnSpc>
                <a:spcPct val="90000"/>
              </a:lnSpc>
            </a:pPr>
            <a:endParaRPr lang="en-US" sz="2800">
              <a:latin typeface="Univers 24pt" charset="0"/>
            </a:endParaRPr>
          </a:p>
          <a:p>
            <a:pPr>
              <a:lnSpc>
                <a:spcPct val="90000"/>
              </a:lnSpc>
              <a:buFontTx/>
              <a:buNone/>
            </a:pPr>
            <a:r>
              <a:rPr lang="en-US" sz="2800">
                <a:latin typeface="Univers 24pt" charset="0"/>
              </a:rPr>
              <a:t>	One reason is that it is too time consuming to complete a long evaluation form every time you watch a student</a:t>
            </a:r>
          </a:p>
          <a:p>
            <a:pPr>
              <a:lnSpc>
                <a:spcPct val="90000"/>
              </a:lnSpc>
            </a:pPr>
            <a:endParaRPr lang="en-US" sz="2800">
              <a:latin typeface="Univers 24pt" charset="0"/>
            </a:endParaRPr>
          </a:p>
          <a:p>
            <a:pPr>
              <a:lnSpc>
                <a:spcPct val="90000"/>
              </a:lnSpc>
              <a:buFontTx/>
              <a:buNone/>
            </a:pPr>
            <a:r>
              <a:rPr lang="en-US" sz="2800">
                <a:latin typeface="Univers 24pt" charset="0"/>
              </a:rPr>
              <a:t>	But (aha!) we don</a:t>
            </a:r>
            <a:r>
              <a:rPr lang="ja-JP" altLang="en-US" sz="2800">
                <a:latin typeface="Arial"/>
              </a:rPr>
              <a:t>’</a:t>
            </a:r>
            <a:r>
              <a:rPr lang="en-US" sz="2800">
                <a:latin typeface="Univers 24pt" charset="0"/>
              </a:rPr>
              <a:t>t </a:t>
            </a:r>
            <a:r>
              <a:rPr lang="en-US" sz="2800" u="sng">
                <a:latin typeface="Univers 24pt" charset="0"/>
              </a:rPr>
              <a:t>need</a:t>
            </a:r>
            <a:r>
              <a:rPr lang="en-US" sz="2800">
                <a:latin typeface="Univers 24pt" charset="0"/>
              </a:rPr>
              <a:t> all that information. Ratings of different skills in an encounter are highly correlated. What we have to do is capture </a:t>
            </a:r>
            <a:r>
              <a:rPr lang="en-US" sz="2800" i="1">
                <a:latin typeface="Univers 24pt" charset="0"/>
              </a:rPr>
              <a:t>less</a:t>
            </a:r>
            <a:r>
              <a:rPr lang="en-US" sz="2800">
                <a:latin typeface="Univers 24pt" charset="0"/>
              </a:rPr>
              <a:t> information on </a:t>
            </a:r>
            <a:r>
              <a:rPr lang="en-US" sz="2800" i="1">
                <a:latin typeface="Univers 24pt" charset="0"/>
              </a:rPr>
              <a:t>more </a:t>
            </a:r>
            <a:r>
              <a:rPr lang="en-US" sz="2800">
                <a:latin typeface="Univers 24pt" charset="0"/>
              </a:rPr>
              <a:t>situations</a:t>
            </a:r>
          </a:p>
          <a:p>
            <a:pPr>
              <a:lnSpc>
                <a:spcPct val="90000"/>
              </a:lnSpc>
            </a:pPr>
            <a:endParaRPr lang="en-US" sz="2800"/>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685800" y="2895600"/>
            <a:ext cx="7772400" cy="1143000"/>
          </a:xfrm>
        </p:spPr>
        <p:txBody>
          <a:bodyPr/>
          <a:lstStyle/>
          <a:p>
            <a:pPr algn="l"/>
            <a:r>
              <a:rPr lang="en-US"/>
              <a:t>Clinical Work Sampling (CWS)</a:t>
            </a:r>
            <a:br>
              <a:rPr lang="en-US"/>
            </a:br>
            <a:r>
              <a:rPr lang="en-US"/>
              <a:t>		</a:t>
            </a:r>
            <a:r>
              <a:rPr lang="en-US" sz="3200"/>
              <a:t>- Turnbull &amp; Norman, 2001</a:t>
            </a:r>
            <a:br>
              <a:rPr lang="en-US" sz="3200"/>
            </a:br>
            <a:r>
              <a:rPr lang="en-US" sz="3200"/>
              <a:t/>
            </a:r>
            <a:br>
              <a:rPr lang="en-US" sz="3200"/>
            </a:br>
            <a:r>
              <a:rPr lang="en-US" sz="3200"/>
              <a:t/>
            </a:r>
            <a:br>
              <a:rPr lang="en-US" sz="3200"/>
            </a:br>
            <a:r>
              <a:rPr lang="en-US" sz="3200"/>
              <a:t/>
            </a:r>
            <a:br>
              <a:rPr lang="en-US" sz="3200"/>
            </a:br>
            <a:r>
              <a:rPr lang="en-US"/>
              <a:t>Mini – Clinical Examination (Mini CEX)</a:t>
            </a:r>
            <a:br>
              <a:rPr lang="en-US"/>
            </a:br>
            <a:r>
              <a:rPr lang="en-US" sz="3200"/>
              <a:t>		- Norcini et al., 2002</a:t>
            </a:r>
            <a:r>
              <a:rPr lang="en-US"/>
              <a:t/>
            </a:r>
            <a:br>
              <a:rPr lang="en-US"/>
            </a:br>
            <a:r>
              <a:rPr lang="en-US"/>
              <a:t>	</a:t>
            </a:r>
            <a:endParaRPr lang="en-US" sz="3200"/>
          </a:p>
        </p:txBody>
      </p:sp>
      <p:sp>
        <p:nvSpPr>
          <p:cNvPr id="235523" name="Rectangle 3"/>
          <p:cNvSpPr>
            <a:spLocks noGrp="1" noChangeArrowheads="1"/>
          </p:cNvSpPr>
          <p:nvPr>
            <p:ph type="body" idx="1"/>
          </p:nvPr>
        </p:nvSpPr>
        <p:spPr/>
        <p:txBody>
          <a:bodyPr/>
          <a:lstStyle/>
          <a:p>
            <a:pPr>
              <a:buFontTx/>
              <a:buNone/>
            </a:pPr>
            <a:r>
              <a:rPr lang="en-US"/>
              <a:t> </a:t>
            </a:r>
          </a:p>
          <a:p>
            <a:pPr>
              <a:buFontTx/>
              <a:buNone/>
            </a:pPr>
            <a:endParaRPr lang="en-US"/>
          </a:p>
          <a:p>
            <a:pPr>
              <a:buFontTx/>
              <a:buNone/>
            </a:pPr>
            <a:r>
              <a:rPr lang="en-US"/>
              <a:t>				</a:t>
            </a:r>
            <a:endParaRPr lang="en-US" sz="4000"/>
          </a:p>
        </p:txBody>
      </p:sp>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762000" y="1447800"/>
            <a:ext cx="7772400" cy="1143000"/>
          </a:xfrm>
        </p:spPr>
        <p:txBody>
          <a:bodyPr/>
          <a:lstStyle/>
          <a:p>
            <a:r>
              <a:rPr lang="en-US"/>
              <a:t>Clinical Work Sampling</a:t>
            </a:r>
            <a:br>
              <a:rPr lang="en-US"/>
            </a:br>
            <a:r>
              <a:rPr lang="en-US"/>
              <a:t>(CWS)</a:t>
            </a:r>
            <a:br>
              <a:rPr lang="en-US"/>
            </a:br>
            <a:r>
              <a:rPr lang="en-US">
                <a:solidFill>
                  <a:srgbClr val="FF9999"/>
                </a:solidFill>
                <a:latin typeface="Coronet (WL)" charset="0"/>
              </a:rPr>
              <a:t/>
            </a:r>
            <a:br>
              <a:rPr lang="en-US">
                <a:solidFill>
                  <a:srgbClr val="FF9999"/>
                </a:solidFill>
                <a:latin typeface="Coronet (WL)" charset="0"/>
              </a:rPr>
            </a:br>
            <a:r>
              <a:rPr lang="en-US">
                <a:solidFill>
                  <a:srgbClr val="FF9999"/>
                </a:solidFill>
                <a:latin typeface="Coronet (WL)" charset="0"/>
              </a:rPr>
              <a:t>(Chicken Wings Solution)</a:t>
            </a:r>
          </a:p>
        </p:txBody>
      </p:sp>
      <p:sp>
        <p:nvSpPr>
          <p:cNvPr id="236547" name="Rectangle 3"/>
          <p:cNvSpPr>
            <a:spLocks noGrp="1" noChangeArrowheads="1"/>
          </p:cNvSpPr>
          <p:nvPr>
            <p:ph type="body"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Arial Rounded MT Bold"/>
        <a:ea typeface="ＭＳ Ｐゴシック"/>
        <a:cs typeface=""/>
      </a:majorFont>
      <a:minorFont>
        <a:latin typeface="Arial Rounded MT Bol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Tx/>
          <a:buSzTx/>
          <a:buFontTx/>
          <a:buChar char="•"/>
          <a:tabLst/>
          <a:defRPr kumimoji="0" lang="en-US" sz="2400" b="0" i="0" u="none" strike="noStrike" cap="none" normalizeH="0" baseline="0">
            <a:ln>
              <a:noFill/>
            </a:ln>
            <a:solidFill>
              <a:srgbClr val="000000"/>
            </a:solidFill>
            <a:effectLst/>
            <a:latin typeface="Arial Rounded MT Bold"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Tx/>
          <a:buSzTx/>
          <a:buFontTx/>
          <a:buChar char="•"/>
          <a:tabLst/>
          <a:defRPr kumimoji="0" lang="en-US" sz="2400" b="0" i="0" u="none" strike="noStrike" cap="none" normalizeH="0" baseline="0">
            <a:ln>
              <a:noFill/>
            </a:ln>
            <a:solidFill>
              <a:srgbClr val="000000"/>
            </a:solidFill>
            <a:effectLst/>
            <a:latin typeface="Arial Rounded MT Bold"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
  <TotalTime>3942</TotalTime>
  <Words>2774</Words>
  <Application>Microsoft Macintosh PowerPoint</Application>
  <PresentationFormat>On-screen Show (4:3)</PresentationFormat>
  <Paragraphs>723</Paragraphs>
  <Slides>114</Slides>
  <Notes>114</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114</vt:i4>
      </vt:variant>
    </vt:vector>
  </HeadingPairs>
  <TitlesOfParts>
    <vt:vector size="125" baseType="lpstr">
      <vt:lpstr>Times New Roman</vt:lpstr>
      <vt:lpstr>Arial Rounded MT Bold</vt:lpstr>
      <vt:lpstr>Univers 24pt</vt:lpstr>
      <vt:lpstr>Arial</vt:lpstr>
      <vt:lpstr>Times</vt:lpstr>
      <vt:lpstr>ヒラギノ角ゴ Pro W3</vt:lpstr>
      <vt:lpstr>Comic Sans MS</vt:lpstr>
      <vt:lpstr>Coronet (WL)</vt:lpstr>
      <vt:lpstr>Default Design</vt:lpstr>
      <vt:lpstr>Microsoft Graph Chart</vt:lpstr>
      <vt:lpstr>Microsoft Graph 2000 Chart</vt:lpstr>
      <vt:lpstr>Student Assessment  What works; what doesn’t</vt:lpstr>
      <vt:lpstr>Why, What, How, How well</vt:lpstr>
      <vt:lpstr>Why are you doing assessment?</vt:lpstr>
      <vt:lpstr>Why are you doing assessment?</vt:lpstr>
      <vt:lpstr>Why are you doing assessment?</vt:lpstr>
      <vt:lpstr>Why are you doing assessment?</vt:lpstr>
      <vt:lpstr>What are you going to Assess?</vt:lpstr>
      <vt:lpstr>Axiom # 1</vt:lpstr>
      <vt:lpstr>Corollary #1A</vt:lpstr>
      <vt:lpstr>Axiom # 2</vt:lpstr>
      <vt:lpstr>Corollary # 2a</vt:lpstr>
      <vt:lpstr>Axiom #3</vt:lpstr>
      <vt:lpstr>Corollary #3A</vt:lpstr>
      <vt:lpstr>How Do You Know How Well You’re Doing?</vt:lpstr>
      <vt:lpstr>Reliability</vt:lpstr>
      <vt:lpstr>Validity</vt:lpstr>
      <vt:lpstr>How are you going to assess it?</vt:lpstr>
      <vt:lpstr>Somethings Old  (that don’t work)</vt:lpstr>
      <vt:lpstr>Traditional Oral (viva)</vt:lpstr>
      <vt:lpstr>Traditional Oral (viva)</vt:lpstr>
      <vt:lpstr>Traditional Oral (viva)</vt:lpstr>
      <vt:lpstr>Traditional Oral (viva)</vt:lpstr>
      <vt:lpstr>Triple Jump Exercise                          Neufeld &amp; Norman, 1979</vt:lpstr>
      <vt:lpstr>RCPS Oral (2 x 1/2 day)  long case / short cases</vt:lpstr>
      <vt:lpstr>The Long Case revisited(?)</vt:lpstr>
      <vt:lpstr>Conclusions</vt:lpstr>
      <vt:lpstr>Essay</vt:lpstr>
      <vt:lpstr>An example </vt:lpstr>
      <vt:lpstr>Reliability of Essays (1)</vt:lpstr>
      <vt:lpstr>Reliability of Essays (2)</vt:lpstr>
      <vt:lpstr>Global Rating Scale</vt:lpstr>
      <vt:lpstr>PowerPoint Presentation</vt:lpstr>
      <vt:lpstr>PowerPoint Presentation</vt:lpstr>
      <vt:lpstr>Something Old (that works)</vt:lpstr>
      <vt:lpstr>Some bad MCQ’s</vt:lpstr>
      <vt:lpstr>Some bad MCQ’s</vt:lpstr>
      <vt:lpstr>Another Bad MCQ</vt:lpstr>
      <vt:lpstr>A good one</vt:lpstr>
      <vt:lpstr>PowerPoint Presentation</vt:lpstr>
      <vt:lpstr>Representative objections</vt:lpstr>
      <vt:lpstr>PowerPoint Presentation</vt:lpstr>
      <vt:lpstr>PowerPoint Presentation</vt:lpstr>
      <vt:lpstr>PowerPoint Presentation</vt:lpstr>
      <vt:lpstr>PowerPoint Presentation</vt:lpstr>
      <vt:lpstr>Correlation with Practice Performance</vt:lpstr>
      <vt:lpstr>Ramsey PG (Ann Int Med, 1989; 110: 719-26)</vt:lpstr>
      <vt:lpstr>JJ Norcini et al. Med Educ, 2002; 36: 853-859</vt:lpstr>
      <vt:lpstr>R.Tamblyn et al., JAMA 1998 Licensing Exam Score and Practice</vt:lpstr>
      <vt:lpstr>Extended Matching Question</vt:lpstr>
      <vt:lpstr>PowerPoint Presentation</vt:lpstr>
      <vt:lpstr>PowerPoint Presentation</vt:lpstr>
      <vt:lpstr>Difficulty / Discrimination (Swanson, Case, Ripkey, 1994/1996)</vt:lpstr>
      <vt:lpstr>Test Reliability (120 quest)</vt:lpstr>
      <vt:lpstr>PowerPoint Presentation</vt:lpstr>
      <vt:lpstr>Conclusion</vt:lpstr>
      <vt:lpstr>New PBL- related subjective methods</vt:lpstr>
      <vt:lpstr>Portfolio  Assessment Study</vt:lpstr>
      <vt:lpstr>PowerPoint Presentation</vt:lpstr>
      <vt:lpstr>PowerPoint Presentation</vt:lpstr>
      <vt:lpstr>Tutor Assessment Study (multiple observations)</vt:lpstr>
      <vt:lpstr>Conclusion</vt:lpstr>
      <vt:lpstr>Outcome LMCC Performance 1981-1989</vt:lpstr>
      <vt:lpstr>The Problem (ca. 1990)</vt:lpstr>
      <vt:lpstr>Self, Peer Assessment</vt:lpstr>
      <vt:lpstr>PowerPoint Presentation</vt:lpstr>
      <vt:lpstr>Conclusion</vt:lpstr>
      <vt:lpstr>Self-Assessment of Exam Performance</vt:lpstr>
      <vt:lpstr>Average correlation  Rating --&gt; Performance</vt:lpstr>
      <vt:lpstr>Self-Assessment of Exams - Study 2</vt:lpstr>
      <vt:lpstr>Self-Assessment of Exams - </vt:lpstr>
      <vt:lpstr>Correlation with PPI Score</vt:lpstr>
      <vt:lpstr>Correlation with PPI Score</vt:lpstr>
      <vt:lpstr>Correlation with PPI Score</vt:lpstr>
      <vt:lpstr>Conclusion</vt:lpstr>
      <vt:lpstr>The Problem</vt:lpstr>
      <vt:lpstr>The Solution</vt:lpstr>
      <vt:lpstr>The Progress Test</vt:lpstr>
      <vt:lpstr>gif: Items corect (%)</vt:lpstr>
      <vt:lpstr>PowerPoint Presentation</vt:lpstr>
      <vt:lpstr>Progress test \ student reaction</vt:lpstr>
      <vt:lpstr>Outcome LMCC Performance 1980-2002</vt:lpstr>
      <vt:lpstr>Something New</vt:lpstr>
      <vt:lpstr>Concept Application Exercise</vt:lpstr>
      <vt:lpstr>An example</vt:lpstr>
      <vt:lpstr>Rating scale</vt:lpstr>
      <vt:lpstr>PowerPoint Presentation</vt:lpstr>
      <vt:lpstr>Key Features Exam (Medical Council of  Canada)</vt:lpstr>
      <vt:lpstr>PowerPoint Presentation</vt:lpstr>
      <vt:lpstr>PowerPoint Presentation</vt:lpstr>
      <vt:lpstr>PowerPoint Presentation</vt:lpstr>
      <vt:lpstr> </vt:lpstr>
      <vt:lpstr>PowerPoint Presentation</vt:lpstr>
      <vt:lpstr>Hodge &amp; Regehr</vt:lpstr>
      <vt:lpstr>PowerPoint Presentation</vt:lpstr>
      <vt:lpstr>PowerPoint Presentation</vt:lpstr>
      <vt:lpstr>PowerPoint Presentation</vt:lpstr>
      <vt:lpstr>PowerPoint Presentation</vt:lpstr>
      <vt:lpstr>Clinical Work Sampling (CWS)   - Turnbull &amp; Norman, 2001    Mini – Clinical Examination (Mini CEX)   - Norcini et al., 2002  </vt:lpstr>
      <vt:lpstr>Clinical Work Sampling (CWS)  (Chicken Wings Solution)</vt:lpstr>
      <vt:lpstr>Clinical Work Sampling (CWS)  </vt:lpstr>
      <vt:lpstr>PowerPoint Presentation</vt:lpstr>
      <vt:lpstr>PowerPoint Presentation</vt:lpstr>
      <vt:lpstr>PowerPoint Presentation</vt:lpstr>
      <vt:lpstr>Axiom 4</vt:lpstr>
      <vt:lpstr>Corollary #4A</vt:lpstr>
      <vt:lpstr>Axiom #5</vt:lpstr>
      <vt:lpstr>Corollary # 5A</vt:lpstr>
      <vt:lpstr>Axiom # 6</vt:lpstr>
      <vt:lpstr>Corollary #6A</vt:lpstr>
      <vt:lpstr>PowerPoint Presentation</vt:lpstr>
      <vt:lpstr>Conclusions</vt:lpstr>
      <vt:lpstr>Conclusions</vt:lpstr>
      <vt:lpstr>Conclusions</vt:lpstr>
      <vt:lpstr>Conclusions</vt:lpstr>
    </vt:vector>
  </TitlesOfParts>
  <Company>McMaster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Geoffrey Norman</dc:creator>
  <cp:lastModifiedBy>Cassie</cp:lastModifiedBy>
  <cp:revision>76</cp:revision>
  <dcterms:created xsi:type="dcterms:W3CDTF">2001-04-07T20:54:36Z</dcterms:created>
  <dcterms:modified xsi:type="dcterms:W3CDTF">2014-11-24T15:55:14Z</dcterms:modified>
</cp:coreProperties>
</file>