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80"/>
  </p:notesMasterIdLst>
  <p:handoutMasterIdLst>
    <p:handoutMasterId r:id="rId81"/>
  </p:handoutMasterIdLst>
  <p:sldIdLst>
    <p:sldId id="256" r:id="rId2"/>
    <p:sldId id="384" r:id="rId3"/>
    <p:sldId id="393" r:id="rId4"/>
    <p:sldId id="385" r:id="rId5"/>
    <p:sldId id="394" r:id="rId6"/>
    <p:sldId id="386" r:id="rId7"/>
    <p:sldId id="413" r:id="rId8"/>
    <p:sldId id="390" r:id="rId9"/>
    <p:sldId id="395" r:id="rId10"/>
    <p:sldId id="391" r:id="rId11"/>
    <p:sldId id="396" r:id="rId12"/>
    <p:sldId id="257" r:id="rId13"/>
    <p:sldId id="258" r:id="rId14"/>
    <p:sldId id="397" r:id="rId15"/>
    <p:sldId id="281" r:id="rId16"/>
    <p:sldId id="340" r:id="rId17"/>
    <p:sldId id="409" r:id="rId18"/>
    <p:sldId id="410" r:id="rId19"/>
    <p:sldId id="411" r:id="rId20"/>
    <p:sldId id="412" r:id="rId21"/>
    <p:sldId id="357" r:id="rId22"/>
    <p:sldId id="360" r:id="rId23"/>
    <p:sldId id="367" r:id="rId24"/>
    <p:sldId id="359" r:id="rId25"/>
    <p:sldId id="284" r:id="rId26"/>
    <p:sldId id="285" r:id="rId27"/>
    <p:sldId id="286" r:id="rId28"/>
    <p:sldId id="362" r:id="rId29"/>
    <p:sldId id="378" r:id="rId30"/>
    <p:sldId id="371" r:id="rId31"/>
    <p:sldId id="383" r:id="rId32"/>
    <p:sldId id="379" r:id="rId33"/>
    <p:sldId id="287" r:id="rId34"/>
    <p:sldId id="341" r:id="rId35"/>
    <p:sldId id="346" r:id="rId36"/>
    <p:sldId id="342" r:id="rId37"/>
    <p:sldId id="344" r:id="rId38"/>
    <p:sldId id="345" r:id="rId39"/>
    <p:sldId id="343" r:id="rId40"/>
    <p:sldId id="294" r:id="rId41"/>
    <p:sldId id="356" r:id="rId42"/>
    <p:sldId id="297" r:id="rId43"/>
    <p:sldId id="298" r:id="rId44"/>
    <p:sldId id="328" r:id="rId45"/>
    <p:sldId id="374" r:id="rId46"/>
    <p:sldId id="375" r:id="rId47"/>
    <p:sldId id="377" r:id="rId48"/>
    <p:sldId id="376" r:id="rId49"/>
    <p:sldId id="361" r:id="rId50"/>
    <p:sldId id="305" r:id="rId51"/>
    <p:sldId id="347" r:id="rId52"/>
    <p:sldId id="348" r:id="rId53"/>
    <p:sldId id="351" r:id="rId54"/>
    <p:sldId id="350" r:id="rId55"/>
    <p:sldId id="352" r:id="rId56"/>
    <p:sldId id="373" r:id="rId57"/>
    <p:sldId id="353" r:id="rId58"/>
    <p:sldId id="398" r:id="rId59"/>
    <p:sldId id="399" r:id="rId60"/>
    <p:sldId id="400" r:id="rId61"/>
    <p:sldId id="401" r:id="rId62"/>
    <p:sldId id="402" r:id="rId63"/>
    <p:sldId id="403" r:id="rId64"/>
    <p:sldId id="404" r:id="rId65"/>
    <p:sldId id="405" r:id="rId66"/>
    <p:sldId id="406" r:id="rId67"/>
    <p:sldId id="407" r:id="rId68"/>
    <p:sldId id="408" r:id="rId69"/>
    <p:sldId id="354" r:id="rId70"/>
    <p:sldId id="355" r:id="rId71"/>
    <p:sldId id="380" r:id="rId72"/>
    <p:sldId id="381" r:id="rId73"/>
    <p:sldId id="363" r:id="rId74"/>
    <p:sldId id="364" r:id="rId75"/>
    <p:sldId id="365" r:id="rId76"/>
    <p:sldId id="382" r:id="rId77"/>
    <p:sldId id="339" r:id="rId78"/>
    <p:sldId id="366" r:id="rId79"/>
  </p:sldIdLst>
  <p:sldSz cx="9144000" cy="6858000" type="screen4x3"/>
  <p:notesSz cx="6858000" cy="9180513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bg2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bg2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bg2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bg2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bg2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 preferSingleView="1">
    <p:restoredLeft sz="32787"/>
    <p:restoredTop sz="90929"/>
  </p:normalViewPr>
  <p:slideViewPr>
    <p:cSldViewPr>
      <p:cViewPr>
        <p:scale>
          <a:sx n="100" d="100"/>
          <a:sy n="100" d="100"/>
        </p:scale>
        <p:origin x="-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66" y="-78"/>
      </p:cViewPr>
      <p:guideLst>
        <p:guide orient="horz" pos="2891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1" Type="http://schemas.openxmlformats.org/officeDocument/2006/relationships/handoutMaster" Target="handoutMasters/handoutMaster1.xml"/><Relationship Id="rId82" Type="http://schemas.openxmlformats.org/officeDocument/2006/relationships/printerSettings" Target="printerSettings/printerSettings1.bin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Relationship Id="rId2" Type="http://schemas.openxmlformats.org/officeDocument/2006/relationships/image" Target="../media/image3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118F7446-8160-DF4D-A94F-39C57FE3AD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00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829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35063" y="688975"/>
            <a:ext cx="4589462" cy="344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60863"/>
            <a:ext cx="5029200" cy="413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21725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21725"/>
            <a:ext cx="2971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D44C64B2-02B9-6245-B941-430DB9B8DF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23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73E564-234C-7541-8450-C4B139601CB2}" type="slidenum">
              <a:rPr lang="en-US"/>
              <a:pPr/>
              <a:t>1</a:t>
            </a:fld>
            <a:endParaRPr lang="en-US"/>
          </a:p>
        </p:txBody>
      </p:sp>
      <p:sp>
        <p:nvSpPr>
          <p:cNvPr id="8499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E76F06-3D87-D84A-90E3-1CC7470E8B66}" type="slidenum">
              <a:rPr lang="en-US"/>
              <a:pPr/>
              <a:t>3</a:t>
            </a:fld>
            <a:endParaRPr lang="en-US"/>
          </a:p>
        </p:txBody>
      </p:sp>
      <p:sp>
        <p:nvSpPr>
          <p:cNvPr id="19661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A82881-293C-694F-B186-6FEF8EA077B2}" type="slidenum">
              <a:rPr lang="en-US"/>
              <a:pPr/>
              <a:t>5</a:t>
            </a:fld>
            <a:endParaRPr lang="en-US"/>
          </a:p>
        </p:txBody>
      </p:sp>
      <p:sp>
        <p:nvSpPr>
          <p:cNvPr id="19865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D3C8B3-7007-274D-A890-34F9DD3C616F}" type="slidenum">
              <a:rPr lang="en-US"/>
              <a:pPr/>
              <a:t>7</a:t>
            </a:fld>
            <a:endParaRPr lang="en-US"/>
          </a:p>
        </p:txBody>
      </p:sp>
      <p:sp>
        <p:nvSpPr>
          <p:cNvPr id="22528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35063" y="688975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28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60863"/>
            <a:ext cx="5029200" cy="4130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ADE8D6-AB26-EF41-BA7D-E133B2C3CCA2}" type="slidenum">
              <a:rPr lang="en-US"/>
              <a:pPr/>
              <a:t>17</a:t>
            </a:fld>
            <a:endParaRPr lang="en-US"/>
          </a:p>
        </p:txBody>
      </p:sp>
      <p:sp>
        <p:nvSpPr>
          <p:cNvPr id="21709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35063" y="688975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60863"/>
            <a:ext cx="5029200" cy="4130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FCA89C-CE37-224E-B4DC-2A5AAFBE589F}" type="slidenum">
              <a:rPr lang="en-US"/>
              <a:pPr/>
              <a:t>18</a:t>
            </a:fld>
            <a:endParaRPr lang="en-US"/>
          </a:p>
        </p:txBody>
      </p:sp>
      <p:sp>
        <p:nvSpPr>
          <p:cNvPr id="219138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35063" y="688975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913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60863"/>
            <a:ext cx="5029200" cy="4130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900895-5FD9-9B4A-B84B-B31055D1DF13}" type="slidenum">
              <a:rPr lang="en-US"/>
              <a:pPr/>
              <a:t>19</a:t>
            </a:fld>
            <a:endParaRPr lang="en-US"/>
          </a:p>
        </p:txBody>
      </p:sp>
      <p:sp>
        <p:nvSpPr>
          <p:cNvPr id="221186" name="Rectangle 2"/>
          <p:cNvSpPr>
            <a:spLocks noChangeArrowheads="1" noTextEdit="1"/>
          </p:cNvSpPr>
          <p:nvPr>
            <p:ph type="sldImg"/>
          </p:nvPr>
        </p:nvSpPr>
        <p:spPr bwMode="auto">
          <a:xfrm>
            <a:off x="1135063" y="688975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118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60863"/>
            <a:ext cx="5029200" cy="4130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F93FE6-44D8-5E48-B1D3-32BC76A31930}" type="slidenum">
              <a:rPr lang="en-US"/>
              <a:pPr/>
              <a:t>20</a:t>
            </a:fld>
            <a:endParaRPr lang="en-US"/>
          </a:p>
        </p:txBody>
      </p:sp>
      <p:sp>
        <p:nvSpPr>
          <p:cNvPr id="223234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35063" y="688975"/>
            <a:ext cx="4589462" cy="34417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323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60863"/>
            <a:ext cx="5029200" cy="4130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DF61A6A-A2C1-B945-9EA7-43612341E9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4A323-B481-8F47-B200-9E576CE633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15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27E67-663F-4F46-891B-2DAFBF0663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54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FA02463-6D45-7D47-8B9F-46AC48ED48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28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074C693-73DD-464F-A9BA-EE36584280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7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0C487-2119-354E-9323-4BFA7854B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67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366113-2CD7-9342-95BC-890135647B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493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600F2-2555-CD44-ACC4-8C9BEF7E5D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1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F3F27-5E40-7940-966B-884AE27534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8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3E06FE-7423-C048-AC32-C6AD559EE2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69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3B1CEF-FED1-6645-87F7-BE80EA7BC9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E954B-D2AE-9F48-9077-9EB429D385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3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51564-193F-C442-A2B9-9B20C127DF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8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3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8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5533385A-6B52-4F4F-AAA0-3DF6FDA4D92A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4" Type="http://schemas.openxmlformats.org/officeDocument/2006/relationships/image" Target="../media/image20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6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9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30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oleObject" Target="../embeddings/Microsoft_Excel_Chart1.xls"/><Relationship Id="rId5" Type="http://schemas.openxmlformats.org/officeDocument/2006/relationships/image" Target="../media/image35.emf"/><Relationship Id="rId6" Type="http://schemas.openxmlformats.org/officeDocument/2006/relationships/oleObject" Target="../embeddings/oleObject22.bin"/><Relationship Id="rId7" Type="http://schemas.openxmlformats.org/officeDocument/2006/relationships/oleObject" Target="../embeddings/Microsoft_Excel_Chart2.xls"/><Relationship Id="rId8" Type="http://schemas.openxmlformats.org/officeDocument/2006/relationships/image" Target="../media/image36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oleObject" Target="../embeddings/Microsoft_Excel_Chart3.xls"/><Relationship Id="rId5" Type="http://schemas.openxmlformats.org/officeDocument/2006/relationships/image" Target="../media/image37.emf"/><Relationship Id="rId6" Type="http://schemas.openxmlformats.org/officeDocument/2006/relationships/oleObject" Target="../embeddings/oleObject24.bin"/><Relationship Id="rId7" Type="http://schemas.openxmlformats.org/officeDocument/2006/relationships/oleObject" Target="../embeddings/Microsoft_Excel_Chart4.xls"/><Relationship Id="rId8" Type="http://schemas.openxmlformats.org/officeDocument/2006/relationships/image" Target="../media/image38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39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oleObject" Target="../embeddings/Microsoft_Excel_Chart5.xls"/><Relationship Id="rId5" Type="http://schemas.openxmlformats.org/officeDocument/2006/relationships/image" Target="../media/image40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41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4" Type="http://schemas.openxmlformats.org/officeDocument/2006/relationships/image" Target="../media/image42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43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5000"/>
            <a:ext cx="7772400" cy="1143000"/>
          </a:xfrm>
        </p:spPr>
        <p:txBody>
          <a:bodyPr/>
          <a:lstStyle/>
          <a:p>
            <a:r>
              <a:rPr lang="en-US" sz="2800" b="1">
                <a:solidFill>
                  <a:schemeClr val="accent1"/>
                </a:solidFill>
              </a:rPr>
              <a:t>The Art and Science of Clinical Reasoning:</a:t>
            </a:r>
            <a:br>
              <a:rPr lang="en-US" sz="2800" b="1">
                <a:solidFill>
                  <a:schemeClr val="accent1"/>
                </a:solidFill>
              </a:rPr>
            </a:br>
            <a:r>
              <a:rPr lang="en-US" sz="2800"/>
              <a:t>The Role of Experience in Clinical Expertise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733800"/>
            <a:ext cx="77724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 	</a:t>
            </a:r>
            <a:r>
              <a:rPr lang="en-US" b="1"/>
              <a:t>		</a:t>
            </a:r>
            <a:r>
              <a:rPr lang="en-US" sz="2400" b="1"/>
              <a:t>Geoff Norman, Ph.D.</a:t>
            </a:r>
          </a:p>
          <a:p>
            <a:pPr>
              <a:buFontTx/>
              <a:buNone/>
            </a:pPr>
            <a:r>
              <a:rPr lang="en-US" sz="2400" b="1"/>
              <a:t>			McMaster University </a:t>
            </a:r>
          </a:p>
          <a:p>
            <a:pPr>
              <a:buFontTx/>
              <a:buNone/>
            </a:pPr>
            <a:r>
              <a:rPr lang="en-US" sz="2400" b="1"/>
              <a:t>       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667000"/>
            <a:ext cx="7772400" cy="1143000"/>
          </a:xfrm>
        </p:spPr>
        <p:txBody>
          <a:bodyPr/>
          <a:lstStyle/>
          <a:p>
            <a:r>
              <a:rPr lang="en-US"/>
              <a:t>What does the expert get from ten years of experience?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447800"/>
            <a:ext cx="77724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History of Clinical Reasoning (1973-79)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- Search for general problem - solving skills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- Content Specificity (Elstein, Shulman)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- Central Role of Knowledge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Early History of Clinical Reasoning (1973-79)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- Search for general problem - solving skills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- Content Specificity (Elstein, Shulman)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- Central Role of Knowledge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The Paradigm Shift (1979 - 99)</a:t>
            </a: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- </a:t>
            </a:r>
            <a:r>
              <a:rPr lang="en-US" sz="2800"/>
              <a:t>Organization of knowledge as central focus</a:t>
            </a:r>
          </a:p>
          <a:p>
            <a:pPr>
              <a:buFontTx/>
              <a:buNone/>
            </a:pPr>
            <a:endParaRPr lang="en-US" sz="2800"/>
          </a:p>
          <a:p>
            <a:r>
              <a:rPr lang="en-US"/>
              <a:t>Hierarchical Networks</a:t>
            </a:r>
          </a:p>
          <a:p>
            <a:r>
              <a:rPr lang="en-US"/>
              <a:t>Propositions</a:t>
            </a:r>
          </a:p>
          <a:p>
            <a:r>
              <a:rPr lang="en-US"/>
              <a:t>Symptom x Disease probabilities</a:t>
            </a:r>
            <a:endParaRPr lang="en-US" b="1" i="1"/>
          </a:p>
          <a:p>
            <a:r>
              <a:rPr lang="en-US" b="1" i="1"/>
              <a:t>Individual exemplars</a:t>
            </a:r>
            <a:endParaRPr lang="en-US"/>
          </a:p>
          <a:p>
            <a:endParaRPr lang="en-US"/>
          </a:p>
          <a:p>
            <a:endParaRPr lang="en-US" b="1"/>
          </a:p>
          <a:p>
            <a:endParaRPr lang="en-US" b="1">
              <a:solidFill>
                <a:srgbClr val="FF3300"/>
              </a:solidFill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Alternative View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the course of becoming an expert, one requires an extensive stable of examples which guide diagnosis and management of new problems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Exemplar Theory - </a:t>
            </a:r>
            <a:br>
              <a:rPr lang="en-US"/>
            </a:br>
            <a:r>
              <a:rPr lang="en-US"/>
              <a:t>Medin, Brooks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Categories consist of a collection of prior instances</a:t>
            </a:r>
          </a:p>
          <a:p>
            <a:pPr lvl="1"/>
            <a:r>
              <a:rPr lang="en-US"/>
              <a:t>identification of category membership based on availability of similar instances</a:t>
            </a:r>
          </a:p>
          <a:p>
            <a:pPr lvl="1"/>
            <a:r>
              <a:rPr lang="en-US"/>
              <a:t>Similarity is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non-analytic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(not conscious), hence can result from objectively irrelevant features</a:t>
            </a:r>
          </a:p>
          <a:p>
            <a:pPr lvl="1"/>
            <a:r>
              <a:rPr lang="en-US"/>
              <a:t>Ratings of typicality, identification of features, etc. done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on the fly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at retrieval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Similarity and recognition of everyday objects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 we recognize everyday objects, the process is effortless, seemingly unconscious.</a:t>
            </a:r>
          </a:p>
          <a:p>
            <a:r>
              <a:rPr lang="en-US"/>
              <a:t>We are not aware that we are eliciting or weighting individual features </a:t>
            </a:r>
          </a:p>
          <a:p>
            <a:r>
              <a:rPr lang="en-US"/>
              <a:t>The process appears to occur all at once (Gestalt)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6068" name="Picture 4" descr="dogs&amp;cat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457200"/>
            <a:ext cx="69977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8116" name="Picture 4" descr="Nor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0164" name="Picture 4" descr="Nor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Conundrum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It takes about 10 years/ 10,000 hours  of deliberate practice to make an expert</a:t>
            </a:r>
          </a:p>
          <a:p>
            <a:pPr lvl="1"/>
            <a:r>
              <a:rPr lang="en-US"/>
              <a:t> Chess</a:t>
            </a:r>
          </a:p>
          <a:p>
            <a:pPr lvl="1"/>
            <a:r>
              <a:rPr lang="en-US"/>
              <a:t>  Medicine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2212" name="Picture 4" descr="dalm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827088"/>
            <a:ext cx="7056437" cy="520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of Similarity </a:t>
            </a:r>
            <a:br>
              <a:rPr lang="en-US"/>
            </a:br>
            <a:r>
              <a:rPr lang="en-US" sz="2800"/>
              <a:t>(Allen, Brooks, Norman, 1992)</a:t>
            </a: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24 medical students, 6 conditions</a:t>
            </a:r>
          </a:p>
          <a:p>
            <a:pPr algn="ctr">
              <a:buFontTx/>
              <a:buNone/>
            </a:pPr>
            <a:r>
              <a:rPr lang="en-US"/>
              <a:t>Learn Rules</a:t>
            </a:r>
          </a:p>
          <a:p>
            <a:pPr algn="ctr">
              <a:buFontTx/>
              <a:buNone/>
            </a:pPr>
            <a:r>
              <a:rPr lang="en-US"/>
              <a:t> Practice rules </a:t>
            </a:r>
          </a:p>
          <a:p>
            <a:pPr algn="ctr">
              <a:buFontTx/>
              <a:buNone/>
            </a:pPr>
            <a:r>
              <a:rPr lang="en-US"/>
              <a:t>	</a:t>
            </a:r>
          </a:p>
          <a:p>
            <a:pPr>
              <a:buFontTx/>
              <a:buNone/>
            </a:pPr>
            <a:r>
              <a:rPr lang="en-US"/>
              <a:t>	Train Set A				Train Set B</a:t>
            </a:r>
          </a:p>
          <a:p>
            <a:pPr>
              <a:buFontTx/>
              <a:buNone/>
            </a:pPr>
            <a:r>
              <a:rPr lang="en-US"/>
              <a:t>	(6 x 4) x 5				(6 x 4) x 5</a:t>
            </a:r>
          </a:p>
          <a:p>
            <a:pPr>
              <a:buFontTx/>
              <a:buNone/>
            </a:pPr>
            <a:r>
              <a:rPr lang="en-US"/>
              <a:t>			</a:t>
            </a:r>
          </a:p>
          <a:p>
            <a:pPr>
              <a:buFontTx/>
              <a:buNone/>
            </a:pPr>
            <a:r>
              <a:rPr lang="en-US"/>
              <a:t>                 	Test  (9 / 30)</a:t>
            </a:r>
          </a:p>
          <a:p>
            <a:pPr algn="ctr">
              <a:buFontTx/>
              <a:buNone/>
            </a:pPr>
            <a:r>
              <a:rPr lang="en-US"/>
              <a:t>	  </a:t>
            </a:r>
          </a:p>
        </p:txBody>
      </p:sp>
      <p:sp>
        <p:nvSpPr>
          <p:cNvPr id="158724" name="Rectangle 4"/>
          <p:cNvSpPr>
            <a:spLocks noChangeArrowheads="1"/>
          </p:cNvSpPr>
          <p:nvPr/>
        </p:nvSpPr>
        <p:spPr bwMode="auto">
          <a:xfrm>
            <a:off x="2895600" y="2514600"/>
            <a:ext cx="35052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5" name="Rectangle 5"/>
          <p:cNvSpPr>
            <a:spLocks noChangeArrowheads="1"/>
          </p:cNvSpPr>
          <p:nvPr/>
        </p:nvSpPr>
        <p:spPr bwMode="auto">
          <a:xfrm>
            <a:off x="990600" y="4343400"/>
            <a:ext cx="23622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6" name="Rectangle 6"/>
          <p:cNvSpPr>
            <a:spLocks noChangeArrowheads="1"/>
          </p:cNvSpPr>
          <p:nvPr/>
        </p:nvSpPr>
        <p:spPr bwMode="auto">
          <a:xfrm>
            <a:off x="6096000" y="4343400"/>
            <a:ext cx="23622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7" name="Rectangle 7"/>
          <p:cNvSpPr>
            <a:spLocks noChangeArrowheads="1"/>
          </p:cNvSpPr>
          <p:nvPr/>
        </p:nvSpPr>
        <p:spPr bwMode="auto">
          <a:xfrm>
            <a:off x="3276600" y="5943600"/>
            <a:ext cx="28956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 flipH="1">
            <a:off x="2209800" y="3200400"/>
            <a:ext cx="685800" cy="1219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29" name="Line 9"/>
          <p:cNvSpPr>
            <a:spLocks noChangeShapeType="1"/>
          </p:cNvSpPr>
          <p:nvPr/>
        </p:nvSpPr>
        <p:spPr bwMode="auto">
          <a:xfrm>
            <a:off x="6400800" y="3200400"/>
            <a:ext cx="10668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0" name="Line 10"/>
          <p:cNvSpPr>
            <a:spLocks noChangeShapeType="1"/>
          </p:cNvSpPr>
          <p:nvPr/>
        </p:nvSpPr>
        <p:spPr bwMode="auto">
          <a:xfrm flipH="1">
            <a:off x="6172200" y="5562600"/>
            <a:ext cx="9144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731" name="Line 11"/>
          <p:cNvSpPr>
            <a:spLocks noChangeShapeType="1"/>
          </p:cNvSpPr>
          <p:nvPr/>
        </p:nvSpPr>
        <p:spPr bwMode="auto">
          <a:xfrm>
            <a:off x="2057400" y="5715000"/>
            <a:ext cx="1219200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1796" name="Picture 4" descr="Norm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8969" name="Picture 9" descr="Norm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3152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Accuracy by Bias Condition</a:t>
            </a:r>
          </a:p>
        </p:txBody>
      </p:sp>
      <p:graphicFrame>
        <p:nvGraphicFramePr>
          <p:cNvPr id="160771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85800" y="1981200"/>
          <a:ext cx="77708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2" name="Chart" r:id="rId3" imgW="5194300" imgH="2755900" progId="MSGraph.Chart.8">
                  <p:embed followColorScheme="full"/>
                </p:oleObj>
              </mc:Choice>
              <mc:Fallback>
                <p:oleObj name="Chart" r:id="rId3" imgW="5194300" imgH="27559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770813" cy="4114800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Hatala et al, ECG Interpretation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Medical students/ Fam Med residents</a:t>
            </a:r>
          </a:p>
          <a:p>
            <a:r>
              <a:rPr lang="en-US" b="1"/>
              <a:t>PRACTICE </a:t>
            </a:r>
            <a:r>
              <a:rPr lang="en-US"/>
              <a:t>(4/4 + 7 filler)</a:t>
            </a:r>
            <a:endParaRPr lang="en-US" b="1"/>
          </a:p>
          <a:p>
            <a:pPr lvl="1"/>
            <a:r>
              <a:rPr lang="en-US" b="1"/>
              <a:t> </a:t>
            </a:r>
            <a:r>
              <a:rPr lang="en-US"/>
              <a:t>middle aged banker with chest pain</a:t>
            </a:r>
          </a:p>
          <a:p>
            <a:pPr lvl="1">
              <a:buFontTx/>
              <a:buNone/>
            </a:pPr>
            <a:r>
              <a:rPr lang="en-US"/>
              <a:t>                          OR</a:t>
            </a:r>
            <a:endParaRPr lang="en-US" b="1"/>
          </a:p>
          <a:p>
            <a:pPr lvl="1"/>
            <a:r>
              <a:rPr lang="en-US"/>
              <a:t> elderly woman with chest pain</a:t>
            </a:r>
          </a:p>
          <a:p>
            <a:pPr lvl="2"/>
            <a:r>
              <a:rPr lang="en-US" b="1"/>
              <a:t>Anterior M I</a:t>
            </a:r>
            <a:endParaRPr lang="en-US"/>
          </a:p>
          <a:p>
            <a:r>
              <a:rPr lang="en-US" b="1"/>
              <a:t>TEST  </a:t>
            </a:r>
            <a:r>
              <a:rPr lang="en-US"/>
              <a:t>(  4 critical + 3 filler)</a:t>
            </a:r>
            <a:endParaRPr lang="en-US" b="1"/>
          </a:p>
          <a:p>
            <a:pPr lvl="1"/>
            <a:r>
              <a:rPr lang="en-US"/>
              <a:t>Middle aged banker</a:t>
            </a:r>
          </a:p>
          <a:p>
            <a:pPr lvl="2"/>
            <a:r>
              <a:rPr lang="en-US" b="1"/>
              <a:t>Left Bundle Branch Block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RESULTS</a:t>
            </a:r>
            <a:br>
              <a:rPr lang="en-US" sz="4000"/>
            </a:br>
            <a:r>
              <a:rPr lang="en-US" sz="3600"/>
              <a:t>Percent of Diagnoses by Condition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 lvl="1"/>
            <a:endParaRPr lang="en-US"/>
          </a:p>
        </p:txBody>
      </p:sp>
      <p:graphicFrame>
        <p:nvGraphicFramePr>
          <p:cNvPr id="40964" name="Object 4"/>
          <p:cNvGraphicFramePr>
            <a:graphicFrameLocks noChangeAspect="1"/>
          </p:cNvGraphicFramePr>
          <p:nvPr/>
        </p:nvGraphicFramePr>
        <p:xfrm>
          <a:off x="1524000" y="1828800"/>
          <a:ext cx="6097588" cy="437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3" name="Chart" r:id="rId3" imgW="6105525" imgH="4076700" progId="MSGraph.Chart.8">
                  <p:embed followColorScheme="full"/>
                </p:oleObj>
              </mc:Choice>
              <mc:Fallback>
                <p:oleObj name="Chart" r:id="rId3" imgW="6105525" imgH="40767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828800"/>
                        <a:ext cx="6097588" cy="437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7" name="Line 7"/>
          <p:cNvSpPr>
            <a:spLocks noChangeShapeType="1"/>
          </p:cNvSpPr>
          <p:nvPr/>
        </p:nvSpPr>
        <p:spPr bwMode="auto">
          <a:xfrm>
            <a:off x="3200400" y="3505200"/>
            <a:ext cx="2514600" cy="76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3200400" y="3657600"/>
            <a:ext cx="2514600" cy="76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V="1">
            <a:off x="6629400" y="4572000"/>
            <a:ext cx="99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6705600" y="4724400"/>
            <a:ext cx="1085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tx1"/>
                </a:solidFill>
              </a:rPr>
              <a:t>Medical </a:t>
            </a:r>
          </a:p>
          <a:p>
            <a:r>
              <a:rPr lang="en-US" sz="1800">
                <a:solidFill>
                  <a:schemeClr val="tx1"/>
                </a:solidFill>
              </a:rPr>
              <a:t>Students</a:t>
            </a: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RESULTS</a:t>
            </a:r>
            <a:br>
              <a:rPr lang="en-US" sz="4000"/>
            </a:br>
            <a:r>
              <a:rPr lang="en-US" sz="4000"/>
              <a:t>Number of Features by Condition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graphicFrame>
        <p:nvGraphicFramePr>
          <p:cNvPr id="41989" name="Object 5"/>
          <p:cNvGraphicFramePr>
            <a:graphicFrameLocks noChangeAspect="1"/>
          </p:cNvGraphicFramePr>
          <p:nvPr>
            <p:ph type="chart" idx="1"/>
          </p:nvPr>
        </p:nvGraphicFramePr>
        <p:xfrm>
          <a:off x="685800" y="1981200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Chart" r:id="rId3" imgW="6105525" imgH="4076700" progId="MSGraph.Chart.8">
                  <p:embed followColorScheme="full"/>
                </p:oleObj>
              </mc:Choice>
              <mc:Fallback>
                <p:oleObj name="Chart" r:id="rId3" imgW="6105525" imgH="407670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772400" cy="4114800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Studies of Expert Pattern Recognition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Dermatologists/ GPs / residents</a:t>
            </a:r>
          </a:p>
          <a:p>
            <a:r>
              <a:rPr lang="en-US"/>
              <a:t>36 slides (typical / atypical)</a:t>
            </a:r>
          </a:p>
          <a:p>
            <a:pPr>
              <a:lnSpc>
                <a:spcPct val="40000"/>
              </a:lnSpc>
            </a:pPr>
            <a:endParaRPr lang="en-US"/>
          </a:p>
          <a:p>
            <a:pPr>
              <a:buFontTx/>
              <a:buNone/>
            </a:pPr>
            <a:r>
              <a:rPr lang="en-US" u="sng"/>
              <a:t>Condition A</a:t>
            </a:r>
            <a:endParaRPr lang="en-US"/>
          </a:p>
          <a:p>
            <a:pPr lvl="1"/>
            <a:r>
              <a:rPr lang="en-US"/>
              <a:t>Verbal description of slide (verbal) </a:t>
            </a:r>
          </a:p>
          <a:p>
            <a:pPr lvl="1">
              <a:buFontTx/>
              <a:buNone/>
            </a:pPr>
            <a:r>
              <a:rPr lang="en-US"/>
              <a:t>    then photo (visual + verbal)</a:t>
            </a:r>
          </a:p>
          <a:p>
            <a:pPr>
              <a:buFontTx/>
              <a:buNone/>
            </a:pPr>
            <a:r>
              <a:rPr lang="en-US" u="sng"/>
              <a:t>Condition B</a:t>
            </a:r>
          </a:p>
          <a:p>
            <a:pPr lvl="1"/>
            <a:r>
              <a:rPr lang="en-US"/>
              <a:t> Photo only (visual)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0226" name="Object 2"/>
          <p:cNvGraphicFramePr>
            <a:graphicFrameLocks noChangeAspect="1"/>
          </p:cNvGraphicFramePr>
          <p:nvPr/>
        </p:nvGraphicFramePr>
        <p:xfrm>
          <a:off x="1524000" y="1395413"/>
          <a:ext cx="6097588" cy="406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29" name="Chart" r:id="rId3" imgW="6105525" imgH="4076700" progId="MSGraph.Chart.8">
                  <p:embed followColorScheme="full"/>
                </p:oleObj>
              </mc:Choice>
              <mc:Fallback>
                <p:oleObj name="Chart" r:id="rId3" imgW="6105525" imgH="40767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7588" cy="406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022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Diagnostic Accuracy</a:t>
            </a:r>
          </a:p>
        </p:txBody>
      </p:sp>
      <p:graphicFrame>
        <p:nvGraphicFramePr>
          <p:cNvPr id="180228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143000" y="1600200"/>
          <a:ext cx="73152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30" name="Chart" r:id="rId5" imgW="5194300" imgH="2755900" progId="MSGraph.Chart.8">
                  <p:embed followColorScheme="full"/>
                </p:oleObj>
              </mc:Choice>
              <mc:Fallback>
                <p:oleObj name="Chart" r:id="rId5" imgW="5194300" imgH="27559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00200"/>
                        <a:ext cx="7315200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5588" name="Picture 4" descr="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31678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advClick="0" advTm="5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060" name="Object 4"/>
          <p:cNvGraphicFramePr>
            <a:graphicFrameLocks noChangeAspect="1"/>
          </p:cNvGraphicFramePr>
          <p:nvPr/>
        </p:nvGraphicFramePr>
        <p:xfrm>
          <a:off x="1524000" y="1395413"/>
          <a:ext cx="6097588" cy="406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3" name="Chart" r:id="rId3" imgW="6105525" imgH="4076700" progId="MSGraph.Chart.8">
                  <p:embed followColorScheme="full"/>
                </p:oleObj>
              </mc:Choice>
              <mc:Fallback>
                <p:oleObj name="Chart" r:id="rId3" imgW="6105525" imgH="40767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7588" cy="406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1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Diagnostic Accuracy</a:t>
            </a:r>
          </a:p>
        </p:txBody>
      </p:sp>
      <p:graphicFrame>
        <p:nvGraphicFramePr>
          <p:cNvPr id="173062" name="Object 6"/>
          <p:cNvGraphicFramePr>
            <a:graphicFrameLocks noChangeAspect="1"/>
          </p:cNvGraphicFramePr>
          <p:nvPr>
            <p:ph type="chart" idx="1"/>
          </p:nvPr>
        </p:nvGraphicFramePr>
        <p:xfrm>
          <a:off x="1143000" y="1600200"/>
          <a:ext cx="73152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64" name="Chart" r:id="rId5" imgW="5194300" imgH="2755900" progId="MSGraph.Chart.8">
                  <p:embed followColorScheme="full"/>
                </p:oleObj>
              </mc:Choice>
              <mc:Fallback>
                <p:oleObj name="Chart" r:id="rId5" imgW="5194300" imgH="2755900" progId="MSGraph.Chart.8">
                  <p:embed followColorScheme="full"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00200"/>
                        <a:ext cx="7315200" cy="5257800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346" name="Object 2"/>
          <p:cNvGraphicFramePr>
            <a:graphicFrameLocks noChangeAspect="1"/>
          </p:cNvGraphicFramePr>
          <p:nvPr/>
        </p:nvGraphicFramePr>
        <p:xfrm>
          <a:off x="1524000" y="1395413"/>
          <a:ext cx="6097588" cy="406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49" name="Chart" r:id="rId3" imgW="6105525" imgH="4076700" progId="MSGraph.Chart.8">
                  <p:embed followColorScheme="full"/>
                </p:oleObj>
              </mc:Choice>
              <mc:Fallback>
                <p:oleObj name="Chart" r:id="rId3" imgW="6105525" imgH="4076700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95413"/>
                        <a:ext cx="6097588" cy="406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4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Diagnostic Accuracy</a:t>
            </a:r>
          </a:p>
        </p:txBody>
      </p:sp>
      <p:graphicFrame>
        <p:nvGraphicFramePr>
          <p:cNvPr id="185348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143000" y="1600200"/>
          <a:ext cx="73152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50" name="Chart" r:id="rId5" imgW="5194300" imgH="2755900" progId="MSGraph.Chart.8">
                  <p:embed followColorScheme="full"/>
                </p:oleObj>
              </mc:Choice>
              <mc:Fallback>
                <p:oleObj name="Chart" r:id="rId5" imgW="5194300" imgH="27559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00200"/>
                        <a:ext cx="7315200" cy="525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With experience (dermatologist + GP) greater information from visual alone than (visual + interpretation) or verbal</a:t>
            </a:r>
          </a:p>
          <a:p>
            <a:endParaRPr lang="en-US"/>
          </a:p>
          <a:p>
            <a:r>
              <a:rPr lang="en-US"/>
              <a:t>For relative novice, greater information from textbook description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CONCLUSIONS - </a:t>
            </a:r>
            <a:br>
              <a:rPr lang="en-US" sz="4000"/>
            </a:br>
            <a:r>
              <a:rPr lang="en-US" sz="4000"/>
              <a:t>The Role of Examples</a:t>
            </a: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Categories and Concepts are based on our </a:t>
            </a:r>
            <a:r>
              <a:rPr lang="en-US" b="1"/>
              <a:t>specific </a:t>
            </a:r>
            <a:r>
              <a:rPr lang="en-US"/>
              <a:t>experience with the world</a:t>
            </a:r>
          </a:p>
          <a:p>
            <a:r>
              <a:rPr lang="en-US"/>
              <a:t>The process is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non-analytic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(pattern recognition), based on holistic similarity not individual features, and occurs rapidly</a:t>
            </a:r>
          </a:p>
          <a:p>
            <a:r>
              <a:rPr lang="en-US"/>
              <a:t>Individual experience affects both the concept (diagnosis) and the features</a:t>
            </a:r>
          </a:p>
          <a:p>
            <a:endParaRPr lang="en-US"/>
          </a:p>
          <a:p>
            <a:pPr>
              <a:buFontTx/>
              <a:buNone/>
            </a:pPr>
            <a:r>
              <a:rPr lang="en-US"/>
              <a:t>			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Implications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Expertise associated with rapid diagnosis</a:t>
            </a:r>
          </a:p>
          <a:p>
            <a:endParaRPr lang="en-US"/>
          </a:p>
          <a:p>
            <a:r>
              <a:rPr lang="en-US"/>
              <a:t>Experts cannot predict errors of others </a:t>
            </a:r>
          </a:p>
          <a:p>
            <a:endParaRPr lang="en-US"/>
          </a:p>
          <a:p>
            <a:r>
              <a:rPr lang="en-US"/>
              <a:t>Features may be reinterpreted in line with hypotheses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/>
              <a:t>Rapid Diagnosis</a:t>
            </a:r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u="sng"/>
              <a:t>STUDY</a:t>
            </a:r>
          </a:p>
          <a:p>
            <a:r>
              <a:rPr lang="en-US"/>
              <a:t>100 slides in 20 categories</a:t>
            </a:r>
          </a:p>
          <a:p>
            <a:r>
              <a:rPr lang="en-US"/>
              <a:t>Students, clerks, residents, 			                        	GPs, Dermatologist	</a:t>
            </a:r>
          </a:p>
          <a:p>
            <a:r>
              <a:rPr lang="en-US"/>
              <a:t>Accuracy and Response Time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Response time by Educational Level</a:t>
            </a:r>
            <a:endParaRPr lang="en-US"/>
          </a:p>
        </p:txBody>
      </p:sp>
      <p:graphicFrame>
        <p:nvGraphicFramePr>
          <p:cNvPr id="141315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723900" y="1731963"/>
          <a:ext cx="7758113" cy="539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6" name="Chart" r:id="rId3" imgW="5194300" imgH="3619500" progId="MSGraph.Chart.8">
                  <p:embed followColorScheme="full"/>
                </p:oleObj>
              </mc:Choice>
              <mc:Fallback>
                <p:oleObj name="Chart" r:id="rId3" imgW="5194300" imgH="36195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1731963"/>
                        <a:ext cx="7758113" cy="5397500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990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chemeClr val="folHlink"/>
                </a:solidFill>
              </a:rPr>
              <a:t>Clinicians cannot predict errors of others</a:t>
            </a:r>
          </a:p>
          <a:p>
            <a:endParaRPr lang="en-US"/>
          </a:p>
          <a:p>
            <a:pPr>
              <a:buFontTx/>
              <a:buNone/>
            </a:pPr>
            <a:r>
              <a:rPr lang="en-US" u="sng"/>
              <a:t>STUDY</a:t>
            </a:r>
          </a:p>
          <a:p>
            <a:r>
              <a:rPr lang="en-US"/>
              <a:t>At conclusion of previous study,            3 dermatologists predict errors of residents, GPs, dermatologists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Proportion of Errors Predicted</a:t>
            </a:r>
          </a:p>
        </p:txBody>
      </p:sp>
      <p:graphicFrame>
        <p:nvGraphicFramePr>
          <p:cNvPr id="145411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512763" y="1635125"/>
          <a:ext cx="8631237" cy="522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2" name="Chart" r:id="rId3" imgW="6565900" imgH="3975100" progId="MSGraph.Chart.8">
                  <p:embed followColorScheme="full"/>
                </p:oleObj>
              </mc:Choice>
              <mc:Fallback>
                <p:oleObj name="Chart" r:id="rId3" imgW="6565900" imgH="39751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763" y="1635125"/>
                        <a:ext cx="8631237" cy="5222875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/>
              <a:t>Influence on Feature Interpretation</a:t>
            </a:r>
            <a:endParaRPr lang="en-US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72400" cy="4114800"/>
          </a:xfrm>
        </p:spPr>
        <p:txBody>
          <a:bodyPr/>
          <a:lstStyle/>
          <a:p>
            <a:r>
              <a:rPr lang="en-US"/>
              <a:t>Diagnostic hypotheses arise from  pattern recognition processes based on similarity to prior examples</a:t>
            </a:r>
          </a:p>
          <a:p>
            <a:endParaRPr lang="en-US"/>
          </a:p>
          <a:p>
            <a:r>
              <a:rPr lang="en-US"/>
              <a:t>In situations of feature ambiguity, hypotheses may influence what is seen		</a:t>
            </a:r>
          </a:p>
          <a:p>
            <a:pPr lvl="1"/>
            <a:r>
              <a:rPr lang="en-US"/>
              <a:t>	top-down processing; backward 		reasoning)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fide1995ra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8001000" cy="423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050925" y="271463"/>
            <a:ext cx="765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600">
                <a:solidFill>
                  <a:schemeClr val="tx2"/>
                </a:solidFill>
              </a:rPr>
              <a:t>Age and Skilled Chess Performance</a:t>
            </a:r>
            <a:r>
              <a:rPr lang="en-US" sz="3600">
                <a:solidFill>
                  <a:schemeClr val="tx1"/>
                </a:solidFill>
              </a:rPr>
              <a:t> </a:t>
            </a: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4267200" y="6019800"/>
            <a:ext cx="441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solidFill>
                  <a:schemeClr val="tx1"/>
                </a:solidFill>
              </a:rPr>
              <a:t>Ericsson and Charness, 1998</a:t>
            </a: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Influence of Diagnosis on Feature Perception (LeBlanc et al)</a:t>
            </a: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20 residents, 20 final year students</a:t>
            </a:r>
          </a:p>
          <a:p>
            <a:r>
              <a:rPr lang="en-US"/>
              <a:t>8 photos of classical signs from clinical diagnosis textbooks</a:t>
            </a:r>
          </a:p>
          <a:p>
            <a:endParaRPr lang="en-US"/>
          </a:p>
          <a:p>
            <a:r>
              <a:rPr lang="en-US"/>
              <a:t>Correct history and diagnosis</a:t>
            </a:r>
          </a:p>
          <a:p>
            <a:pPr>
              <a:buFontTx/>
              <a:buNone/>
            </a:pPr>
            <a:r>
              <a:rPr lang="en-US"/>
              <a:t>				vs.</a:t>
            </a:r>
          </a:p>
          <a:p>
            <a:pPr>
              <a:buFontTx/>
              <a:buNone/>
            </a:pPr>
            <a:r>
              <a:rPr lang="en-US"/>
              <a:t>	Incorrect history and diagnosis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769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12900"/>
            <a:ext cx="3352800" cy="440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7700" name="Picture 4"/>
          <p:cNvPicPr>
            <a:picLocks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676400"/>
            <a:ext cx="3359150" cy="434340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RESULTS</a:t>
            </a:r>
            <a:br>
              <a:rPr lang="en-US" sz="4000"/>
            </a:br>
            <a:r>
              <a:rPr lang="en-US" sz="4000"/>
              <a:t>Diagnostic Accuracy by Bias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pPr lvl="1"/>
            <a:endParaRPr lang="en-US"/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/>
        </p:nvGraphicFramePr>
        <p:xfrm>
          <a:off x="1905000" y="2133600"/>
          <a:ext cx="5638800" cy="4068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3" name="Chart" r:id="rId3" imgW="6105525" imgH="4076700" progId="MSGraph.Chart.8">
                  <p:embed followColorScheme="full"/>
                </p:oleObj>
              </mc:Choice>
              <mc:Fallback>
                <p:oleObj name="Chart" r:id="rId3" imgW="6105525" imgH="4076700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133600"/>
                        <a:ext cx="5638800" cy="4068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RESULTS</a:t>
            </a:r>
            <a:br>
              <a:rPr lang="en-US" sz="4000"/>
            </a:br>
            <a:r>
              <a:rPr lang="en-US" sz="4000"/>
              <a:t>Number of Features of Correct Diagnosis by Condition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>
            <p:ph type="chart" idx="1"/>
          </p:nvPr>
        </p:nvGraphicFramePr>
        <p:xfrm>
          <a:off x="685800" y="1981200"/>
          <a:ext cx="7772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Chart" r:id="rId3" imgW="6105525" imgH="4076700" progId="MSGraph.Chart.8">
                  <p:embed followColorScheme="full"/>
                </p:oleObj>
              </mc:Choice>
              <mc:Fallback>
                <p:oleObj name="Chart" r:id="rId3" imgW="6105525" imgH="4076700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772400" cy="4114800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RESULTS</a:t>
            </a:r>
            <a:br>
              <a:rPr lang="en-US" sz="4000"/>
            </a:br>
            <a:r>
              <a:rPr lang="en-US" sz="4000"/>
              <a:t>Number of Features of Alternate Diagnosis by Condition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graphicFrame>
        <p:nvGraphicFramePr>
          <p:cNvPr id="107523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85800" y="1981200"/>
          <a:ext cx="77724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4" name="Chart" r:id="rId3" imgW="6105525" imgH="4076700" progId="MSGraph.Chart.8">
                  <p:embed followColorScheme="full"/>
                </p:oleObj>
              </mc:Choice>
              <mc:Fallback>
                <p:oleObj name="Chart" r:id="rId3" imgW="6105525" imgH="40767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772400" cy="449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ECG Diagnosis</a:t>
            </a:r>
            <a:br>
              <a:rPr lang="en-US"/>
            </a:br>
            <a:r>
              <a:rPr lang="en-US" sz="2800"/>
              <a:t>Hatala et al., 1999</a:t>
            </a:r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Cardiologists, Residents, Med student</a:t>
            </a:r>
          </a:p>
          <a:p>
            <a:endParaRPr lang="en-US"/>
          </a:p>
          <a:p>
            <a:r>
              <a:rPr lang="en-US"/>
              <a:t> 10 ECG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</a:t>
            </a:r>
          </a:p>
          <a:p>
            <a:pPr lvl="1"/>
            <a:r>
              <a:rPr lang="en-US"/>
              <a:t>Correct Hx, Alternate Hx, No Hx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/>
              <a:t>Results -- Diagnosis</a:t>
            </a:r>
          </a:p>
        </p:txBody>
      </p:sp>
      <p:graphicFrame>
        <p:nvGraphicFramePr>
          <p:cNvPr id="177155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85800" y="1981200"/>
          <a:ext cx="77708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56" name="Chart" r:id="rId3" imgW="5194300" imgH="2755900" progId="MSGraph.Chart.8">
                  <p:embed followColorScheme="full"/>
                </p:oleObj>
              </mc:Choice>
              <mc:Fallback>
                <p:oleObj name="Chart" r:id="rId3" imgW="5194300" imgH="27559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770813" cy="4114800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lang="en-US" sz="4000"/>
              <a:t>Results -- Features of Correct Dx</a:t>
            </a:r>
            <a:endParaRPr lang="en-US"/>
          </a:p>
        </p:txBody>
      </p:sp>
      <p:graphicFrame>
        <p:nvGraphicFramePr>
          <p:cNvPr id="179203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85800" y="1981200"/>
          <a:ext cx="77708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04" name="Chart" r:id="rId3" imgW="5194300" imgH="2755900" progId="MSGraph.Chart.8">
                  <p:embed followColorScheme="full"/>
                </p:oleObj>
              </mc:Choice>
              <mc:Fallback>
                <p:oleObj name="Chart" r:id="rId3" imgW="5194300" imgH="27559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770813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 - Ambiguity of Features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Clinicians at all levels are vulnerable to suggested diagnoses</a:t>
            </a:r>
          </a:p>
          <a:p>
            <a:endParaRPr lang="en-US"/>
          </a:p>
          <a:p>
            <a:r>
              <a:rPr lang="en-US"/>
              <a:t>Hypothesized diagnoses influence interpretation of features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 (to date)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Many aspects of clinical reasoning are consistent with a process based on similarity to prior exemplars</a:t>
            </a:r>
          </a:p>
          <a:p>
            <a:endParaRPr lang="en-US"/>
          </a:p>
          <a:p>
            <a:pPr>
              <a:buFontTx/>
              <a:buNone/>
            </a:pPr>
            <a:r>
              <a:rPr lang="en-US"/>
              <a:t>                     </a:t>
            </a:r>
            <a:r>
              <a:rPr lang="en-US">
                <a:solidFill>
                  <a:schemeClr val="folHlink"/>
                </a:solidFill>
              </a:rPr>
              <a:t>Is that all there is?</a:t>
            </a:r>
            <a:endParaRPr lang="en-US"/>
          </a:p>
          <a:p>
            <a:endParaRPr lang="en-US"/>
          </a:p>
          <a:p>
            <a:r>
              <a:rPr lang="en-US"/>
              <a:t>What is the role of analytical knowledge and reasoning?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/>
          </p:nvPr>
        </p:nvSpPr>
        <p:spPr>
          <a:xfrm>
            <a:off x="685800" y="608013"/>
            <a:ext cx="7772400" cy="5487987"/>
          </a:xfrm>
        </p:spPr>
        <p:txBody>
          <a:bodyPr/>
          <a:lstStyle/>
          <a:p>
            <a:endParaRPr lang="en-AU"/>
          </a:p>
        </p:txBody>
      </p:sp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821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7239000" y="304800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  <a:latin typeface="Times New Roman" charset="0"/>
              </a:rPr>
              <a:t>*</a:t>
            </a:r>
          </a:p>
        </p:txBody>
      </p:sp>
      <p:sp>
        <p:nvSpPr>
          <p:cNvPr id="197637" name="Text Box 5"/>
          <p:cNvSpPr txBox="1">
            <a:spLocks noChangeArrowheads="1"/>
          </p:cNvSpPr>
          <p:nvPr/>
        </p:nvSpPr>
        <p:spPr bwMode="auto">
          <a:xfrm>
            <a:off x="7924800" y="4419600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9" tIns="45714" rIns="91429" bIns="45714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3600">
                <a:solidFill>
                  <a:srgbClr val="FF0066"/>
                </a:solidFill>
                <a:latin typeface="Times New Roman" charset="0"/>
              </a:rPr>
              <a:t>*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Science and Clinical Reasoning</a:t>
            </a:r>
            <a:br>
              <a:rPr lang="en-US" sz="4000"/>
            </a:br>
            <a:r>
              <a:rPr lang="en-US" sz="4000"/>
              <a:t>(Patel, Schmidt)</a:t>
            </a:r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Clinicians rarely use basic science explanation in routine practice.</a:t>
            </a:r>
          </a:p>
          <a:p>
            <a:endParaRPr lang="en-US"/>
          </a:p>
          <a:p>
            <a:r>
              <a:rPr lang="en-US"/>
              <a:t>While they may possess the knowledge, it remains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encapsulated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until mobilized for specific goals (to solve specific problems) (Schmidt, HG)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Where Do Clinicians Use Basic Science?</a:t>
            </a:r>
            <a:endParaRPr lang="en-US"/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Some use physiology ALL the time</a:t>
            </a:r>
          </a:p>
          <a:p>
            <a:pPr lvl="1"/>
            <a:r>
              <a:rPr lang="en-US"/>
              <a:t>Nephrology, hematology, anesthesiology</a:t>
            </a:r>
          </a:p>
          <a:p>
            <a:pPr lvl="1"/>
            <a:endParaRPr lang="en-US"/>
          </a:p>
          <a:p>
            <a:r>
              <a:rPr lang="en-US"/>
              <a:t>Some use basic science </a:t>
            </a:r>
            <a:r>
              <a:rPr lang="en-US" u="sng"/>
              <a:t>some of</a:t>
            </a:r>
            <a:r>
              <a:rPr lang="en-US"/>
              <a:t> the time</a:t>
            </a:r>
          </a:p>
          <a:p>
            <a:pPr lvl="1"/>
            <a:r>
              <a:rPr lang="en-US"/>
              <a:t> Difficult problems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Design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	R1 --GP	  R2 -- IM		Nephrol</a:t>
            </a:r>
          </a:p>
          <a:p>
            <a:pPr>
              <a:buFontTx/>
              <a:buNone/>
            </a:pPr>
            <a:r>
              <a:rPr lang="en-US"/>
              <a:t>		n=4		     n=4		   n=4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			Clinical Cases</a:t>
            </a:r>
          </a:p>
          <a:p>
            <a:pPr>
              <a:buFontTx/>
              <a:buNone/>
            </a:pPr>
            <a:r>
              <a:rPr lang="en-US"/>
              <a:t>				k = 8</a:t>
            </a:r>
          </a:p>
          <a:p>
            <a:pPr>
              <a:buFontTx/>
              <a:buNone/>
            </a:pPr>
            <a:r>
              <a:rPr lang="en-US"/>
              <a:t>		</a:t>
            </a:r>
          </a:p>
          <a:p>
            <a:pPr>
              <a:buFontTx/>
              <a:buNone/>
            </a:pPr>
            <a:r>
              <a:rPr lang="en-US"/>
              <a:t>			Explain and Diagnose			</a:t>
            </a: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914400" y="1828800"/>
            <a:ext cx="19050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3505200" y="1828800"/>
            <a:ext cx="21336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6096000" y="1752600"/>
            <a:ext cx="18288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2438400" y="3657600"/>
            <a:ext cx="36576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2514600" y="5410200"/>
            <a:ext cx="4114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13" name="Line 9"/>
          <p:cNvSpPr>
            <a:spLocks noChangeShapeType="1"/>
          </p:cNvSpPr>
          <p:nvPr/>
        </p:nvSpPr>
        <p:spPr bwMode="auto">
          <a:xfrm>
            <a:off x="2438400" y="3200400"/>
            <a:ext cx="9906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14" name="Line 10"/>
          <p:cNvSpPr>
            <a:spLocks noChangeShapeType="1"/>
          </p:cNvSpPr>
          <p:nvPr/>
        </p:nvSpPr>
        <p:spPr bwMode="auto">
          <a:xfrm>
            <a:off x="4495800" y="31242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15" name="Line 11"/>
          <p:cNvSpPr>
            <a:spLocks noChangeShapeType="1"/>
          </p:cNvSpPr>
          <p:nvPr/>
        </p:nvSpPr>
        <p:spPr bwMode="auto">
          <a:xfrm flipH="1">
            <a:off x="5562600" y="3124200"/>
            <a:ext cx="10668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17" name="Line 13"/>
          <p:cNvSpPr>
            <a:spLocks noChangeShapeType="1"/>
          </p:cNvSpPr>
          <p:nvPr/>
        </p:nvSpPr>
        <p:spPr bwMode="auto">
          <a:xfrm>
            <a:off x="4495800" y="49530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Diagnostic Accuracy</a:t>
            </a:r>
          </a:p>
        </p:txBody>
      </p:sp>
      <p:graphicFrame>
        <p:nvGraphicFramePr>
          <p:cNvPr id="152579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85800" y="1981200"/>
          <a:ext cx="77708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580" name="Chart" r:id="rId3" imgW="5194300" imgH="2755900" progId="MSGraph.Chart.8">
                  <p:embed followColorScheme="full"/>
                </p:oleObj>
              </mc:Choice>
              <mc:Fallback>
                <p:oleObj name="Chart" r:id="rId3" imgW="5194300" imgH="27559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770813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Causal Explanations</a:t>
            </a:r>
          </a:p>
        </p:txBody>
      </p:sp>
      <p:graphicFrame>
        <p:nvGraphicFramePr>
          <p:cNvPr id="151555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85800" y="1981200"/>
          <a:ext cx="77708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56" name="Chart" r:id="rId3" imgW="5194300" imgH="2755900" progId="MSGraph.Chart.8">
                  <p:embed followColorScheme="full"/>
                </p:oleObj>
              </mc:Choice>
              <mc:Fallback>
                <p:oleObj name="Chart" r:id="rId3" imgW="5194300" imgH="27559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770813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 of Diagnoses / Investigations</a:t>
            </a:r>
          </a:p>
        </p:txBody>
      </p:sp>
      <p:graphicFrame>
        <p:nvGraphicFramePr>
          <p:cNvPr id="153603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85800" y="1981200"/>
          <a:ext cx="77708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04" name="Chart" r:id="rId3" imgW="5194300" imgH="2755900" progId="MSGraph.Chart.8">
                  <p:embed followColorScheme="full"/>
                </p:oleObj>
              </mc:Choice>
              <mc:Fallback>
                <p:oleObj name="Chart" r:id="rId3" imgW="5194300" imgH="27559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770813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 - Use of Basic Science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difficult diagnostic situations, clinicians use causal physiological knowledge</a:t>
            </a:r>
          </a:p>
          <a:p>
            <a:r>
              <a:rPr lang="en-US"/>
              <a:t>  Expertise associated with more coherent explanations, better diagnosis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IMPLICATIONS for TEACHING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the face of ambiguity, does pattern recognition help or hurt?</a:t>
            </a:r>
          </a:p>
          <a:p>
            <a:pPr lvl="1"/>
            <a:r>
              <a:rPr lang="en-US"/>
              <a:t>Studies of coordination of processes in dermatology</a:t>
            </a:r>
          </a:p>
          <a:p>
            <a:pPr lvl="1"/>
            <a:r>
              <a:rPr lang="en-US"/>
              <a:t> Studies of analytic and non-analytic processing by novices</a:t>
            </a:r>
          </a:p>
          <a:p>
            <a:pPr lvl="1"/>
            <a:endParaRPr lang="en-US"/>
          </a:p>
          <a:p>
            <a:r>
              <a:rPr lang="en-US"/>
              <a:t>Impact of mixed vs. blocked practice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Coordinating Analytical and Exemplar-Based Processing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Do students /physicians use both processes?</a:t>
            </a:r>
          </a:p>
          <a:p>
            <a:pPr>
              <a:lnSpc>
                <a:spcPct val="90000"/>
              </a:lnSpc>
            </a:pPr>
            <a:r>
              <a:rPr lang="en-US" sz="2800"/>
              <a:t>Is one more effective than the other?</a:t>
            </a:r>
          </a:p>
          <a:p>
            <a:pPr>
              <a:lnSpc>
                <a:spcPct val="90000"/>
              </a:lnSpc>
            </a:pPr>
            <a:r>
              <a:rPr lang="en-US" sz="2800"/>
              <a:t>Are the processes amenable to instruction?</a:t>
            </a:r>
          </a:p>
          <a:p>
            <a:pPr>
              <a:lnSpc>
                <a:spcPct val="90000"/>
              </a:lnSpc>
            </a:pPr>
            <a:r>
              <a:rPr lang="en-US" sz="2800"/>
              <a:t>Are there circumstances where one is more effective?</a:t>
            </a:r>
          </a:p>
          <a:p>
            <a:pPr>
              <a:lnSpc>
                <a:spcPct val="90000"/>
              </a:lnSpc>
            </a:pPr>
            <a:r>
              <a:rPr lang="en-US" sz="2800"/>
              <a:t>Does a combined strategy work better?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Analytical and Holistic Processes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Analytical (Rule-based) 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Based on rules, individual features</a:t>
            </a:r>
          </a:p>
          <a:p>
            <a:pPr>
              <a:lnSpc>
                <a:spcPct val="90000"/>
              </a:lnSpc>
            </a:pPr>
            <a:r>
              <a:rPr lang="en-US" sz="2400"/>
              <a:t>Holistic (Similarity based)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Based on holistic similarity to prior exemplar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1800">
              <a:latin typeface="Tahoma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400">
                <a:latin typeface="Tahoma" charset="0"/>
                <a:cs typeface="Times New Roman" charset="0"/>
              </a:rPr>
              <a:t>Index of rule-based processing: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400">
                <a:latin typeface="Tahoma" charset="0"/>
                <a:cs typeface="Times New Roman" charset="0"/>
              </a:rPr>
              <a:t>			Typical - Atypical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GB" sz="2400">
              <a:latin typeface="Tahoma" charset="0"/>
              <a:cs typeface="Times New Roman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400">
                <a:latin typeface="Tahoma" charset="0"/>
                <a:cs typeface="Times New Roman" charset="0"/>
              </a:rPr>
              <a:t>Index of similarity-based processing: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sz="2400">
                <a:latin typeface="Tahoma" charset="0"/>
                <a:cs typeface="Times New Roman" charset="0"/>
              </a:rPr>
              <a:t>			Similar- Dissimilar</a:t>
            </a:r>
          </a:p>
          <a:p>
            <a:pPr lvl="1"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18" name="Picture 2" descr="Graph Pie Ho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90600"/>
            <a:ext cx="7086600" cy="49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19" name="Text Box 3"/>
          <p:cNvSpPr txBox="1">
            <a:spLocks noChangeArrowheads="1"/>
          </p:cNvSpPr>
          <p:nvPr/>
        </p:nvSpPr>
        <p:spPr bwMode="auto">
          <a:xfrm>
            <a:off x="1371600" y="0"/>
            <a:ext cx="74072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sz="3600">
                <a:solidFill>
                  <a:schemeClr val="tx2"/>
                </a:solidFill>
              </a:rPr>
              <a:t>Age and Diagnostic Accuracy</a:t>
            </a:r>
            <a:r>
              <a:rPr lang="en-US">
                <a:solidFill>
                  <a:schemeClr val="tx2"/>
                </a:solidFill>
                <a:latin typeface="Times New Roman" charset="0"/>
              </a:rPr>
              <a:t> </a:t>
            </a:r>
          </a:p>
          <a:p>
            <a:pPr algn="l"/>
            <a:r>
              <a:rPr lang="en-US">
                <a:solidFill>
                  <a:schemeClr val="tx2"/>
                </a:solidFill>
                <a:latin typeface="Times New Roman" charset="0"/>
              </a:rPr>
              <a:t>			</a:t>
            </a:r>
          </a:p>
        </p:txBody>
      </p:sp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5562600" y="6019800"/>
            <a:ext cx="3146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tx1"/>
                </a:solidFill>
                <a:latin typeface="Times New Roman" charset="0"/>
              </a:rPr>
              <a:t>Hobus &amp; Schmidt, 1993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1447800" y="1066800"/>
            <a:ext cx="8610600" cy="512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GB" sz="3200" u="sng">
                <a:solidFill>
                  <a:schemeClr val="tx1"/>
                </a:solidFill>
                <a:latin typeface="Tahoma" charset="0"/>
                <a:cs typeface="Times New Roman" charset="0"/>
              </a:rPr>
              <a:t>Subjects:</a:t>
            </a:r>
          </a:p>
          <a:p>
            <a:pPr algn="l" eaLnBrk="1" hangingPunct="1"/>
            <a:endParaRPr lang="en-GB" u="sng">
              <a:solidFill>
                <a:schemeClr val="tx1"/>
              </a:solidFill>
              <a:latin typeface="Tahoma" charset="0"/>
              <a:cs typeface="Times New Roman" charset="0"/>
            </a:endParaRPr>
          </a:p>
          <a:p>
            <a:pPr algn="l" eaLnBrk="1" hangingPunct="1"/>
            <a:r>
              <a:rPr lang="en-GB">
                <a:solidFill>
                  <a:schemeClr val="tx1"/>
                </a:solidFill>
                <a:latin typeface="Tahoma" charset="0"/>
                <a:cs typeface="Times New Roman" charset="0"/>
              </a:rPr>
              <a:t>39 medical students in McMaster MD Programme</a:t>
            </a:r>
          </a:p>
          <a:p>
            <a:pPr algn="l" eaLnBrk="1" hangingPunct="1"/>
            <a:r>
              <a:rPr lang="en-GB">
                <a:solidFill>
                  <a:schemeClr val="tx1"/>
                </a:solidFill>
                <a:latin typeface="Tahoma" charset="0"/>
                <a:cs typeface="Times New Roman" charset="0"/>
              </a:rPr>
              <a:t>3rd instructional unit (7 months completed).  </a:t>
            </a:r>
          </a:p>
          <a:p>
            <a:pPr algn="l" eaLnBrk="1" hangingPunct="1"/>
            <a:endParaRPr lang="en-GB">
              <a:solidFill>
                <a:schemeClr val="tx1"/>
              </a:solidFill>
              <a:latin typeface="Tahoma" charset="0"/>
              <a:cs typeface="Times New Roman" charset="0"/>
            </a:endParaRPr>
          </a:p>
          <a:p>
            <a:pPr algn="l" eaLnBrk="1" hangingPunct="1"/>
            <a:r>
              <a:rPr lang="en-GB">
                <a:solidFill>
                  <a:schemeClr val="tx1"/>
                </a:solidFill>
                <a:latin typeface="Tahoma" charset="0"/>
                <a:cs typeface="Times New Roman" charset="0"/>
              </a:rPr>
              <a:t>No prior training in dermatology </a:t>
            </a:r>
            <a:r>
              <a:rPr lang="en-GB">
                <a:solidFill>
                  <a:schemeClr val="tx1"/>
                </a:solidFill>
                <a:latin typeface="Times New Roman" charset="0"/>
                <a:cs typeface="Times New Roman" charset="0"/>
              </a:rPr>
              <a:t> </a:t>
            </a:r>
          </a:p>
          <a:p>
            <a:pPr algn="l" eaLnBrk="1" hangingPunct="1"/>
            <a:r>
              <a:rPr lang="en-GB">
                <a:solidFill>
                  <a:schemeClr val="tx1"/>
                </a:solidFill>
                <a:latin typeface="Tahoma" charset="0"/>
                <a:cs typeface="Times New Roman" charset="0"/>
              </a:rPr>
              <a:t> </a:t>
            </a:r>
          </a:p>
          <a:p>
            <a:pPr algn="l" eaLnBrk="1" hangingPunct="1"/>
            <a:endParaRPr lang="en-GB">
              <a:solidFill>
                <a:schemeClr val="tx1"/>
              </a:solidFill>
              <a:latin typeface="Tahoma" charset="0"/>
              <a:cs typeface="Times New Roman" charset="0"/>
            </a:endParaRPr>
          </a:p>
          <a:p>
            <a:pPr algn="l" eaLnBrk="1" hangingPunct="1"/>
            <a:r>
              <a:rPr lang="en-GB" sz="3200" u="sng">
                <a:solidFill>
                  <a:schemeClr val="tx1"/>
                </a:solidFill>
                <a:latin typeface="Tahoma" charset="0"/>
                <a:cs typeface="Times New Roman" charset="0"/>
              </a:rPr>
              <a:t>Materials</a:t>
            </a:r>
          </a:p>
          <a:p>
            <a:pPr algn="l" eaLnBrk="1" hangingPunct="1"/>
            <a:r>
              <a:rPr lang="en-GB">
                <a:solidFill>
                  <a:schemeClr val="tx1"/>
                </a:solidFill>
                <a:latin typeface="Tahoma" charset="0"/>
                <a:cs typeface="Times New Roman" charset="0"/>
              </a:rPr>
              <a:t>10 disease quartets </a:t>
            </a:r>
          </a:p>
          <a:p>
            <a:pPr algn="l" eaLnBrk="1" hangingPunct="1"/>
            <a:r>
              <a:rPr lang="en-GB">
                <a:solidFill>
                  <a:schemeClr val="tx1"/>
                </a:solidFill>
                <a:latin typeface="Tahoma" charset="0"/>
                <a:cs typeface="Times New Roman" charset="0"/>
              </a:rPr>
              <a:t>	2 typical cases (similar to one another)</a:t>
            </a:r>
          </a:p>
          <a:p>
            <a:pPr algn="l" eaLnBrk="1" hangingPunct="1"/>
            <a:r>
              <a:rPr lang="en-GB">
                <a:solidFill>
                  <a:schemeClr val="tx1"/>
                </a:solidFill>
                <a:latin typeface="Tahoma" charset="0"/>
                <a:cs typeface="Times New Roman" charset="0"/>
              </a:rPr>
              <a:t>	2 atypical cases (similar to one another)</a:t>
            </a:r>
          </a:p>
          <a:p>
            <a:pPr algn="l" eaLnBrk="1" hangingPunct="1"/>
            <a:endParaRPr lang="en-GB">
              <a:solidFill>
                <a:schemeClr val="tx1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228600" y="6019800"/>
            <a:ext cx="87630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2514600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CA">
                <a:solidFill>
                  <a:schemeClr val="tx1"/>
                </a:solidFill>
                <a:latin typeface="Tahoma" charset="0"/>
              </a:rPr>
              <a:t>Example of a disease quartet:</a:t>
            </a:r>
          </a:p>
          <a:p>
            <a:pPr algn="l" eaLnBrk="1" hangingPunct="1"/>
            <a:endParaRPr lang="en-CA">
              <a:solidFill>
                <a:schemeClr val="tx1"/>
              </a:solidFill>
              <a:latin typeface="Tahoma" charset="0"/>
            </a:endParaRPr>
          </a:p>
          <a:p>
            <a:pPr algn="l" eaLnBrk="1" hangingPunct="1"/>
            <a:r>
              <a:rPr lang="en-CA">
                <a:solidFill>
                  <a:schemeClr val="tx1"/>
                </a:solidFill>
                <a:latin typeface="Tahoma" charset="0"/>
              </a:rPr>
              <a:t>Lichen Planus</a:t>
            </a:r>
          </a:p>
        </p:txBody>
      </p:sp>
      <p:pic>
        <p:nvPicPr>
          <p:cNvPr id="207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609600"/>
            <a:ext cx="26987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609600"/>
            <a:ext cx="2698750" cy="29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388" y="3657600"/>
            <a:ext cx="2698750" cy="306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79" name="Picture 7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475" y="3657600"/>
            <a:ext cx="2698750" cy="307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2206625" y="3060700"/>
            <a:ext cx="5286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CA">
                <a:solidFill>
                  <a:schemeClr val="tx1"/>
                </a:solidFill>
                <a:latin typeface="Tahoma" charset="0"/>
              </a:rPr>
              <a:t>T1</a:t>
            </a:r>
          </a:p>
        </p:txBody>
      </p:sp>
      <p:sp>
        <p:nvSpPr>
          <p:cNvPr id="207881" name="Text Box 9"/>
          <p:cNvSpPr txBox="1">
            <a:spLocks noChangeArrowheads="1"/>
          </p:cNvSpPr>
          <p:nvPr/>
        </p:nvSpPr>
        <p:spPr bwMode="auto">
          <a:xfrm>
            <a:off x="2160588" y="6245225"/>
            <a:ext cx="5286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CA">
                <a:solidFill>
                  <a:schemeClr val="tx1"/>
                </a:solidFill>
                <a:latin typeface="Tahoma" charset="0"/>
              </a:rPr>
              <a:t>T2</a:t>
            </a:r>
          </a:p>
        </p:txBody>
      </p:sp>
      <p:sp>
        <p:nvSpPr>
          <p:cNvPr id="207882" name="Text Box 10"/>
          <p:cNvSpPr txBox="1">
            <a:spLocks noChangeArrowheads="1"/>
          </p:cNvSpPr>
          <p:nvPr/>
        </p:nvSpPr>
        <p:spPr bwMode="auto">
          <a:xfrm>
            <a:off x="8388350" y="3043238"/>
            <a:ext cx="5572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CA">
                <a:solidFill>
                  <a:schemeClr val="tx1"/>
                </a:solidFill>
                <a:latin typeface="Tahoma" charset="0"/>
              </a:rPr>
              <a:t>A1</a:t>
            </a:r>
          </a:p>
        </p:txBody>
      </p:sp>
      <p:sp>
        <p:nvSpPr>
          <p:cNvPr id="207883" name="Text Box 11"/>
          <p:cNvSpPr txBox="1">
            <a:spLocks noChangeArrowheads="1"/>
          </p:cNvSpPr>
          <p:nvPr/>
        </p:nvSpPr>
        <p:spPr bwMode="auto">
          <a:xfrm>
            <a:off x="8402638" y="6240463"/>
            <a:ext cx="533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CA">
                <a:solidFill>
                  <a:schemeClr val="tx1"/>
                </a:solidFill>
                <a:latin typeface="Tahoma" charset="0"/>
              </a:rPr>
              <a:t>A2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228600" y="609600"/>
            <a:ext cx="8456613" cy="592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GB" sz="3200" u="sng">
                <a:solidFill>
                  <a:schemeClr val="tx1"/>
                </a:solidFill>
                <a:latin typeface="Tahoma" charset="0"/>
                <a:cs typeface="Times New Roman" charset="0"/>
              </a:rPr>
              <a:t>Test Phase</a:t>
            </a:r>
          </a:p>
          <a:p>
            <a:pPr algn="l" eaLnBrk="1" hangingPunct="1"/>
            <a:r>
              <a:rPr lang="en-GB" i="1" u="sng">
                <a:solidFill>
                  <a:schemeClr val="tx1"/>
                </a:solidFill>
                <a:latin typeface="Tahoma" charset="0"/>
                <a:cs typeface="Times New Roman" charset="0"/>
              </a:rPr>
              <a:t>Analytic   </a:t>
            </a:r>
            <a:r>
              <a:rPr lang="en-GB" u="sng">
                <a:solidFill>
                  <a:schemeClr val="tx1"/>
                </a:solidFill>
                <a:latin typeface="Tahoma" charset="0"/>
                <a:cs typeface="Times New Roman" charset="0"/>
              </a:rPr>
              <a:t>(rule-based condition)</a:t>
            </a:r>
            <a:endParaRPr lang="en-GB">
              <a:solidFill>
                <a:schemeClr val="tx1"/>
              </a:solidFill>
              <a:latin typeface="Tahoma" charset="0"/>
              <a:cs typeface="Times New Roman" charset="0"/>
            </a:endParaRPr>
          </a:p>
          <a:p>
            <a:pPr algn="l" eaLnBrk="1" hangingPunct="1"/>
            <a:r>
              <a:rPr lang="en-GB">
                <a:solidFill>
                  <a:schemeClr val="tx1"/>
                </a:solidFill>
                <a:latin typeface="Tahoma" charset="0"/>
                <a:cs typeface="Times New Roman" charset="0"/>
              </a:rPr>
              <a:t>Identify features present </a:t>
            </a:r>
            <a:r>
              <a:rPr lang="en-GB" i="1">
                <a:solidFill>
                  <a:schemeClr val="tx1"/>
                </a:solidFill>
                <a:latin typeface="Tahoma" charset="0"/>
                <a:cs typeface="Times New Roman" charset="0"/>
              </a:rPr>
              <a:t>prior to</a:t>
            </a:r>
            <a:r>
              <a:rPr lang="en-GB">
                <a:solidFill>
                  <a:schemeClr val="tx1"/>
                </a:solidFill>
                <a:latin typeface="Tahoma" charset="0"/>
                <a:cs typeface="Times New Roman" charset="0"/>
              </a:rPr>
              <a:t> diagnosis </a:t>
            </a:r>
          </a:p>
          <a:p>
            <a:pPr algn="l" eaLnBrk="1" hangingPunct="1"/>
            <a:r>
              <a:rPr lang="en-GB">
                <a:solidFill>
                  <a:schemeClr val="tx1"/>
                </a:solidFill>
                <a:latin typeface="Tahoma" charset="0"/>
                <a:cs typeface="Times New Roman" charset="0"/>
              </a:rPr>
              <a:t>Allowed to use instructional booklet if necessary  </a:t>
            </a:r>
          </a:p>
          <a:p>
            <a:pPr algn="l" eaLnBrk="1" hangingPunct="1"/>
            <a:endParaRPr lang="en-GB">
              <a:solidFill>
                <a:schemeClr val="tx1"/>
              </a:solidFill>
              <a:latin typeface="Tahoma" charset="0"/>
              <a:cs typeface="Times New Roman" charset="0"/>
            </a:endParaRPr>
          </a:p>
          <a:p>
            <a:pPr algn="l" eaLnBrk="1" hangingPunct="1"/>
            <a:r>
              <a:rPr lang="en-GB" i="1" u="sng">
                <a:solidFill>
                  <a:schemeClr val="tx1"/>
                </a:solidFill>
                <a:latin typeface="Tahoma" charset="0"/>
                <a:cs typeface="Times New Roman" charset="0"/>
              </a:rPr>
              <a:t>Similarity then Analytic Session</a:t>
            </a:r>
          </a:p>
          <a:p>
            <a:pPr algn="l" eaLnBrk="1" hangingPunct="1"/>
            <a:r>
              <a:rPr lang="en-GB">
                <a:solidFill>
                  <a:schemeClr val="tx1"/>
                </a:solidFill>
                <a:latin typeface="Tahoma" charset="0"/>
                <a:cs typeface="Times New Roman" charset="0"/>
              </a:rPr>
              <a:t>Participants were presented with each test case twice  </a:t>
            </a:r>
          </a:p>
          <a:p>
            <a:pPr algn="l" eaLnBrk="1" hangingPunct="1">
              <a:lnSpc>
                <a:spcPct val="75000"/>
              </a:lnSpc>
            </a:pPr>
            <a:endParaRPr lang="en-GB" u="sng">
              <a:solidFill>
                <a:schemeClr val="tx1"/>
              </a:solidFill>
              <a:latin typeface="Tahoma" charset="0"/>
              <a:cs typeface="Times New Roman" charset="0"/>
            </a:endParaRPr>
          </a:p>
          <a:p>
            <a:pPr algn="l" eaLnBrk="1" hangingPunct="1"/>
            <a:r>
              <a:rPr lang="en-GB" u="sng">
                <a:solidFill>
                  <a:schemeClr val="tx1"/>
                </a:solidFill>
                <a:latin typeface="Tahoma" charset="0"/>
                <a:cs typeface="Times New Roman" charset="0"/>
              </a:rPr>
              <a:t>Pass 1</a:t>
            </a:r>
            <a:r>
              <a:rPr lang="en-GB">
                <a:solidFill>
                  <a:schemeClr val="tx1"/>
                </a:solidFill>
                <a:latin typeface="Tahoma" charset="0"/>
                <a:cs typeface="Times New Roman" charset="0"/>
              </a:rPr>
              <a:t> (similarity-based condition) </a:t>
            </a:r>
          </a:p>
          <a:p>
            <a:pPr algn="l" eaLnBrk="1" hangingPunct="1"/>
            <a:r>
              <a:rPr lang="en-GB">
                <a:solidFill>
                  <a:schemeClr val="tx1"/>
                </a:solidFill>
                <a:latin typeface="Tahoma" charset="0"/>
                <a:cs typeface="Times New Roman" charset="0"/>
              </a:rPr>
              <a:t>Give diagnosis that first comes to mind  </a:t>
            </a:r>
          </a:p>
          <a:p>
            <a:pPr algn="l" eaLnBrk="1" hangingPunct="1"/>
            <a:r>
              <a:rPr lang="en-GB">
                <a:solidFill>
                  <a:schemeClr val="tx1"/>
                </a:solidFill>
                <a:latin typeface="Tahoma" charset="0"/>
                <a:cs typeface="Times New Roman" charset="0"/>
              </a:rPr>
              <a:t>Opportunity to reassess each case later</a:t>
            </a:r>
          </a:p>
          <a:p>
            <a:pPr algn="l" eaLnBrk="1" hangingPunct="1">
              <a:lnSpc>
                <a:spcPct val="75000"/>
              </a:lnSpc>
            </a:pPr>
            <a:endParaRPr lang="en-GB" u="sng">
              <a:solidFill>
                <a:schemeClr val="tx1"/>
              </a:solidFill>
              <a:latin typeface="Tahoma" charset="0"/>
              <a:cs typeface="Times New Roman" charset="0"/>
            </a:endParaRPr>
          </a:p>
          <a:p>
            <a:pPr algn="l" eaLnBrk="1" hangingPunct="1"/>
            <a:r>
              <a:rPr lang="en-GB" u="sng">
                <a:solidFill>
                  <a:schemeClr val="tx1"/>
                </a:solidFill>
                <a:latin typeface="Tahoma" charset="0"/>
                <a:cs typeface="Times New Roman" charset="0"/>
              </a:rPr>
              <a:t>Pass 2</a:t>
            </a:r>
            <a:r>
              <a:rPr lang="en-GB">
                <a:solidFill>
                  <a:schemeClr val="tx1"/>
                </a:solidFill>
                <a:latin typeface="Tahoma" charset="0"/>
                <a:cs typeface="Times New Roman" charset="0"/>
              </a:rPr>
              <a:t> (similarity+rule condition)</a:t>
            </a:r>
          </a:p>
          <a:p>
            <a:pPr algn="l" eaLnBrk="1" hangingPunct="1"/>
            <a:r>
              <a:rPr lang="en-GB">
                <a:solidFill>
                  <a:schemeClr val="tx1"/>
                </a:solidFill>
                <a:latin typeface="Tahoma" charset="0"/>
                <a:cs typeface="Times New Roman" charset="0"/>
              </a:rPr>
              <a:t>Re-examine initial diagnosis with rules of diagnosis  </a:t>
            </a:r>
          </a:p>
          <a:p>
            <a:pPr algn="l" eaLnBrk="1" hangingPunct="1"/>
            <a:r>
              <a:rPr lang="en-GB">
                <a:solidFill>
                  <a:schemeClr val="tx1"/>
                </a:solidFill>
                <a:latin typeface="Tahoma" charset="0"/>
                <a:cs typeface="Times New Roman" charset="0"/>
              </a:rPr>
              <a:t>Use instructional booklet if necessary </a:t>
            </a:r>
          </a:p>
          <a:p>
            <a:pPr algn="l" eaLnBrk="1" hangingPunct="1"/>
            <a:r>
              <a:rPr lang="en-GB">
                <a:solidFill>
                  <a:schemeClr val="tx1"/>
                </a:solidFill>
                <a:latin typeface="Tahoma" charset="0"/>
                <a:cs typeface="Times New Roman" charset="0"/>
              </a:rPr>
              <a:t>May keep or change their initial diagnosis</a:t>
            </a:r>
            <a:endParaRPr lang="en-CA">
              <a:solidFill>
                <a:schemeClr val="tx1"/>
              </a:solidFill>
              <a:latin typeface="Tahoma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228600" y="609600"/>
            <a:ext cx="9078913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9144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3716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8288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286000" indent="-4572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GB">
                <a:latin typeface="Tahoma" charset="0"/>
                <a:cs typeface="Times New Roman" charset="0"/>
              </a:rPr>
              <a:t>3 critical comparisons of performance may be made:</a:t>
            </a:r>
            <a:r>
              <a:rPr lang="en-GB" b="1">
                <a:latin typeface="Tahoma" charset="0"/>
                <a:cs typeface="Times New Roman" charset="0"/>
              </a:rPr>
              <a:t> </a:t>
            </a:r>
          </a:p>
          <a:p>
            <a:pPr eaLnBrk="1" hangingPunct="1"/>
            <a:endParaRPr lang="en-GB" u="sng">
              <a:latin typeface="Tahoma" charset="0"/>
              <a:cs typeface="Times New Roman" charset="0"/>
            </a:endParaRPr>
          </a:p>
          <a:p>
            <a:pPr eaLnBrk="1" hangingPunct="1"/>
            <a:r>
              <a:rPr lang="en-GB" b="1" u="sng">
                <a:latin typeface="Tahoma" charset="0"/>
                <a:cs typeface="Times New Roman" charset="0"/>
              </a:rPr>
              <a:t>Rule-based vs. Similarity-based conditions </a:t>
            </a:r>
          </a:p>
          <a:p>
            <a:pPr eaLnBrk="1" hangingPunct="1"/>
            <a:endParaRPr lang="en-GB">
              <a:latin typeface="Tahoma" charset="0"/>
              <a:cs typeface="Times New Roman" charset="0"/>
            </a:endParaRPr>
          </a:p>
          <a:p>
            <a:pPr eaLnBrk="1" hangingPunct="1"/>
            <a:r>
              <a:rPr lang="en-GB">
                <a:latin typeface="Tahoma" charset="0"/>
                <a:cs typeface="Times New Roman" charset="0"/>
              </a:rPr>
              <a:t>	Evidence of both types of processing</a:t>
            </a:r>
          </a:p>
          <a:p>
            <a:pPr eaLnBrk="1" hangingPunct="1"/>
            <a:r>
              <a:rPr lang="en-GB">
                <a:latin typeface="Tahoma" charset="0"/>
                <a:cs typeface="Times New Roman" charset="0"/>
              </a:rPr>
              <a:t>	Determine if instructions shift balance in processing</a:t>
            </a:r>
          </a:p>
          <a:p>
            <a:pPr eaLnBrk="1" hangingPunct="1"/>
            <a:endParaRPr lang="en-GB" u="sng">
              <a:latin typeface="Tahoma" charset="0"/>
              <a:cs typeface="Times New Roman" charset="0"/>
            </a:endParaRPr>
          </a:p>
          <a:p>
            <a:pPr eaLnBrk="1" hangingPunct="1"/>
            <a:r>
              <a:rPr lang="en-GB" b="1" u="sng">
                <a:latin typeface="Tahoma" charset="0"/>
                <a:cs typeface="Times New Roman" charset="0"/>
              </a:rPr>
              <a:t>Interaction between Instruction and Material</a:t>
            </a:r>
          </a:p>
          <a:p>
            <a:pPr eaLnBrk="1" hangingPunct="1"/>
            <a:r>
              <a:rPr lang="en-GB">
                <a:latin typeface="Tahoma" charset="0"/>
                <a:cs typeface="Times New Roman" charset="0"/>
              </a:rPr>
              <a:t>	Evidence of specific situations where strategy is more effective</a:t>
            </a:r>
          </a:p>
          <a:p>
            <a:pPr eaLnBrk="1" hangingPunct="1"/>
            <a:r>
              <a:rPr lang="en-GB">
                <a:latin typeface="Tahoma" charset="0"/>
                <a:cs typeface="Times New Roman" charset="0"/>
              </a:rPr>
              <a:t>	(Rules on typical lesions; Exemplar on similar lesions)</a:t>
            </a:r>
          </a:p>
          <a:p>
            <a:pPr eaLnBrk="1" hangingPunct="1"/>
            <a:endParaRPr lang="en-GB">
              <a:latin typeface="Tahoma" charset="0"/>
              <a:cs typeface="Times New Roman" charset="0"/>
            </a:endParaRPr>
          </a:p>
          <a:p>
            <a:pPr eaLnBrk="1" hangingPunct="1"/>
            <a:r>
              <a:rPr lang="en-GB" b="1" u="sng">
                <a:latin typeface="Tahoma" charset="0"/>
                <a:cs typeface="Times New Roman" charset="0"/>
              </a:rPr>
              <a:t>Rule-based vs. Similarity+rule condition </a:t>
            </a:r>
          </a:p>
          <a:p>
            <a:pPr eaLnBrk="1" hangingPunct="1"/>
            <a:r>
              <a:rPr lang="en-GB" b="1" u="sng">
                <a:latin typeface="Tahoma" charset="0"/>
                <a:cs typeface="Times New Roman" charset="0"/>
              </a:rPr>
              <a:t>Similarity-based vs. Similarity+rule conditions</a:t>
            </a:r>
            <a:r>
              <a:rPr lang="en-GB">
                <a:latin typeface="Tahoma" charset="0"/>
                <a:cs typeface="Times New Roman" charset="0"/>
              </a:rPr>
              <a:t>  </a:t>
            </a:r>
          </a:p>
          <a:p>
            <a:pPr eaLnBrk="1" hangingPunct="1"/>
            <a:endParaRPr lang="en-GB">
              <a:latin typeface="Tahoma" charset="0"/>
              <a:cs typeface="Times New Roman" charset="0"/>
            </a:endParaRPr>
          </a:p>
          <a:p>
            <a:pPr eaLnBrk="1" hangingPunct="1"/>
            <a:r>
              <a:rPr lang="en-GB">
                <a:latin typeface="Tahoma" charset="0"/>
                <a:cs typeface="Times New Roman" charset="0"/>
              </a:rPr>
              <a:t>	Determine if performance under dual strategy is superior</a:t>
            </a:r>
            <a:endParaRPr lang="en-CA">
              <a:latin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946" name="Object 2"/>
          <p:cNvGraphicFramePr>
            <a:graphicFrameLocks noChangeAspect="1"/>
          </p:cNvGraphicFramePr>
          <p:nvPr/>
        </p:nvGraphicFramePr>
        <p:xfrm>
          <a:off x="381000" y="2819400"/>
          <a:ext cx="4133850" cy="374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49" name="Chart" r:id="rId4" imgW="3510845" imgH="3014133" progId="Excel.Chart.8">
                  <p:embed/>
                </p:oleObj>
              </mc:Choice>
              <mc:Fallback>
                <p:oleObj name="Chart" r:id="rId4" imgW="3510845" imgH="3014133" progId="Excel.Chart.8">
                  <p:embed/>
                  <p:pic>
                    <p:nvPicPr>
                      <p:cNvPr id="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19400"/>
                        <a:ext cx="4133850" cy="374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47" name="Object 3"/>
          <p:cNvGraphicFramePr>
            <a:graphicFrameLocks noChangeAspect="1"/>
          </p:cNvGraphicFramePr>
          <p:nvPr/>
        </p:nvGraphicFramePr>
        <p:xfrm>
          <a:off x="5170488" y="2819400"/>
          <a:ext cx="3973512" cy="376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0" name="Chart" r:id="rId7" imgW="3375378" imgH="3025422" progId="Excel.Chart.8">
                  <p:embed/>
                </p:oleObj>
              </mc:Choice>
              <mc:Fallback>
                <p:oleObj name="Chart" r:id="rId7" imgW="3375378" imgH="3025422" progId="Excel.Chart.8">
                  <p:embed/>
                  <p:pic>
                    <p:nvPicPr>
                      <p:cNvPr id="0" name="Object 3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488" y="2819400"/>
                        <a:ext cx="3973512" cy="3760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48" name="Text Box 4"/>
          <p:cNvSpPr txBox="1">
            <a:spLocks noChangeArrowheads="1"/>
          </p:cNvSpPr>
          <p:nvPr/>
        </p:nvSpPr>
        <p:spPr bwMode="auto">
          <a:xfrm>
            <a:off x="228600" y="508000"/>
            <a:ext cx="5127625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CA" sz="3200" u="sng">
                <a:solidFill>
                  <a:schemeClr val="tx1"/>
                </a:solidFill>
                <a:latin typeface="Tahoma" charset="0"/>
              </a:rPr>
              <a:t>Overall Comparison</a:t>
            </a:r>
          </a:p>
          <a:p>
            <a:pPr algn="l" eaLnBrk="1" hangingPunct="1"/>
            <a:r>
              <a:rPr lang="en-CA">
                <a:solidFill>
                  <a:schemeClr val="tx1"/>
                </a:solidFill>
                <a:latin typeface="Tahoma" charset="0"/>
              </a:rPr>
              <a:t>Typical cases &gt; Atypical cases</a:t>
            </a:r>
          </a:p>
          <a:p>
            <a:pPr algn="l" eaLnBrk="1" hangingPunct="1"/>
            <a:r>
              <a:rPr lang="en-CA">
                <a:solidFill>
                  <a:schemeClr val="tx1"/>
                </a:solidFill>
                <a:latin typeface="Tahoma" charset="0"/>
              </a:rPr>
              <a:t>Similar cases &gt; Dissimilar Cases</a:t>
            </a:r>
          </a:p>
          <a:p>
            <a:pPr algn="l" eaLnBrk="1" hangingPunct="1"/>
            <a:endParaRPr lang="en-CA">
              <a:solidFill>
                <a:schemeClr val="tx1"/>
              </a:solidFill>
              <a:latin typeface="Tahoma" charset="0"/>
            </a:endParaRPr>
          </a:p>
          <a:p>
            <a:pPr algn="l" eaLnBrk="1" hangingPunct="1"/>
            <a:r>
              <a:rPr lang="en-CA">
                <a:solidFill>
                  <a:schemeClr val="tx1"/>
                </a:solidFill>
                <a:latin typeface="Tahoma" charset="0"/>
              </a:rPr>
              <a:t>Evidence of both types of processing</a:t>
            </a:r>
            <a:endParaRPr lang="en-GB">
              <a:solidFill>
                <a:schemeClr val="tx1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1970" name="Object 2"/>
          <p:cNvGraphicFramePr>
            <a:graphicFrameLocks noChangeAspect="1"/>
          </p:cNvGraphicFramePr>
          <p:nvPr/>
        </p:nvGraphicFramePr>
        <p:xfrm>
          <a:off x="288925" y="2438400"/>
          <a:ext cx="3794125" cy="380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3" name="Chart" r:id="rId4" imgW="3172178" imgH="3014133" progId="Excel.Chart.8">
                  <p:embed/>
                </p:oleObj>
              </mc:Choice>
              <mc:Fallback>
                <p:oleObj name="Chart" r:id="rId4" imgW="3172178" imgH="3014133" progId="Excel.Chart.8">
                  <p:embed/>
                  <p:pic>
                    <p:nvPicPr>
                      <p:cNvPr id="0" name="Object 2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25" y="2438400"/>
                        <a:ext cx="3794125" cy="3808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1971" name="Object 3"/>
          <p:cNvGraphicFramePr>
            <a:graphicFrameLocks noChangeAspect="1"/>
          </p:cNvGraphicFramePr>
          <p:nvPr/>
        </p:nvGraphicFramePr>
        <p:xfrm>
          <a:off x="4191000" y="2438400"/>
          <a:ext cx="4784725" cy="382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4" name="Chart" r:id="rId7" imgW="3996267" imgH="3025422" progId="Excel.Chart.8">
                  <p:embed/>
                </p:oleObj>
              </mc:Choice>
              <mc:Fallback>
                <p:oleObj name="Chart" r:id="rId7" imgW="3996267" imgH="3025422" progId="Excel.Chart.8">
                  <p:embed/>
                  <p:pic>
                    <p:nvPicPr>
                      <p:cNvPr id="0" name="Object 3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2438400"/>
                        <a:ext cx="4784725" cy="382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72" name="Text Box 4"/>
          <p:cNvSpPr txBox="1">
            <a:spLocks noChangeArrowheads="1"/>
          </p:cNvSpPr>
          <p:nvPr/>
        </p:nvSpPr>
        <p:spPr bwMode="auto">
          <a:xfrm>
            <a:off x="228600" y="508000"/>
            <a:ext cx="7881938" cy="168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CA" sz="3200" u="sng">
                <a:solidFill>
                  <a:schemeClr val="tx1"/>
                </a:solidFill>
                <a:latin typeface="Tahoma" charset="0"/>
              </a:rPr>
              <a:t>Effect of Instructional Strategy</a:t>
            </a:r>
          </a:p>
          <a:p>
            <a:pPr algn="l" eaLnBrk="1" hangingPunct="1"/>
            <a:r>
              <a:rPr lang="en-CA">
                <a:solidFill>
                  <a:schemeClr val="tx1"/>
                </a:solidFill>
                <a:latin typeface="Tahoma" charset="0"/>
              </a:rPr>
              <a:t>Rule-based group: Typical cases &gt;&gt; Atypical cases</a:t>
            </a:r>
          </a:p>
          <a:p>
            <a:pPr algn="l" eaLnBrk="1" hangingPunct="1"/>
            <a:r>
              <a:rPr lang="en-CA">
                <a:solidFill>
                  <a:schemeClr val="tx1"/>
                </a:solidFill>
                <a:latin typeface="Tahoma" charset="0"/>
              </a:rPr>
              <a:t>Similarity-based group: Similar cases &gt;&gt; Dissimilar cases</a:t>
            </a:r>
          </a:p>
          <a:p>
            <a:pPr algn="l" eaLnBrk="1" hangingPunct="1"/>
            <a:r>
              <a:rPr lang="en-CA">
                <a:solidFill>
                  <a:schemeClr val="tx1"/>
                </a:solidFill>
                <a:latin typeface="Tahoma" charset="0"/>
              </a:rPr>
              <a:t>	</a:t>
            </a:r>
            <a:endParaRPr lang="en-GB">
              <a:solidFill>
                <a:schemeClr val="tx1"/>
              </a:solidFill>
              <a:latin typeface="Tahoma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Text Box 2"/>
          <p:cNvSpPr txBox="1">
            <a:spLocks noChangeArrowheads="1"/>
          </p:cNvSpPr>
          <p:nvPr/>
        </p:nvSpPr>
        <p:spPr bwMode="auto">
          <a:xfrm>
            <a:off x="441325" y="346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endParaRPr lang="en-GB">
              <a:solidFill>
                <a:schemeClr val="tx1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212995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7219950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GB" u="sng">
                <a:solidFill>
                  <a:schemeClr val="tx1"/>
                </a:solidFill>
                <a:latin typeface="Tahoma" charset="0"/>
                <a:cs typeface="Times New Roman" charset="0"/>
              </a:rPr>
              <a:t>Predictions:</a:t>
            </a:r>
          </a:p>
          <a:p>
            <a:pPr algn="l" eaLnBrk="1" hangingPunct="1"/>
            <a:r>
              <a:rPr lang="en-GB">
                <a:solidFill>
                  <a:schemeClr val="tx1"/>
                </a:solidFill>
                <a:latin typeface="Tahoma" charset="0"/>
                <a:cs typeface="Times New Roman" charset="0"/>
              </a:rPr>
              <a:t>Specific predictions with respect to the type of case:</a:t>
            </a:r>
          </a:p>
          <a:p>
            <a:pPr algn="l" eaLnBrk="1" hangingPunct="1"/>
            <a:endParaRPr lang="en-GB">
              <a:solidFill>
                <a:schemeClr val="tx1"/>
              </a:solidFill>
              <a:latin typeface="Tahoma" charset="0"/>
              <a:cs typeface="Times New Roman" charset="0"/>
            </a:endParaRPr>
          </a:p>
          <a:p>
            <a:pPr algn="l" eaLnBrk="1" hangingPunct="1"/>
            <a:r>
              <a:rPr lang="en-GB" u="sng">
                <a:solidFill>
                  <a:schemeClr val="tx1"/>
                </a:solidFill>
                <a:latin typeface="Tahoma" charset="0"/>
                <a:cs typeface="Times New Roman" charset="0"/>
              </a:rPr>
              <a:t>TS cases</a:t>
            </a:r>
          </a:p>
          <a:p>
            <a:pPr algn="l" eaLnBrk="1" hangingPunct="1"/>
            <a:r>
              <a:rPr lang="en-GB">
                <a:solidFill>
                  <a:schemeClr val="tx1"/>
                </a:solidFill>
                <a:latin typeface="Tahoma" charset="0"/>
                <a:cs typeface="Times New Roman" charset="0"/>
              </a:rPr>
              <a:t>high accuracy</a:t>
            </a:r>
          </a:p>
          <a:p>
            <a:pPr algn="l" eaLnBrk="1" hangingPunct="1"/>
            <a:r>
              <a:rPr lang="en-GB">
                <a:solidFill>
                  <a:schemeClr val="tx1"/>
                </a:solidFill>
                <a:latin typeface="Tahoma" charset="0"/>
                <a:cs typeface="Times New Roman" charset="0"/>
              </a:rPr>
              <a:t>rule-based = similarity-based groups.  </a:t>
            </a:r>
          </a:p>
          <a:p>
            <a:pPr algn="l" eaLnBrk="1" hangingPunct="1"/>
            <a:endParaRPr lang="en-GB" u="sng">
              <a:solidFill>
                <a:schemeClr val="tx1"/>
              </a:solidFill>
              <a:latin typeface="Tahoma" charset="0"/>
              <a:cs typeface="Times New Roman" charset="0"/>
            </a:endParaRPr>
          </a:p>
          <a:p>
            <a:pPr algn="l" eaLnBrk="1" hangingPunct="1"/>
            <a:r>
              <a:rPr lang="en-GB" u="sng">
                <a:solidFill>
                  <a:schemeClr val="tx1"/>
                </a:solidFill>
                <a:latin typeface="Tahoma" charset="0"/>
                <a:cs typeface="Times New Roman" charset="0"/>
              </a:rPr>
              <a:t>AD cases</a:t>
            </a:r>
          </a:p>
          <a:p>
            <a:pPr algn="l" eaLnBrk="1" hangingPunct="1"/>
            <a:r>
              <a:rPr lang="en-GB">
                <a:solidFill>
                  <a:schemeClr val="tx1"/>
                </a:solidFill>
                <a:latin typeface="Tahoma" charset="0"/>
                <a:cs typeface="Times New Roman" charset="0"/>
              </a:rPr>
              <a:t>low accuracy </a:t>
            </a:r>
          </a:p>
          <a:p>
            <a:pPr algn="l" eaLnBrk="1" hangingPunct="1"/>
            <a:r>
              <a:rPr lang="en-GB">
                <a:solidFill>
                  <a:schemeClr val="tx1"/>
                </a:solidFill>
                <a:latin typeface="Tahoma" charset="0"/>
                <a:cs typeface="Times New Roman" charset="0"/>
              </a:rPr>
              <a:t>rule-based = similarity-based groups. </a:t>
            </a:r>
          </a:p>
          <a:p>
            <a:pPr algn="l" eaLnBrk="1" hangingPunct="1"/>
            <a:endParaRPr lang="en-GB">
              <a:solidFill>
                <a:schemeClr val="tx1"/>
              </a:solidFill>
              <a:latin typeface="Tahoma" charset="0"/>
              <a:cs typeface="Times New Roman" charset="0"/>
            </a:endParaRPr>
          </a:p>
          <a:p>
            <a:pPr algn="l" eaLnBrk="1" hangingPunct="1"/>
            <a:r>
              <a:rPr lang="en-GB" u="sng">
                <a:solidFill>
                  <a:schemeClr val="tx1"/>
                </a:solidFill>
                <a:latin typeface="Tahoma" charset="0"/>
                <a:cs typeface="Times New Roman" charset="0"/>
              </a:rPr>
              <a:t>TD cases</a:t>
            </a:r>
          </a:p>
          <a:p>
            <a:pPr algn="l" eaLnBrk="1" hangingPunct="1"/>
            <a:r>
              <a:rPr lang="en-GB">
                <a:solidFill>
                  <a:schemeClr val="tx1"/>
                </a:solidFill>
                <a:latin typeface="Tahoma" charset="0"/>
                <a:cs typeface="Times New Roman" charset="0"/>
              </a:rPr>
              <a:t>rule-based group &gt; similarity-based group.  </a:t>
            </a:r>
          </a:p>
          <a:p>
            <a:pPr algn="l" eaLnBrk="1" hangingPunct="1"/>
            <a:endParaRPr lang="en-GB" u="sng">
              <a:solidFill>
                <a:schemeClr val="tx1"/>
              </a:solidFill>
              <a:latin typeface="Tahoma" charset="0"/>
              <a:cs typeface="Times New Roman" charset="0"/>
            </a:endParaRPr>
          </a:p>
          <a:p>
            <a:pPr algn="l" eaLnBrk="1" hangingPunct="1"/>
            <a:r>
              <a:rPr lang="en-GB" u="sng">
                <a:solidFill>
                  <a:schemeClr val="tx1"/>
                </a:solidFill>
                <a:latin typeface="Tahoma" charset="0"/>
                <a:cs typeface="Times New Roman" charset="0"/>
              </a:rPr>
              <a:t>AS cases</a:t>
            </a:r>
          </a:p>
          <a:p>
            <a:pPr algn="l" eaLnBrk="1" hangingPunct="1"/>
            <a:r>
              <a:rPr lang="en-GB">
                <a:solidFill>
                  <a:schemeClr val="tx1"/>
                </a:solidFill>
                <a:latin typeface="Tahoma" charset="0"/>
                <a:cs typeface="Times New Roman" charset="0"/>
              </a:rPr>
              <a:t>similarity-based group &gt; rule-based group.</a:t>
            </a:r>
          </a:p>
          <a:p>
            <a:pPr algn="l" eaLnBrk="1" hangingPunct="1"/>
            <a:endParaRPr lang="en-CA">
              <a:solidFill>
                <a:schemeClr val="tx1"/>
              </a:solidFill>
              <a:latin typeface="Tahoma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7772400" cy="1143000"/>
          </a:xfrm>
        </p:spPr>
        <p:txBody>
          <a:bodyPr/>
          <a:lstStyle/>
          <a:p>
            <a:r>
              <a:rPr lang="en-US" sz="3200"/>
              <a:t>Accuracy by Lesion Type</a:t>
            </a:r>
          </a:p>
        </p:txBody>
      </p:sp>
      <p:graphicFrame>
        <p:nvGraphicFramePr>
          <p:cNvPr id="214019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381000" y="1066800"/>
          <a:ext cx="8458200" cy="535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0" name="Chart" r:id="rId3" imgW="5194300" imgH="3568700" progId="MSGraph.Chart.8">
                  <p:embed followColorScheme="full"/>
                </p:oleObj>
              </mc:Choice>
              <mc:Fallback>
                <p:oleObj name="Chart" r:id="rId3" imgW="5194300" imgH="35687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66800"/>
                        <a:ext cx="8458200" cy="535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42" name="Object 2"/>
          <p:cNvGraphicFramePr>
            <a:graphicFrameLocks noChangeAspect="1"/>
          </p:cNvGraphicFramePr>
          <p:nvPr/>
        </p:nvGraphicFramePr>
        <p:xfrm>
          <a:off x="1981200" y="2438400"/>
          <a:ext cx="5076825" cy="415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4" name="Chart" r:id="rId4" imgW="4097867" imgH="2867378" progId="Excel.Chart.8">
                  <p:embed/>
                </p:oleObj>
              </mc:Choice>
              <mc:Fallback>
                <p:oleObj name="Chart" r:id="rId4" imgW="4097867" imgH="2867378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438400"/>
                        <a:ext cx="5076825" cy="415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43" name="Text Box 3"/>
          <p:cNvSpPr txBox="1">
            <a:spLocks noChangeArrowheads="1"/>
          </p:cNvSpPr>
          <p:nvPr/>
        </p:nvSpPr>
        <p:spPr bwMode="auto">
          <a:xfrm>
            <a:off x="228600" y="500063"/>
            <a:ext cx="64071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CA" sz="3200" u="sng">
                <a:solidFill>
                  <a:schemeClr val="tx1"/>
                </a:solidFill>
                <a:latin typeface="Tahoma" charset="0"/>
              </a:rPr>
              <a:t>Combined vs. Individual Strategies</a:t>
            </a:r>
          </a:p>
          <a:p>
            <a:pPr algn="l" eaLnBrk="1" hangingPunct="1"/>
            <a:endParaRPr lang="en-CA" sz="3200" u="sng">
              <a:solidFill>
                <a:schemeClr val="tx1"/>
              </a:solidFill>
              <a:latin typeface="Tahoma" charset="0"/>
            </a:endParaRPr>
          </a:p>
          <a:p>
            <a:pPr algn="l" eaLnBrk="1" hangingPunct="1"/>
            <a:r>
              <a:rPr lang="en-GB">
                <a:solidFill>
                  <a:schemeClr val="tx1"/>
                </a:solidFill>
                <a:latin typeface="Tahoma" charset="0"/>
                <a:cs typeface="Times New Roman" charset="0"/>
              </a:rPr>
              <a:t>Similarity+Rule&gt;Rule-based</a:t>
            </a:r>
          </a:p>
          <a:p>
            <a:pPr algn="l" eaLnBrk="1" hangingPunct="1"/>
            <a:r>
              <a:rPr lang="en-GB">
                <a:solidFill>
                  <a:schemeClr val="tx1"/>
                </a:solidFill>
                <a:latin typeface="Tahoma" charset="0"/>
                <a:cs typeface="Times New Roman" charset="0"/>
              </a:rPr>
              <a:t>Similarity+Rule&gt;Similarity-based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INSTRUCTION AND PATTERN RECOGNITION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Contrast instructions to:</a:t>
            </a:r>
          </a:p>
          <a:p>
            <a:pPr lvl="1"/>
            <a:r>
              <a:rPr lang="en-US"/>
              <a:t>Think of the first thing that comes to mind</a:t>
            </a:r>
          </a:p>
          <a:p>
            <a:pPr lvl="1">
              <a:buFontTx/>
              <a:buNone/>
            </a:pPr>
            <a:r>
              <a:rPr lang="en-US"/>
              <a:t>					vs.</a:t>
            </a:r>
          </a:p>
          <a:p>
            <a:pPr lvl="1"/>
            <a:r>
              <a:rPr lang="en-US"/>
              <a:t> Gather all the data then arrive at diagnosis</a:t>
            </a:r>
          </a:p>
          <a:p>
            <a:pPr lvl="3"/>
            <a:r>
              <a:rPr lang="en-US"/>
              <a:t>with the ECG taken away</a:t>
            </a:r>
          </a:p>
          <a:p>
            <a:pPr lvl="3"/>
            <a:r>
              <a:rPr lang="en-US"/>
              <a:t>with the ECG present  </a:t>
            </a:r>
          </a:p>
          <a:p>
            <a:r>
              <a:rPr lang="en-US"/>
              <a:t>32 Undergrad Psychology students</a:t>
            </a:r>
          </a:p>
          <a:p>
            <a:r>
              <a:rPr lang="en-US"/>
              <a:t>11 disorders, rules + examples</a:t>
            </a:r>
          </a:p>
          <a:p>
            <a:r>
              <a:rPr lang="en-US"/>
              <a:t>Test -- 10 new ECG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258" name="Group 2"/>
          <p:cNvGrpSpPr>
            <a:grpSpLocks noChangeAspect="1"/>
          </p:cNvGrpSpPr>
          <p:nvPr/>
        </p:nvGrpSpPr>
        <p:grpSpPr bwMode="auto">
          <a:xfrm>
            <a:off x="1524000" y="381000"/>
            <a:ext cx="6108700" cy="4876800"/>
            <a:chOff x="932" y="255"/>
            <a:chExt cx="3848" cy="3855"/>
          </a:xfrm>
        </p:grpSpPr>
        <p:sp>
          <p:nvSpPr>
            <p:cNvPr id="224259" name="AutoShape 3"/>
            <p:cNvSpPr>
              <a:spLocks noChangeAspect="1" noChangeArrowheads="1" noTextEdit="1"/>
            </p:cNvSpPr>
            <p:nvPr/>
          </p:nvSpPr>
          <p:spPr bwMode="auto">
            <a:xfrm>
              <a:off x="932" y="255"/>
              <a:ext cx="3848" cy="3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60" name="Freeform 4"/>
            <p:cNvSpPr>
              <a:spLocks/>
            </p:cNvSpPr>
            <p:nvPr/>
          </p:nvSpPr>
          <p:spPr bwMode="auto">
            <a:xfrm>
              <a:off x="932" y="255"/>
              <a:ext cx="3840" cy="3840"/>
            </a:xfrm>
            <a:custGeom>
              <a:avLst/>
              <a:gdLst>
                <a:gd name="T0" fmla="*/ 3840 w 3840"/>
                <a:gd name="T1" fmla="*/ 3840 h 3840"/>
                <a:gd name="T2" fmla="*/ 0 w 3840"/>
                <a:gd name="T3" fmla="*/ 0 h 3840"/>
                <a:gd name="T4" fmla="*/ 0 w 3840"/>
                <a:gd name="T5" fmla="*/ 3840 h 3840"/>
                <a:gd name="T6" fmla="*/ 3840 w 3840"/>
                <a:gd name="T7" fmla="*/ 3840 h 3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0" h="3840">
                  <a:moveTo>
                    <a:pt x="3840" y="3840"/>
                  </a:moveTo>
                  <a:lnTo>
                    <a:pt x="0" y="0"/>
                  </a:lnTo>
                  <a:lnTo>
                    <a:pt x="0" y="3840"/>
                  </a:lnTo>
                  <a:lnTo>
                    <a:pt x="3840" y="38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61" name="Freeform 5"/>
            <p:cNvSpPr>
              <a:spLocks/>
            </p:cNvSpPr>
            <p:nvPr/>
          </p:nvSpPr>
          <p:spPr bwMode="auto">
            <a:xfrm>
              <a:off x="932" y="255"/>
              <a:ext cx="3840" cy="3840"/>
            </a:xfrm>
            <a:custGeom>
              <a:avLst/>
              <a:gdLst>
                <a:gd name="T0" fmla="*/ 0 w 3840"/>
                <a:gd name="T1" fmla="*/ 0 h 3840"/>
                <a:gd name="T2" fmla="*/ 3840 w 3840"/>
                <a:gd name="T3" fmla="*/ 0 h 3840"/>
                <a:gd name="T4" fmla="*/ 3840 w 3840"/>
                <a:gd name="T5" fmla="*/ 3840 h 3840"/>
                <a:gd name="T6" fmla="*/ 0 w 3840"/>
                <a:gd name="T7" fmla="*/ 0 h 3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0" h="3840">
                  <a:moveTo>
                    <a:pt x="0" y="0"/>
                  </a:moveTo>
                  <a:lnTo>
                    <a:pt x="3840" y="0"/>
                  </a:lnTo>
                  <a:lnTo>
                    <a:pt x="3840" y="3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62" name="Freeform 6"/>
            <p:cNvSpPr>
              <a:spLocks/>
            </p:cNvSpPr>
            <p:nvPr/>
          </p:nvSpPr>
          <p:spPr bwMode="auto">
            <a:xfrm>
              <a:off x="932" y="255"/>
              <a:ext cx="3840" cy="3840"/>
            </a:xfrm>
            <a:custGeom>
              <a:avLst/>
              <a:gdLst>
                <a:gd name="T0" fmla="*/ 3840 w 3840"/>
                <a:gd name="T1" fmla="*/ 3840 h 3840"/>
                <a:gd name="T2" fmla="*/ 0 w 3840"/>
                <a:gd name="T3" fmla="*/ 0 h 3840"/>
                <a:gd name="T4" fmla="*/ 0 w 3840"/>
                <a:gd name="T5" fmla="*/ 3840 h 3840"/>
                <a:gd name="T6" fmla="*/ 3840 w 3840"/>
                <a:gd name="T7" fmla="*/ 3840 h 3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0" h="3840">
                  <a:moveTo>
                    <a:pt x="3840" y="3840"/>
                  </a:moveTo>
                  <a:lnTo>
                    <a:pt x="0" y="0"/>
                  </a:lnTo>
                  <a:lnTo>
                    <a:pt x="0" y="3840"/>
                  </a:lnTo>
                  <a:lnTo>
                    <a:pt x="3840" y="38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63" name="Freeform 7"/>
            <p:cNvSpPr>
              <a:spLocks/>
            </p:cNvSpPr>
            <p:nvPr/>
          </p:nvSpPr>
          <p:spPr bwMode="auto">
            <a:xfrm>
              <a:off x="932" y="255"/>
              <a:ext cx="3840" cy="3840"/>
            </a:xfrm>
            <a:custGeom>
              <a:avLst/>
              <a:gdLst>
                <a:gd name="T0" fmla="*/ 0 w 3840"/>
                <a:gd name="T1" fmla="*/ 0 h 3840"/>
                <a:gd name="T2" fmla="*/ 3840 w 3840"/>
                <a:gd name="T3" fmla="*/ 0 h 3840"/>
                <a:gd name="T4" fmla="*/ 3840 w 3840"/>
                <a:gd name="T5" fmla="*/ 3840 h 3840"/>
                <a:gd name="T6" fmla="*/ 0 w 3840"/>
                <a:gd name="T7" fmla="*/ 0 h 3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40" h="3840">
                  <a:moveTo>
                    <a:pt x="0" y="0"/>
                  </a:moveTo>
                  <a:lnTo>
                    <a:pt x="3840" y="0"/>
                  </a:lnTo>
                  <a:lnTo>
                    <a:pt x="3840" y="3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64" name="Rectangle 8"/>
            <p:cNvSpPr>
              <a:spLocks noChangeArrowheads="1"/>
            </p:cNvSpPr>
            <p:nvPr/>
          </p:nvSpPr>
          <p:spPr bwMode="auto">
            <a:xfrm>
              <a:off x="1617" y="3853"/>
              <a:ext cx="800" cy="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800">
                  <a:solidFill>
                    <a:srgbClr val="000000"/>
                  </a:solidFill>
                </a:rPr>
                <a:t>EXPOSURE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24265" name="Rectangle 9"/>
            <p:cNvSpPr>
              <a:spLocks noChangeArrowheads="1"/>
            </p:cNvSpPr>
            <p:nvPr/>
          </p:nvSpPr>
          <p:spPr bwMode="auto">
            <a:xfrm>
              <a:off x="4177" y="3510"/>
              <a:ext cx="37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400">
                  <a:solidFill>
                    <a:srgbClr val="000000"/>
                  </a:solidFill>
                </a:rPr>
                <a:t>140000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24266" name="Rectangle 10"/>
            <p:cNvSpPr>
              <a:spLocks noChangeArrowheads="1"/>
            </p:cNvSpPr>
            <p:nvPr/>
          </p:nvSpPr>
          <p:spPr bwMode="auto">
            <a:xfrm>
              <a:off x="3784" y="3340"/>
              <a:ext cx="37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400">
                  <a:solidFill>
                    <a:srgbClr val="000000"/>
                  </a:solidFill>
                </a:rPr>
                <a:t>120000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24267" name="Rectangle 11"/>
            <p:cNvSpPr>
              <a:spLocks noChangeArrowheads="1"/>
            </p:cNvSpPr>
            <p:nvPr/>
          </p:nvSpPr>
          <p:spPr bwMode="auto">
            <a:xfrm>
              <a:off x="3391" y="3510"/>
              <a:ext cx="37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400">
                  <a:solidFill>
                    <a:srgbClr val="000000"/>
                  </a:solidFill>
                </a:rPr>
                <a:t>100000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24268" name="Rectangle 12"/>
            <p:cNvSpPr>
              <a:spLocks noChangeArrowheads="1"/>
            </p:cNvSpPr>
            <p:nvPr/>
          </p:nvSpPr>
          <p:spPr bwMode="auto">
            <a:xfrm>
              <a:off x="3028" y="3340"/>
              <a:ext cx="311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400">
                  <a:solidFill>
                    <a:srgbClr val="000000"/>
                  </a:solidFill>
                </a:rPr>
                <a:t>80000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24269" name="Rectangle 13"/>
            <p:cNvSpPr>
              <a:spLocks noChangeArrowheads="1"/>
            </p:cNvSpPr>
            <p:nvPr/>
          </p:nvSpPr>
          <p:spPr bwMode="auto">
            <a:xfrm>
              <a:off x="2645" y="3510"/>
              <a:ext cx="311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400">
                  <a:solidFill>
                    <a:srgbClr val="000000"/>
                  </a:solidFill>
                </a:rPr>
                <a:t>60000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24270" name="Rectangle 14"/>
            <p:cNvSpPr>
              <a:spLocks noChangeArrowheads="1"/>
            </p:cNvSpPr>
            <p:nvPr/>
          </p:nvSpPr>
          <p:spPr bwMode="auto">
            <a:xfrm>
              <a:off x="2252" y="3340"/>
              <a:ext cx="311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400">
                  <a:solidFill>
                    <a:srgbClr val="000000"/>
                  </a:solidFill>
                </a:rPr>
                <a:t>40000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24271" name="Rectangle 15"/>
            <p:cNvSpPr>
              <a:spLocks noChangeArrowheads="1"/>
            </p:cNvSpPr>
            <p:nvPr/>
          </p:nvSpPr>
          <p:spPr bwMode="auto">
            <a:xfrm>
              <a:off x="1859" y="3510"/>
              <a:ext cx="311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400">
                  <a:solidFill>
                    <a:srgbClr val="000000"/>
                  </a:solidFill>
                </a:rPr>
                <a:t>20000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24272" name="Rectangle 16"/>
            <p:cNvSpPr>
              <a:spLocks noChangeArrowheads="1"/>
            </p:cNvSpPr>
            <p:nvPr/>
          </p:nvSpPr>
          <p:spPr bwMode="auto">
            <a:xfrm>
              <a:off x="1587" y="3340"/>
              <a:ext cx="62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400">
                  <a:solidFill>
                    <a:srgbClr val="000000"/>
                  </a:solidFill>
                </a:rPr>
                <a:t>0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24273" name="Rectangle 17"/>
            <p:cNvSpPr>
              <a:spLocks noChangeArrowheads="1"/>
            </p:cNvSpPr>
            <p:nvPr/>
          </p:nvSpPr>
          <p:spPr bwMode="auto">
            <a:xfrm rot="16200000">
              <a:off x="157" y="2091"/>
              <a:ext cx="221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800">
                  <a:solidFill>
                    <a:srgbClr val="000000"/>
                  </a:solidFill>
                </a:rPr>
                <a:t>Total score on the CCT test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24274" name="Rectangle 18"/>
            <p:cNvSpPr>
              <a:spLocks noChangeArrowheads="1"/>
            </p:cNvSpPr>
            <p:nvPr/>
          </p:nvSpPr>
          <p:spPr bwMode="auto">
            <a:xfrm>
              <a:off x="1436" y="396"/>
              <a:ext cx="125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400">
                  <a:solidFill>
                    <a:srgbClr val="000000"/>
                  </a:solidFill>
                </a:rPr>
                <a:t>70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24275" name="Rectangle 19"/>
            <p:cNvSpPr>
              <a:spLocks noChangeArrowheads="1"/>
            </p:cNvSpPr>
            <p:nvPr/>
          </p:nvSpPr>
          <p:spPr bwMode="auto">
            <a:xfrm>
              <a:off x="1436" y="860"/>
              <a:ext cx="125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400">
                  <a:solidFill>
                    <a:srgbClr val="000000"/>
                  </a:solidFill>
                </a:rPr>
                <a:t>68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24276" name="Rectangle 20"/>
            <p:cNvSpPr>
              <a:spLocks noChangeArrowheads="1"/>
            </p:cNvSpPr>
            <p:nvPr/>
          </p:nvSpPr>
          <p:spPr bwMode="auto">
            <a:xfrm>
              <a:off x="1436" y="1333"/>
              <a:ext cx="125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400">
                  <a:solidFill>
                    <a:srgbClr val="000000"/>
                  </a:solidFill>
                </a:rPr>
                <a:t>66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24277" name="Rectangle 21"/>
            <p:cNvSpPr>
              <a:spLocks noChangeArrowheads="1"/>
            </p:cNvSpPr>
            <p:nvPr/>
          </p:nvSpPr>
          <p:spPr bwMode="auto">
            <a:xfrm>
              <a:off x="1436" y="1807"/>
              <a:ext cx="125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400">
                  <a:solidFill>
                    <a:srgbClr val="000000"/>
                  </a:solidFill>
                </a:rPr>
                <a:t>64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24278" name="Rectangle 22"/>
            <p:cNvSpPr>
              <a:spLocks noChangeArrowheads="1"/>
            </p:cNvSpPr>
            <p:nvPr/>
          </p:nvSpPr>
          <p:spPr bwMode="auto">
            <a:xfrm>
              <a:off x="1436" y="2280"/>
              <a:ext cx="125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400">
                  <a:solidFill>
                    <a:srgbClr val="000000"/>
                  </a:solidFill>
                </a:rPr>
                <a:t>62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24279" name="Rectangle 23"/>
            <p:cNvSpPr>
              <a:spLocks noChangeArrowheads="1"/>
            </p:cNvSpPr>
            <p:nvPr/>
          </p:nvSpPr>
          <p:spPr bwMode="auto">
            <a:xfrm>
              <a:off x="1436" y="2753"/>
              <a:ext cx="125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400">
                  <a:solidFill>
                    <a:srgbClr val="000000"/>
                  </a:solidFill>
                </a:rPr>
                <a:t>60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24280" name="Rectangle 24"/>
            <p:cNvSpPr>
              <a:spLocks noChangeArrowheads="1"/>
            </p:cNvSpPr>
            <p:nvPr/>
          </p:nvSpPr>
          <p:spPr bwMode="auto">
            <a:xfrm>
              <a:off x="1436" y="3168"/>
              <a:ext cx="125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 eaLnBrk="1" hangingPunct="1"/>
              <a:r>
                <a:rPr lang="en-US" sz="1400">
                  <a:solidFill>
                    <a:srgbClr val="000000"/>
                  </a:solidFill>
                </a:rPr>
                <a:t>58</a:t>
              </a:r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24281" name="Line 25"/>
            <p:cNvSpPr>
              <a:spLocks noChangeShapeType="1"/>
            </p:cNvSpPr>
            <p:nvPr/>
          </p:nvSpPr>
          <p:spPr bwMode="auto">
            <a:xfrm>
              <a:off x="4359" y="3299"/>
              <a:ext cx="1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82" name="Line 26"/>
            <p:cNvSpPr>
              <a:spLocks noChangeShapeType="1"/>
            </p:cNvSpPr>
            <p:nvPr/>
          </p:nvSpPr>
          <p:spPr bwMode="auto">
            <a:xfrm>
              <a:off x="3966" y="3299"/>
              <a:ext cx="1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83" name="Line 27"/>
            <p:cNvSpPr>
              <a:spLocks noChangeShapeType="1"/>
            </p:cNvSpPr>
            <p:nvPr/>
          </p:nvSpPr>
          <p:spPr bwMode="auto">
            <a:xfrm>
              <a:off x="3583" y="3299"/>
              <a:ext cx="1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84" name="Line 28"/>
            <p:cNvSpPr>
              <a:spLocks noChangeShapeType="1"/>
            </p:cNvSpPr>
            <p:nvPr/>
          </p:nvSpPr>
          <p:spPr bwMode="auto">
            <a:xfrm>
              <a:off x="3190" y="3299"/>
              <a:ext cx="1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85" name="Line 29"/>
            <p:cNvSpPr>
              <a:spLocks noChangeShapeType="1"/>
            </p:cNvSpPr>
            <p:nvPr/>
          </p:nvSpPr>
          <p:spPr bwMode="auto">
            <a:xfrm>
              <a:off x="2797" y="3299"/>
              <a:ext cx="1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86" name="Line 30"/>
            <p:cNvSpPr>
              <a:spLocks noChangeShapeType="1"/>
            </p:cNvSpPr>
            <p:nvPr/>
          </p:nvSpPr>
          <p:spPr bwMode="auto">
            <a:xfrm>
              <a:off x="2403" y="3299"/>
              <a:ext cx="1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87" name="Line 31"/>
            <p:cNvSpPr>
              <a:spLocks noChangeShapeType="1"/>
            </p:cNvSpPr>
            <p:nvPr/>
          </p:nvSpPr>
          <p:spPr bwMode="auto">
            <a:xfrm>
              <a:off x="2020" y="3299"/>
              <a:ext cx="1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88" name="Line 32"/>
            <p:cNvSpPr>
              <a:spLocks noChangeShapeType="1"/>
            </p:cNvSpPr>
            <p:nvPr/>
          </p:nvSpPr>
          <p:spPr bwMode="auto">
            <a:xfrm>
              <a:off x="1627" y="3299"/>
              <a:ext cx="1" cy="20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89" name="Line 33"/>
            <p:cNvSpPr>
              <a:spLocks noChangeShapeType="1"/>
            </p:cNvSpPr>
            <p:nvPr/>
          </p:nvSpPr>
          <p:spPr bwMode="auto">
            <a:xfrm>
              <a:off x="1597" y="446"/>
              <a:ext cx="3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90" name="Line 34"/>
            <p:cNvSpPr>
              <a:spLocks noChangeShapeType="1"/>
            </p:cNvSpPr>
            <p:nvPr/>
          </p:nvSpPr>
          <p:spPr bwMode="auto">
            <a:xfrm>
              <a:off x="1597" y="920"/>
              <a:ext cx="3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91" name="Line 35"/>
            <p:cNvSpPr>
              <a:spLocks noChangeShapeType="1"/>
            </p:cNvSpPr>
            <p:nvPr/>
          </p:nvSpPr>
          <p:spPr bwMode="auto">
            <a:xfrm>
              <a:off x="1597" y="1394"/>
              <a:ext cx="3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92" name="Line 36"/>
            <p:cNvSpPr>
              <a:spLocks noChangeShapeType="1"/>
            </p:cNvSpPr>
            <p:nvPr/>
          </p:nvSpPr>
          <p:spPr bwMode="auto">
            <a:xfrm>
              <a:off x="1597" y="1868"/>
              <a:ext cx="3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93" name="Line 37"/>
            <p:cNvSpPr>
              <a:spLocks noChangeShapeType="1"/>
            </p:cNvSpPr>
            <p:nvPr/>
          </p:nvSpPr>
          <p:spPr bwMode="auto">
            <a:xfrm>
              <a:off x="1597" y="2341"/>
              <a:ext cx="3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94" name="Line 38"/>
            <p:cNvSpPr>
              <a:spLocks noChangeShapeType="1"/>
            </p:cNvSpPr>
            <p:nvPr/>
          </p:nvSpPr>
          <p:spPr bwMode="auto">
            <a:xfrm>
              <a:off x="1597" y="2815"/>
              <a:ext cx="3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95" name="Line 39"/>
            <p:cNvSpPr>
              <a:spLocks noChangeShapeType="1"/>
            </p:cNvSpPr>
            <p:nvPr/>
          </p:nvSpPr>
          <p:spPr bwMode="auto">
            <a:xfrm>
              <a:off x="1597" y="3289"/>
              <a:ext cx="30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96" name="Freeform 40"/>
            <p:cNvSpPr>
              <a:spLocks/>
            </p:cNvSpPr>
            <p:nvPr/>
          </p:nvSpPr>
          <p:spPr bwMode="auto">
            <a:xfrm>
              <a:off x="1627" y="446"/>
              <a:ext cx="2732" cy="2843"/>
            </a:xfrm>
            <a:custGeom>
              <a:avLst/>
              <a:gdLst>
                <a:gd name="T0" fmla="*/ 2732 w 2732"/>
                <a:gd name="T1" fmla="*/ 2843 h 2843"/>
                <a:gd name="T2" fmla="*/ 0 w 2732"/>
                <a:gd name="T3" fmla="*/ 0 h 2843"/>
                <a:gd name="T4" fmla="*/ 0 w 2732"/>
                <a:gd name="T5" fmla="*/ 2843 h 2843"/>
                <a:gd name="T6" fmla="*/ 2732 w 2732"/>
                <a:gd name="T7" fmla="*/ 2843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2" h="2843">
                  <a:moveTo>
                    <a:pt x="2732" y="2843"/>
                  </a:moveTo>
                  <a:lnTo>
                    <a:pt x="0" y="0"/>
                  </a:lnTo>
                  <a:lnTo>
                    <a:pt x="0" y="2843"/>
                  </a:lnTo>
                  <a:lnTo>
                    <a:pt x="2732" y="28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97" name="Freeform 41"/>
            <p:cNvSpPr>
              <a:spLocks/>
            </p:cNvSpPr>
            <p:nvPr/>
          </p:nvSpPr>
          <p:spPr bwMode="auto">
            <a:xfrm>
              <a:off x="1627" y="446"/>
              <a:ext cx="2732" cy="2843"/>
            </a:xfrm>
            <a:custGeom>
              <a:avLst/>
              <a:gdLst>
                <a:gd name="T0" fmla="*/ 0 w 2732"/>
                <a:gd name="T1" fmla="*/ 0 h 2843"/>
                <a:gd name="T2" fmla="*/ 2732 w 2732"/>
                <a:gd name="T3" fmla="*/ 0 h 2843"/>
                <a:gd name="T4" fmla="*/ 2732 w 2732"/>
                <a:gd name="T5" fmla="*/ 2843 h 2843"/>
                <a:gd name="T6" fmla="*/ 0 w 2732"/>
                <a:gd name="T7" fmla="*/ 0 h 2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32" h="2843">
                  <a:moveTo>
                    <a:pt x="0" y="0"/>
                  </a:moveTo>
                  <a:lnTo>
                    <a:pt x="2732" y="0"/>
                  </a:lnTo>
                  <a:lnTo>
                    <a:pt x="2732" y="28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98" name="Rectangle 42"/>
            <p:cNvSpPr>
              <a:spLocks noChangeArrowheads="1"/>
            </p:cNvSpPr>
            <p:nvPr/>
          </p:nvSpPr>
          <p:spPr bwMode="auto">
            <a:xfrm>
              <a:off x="1627" y="446"/>
              <a:ext cx="2732" cy="2843"/>
            </a:xfrm>
            <a:prstGeom prst="rect">
              <a:avLst/>
            </a:prstGeom>
            <a:noFill/>
            <a:ln w="158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299" name="Rectangle 43"/>
            <p:cNvSpPr>
              <a:spLocks noChangeArrowheads="1"/>
            </p:cNvSpPr>
            <p:nvPr/>
          </p:nvSpPr>
          <p:spPr bwMode="auto">
            <a:xfrm>
              <a:off x="2141" y="1333"/>
              <a:ext cx="21" cy="21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00" name="Rectangle 44"/>
            <p:cNvSpPr>
              <a:spLocks noChangeArrowheads="1"/>
            </p:cNvSpPr>
            <p:nvPr/>
          </p:nvSpPr>
          <p:spPr bwMode="auto">
            <a:xfrm>
              <a:off x="3018" y="1152"/>
              <a:ext cx="20" cy="20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01" name="Rectangle 45"/>
            <p:cNvSpPr>
              <a:spLocks noChangeArrowheads="1"/>
            </p:cNvSpPr>
            <p:nvPr/>
          </p:nvSpPr>
          <p:spPr bwMode="auto">
            <a:xfrm>
              <a:off x="2645" y="1102"/>
              <a:ext cx="21" cy="20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02" name="Rectangle 46"/>
            <p:cNvSpPr>
              <a:spLocks noChangeArrowheads="1"/>
            </p:cNvSpPr>
            <p:nvPr/>
          </p:nvSpPr>
          <p:spPr bwMode="auto">
            <a:xfrm>
              <a:off x="1758" y="2079"/>
              <a:ext cx="21" cy="20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03" name="Rectangle 47"/>
            <p:cNvSpPr>
              <a:spLocks noChangeArrowheads="1"/>
            </p:cNvSpPr>
            <p:nvPr/>
          </p:nvSpPr>
          <p:spPr bwMode="auto">
            <a:xfrm>
              <a:off x="2081" y="1202"/>
              <a:ext cx="20" cy="21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04" name="Rectangle 48"/>
            <p:cNvSpPr>
              <a:spLocks noChangeArrowheads="1"/>
            </p:cNvSpPr>
            <p:nvPr/>
          </p:nvSpPr>
          <p:spPr bwMode="auto">
            <a:xfrm>
              <a:off x="2736" y="1202"/>
              <a:ext cx="20" cy="21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05" name="Rectangle 49"/>
            <p:cNvSpPr>
              <a:spLocks noChangeArrowheads="1"/>
            </p:cNvSpPr>
            <p:nvPr/>
          </p:nvSpPr>
          <p:spPr bwMode="auto">
            <a:xfrm>
              <a:off x="1869" y="3006"/>
              <a:ext cx="20" cy="21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06" name="Rectangle 50"/>
            <p:cNvSpPr>
              <a:spLocks noChangeArrowheads="1"/>
            </p:cNvSpPr>
            <p:nvPr/>
          </p:nvSpPr>
          <p:spPr bwMode="auto">
            <a:xfrm>
              <a:off x="3371" y="1444"/>
              <a:ext cx="20" cy="20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07" name="Rectangle 51"/>
            <p:cNvSpPr>
              <a:spLocks noChangeArrowheads="1"/>
            </p:cNvSpPr>
            <p:nvPr/>
          </p:nvSpPr>
          <p:spPr bwMode="auto">
            <a:xfrm>
              <a:off x="2434" y="2462"/>
              <a:ext cx="20" cy="20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08" name="Rectangle 52"/>
            <p:cNvSpPr>
              <a:spLocks noChangeArrowheads="1"/>
            </p:cNvSpPr>
            <p:nvPr/>
          </p:nvSpPr>
          <p:spPr bwMode="auto">
            <a:xfrm>
              <a:off x="2162" y="1434"/>
              <a:ext cx="20" cy="20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09" name="Rectangle 53"/>
            <p:cNvSpPr>
              <a:spLocks noChangeArrowheads="1"/>
            </p:cNvSpPr>
            <p:nvPr/>
          </p:nvSpPr>
          <p:spPr bwMode="auto">
            <a:xfrm>
              <a:off x="3250" y="1051"/>
              <a:ext cx="20" cy="20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10" name="Rectangle 54"/>
            <p:cNvSpPr>
              <a:spLocks noChangeArrowheads="1"/>
            </p:cNvSpPr>
            <p:nvPr/>
          </p:nvSpPr>
          <p:spPr bwMode="auto">
            <a:xfrm>
              <a:off x="3371" y="467"/>
              <a:ext cx="20" cy="20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11" name="Rectangle 55"/>
            <p:cNvSpPr>
              <a:spLocks noChangeArrowheads="1"/>
            </p:cNvSpPr>
            <p:nvPr/>
          </p:nvSpPr>
          <p:spPr bwMode="auto">
            <a:xfrm>
              <a:off x="2414" y="910"/>
              <a:ext cx="20" cy="20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12" name="Rectangle 56"/>
            <p:cNvSpPr>
              <a:spLocks noChangeArrowheads="1"/>
            </p:cNvSpPr>
            <p:nvPr/>
          </p:nvSpPr>
          <p:spPr bwMode="auto">
            <a:xfrm>
              <a:off x="3180" y="1102"/>
              <a:ext cx="20" cy="20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13" name="Rectangle 57"/>
            <p:cNvSpPr>
              <a:spLocks noChangeArrowheads="1"/>
            </p:cNvSpPr>
            <p:nvPr/>
          </p:nvSpPr>
          <p:spPr bwMode="auto">
            <a:xfrm>
              <a:off x="4197" y="1102"/>
              <a:ext cx="21" cy="20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14" name="Rectangle 58"/>
            <p:cNvSpPr>
              <a:spLocks noChangeArrowheads="1"/>
            </p:cNvSpPr>
            <p:nvPr/>
          </p:nvSpPr>
          <p:spPr bwMode="auto">
            <a:xfrm>
              <a:off x="1678" y="1847"/>
              <a:ext cx="20" cy="21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15" name="Line 59"/>
            <p:cNvSpPr>
              <a:spLocks noChangeShapeType="1"/>
            </p:cNvSpPr>
            <p:nvPr/>
          </p:nvSpPr>
          <p:spPr bwMode="auto">
            <a:xfrm>
              <a:off x="1627" y="3289"/>
              <a:ext cx="2732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316" name="Line 60"/>
            <p:cNvSpPr>
              <a:spLocks noChangeShapeType="1"/>
            </p:cNvSpPr>
            <p:nvPr/>
          </p:nvSpPr>
          <p:spPr bwMode="auto">
            <a:xfrm flipV="1">
              <a:off x="1627" y="446"/>
              <a:ext cx="1" cy="2843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4317" name="Text Box 61"/>
          <p:cNvSpPr txBox="1">
            <a:spLocks noChangeArrowheads="1"/>
          </p:cNvSpPr>
          <p:nvPr/>
        </p:nvSpPr>
        <p:spPr bwMode="auto">
          <a:xfrm>
            <a:off x="4953000" y="55626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>
                <a:solidFill>
                  <a:schemeClr val="tx1"/>
                </a:solidFill>
                <a:latin typeface="Times New Roman" charset="0"/>
              </a:rPr>
              <a:t>Schuwirth et al., 2004</a:t>
            </a:r>
          </a:p>
        </p:txBody>
      </p:sp>
      <p:sp>
        <p:nvSpPr>
          <p:cNvPr id="224318" name="Line 62"/>
          <p:cNvSpPr>
            <a:spLocks noChangeShapeType="1"/>
          </p:cNvSpPr>
          <p:nvPr/>
        </p:nvSpPr>
        <p:spPr bwMode="auto">
          <a:xfrm flipV="1">
            <a:off x="2667000" y="685800"/>
            <a:ext cx="3352800" cy="24384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Diagnostic Accuracy</a:t>
            </a:r>
          </a:p>
        </p:txBody>
      </p:sp>
      <p:graphicFrame>
        <p:nvGraphicFramePr>
          <p:cNvPr id="156675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85800" y="1981200"/>
          <a:ext cx="6248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82" name="Chart" r:id="rId3" imgW="5194300" imgH="2755900" progId="MSGraph.Chart.8">
                  <p:embed followColorScheme="full"/>
                </p:oleObj>
              </mc:Choice>
              <mc:Fallback>
                <p:oleObj name="Chart" r:id="rId3" imgW="5194300" imgH="27559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6248400" cy="4114800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6678" name="Line 6"/>
          <p:cNvSpPr>
            <a:spLocks noChangeShapeType="1"/>
          </p:cNvSpPr>
          <p:nvPr/>
        </p:nvSpPr>
        <p:spPr bwMode="auto">
          <a:xfrm>
            <a:off x="6553200" y="2743200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9" name="Line 7"/>
          <p:cNvSpPr>
            <a:spLocks noChangeShapeType="1"/>
          </p:cNvSpPr>
          <p:nvPr/>
        </p:nvSpPr>
        <p:spPr bwMode="auto">
          <a:xfrm>
            <a:off x="6553200" y="3581400"/>
            <a:ext cx="1066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6548438" y="2249488"/>
            <a:ext cx="1389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Resident</a:t>
            </a:r>
            <a:endParaRPr lang="en-US"/>
          </a:p>
        </p:txBody>
      </p:sp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6781800" y="3048000"/>
            <a:ext cx="896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Clerk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Diagnostic Accuracy</a:t>
            </a:r>
          </a:p>
        </p:txBody>
      </p:sp>
      <p:graphicFrame>
        <p:nvGraphicFramePr>
          <p:cNvPr id="182275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85800" y="1981200"/>
          <a:ext cx="6248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80" name="Chart" r:id="rId3" imgW="5194300" imgH="2755900" progId="MSGraph.Chart.8">
                  <p:embed followColorScheme="full"/>
                </p:oleObj>
              </mc:Choice>
              <mc:Fallback>
                <p:oleObj name="Chart" r:id="rId3" imgW="5194300" imgH="27559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6248400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76" name="Line 4"/>
          <p:cNvSpPr>
            <a:spLocks noChangeShapeType="1"/>
          </p:cNvSpPr>
          <p:nvPr/>
        </p:nvSpPr>
        <p:spPr bwMode="auto">
          <a:xfrm>
            <a:off x="6553200" y="2743200"/>
            <a:ext cx="1219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77" name="Line 5"/>
          <p:cNvSpPr>
            <a:spLocks noChangeShapeType="1"/>
          </p:cNvSpPr>
          <p:nvPr/>
        </p:nvSpPr>
        <p:spPr bwMode="auto">
          <a:xfrm>
            <a:off x="6553200" y="3581400"/>
            <a:ext cx="10668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6548438" y="2249488"/>
            <a:ext cx="1389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Resident</a:t>
            </a:r>
            <a:endParaRPr lang="en-US"/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6781800" y="3048000"/>
            <a:ext cx="896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Clerk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Systematic, hypothesis - free , search leads to no advantage in performance (even for novices)</a:t>
            </a:r>
          </a:p>
          <a:p>
            <a:pPr lvl="1"/>
            <a:r>
              <a:rPr lang="en-US"/>
              <a:t> Tendency to identify and label  normal variation or irrelevant feature</a:t>
            </a:r>
          </a:p>
          <a:p>
            <a:pPr lvl="1"/>
            <a:endParaRPr lang="en-US"/>
          </a:p>
          <a:p>
            <a:r>
              <a:rPr lang="en-US"/>
              <a:t>Conbined strategy (pattern recognition + analytical) is optimal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Mixed vs. Blocked Practice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/>
              <a:t>In the face of ambiguous features (which are subject to reinterpretation),and multiple categories,  students must learn the features which </a:t>
            </a:r>
            <a:r>
              <a:rPr lang="en-US" i="1"/>
              <a:t>discriminate</a:t>
            </a:r>
            <a:r>
              <a:rPr lang="en-US"/>
              <a:t> one category form another, not those which </a:t>
            </a:r>
            <a:r>
              <a:rPr lang="en-US" i="1"/>
              <a:t>support</a:t>
            </a:r>
            <a:r>
              <a:rPr lang="en-US"/>
              <a:t> a particular category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Mixed vs. Blocked Practice</a:t>
            </a:r>
            <a:br>
              <a:rPr lang="en-US"/>
            </a:br>
            <a:r>
              <a:rPr lang="en-US" sz="2800"/>
              <a:t>Hatala, 2000</a:t>
            </a:r>
            <a:endParaRPr lang="en-US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ECG Diagnosis -- 3 categories</a:t>
            </a:r>
          </a:p>
          <a:p>
            <a:r>
              <a:rPr lang="en-US"/>
              <a:t>6 examples / category</a:t>
            </a:r>
          </a:p>
          <a:p>
            <a:pPr>
              <a:buFontTx/>
              <a:buNone/>
            </a:pPr>
            <a:r>
              <a:rPr lang="en-US" u="sng"/>
              <a:t>Blocked</a:t>
            </a:r>
          </a:p>
          <a:p>
            <a:pPr>
              <a:buFontTx/>
              <a:buNone/>
            </a:pPr>
            <a:r>
              <a:rPr lang="en-US" u="sng"/>
              <a:t>	</a:t>
            </a:r>
            <a:r>
              <a:rPr lang="en-US"/>
              <a:t>Review, then 6 examples/category</a:t>
            </a:r>
          </a:p>
          <a:p>
            <a:pPr>
              <a:buFontTx/>
              <a:buNone/>
            </a:pPr>
            <a:r>
              <a:rPr lang="en-US" u="sng"/>
              <a:t>Mixed</a:t>
            </a:r>
            <a:r>
              <a:rPr lang="en-US"/>
              <a:t>	</a:t>
            </a:r>
          </a:p>
          <a:p>
            <a:pPr>
              <a:buFontTx/>
              <a:buNone/>
            </a:pPr>
            <a:r>
              <a:rPr lang="en-US"/>
              <a:t>	Review, 2/category, 12 (4 x 3) practice</a:t>
            </a:r>
          </a:p>
          <a:p>
            <a:pPr>
              <a:buFontTx/>
              <a:buNone/>
            </a:pPr>
            <a:r>
              <a:rPr lang="en-US" u="sng"/>
              <a:t>TEST</a:t>
            </a:r>
            <a:r>
              <a:rPr lang="en-US"/>
              <a:t>	6 new ECGs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Accuracy -- %</a:t>
            </a:r>
          </a:p>
        </p:txBody>
      </p:sp>
      <p:graphicFrame>
        <p:nvGraphicFramePr>
          <p:cNvPr id="166915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685800" y="1981200"/>
          <a:ext cx="777081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16" name="Chart" r:id="rId3" imgW="5194300" imgH="2755900" progId="MSGraph.Chart.8">
                  <p:embed followColorScheme="full"/>
                </p:oleObj>
              </mc:Choice>
              <mc:Fallback>
                <p:oleObj name="Chart" r:id="rId3" imgW="5194300" imgH="27559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7770813" cy="4114800"/>
                      </a:xfrm>
                      <a:prstGeom prst="rect">
                        <a:avLst/>
                      </a:prstGeom>
                      <a:extLst>
                        <a:ext uri="{FAA26D3D-D897-4be2-8F04-BA451C77F1D7}">
                          <ma14:placeholderFlag xmlns:ma14="http://schemas.microsoft.com/office/mac/drawingml/2011/main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Mixed practice, contrast across categories, leads to 50% improvement in accuracy over blocked practice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OVERALL CONCLUSIONS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Clinical reasoning is based on both analytical facts and relationships and an accumulation of examples</a:t>
            </a:r>
          </a:p>
          <a:p>
            <a:r>
              <a:rPr lang="en-US"/>
              <a:t> Examples are rich source of hypotheses</a:t>
            </a:r>
          </a:p>
          <a:p>
            <a:r>
              <a:rPr lang="en-US"/>
              <a:t> Examples aid expert to interpret ambiguous features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Careful attention must be paid to the nature and number of examples students acquire during clinical education (deliberate practice)</a:t>
            </a:r>
          </a:p>
          <a:p>
            <a:r>
              <a:rPr lang="en-US"/>
              <a:t>Students should be encouraged (not discouraged) to try to recognize patterns and look for similarity to prior cases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BUT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/>
          </a:p>
          <a:p>
            <a:r>
              <a:rPr lang="en-US"/>
              <a:t>Every measure of knowledge/ performance decays right after graduation</a:t>
            </a:r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Day and Norcini, 1988</a:t>
            </a:r>
          </a:p>
        </p:txBody>
      </p:sp>
      <p:graphicFrame>
        <p:nvGraphicFramePr>
          <p:cNvPr id="201731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914400" y="1219200"/>
          <a:ext cx="7770813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2" name="Chart" r:id="rId3" imgW="5194300" imgH="2743200" progId="MSGraph.Chart.8">
                  <p:embed followColorScheme="full"/>
                </p:oleObj>
              </mc:Choice>
              <mc:Fallback>
                <p:oleObj name="Chart" r:id="rId3" imgW="5194300" imgH="27432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19200"/>
                        <a:ext cx="7770813" cy="563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Designs\PULSE.POT</Template>
  <TotalTime>2337</TotalTime>
  <Words>1464</Words>
  <Application>Microsoft Macintosh PowerPoint</Application>
  <PresentationFormat>On-screen Show (4:3)</PresentationFormat>
  <Paragraphs>344</Paragraphs>
  <Slides>78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78</vt:i4>
      </vt:variant>
    </vt:vector>
  </HeadingPairs>
  <TitlesOfParts>
    <vt:vector size="86" baseType="lpstr">
      <vt:lpstr>Times New Roman</vt:lpstr>
      <vt:lpstr>Arial</vt:lpstr>
      <vt:lpstr>Tahoma</vt:lpstr>
      <vt:lpstr>Pulse</vt:lpstr>
      <vt:lpstr>Microsoft Graph 2000 Chart</vt:lpstr>
      <vt:lpstr>Microsoft Graph 97 Chart</vt:lpstr>
      <vt:lpstr>Microsoft Excel Chart</vt:lpstr>
      <vt:lpstr>Microsoft Graph Chart</vt:lpstr>
      <vt:lpstr>The Art and Science of Clinical Reasoning: The Role of Experience in Clinical Expertise</vt:lpstr>
      <vt:lpstr>The Conundrum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BUT</vt:lpstr>
      <vt:lpstr>Day and Norcini, 1988</vt:lpstr>
      <vt:lpstr>What does the expert get from ten years of experience?</vt:lpstr>
      <vt:lpstr>Early History of Clinical Reasoning (1973-79)</vt:lpstr>
      <vt:lpstr>Early History of Clinical Reasoning (1973-79)</vt:lpstr>
      <vt:lpstr>The Paradigm Shift (1979 - 99)</vt:lpstr>
      <vt:lpstr>The Alternative View</vt:lpstr>
      <vt:lpstr>Exemplar Theory -  Medin, Brooks</vt:lpstr>
      <vt:lpstr>Similarity and recognition of everyday objects</vt:lpstr>
      <vt:lpstr>PowerPoint Presentation</vt:lpstr>
      <vt:lpstr>PowerPoint Presentation</vt:lpstr>
      <vt:lpstr>PowerPoint Presentation</vt:lpstr>
      <vt:lpstr>PowerPoint Presentation</vt:lpstr>
      <vt:lpstr>Effect of Similarity  (Allen, Brooks, Norman, 1992)</vt:lpstr>
      <vt:lpstr>PowerPoint Presentation</vt:lpstr>
      <vt:lpstr>PowerPoint Presentation</vt:lpstr>
      <vt:lpstr>Accuracy by Bias Condition</vt:lpstr>
      <vt:lpstr>Hatala et al, ECG Interpretation</vt:lpstr>
      <vt:lpstr>RESULTS Percent of Diagnoses by Condition</vt:lpstr>
      <vt:lpstr>RESULTS Number of Features by Condition </vt:lpstr>
      <vt:lpstr>Studies of Expert Pattern Recognition</vt:lpstr>
      <vt:lpstr>Diagnostic Accuracy</vt:lpstr>
      <vt:lpstr>Diagnostic Accuracy</vt:lpstr>
      <vt:lpstr>Diagnostic Accuracy</vt:lpstr>
      <vt:lpstr>Conclusions</vt:lpstr>
      <vt:lpstr>CONCLUSIONS -  The Role of Examples</vt:lpstr>
      <vt:lpstr>Implications</vt:lpstr>
      <vt:lpstr>Rapid Diagnosis</vt:lpstr>
      <vt:lpstr>Response time by Educational Level</vt:lpstr>
      <vt:lpstr>PowerPoint Presentation</vt:lpstr>
      <vt:lpstr>Proportion of Errors Predicted</vt:lpstr>
      <vt:lpstr>Influence on Feature Interpretation</vt:lpstr>
      <vt:lpstr>Influence of Diagnosis on Feature Perception (LeBlanc et al)</vt:lpstr>
      <vt:lpstr>PowerPoint Presentation</vt:lpstr>
      <vt:lpstr>RESULTS Diagnostic Accuracy by Bias </vt:lpstr>
      <vt:lpstr>RESULTS Number of Features of Correct Diagnosis by Condition </vt:lpstr>
      <vt:lpstr>RESULTS Number of Features of Alternate Diagnosis by Condition </vt:lpstr>
      <vt:lpstr>ECG Diagnosis Hatala et al., 1999</vt:lpstr>
      <vt:lpstr>Results -- Diagnosis</vt:lpstr>
      <vt:lpstr>Results -- Features of Correct Dx</vt:lpstr>
      <vt:lpstr>Conclusions - Ambiguity of Features</vt:lpstr>
      <vt:lpstr>Conclusions (to date)</vt:lpstr>
      <vt:lpstr>Science and Clinical Reasoning (Patel, Schmidt)</vt:lpstr>
      <vt:lpstr>Where Do Clinicians Use Basic Science?</vt:lpstr>
      <vt:lpstr>Experimental Design</vt:lpstr>
      <vt:lpstr>Diagnostic Accuracy</vt:lpstr>
      <vt:lpstr>Causal Explanations</vt:lpstr>
      <vt:lpstr>No of Diagnoses / Investigations</vt:lpstr>
      <vt:lpstr>Conclusions - Use of Basic Science</vt:lpstr>
      <vt:lpstr>IMPLICATIONS for TEACHING</vt:lpstr>
      <vt:lpstr>Coordinating Analytical and Exemplar-Based Processing</vt:lpstr>
      <vt:lpstr>Analytical and Holistic Processes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Accuracy by Lesion Type</vt:lpstr>
      <vt:lpstr>PowerPoint Presentation</vt:lpstr>
      <vt:lpstr>INSTRUCTION AND PATTERN RECOGNITION</vt:lpstr>
      <vt:lpstr>Diagnostic Accuracy</vt:lpstr>
      <vt:lpstr>Diagnostic Accuracy</vt:lpstr>
      <vt:lpstr>Conclusion</vt:lpstr>
      <vt:lpstr>Mixed vs. Blocked Practice</vt:lpstr>
      <vt:lpstr>Mixed vs. Blocked Practice Hatala, 2000</vt:lpstr>
      <vt:lpstr>Accuracy -- %</vt:lpstr>
      <vt:lpstr>Conclusions</vt:lpstr>
      <vt:lpstr>OVERALL CONCLUSIONS</vt:lpstr>
      <vt:lpstr>Implications</vt:lpstr>
    </vt:vector>
  </TitlesOfParts>
  <Company>McMaster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Epistemology of Clinical Diagnosis: Perspectives from Philosophy, Psychology and Neuroscience</dc:title>
  <dc:creator>Geoffrey Norman</dc:creator>
  <cp:lastModifiedBy>Cassie</cp:lastModifiedBy>
  <cp:revision>70</cp:revision>
  <cp:lastPrinted>1999-09-22T04:12:42Z</cp:lastPrinted>
  <dcterms:created xsi:type="dcterms:W3CDTF">1999-09-04T19:04:54Z</dcterms:created>
  <dcterms:modified xsi:type="dcterms:W3CDTF">2014-11-24T15:55:23Z</dcterms:modified>
</cp:coreProperties>
</file>