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7"/>
    <p:restoredTop sz="94733"/>
  </p:normalViewPr>
  <p:slideViewPr>
    <p:cSldViewPr snapToGrid="0" snapToObjects="1">
      <p:cViewPr varScale="1">
        <p:scale>
          <a:sx n="79" d="100"/>
          <a:sy n="79" d="100"/>
        </p:scale>
        <p:origin x="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6BA4-B130-A841-BFBC-DC415473FA7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C8968-7882-F447-A3A6-124C8C3F6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7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Any information outlined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C8968-7882-F447-A3A6-124C8C3F6E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5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73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1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6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7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8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0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7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4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lackcoalitionagainstcovid.org/" TargetMode="External"/><Relationship Id="rId13" Type="http://schemas.openxmlformats.org/officeDocument/2006/relationships/hyperlink" Target="https://odh.ohio.gov/static/covid19/vaccine-providers/provider-guidance-covid-19-vaccine-health-equity-considerations.pdf" TargetMode="External"/><Relationship Id="rId18" Type="http://schemas.openxmlformats.org/officeDocument/2006/relationships/image" Target="../media/image6.jpeg"/><Relationship Id="rId3" Type="http://schemas.openxmlformats.org/officeDocument/2006/relationships/hyperlink" Target="https://www.cdc.gov/coronavirus/2019-ncov/need-extra-precautions/pregnancy-breastfeeding.html" TargetMode="External"/><Relationship Id="rId7" Type="http://schemas.openxmlformats.org/officeDocument/2006/relationships/hyperlink" Target="https://www.cnn.com/2020/12/15/us/black-americans-and-vaccine-hesitancy/index.html" TargetMode="External"/><Relationship Id="rId12" Type="http://schemas.openxmlformats.org/officeDocument/2006/relationships/hyperlink" Target="https://www.fda.gov/files/vaccines,%20blood%20&amp;%20biologics/published/Ensuring-the-Safety-of-Vaccines-in-the-United-States.pdf" TargetMode="External"/><Relationship Id="rId17" Type="http://schemas.openxmlformats.org/officeDocument/2006/relationships/image" Target="../media/image5.svg"/><Relationship Id="rId2" Type="http://schemas.openxmlformats.org/officeDocument/2006/relationships/hyperlink" Target="https://shea-online.org/images/resources/UPDATED_SHEA_Vaccine_Planning_Considerations_Dec2020.pdf" TargetMode="Externa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nn.com/2020/12/17/opinions/african-americans-covid-vaccine-sacks/index.html" TargetMode="External"/><Relationship Id="rId11" Type="http://schemas.openxmlformats.org/officeDocument/2006/relationships/hyperlink" Target="https://www.nytimes.com/2020/12/16/opinion/covid-deaths-young-adults.html" TargetMode="External"/><Relationship Id="rId5" Type="http://schemas.openxmlformats.org/officeDocument/2006/relationships/hyperlink" Target="https://time.com/5925074/black-americans-covid-19-vaccine-distrust/" TargetMode="External"/><Relationship Id="rId15" Type="http://schemas.openxmlformats.org/officeDocument/2006/relationships/hyperlink" Target="https://www.vitaltalk.org/guides/responding-to-emotion-respecting/" TargetMode="External"/><Relationship Id="rId10" Type="http://schemas.openxmlformats.org/officeDocument/2006/relationships/hyperlink" Target="https://www.nejm.org/doi/full/10.1056/NEJMp2023616" TargetMode="External"/><Relationship Id="rId4" Type="http://schemas.openxmlformats.org/officeDocument/2006/relationships/hyperlink" Target="https://www.ncbi.nlm.nih.gov/pmc/articles/PMC7471481/" TargetMode="External"/><Relationship Id="rId9" Type="http://schemas.openxmlformats.org/officeDocument/2006/relationships/hyperlink" Target="https://www.nmanet.org/" TargetMode="External"/><Relationship Id="rId14" Type="http://schemas.openxmlformats.org/officeDocument/2006/relationships/hyperlink" Target="https://www.ama-assn.org/topics/covid-19-ethics-guidanc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tnews.com/2020/12/19/a-side-by-side-comparison-of-the-pfizer-biontech-and-moderna-vaccines/" TargetMode="External"/><Relationship Id="rId13" Type="http://schemas.openxmlformats.org/officeDocument/2006/relationships/image" Target="../media/image6.jpeg"/><Relationship Id="rId3" Type="http://schemas.openxmlformats.org/officeDocument/2006/relationships/hyperlink" Target="https://www.cdc.gov/coronavirus/2019-ncov/vaccines/safety/allergic-reaction.html" TargetMode="External"/><Relationship Id="rId7" Type="http://schemas.openxmlformats.org/officeDocument/2006/relationships/hyperlink" Target="https://www.cdc.gov/vaccines/covid-19/long-term-care/pharmacy-partnerships.html" TargetMode="External"/><Relationship Id="rId12" Type="http://schemas.openxmlformats.org/officeDocument/2006/relationships/hyperlink" Target="https://www.cdc.gov/vaccines/covid-19/hcp/index.html?CDC_AA_refVal=https%3A%2F%2Fwww.cdc.gov%2Fvaccines%2Fcovid-19%2Fhcp%2Ftalking-to-patients.html" TargetMode="External"/><Relationship Id="rId2" Type="http://schemas.openxmlformats.org/officeDocument/2006/relationships/hyperlink" Target="https://www.reuters.com/article/us-health-coronavirus-vaccines-fda-idUSKBN28T05J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dc.gov/coronavirus/2019-ncov/vaccines/recommendations/LTCF-residents.html" TargetMode="External"/><Relationship Id="rId11" Type="http://schemas.openxmlformats.org/officeDocument/2006/relationships/hyperlink" Target="https://apnews.com/article/pfizer-study-vaccine-coronavirus-strain-3094dd3cc91b4a20780402476cdcb5ae" TargetMode="External"/><Relationship Id="rId5" Type="http://schemas.openxmlformats.org/officeDocument/2006/relationships/hyperlink" Target="https://www.nejm.org/doi/full/10.1056/NEJMp2031373" TargetMode="External"/><Relationship Id="rId10" Type="http://schemas.openxmlformats.org/officeDocument/2006/relationships/hyperlink" Target="https://www.prevention.com/health/a35118263/astrazeneca-vs-pfizer-vs-moderna-covid-19-vaccine/" TargetMode="External"/><Relationship Id="rId4" Type="http://schemas.openxmlformats.org/officeDocument/2006/relationships/hyperlink" Target="https://relief.unboundmedicine.com/relief/view/Coronavirus-Guidelines/2355056/all/Coronavirus_COVID_19_Vaccines" TargetMode="External"/><Relationship Id="rId9" Type="http://schemas.openxmlformats.org/officeDocument/2006/relationships/hyperlink" Target="https://www.cnn.com/2020/12/17/health/moderna-vaccine-what-we-know/index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n.com/2021/01/08/health/covid-vaccinated-infected-wellness/index.html" TargetMode="External"/><Relationship Id="rId13" Type="http://schemas.openxmlformats.org/officeDocument/2006/relationships/hyperlink" Target="https://www.nejm.org/doi/full/10.1056/NEJMoa2034201" TargetMode="External"/><Relationship Id="rId3" Type="http://schemas.openxmlformats.org/officeDocument/2006/relationships/hyperlink" Target="https://www.cnn.com/webview/world/live-news/coronavirus-pandemic-vaccine-updates-01-12-21/h_2b80bdf2e866dd9b8d0aaafe1b5b7d72" TargetMode="External"/><Relationship Id="rId7" Type="http://schemas.openxmlformats.org/officeDocument/2006/relationships/hyperlink" Target="https://med.ohio.gov/Portals/0/Job_Aid_--_Request_Access_to_COVID-19_Vaccination_Provider_Program_Application%20%281%29.pdf" TargetMode="External"/><Relationship Id="rId12" Type="http://schemas.openxmlformats.org/officeDocument/2006/relationships/hyperlink" Target="https://urldefense.com/v3/__https:/www.medpagetoday.com/infectiousdisease/covid19/90501__;!!On18fmf1aQ!llF9Eb0TDk1l84y4Ualn1Y9uv-A6v9T0abF-7aw6qtMoMs9U39MYtcsewDviP8J3_zKW$" TargetMode="External"/><Relationship Id="rId2" Type="http://schemas.openxmlformats.org/officeDocument/2006/relationships/hyperlink" Target="https://www.ama-assn.org/press-center/press-releases/ama-policy-aimed-combatting-misinformation-about-covid-19-vaccin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dh.ohio.gov/static/covid19/vaccine-providers/covid-19-vaccine-communications-toolkit.pdf?utm_source=BenchmarkEmail&amp;utm_campaign=COVID-19_Vaccine_Communications_Toolkit&amp;utm_medium=email" TargetMode="External"/><Relationship Id="rId11" Type="http://schemas.openxmlformats.org/officeDocument/2006/relationships/hyperlink" Target="https://abcnews.go.com/Health/covid-19-vaccine-answering-common-questions/story?id=74625343" TargetMode="External"/><Relationship Id="rId5" Type="http://schemas.openxmlformats.org/officeDocument/2006/relationships/hyperlink" Target="https://med.ohio.gov/Portals/0/Checklist_--_COVID-19_Vaccination_Program_Enrollment.pdf" TargetMode="External"/><Relationship Id="rId10" Type="http://schemas.openxmlformats.org/officeDocument/2006/relationships/hyperlink" Target="https://www.cdc.gov/vaccinesafety/pdf/vaers_factsheet1.pdf" TargetMode="External"/><Relationship Id="rId4" Type="http://schemas.openxmlformats.org/officeDocument/2006/relationships/hyperlink" Target="https://med.ohio.gov/Portals/0/Fact_Sheet_--_Ultra-Cold_COVID-19_Vaccine_Planning_Considerations%20%281%29.pdf" TargetMode="External"/><Relationship Id="rId9" Type="http://schemas.openxmlformats.org/officeDocument/2006/relationships/hyperlink" Target="https://www.cdc.gov/vaccinesafety/ensuringsafety/monitoring/vaers/print-material.html" TargetMode="External"/><Relationship Id="rId1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8ABE73-8F5E-4420-B104-CC026358BD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62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28F9F5-A9A8-304A-9D60-DFDC184F4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94" y="972869"/>
            <a:ext cx="4404106" cy="1313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/>
              <a:t>Taskforce Toolkit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DE32B-5D9E-0A41-B3D0-180AD28A3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94" y="2718054"/>
            <a:ext cx="7787069" cy="37792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50000"/>
                </a:solidFill>
              </a:rPr>
              <a:t>Information about the vaccine itself:</a:t>
            </a:r>
          </a:p>
          <a:p>
            <a:pPr marL="228600">
              <a:lnSpc>
                <a:spcPct val="100000"/>
              </a:lnSpc>
            </a:pPr>
            <a:r>
              <a:rPr lang="en-US" sz="2000" dirty="0"/>
              <a:t>https://</a:t>
            </a:r>
            <a:r>
              <a:rPr lang="en-US" sz="2000" dirty="0" err="1"/>
              <a:t>www.cdc.gov</a:t>
            </a:r>
            <a:r>
              <a:rPr lang="en-US" sz="2000" dirty="0"/>
              <a:t>/vaccines/covid-19/</a:t>
            </a:r>
            <a:r>
              <a:rPr lang="en-US" sz="2000" dirty="0" err="1"/>
              <a:t>health-systems-communication-toolkit.html#faqs</a:t>
            </a:r>
            <a:endParaRPr lang="en-US" sz="20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50000"/>
                </a:solidFill>
              </a:rPr>
              <a:t> Information about Ohio rules and regulations:</a:t>
            </a:r>
          </a:p>
          <a:p>
            <a:pPr marL="228600">
              <a:lnSpc>
                <a:spcPct val="100000"/>
              </a:lnSpc>
            </a:pPr>
            <a:r>
              <a:rPr lang="en-US" sz="2000" dirty="0" err="1"/>
              <a:t>med.ohio.gov</a:t>
            </a:r>
            <a:r>
              <a:rPr lang="en-US" sz="2000" dirty="0"/>
              <a:t>/COVID-19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50000"/>
                </a:solidFill>
              </a:rPr>
              <a:t>Vaccine statistics:</a:t>
            </a:r>
          </a:p>
          <a:p>
            <a:pPr marL="228600">
              <a:lnSpc>
                <a:spcPct val="100000"/>
              </a:lnSpc>
            </a:pPr>
            <a:r>
              <a:rPr lang="en-US" sz="2000" dirty="0"/>
              <a:t>https://</a:t>
            </a:r>
            <a:r>
              <a:rPr lang="en-US" sz="2000" dirty="0" err="1"/>
              <a:t>coronavirus.ohio.gov</a:t>
            </a:r>
            <a:r>
              <a:rPr lang="en-US" sz="2000" dirty="0"/>
              <a:t>/</a:t>
            </a:r>
            <a:r>
              <a:rPr lang="en-US" sz="2000" dirty="0" err="1"/>
              <a:t>wps</a:t>
            </a:r>
            <a:r>
              <a:rPr lang="en-US" sz="2000" dirty="0"/>
              <a:t>/portal/gov/covid-19/dashboards/vaccination-dashboard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7" name="Graphic 6" descr="Needle outline">
            <a:extLst>
              <a:ext uri="{FF2B5EF4-FFF2-40B4-BE49-F238E27FC236}">
                <a16:creationId xmlns:a16="http://schemas.microsoft.com/office/drawing/2014/main" id="{4437A715-5E3F-FB4A-985B-47EC4020DD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2044" y="15043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34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4FD37B-D4B0-4046-91AF-1ADCC1325A1E}"/>
              </a:ext>
            </a:extLst>
          </p:cNvPr>
          <p:cNvSpPr/>
          <p:nvPr/>
        </p:nvSpPr>
        <p:spPr>
          <a:xfrm>
            <a:off x="0" y="551886"/>
            <a:ext cx="11930062" cy="67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/>
              <a:t>Society for Healthcare Epidemiology of America Recommendations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 </a:t>
            </a:r>
            <a:r>
              <a:rPr lang="en-US" sz="1400" u="sng" dirty="0">
                <a:hlinkClick r:id="rId2"/>
              </a:rPr>
              <a:t>https://shea-online.org/images/resources/UPDATED_SHEA_Vaccine_Planning_Considerations_Dec2020.pdf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950000"/>
                </a:solidFill>
              </a:rPr>
              <a:t>Pharmacy: Newsletter Updated Weekly 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https://</a:t>
            </a:r>
            <a:r>
              <a:rPr lang="en-US" sz="1400" dirty="0" err="1"/>
              <a:t>www.pharmacy.ohio.gov</a:t>
            </a:r>
            <a:r>
              <a:rPr lang="en-US" sz="1400" dirty="0"/>
              <a:t>/</a:t>
            </a:r>
            <a:r>
              <a:rPr lang="en-US" sz="1400" dirty="0" err="1"/>
              <a:t>Default.aspx</a:t>
            </a:r>
            <a:r>
              <a:rPr lang="en-US" sz="1400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1400" b="1" dirty="0"/>
              <a:t>Pregnancy</a:t>
            </a:r>
            <a:r>
              <a:rPr lang="en-US" sz="1400" dirty="0"/>
              <a:t>:</a:t>
            </a:r>
          </a:p>
          <a:p>
            <a:pPr>
              <a:lnSpc>
                <a:spcPct val="120000"/>
              </a:lnSpc>
            </a:pPr>
            <a:r>
              <a:rPr lang="en-US" sz="1400" u="sng" dirty="0">
                <a:hlinkClick r:id="rId3"/>
              </a:rPr>
              <a:t>https://www.cdc.gov/coronavirus/2019-ncov/need-extra-precautions/pregnancy-breastfeeding.html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b="1" dirty="0"/>
              <a:t>Vaccine Allocation and the Economy</a:t>
            </a:r>
          </a:p>
          <a:p>
            <a:pPr>
              <a:lnSpc>
                <a:spcPct val="120000"/>
              </a:lnSpc>
            </a:pPr>
            <a:r>
              <a:rPr lang="en-US" sz="1400" u="sng" dirty="0">
                <a:hlinkClick r:id="rId4"/>
              </a:rPr>
              <a:t>https://www.ncbi.nlm.nih.gov/pmc/articles/PMC7471481/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950000"/>
                </a:solidFill>
              </a:rPr>
              <a:t>Black Americans and Vaccine Distrust:</a:t>
            </a:r>
          </a:p>
          <a:p>
            <a:pPr>
              <a:lnSpc>
                <a:spcPct val="120000"/>
              </a:lnSpc>
            </a:pPr>
            <a:r>
              <a:rPr lang="en-US" sz="1400" u="sng" dirty="0">
                <a:hlinkClick r:id="rId5"/>
              </a:rPr>
              <a:t>https://time.com/5925074/black-americans-covid-19-vaccine-distrust/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u="sng" dirty="0">
                <a:hlinkClick r:id="rId6"/>
              </a:rPr>
              <a:t>https://www.cnn.com/2020/12/17/opinions/african-americans-covid-vaccine-sacks/index.html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u="sng" dirty="0">
                <a:hlinkClick r:id="rId7"/>
              </a:rPr>
              <a:t>https://www.cnn.com/2020/12/15/us/black-americans-and-vaccine-hesitancy/index.html</a:t>
            </a:r>
            <a:endParaRPr lang="en-US" sz="1400" u="sng" dirty="0"/>
          </a:p>
          <a:p>
            <a:pPr>
              <a:lnSpc>
                <a:spcPct val="120000"/>
              </a:lnSpc>
            </a:pPr>
            <a:r>
              <a:rPr lang="en-US" sz="1400" dirty="0">
                <a:hlinkClick r:id="rId8"/>
              </a:rPr>
              <a:t>https://blackcoalitionagainstcovid.org/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dirty="0">
                <a:hlinkClick r:id="rId9"/>
              </a:rPr>
              <a:t>https://www.nmanet.org/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950000"/>
                </a:solidFill>
              </a:rPr>
              <a:t>Structural Racism and Covid-19</a:t>
            </a:r>
          </a:p>
          <a:p>
            <a:pPr>
              <a:lnSpc>
                <a:spcPct val="120000"/>
              </a:lnSpc>
            </a:pPr>
            <a:r>
              <a:rPr lang="en-US" sz="1400" u="sng" dirty="0">
                <a:hlinkClick r:id="rId10"/>
              </a:rPr>
              <a:t>https://www.nejm.org/doi/full/10.1056/NEJMp2023616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b="1" dirty="0"/>
              <a:t>COVID-19 and the Youth:</a:t>
            </a:r>
          </a:p>
          <a:p>
            <a:pPr>
              <a:lnSpc>
                <a:spcPct val="120000"/>
              </a:lnSpc>
            </a:pPr>
            <a:r>
              <a:rPr lang="en-US" sz="1400" u="sng" dirty="0">
                <a:hlinkClick r:id="rId11"/>
              </a:rPr>
              <a:t>https://www.nytimes.com/2020/12/16/opinion/covid-deaths-young-adults.html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950000"/>
                </a:solidFill>
              </a:rPr>
              <a:t>Safety Methodology:</a:t>
            </a:r>
          </a:p>
          <a:p>
            <a:pPr>
              <a:lnSpc>
                <a:spcPct val="120000"/>
              </a:lnSpc>
            </a:pPr>
            <a:r>
              <a:rPr lang="en-US" sz="1400" u="sng" dirty="0">
                <a:hlinkClick r:id="rId12"/>
              </a:rPr>
              <a:t>https://www.fda.gov/files/vaccines,%20blood%20&amp;%20biologics/published/Ensuring-the-Safety-of-Vaccines-in-the-United-States.pdf</a:t>
            </a:r>
            <a:endParaRPr lang="en-US" sz="1400" u="sng" dirty="0"/>
          </a:p>
          <a:p>
            <a:pPr>
              <a:lnSpc>
                <a:spcPct val="120000"/>
              </a:lnSpc>
            </a:pPr>
            <a:r>
              <a:rPr lang="en-US" sz="1400" b="1" dirty="0"/>
              <a:t>Health Equity Considerations/Ethics: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hlinkClick r:id="rId13"/>
              </a:rPr>
              <a:t>https://odh.ohio.gov/static/covid19/vaccine-providers/provider-guidance-covid-19-vaccine-health-equity-considerations.pdf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dirty="0">
                <a:hlinkClick r:id="rId14"/>
              </a:rPr>
              <a:t>https://www.ama-assn.org/topics/covid-19-ethics-guidance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dirty="0">
                <a:hlinkClick r:id="rId15"/>
              </a:rPr>
              <a:t>https://www.vitaltalk.org/guides/responding-to-emotion-respecting/</a:t>
            </a:r>
            <a:endParaRPr lang="en-US" sz="1400" dirty="0"/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C8796C-CC34-484D-A846-55FB3C2C0295}"/>
              </a:ext>
            </a:extLst>
          </p:cNvPr>
          <p:cNvSpPr txBox="1"/>
          <p:nvPr/>
        </p:nvSpPr>
        <p:spPr>
          <a:xfrm>
            <a:off x="3414625" y="232624"/>
            <a:ext cx="536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50000"/>
                </a:solidFill>
              </a:rPr>
              <a:t>Remember: Updates are happening everyday!</a:t>
            </a:r>
          </a:p>
        </p:txBody>
      </p:sp>
      <p:pic>
        <p:nvPicPr>
          <p:cNvPr id="6" name="Graphic 5" descr="Needle with solid fill">
            <a:extLst>
              <a:ext uri="{FF2B5EF4-FFF2-40B4-BE49-F238E27FC236}">
                <a16:creationId xmlns:a16="http://schemas.microsoft.com/office/drawing/2014/main" id="{16A81931-EC34-AE42-B3DF-3E433DD7C36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453741">
            <a:off x="2982206" y="30904"/>
            <a:ext cx="647280" cy="647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BAEB56-035C-2F41-891C-9746F7951FDF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alphaModFix amt="5000"/>
          </a:blip>
          <a:srcRect l="10578" r="5049" b="-1"/>
          <a:stretch/>
        </p:blipFill>
        <p:spPr>
          <a:xfrm>
            <a:off x="3982720" y="-1612218"/>
            <a:ext cx="12192000" cy="964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9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B1EE86-B459-8E40-A011-F301472FB220}"/>
              </a:ext>
            </a:extLst>
          </p:cNvPr>
          <p:cNvSpPr/>
          <p:nvPr/>
        </p:nvSpPr>
        <p:spPr>
          <a:xfrm>
            <a:off x="0" y="0"/>
            <a:ext cx="12192000" cy="692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700" b="1" dirty="0"/>
              <a:t>Allergic Reactions: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2"/>
              </a:rPr>
              <a:t>https://www.reuters.com/article/us-health-coronavirus-vaccines-fda-idUSKBN28T05J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3"/>
              </a:rPr>
              <a:t>https://www.cdc.gov/coronavirus/2019-ncov/vaccines/safety/allergic-reaction.html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b="1" dirty="0"/>
              <a:t>Vaccine Trial Information: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4"/>
              </a:rPr>
              <a:t>https://relief.unboundmedicine.com/relief/view/Coronavirus-Guidelines/2355056/all/Coronavirus_COVID_19_Vaccines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b="1" dirty="0"/>
              <a:t>Emergency Use Authorization of </a:t>
            </a:r>
            <a:r>
              <a:rPr lang="en-US" sz="1700" b="1" dirty="0" err="1"/>
              <a:t>Covid</a:t>
            </a:r>
            <a:r>
              <a:rPr lang="en-US" sz="1700" b="1" dirty="0"/>
              <a:t> Vaccines:</a:t>
            </a:r>
          </a:p>
          <a:p>
            <a:r>
              <a:rPr lang="en-US" sz="1700" u="sng" dirty="0">
                <a:hlinkClick r:id="rId5"/>
              </a:rPr>
              <a:t>https://www.nejm.org/doi/full/10.1056/NEJMp2031373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b="1" dirty="0">
                <a:solidFill>
                  <a:srgbClr val="950000"/>
                </a:solidFill>
              </a:rPr>
              <a:t>Long-term care facilities (LTCF) Vaccine Information: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6"/>
              </a:rPr>
              <a:t>https://www.cdc.gov/coronavirus/2019-ncov/vaccines/recommendations/LTCF-residents.html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b="1" dirty="0"/>
              <a:t>LTCF and Participating Pharmacies: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7"/>
              </a:rPr>
              <a:t>https://www.cdc.gov/vaccines/covid-19/long-term-care/pharmacy-partnerships.html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b="1" dirty="0"/>
              <a:t>Comparison of the Pfizer/</a:t>
            </a:r>
            <a:r>
              <a:rPr lang="en-US" sz="1700" b="1" dirty="0" err="1"/>
              <a:t>BioNTech</a:t>
            </a:r>
            <a:r>
              <a:rPr lang="en-US" sz="1700" b="1" dirty="0"/>
              <a:t> and </a:t>
            </a:r>
            <a:r>
              <a:rPr lang="en-US" sz="1700" b="1" dirty="0" err="1"/>
              <a:t>Moderna</a:t>
            </a:r>
            <a:r>
              <a:rPr lang="en-US" sz="1700" b="1" dirty="0"/>
              <a:t> vaccines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8"/>
              </a:rPr>
              <a:t>https://www.statnews.com/2020/12/19/a-side-by-side-comparison-of-the-pfizer-biontech-and-moderna-vaccines/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9"/>
              </a:rPr>
              <a:t>https://www.cnn.com/2020/12/17/health/moderna-vaccine-what-we-know/index.html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b="1" dirty="0"/>
              <a:t>AstraZeneca vaccine compare to the </a:t>
            </a:r>
            <a:r>
              <a:rPr lang="en-US" sz="1700" b="1" dirty="0" err="1"/>
              <a:t>Moderna</a:t>
            </a:r>
            <a:r>
              <a:rPr lang="en-US" sz="1700" b="1" dirty="0"/>
              <a:t> and Pfizer vaccines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10"/>
              </a:rPr>
              <a:t>https://www.prevention.com/health/a35118263/astrazeneca-vs-pfizer-vs-moderna-covid-19-vaccine/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b="1" dirty="0"/>
              <a:t>Virus Variant: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11"/>
              </a:rPr>
              <a:t>https://apnews.com/article/pfizer-study-vaccine-coronavirus-strain-3094dd3cc91b4a20780402476cdcb5ae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b="1" dirty="0">
                <a:solidFill>
                  <a:srgbClr val="950000"/>
                </a:solidFill>
              </a:rPr>
              <a:t>How to talk to patients about the vaccine: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12"/>
              </a:rPr>
              <a:t>https://www.cdc.gov/vaccines/covid-19/hcp/index.html?CDC_AA_refVal=https%3A%2F%2Fwww.cdc.gov%2Fvaccines%2Fcovid-19%2Fhcp%2Ftalking-to-patients.html</a:t>
            </a:r>
            <a:endParaRPr lang="en-US" sz="17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C828A4-0BB6-7942-B0C6-AD11AEB39A0E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alphaModFix amt="5000"/>
          </a:blip>
          <a:srcRect l="10578" r="5049" b="-1"/>
          <a:stretch/>
        </p:blipFill>
        <p:spPr>
          <a:xfrm>
            <a:off x="3982720" y="-1612218"/>
            <a:ext cx="12192000" cy="964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A5B1A57-82E4-F148-A2DA-84B191692D8F}"/>
              </a:ext>
            </a:extLst>
          </p:cNvPr>
          <p:cNvSpPr/>
          <p:nvPr/>
        </p:nvSpPr>
        <p:spPr>
          <a:xfrm>
            <a:off x="0" y="0"/>
            <a:ext cx="12192000" cy="8230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500" b="1" dirty="0"/>
              <a:t>Combatting Misinformation:</a:t>
            </a:r>
          </a:p>
          <a:p>
            <a:pPr>
              <a:lnSpc>
                <a:spcPct val="120000"/>
              </a:lnSpc>
            </a:pPr>
            <a:r>
              <a:rPr lang="en-US" sz="1500" u="sng" dirty="0">
                <a:hlinkClick r:id="rId2"/>
              </a:rPr>
              <a:t>https://www.ama-assn.org/press-center/press-releases/ama-policy-aimed-combatting-misinformation-about-covid-19-vaccines</a:t>
            </a:r>
            <a:endParaRPr lang="en-US" sz="1500" u="sng" dirty="0"/>
          </a:p>
          <a:p>
            <a:pPr>
              <a:lnSpc>
                <a:spcPct val="120000"/>
              </a:lnSpc>
            </a:pPr>
            <a:r>
              <a:rPr lang="en-US" sz="1500" b="1" dirty="0"/>
              <a:t>Johnson &amp; Johnson Vaccine emergency use authorization:</a:t>
            </a:r>
          </a:p>
          <a:p>
            <a:pPr>
              <a:lnSpc>
                <a:spcPct val="120000"/>
              </a:lnSpc>
            </a:pPr>
            <a:r>
              <a:rPr lang="en-US" sz="1500" u="sng" dirty="0">
                <a:hlinkClick r:id="rId3"/>
              </a:rPr>
              <a:t>https://www.cnn.com/webview/world/live-news/coronavirus-pandemic-vaccine-updates-01-12-21/h_2b80bdf2e866dd9b8d0aaafe1b5b7d72</a:t>
            </a:r>
            <a:endParaRPr lang="en-US" sz="1500" u="sng" dirty="0"/>
          </a:p>
          <a:p>
            <a:pPr>
              <a:lnSpc>
                <a:spcPct val="120000"/>
              </a:lnSpc>
            </a:pPr>
            <a:r>
              <a:rPr lang="en-US" sz="1500" b="1" dirty="0"/>
              <a:t>Cold Storage of </a:t>
            </a:r>
            <a:r>
              <a:rPr lang="en-US" sz="1500" b="1" dirty="0" err="1"/>
              <a:t>Covid</a:t>
            </a:r>
            <a:r>
              <a:rPr lang="en-US" sz="1500" b="1" dirty="0"/>
              <a:t> Vaccines:</a:t>
            </a:r>
          </a:p>
          <a:p>
            <a:r>
              <a:rPr lang="en-US" sz="1500" u="sng" dirty="0">
                <a:hlinkClick r:id="rId4"/>
              </a:rPr>
              <a:t>https://med.ohio.gov/Portals/0/Fact_Sheet_--_Ultra-Cold_COVID-19_Vaccine_Planning_Considerations%20%281%29.pdf</a:t>
            </a:r>
            <a:endParaRPr lang="en-US" sz="1500" u="sng" dirty="0"/>
          </a:p>
          <a:p>
            <a:r>
              <a:rPr lang="en-US" sz="1500" b="1" dirty="0"/>
              <a:t>Vaccination Program Enrollment Checklist:</a:t>
            </a:r>
          </a:p>
          <a:p>
            <a:pPr>
              <a:lnSpc>
                <a:spcPct val="120000"/>
              </a:lnSpc>
            </a:pPr>
            <a:r>
              <a:rPr lang="en-US" sz="1500" u="sng" dirty="0">
                <a:hlinkClick r:id="rId5"/>
              </a:rPr>
              <a:t>https://med.ohio.gov/Portals/0/Checklist_--_COVID-19_Vaccination_Program_Enrollment.pdf</a:t>
            </a:r>
            <a:endParaRPr lang="en-US" sz="1500" u="sng" dirty="0"/>
          </a:p>
          <a:p>
            <a:pPr>
              <a:lnSpc>
                <a:spcPct val="120000"/>
              </a:lnSpc>
            </a:pPr>
            <a:r>
              <a:rPr lang="en-US" sz="1500" b="1" u="sng" dirty="0">
                <a:solidFill>
                  <a:srgbClr val="950000"/>
                </a:solidFill>
              </a:rPr>
              <a:t>Vaccine Communications Toolkit:</a:t>
            </a:r>
          </a:p>
          <a:p>
            <a:pPr>
              <a:lnSpc>
                <a:spcPct val="120000"/>
              </a:lnSpc>
            </a:pPr>
            <a:r>
              <a:rPr lang="en-US" sz="1500" dirty="0">
                <a:hlinkClick r:id="rId6"/>
              </a:rPr>
              <a:t>https://odh.ohio.gov/static/covid19/vaccine-providers/covid-19-vaccine-communications-toolkit.pdf?utm_source=BenchmarkEmail&amp;utm_campaign=COVID-19_Vaccine_Communications_Toolkit&amp;utm_medium=email</a:t>
            </a:r>
            <a:endParaRPr lang="en-US" sz="1500" dirty="0"/>
          </a:p>
          <a:p>
            <a:pPr>
              <a:lnSpc>
                <a:spcPct val="120000"/>
              </a:lnSpc>
            </a:pPr>
            <a:r>
              <a:rPr lang="en-US" sz="1500" b="1" dirty="0"/>
              <a:t>Requesting access to the Vaccination Provider Program:</a:t>
            </a:r>
          </a:p>
          <a:p>
            <a:pPr>
              <a:lnSpc>
                <a:spcPct val="120000"/>
              </a:lnSpc>
            </a:pPr>
            <a:r>
              <a:rPr lang="en-US" sz="1500" u="sng" dirty="0">
                <a:hlinkClick r:id="rId7"/>
              </a:rPr>
              <a:t>https://med.ohio.gov/Portals/0/Job_Aid_--_Request_Access_to_COVID-19_Vaccination_Provider_Program_Application%20%281%29.pdf</a:t>
            </a:r>
            <a:endParaRPr lang="en-US" sz="1500" u="sng" dirty="0"/>
          </a:p>
          <a:p>
            <a:pPr>
              <a:lnSpc>
                <a:spcPct val="120000"/>
              </a:lnSpc>
            </a:pPr>
            <a:r>
              <a:rPr lang="en-US" sz="1500" b="1" dirty="0"/>
              <a:t>Efficacy of Vaccine:</a:t>
            </a:r>
          </a:p>
          <a:p>
            <a:pPr>
              <a:lnSpc>
                <a:spcPct val="120000"/>
              </a:lnSpc>
            </a:pPr>
            <a:r>
              <a:rPr lang="en-US" sz="1500" u="sng" dirty="0">
                <a:hlinkClick r:id="rId8"/>
              </a:rPr>
              <a:t>https://www.cnn.com/2021/01/08/health/covid-vaccinated-infected-wellness/index.html</a:t>
            </a:r>
            <a:endParaRPr lang="en-US" sz="1500" u="sng" dirty="0"/>
          </a:p>
          <a:p>
            <a:pPr>
              <a:lnSpc>
                <a:spcPct val="120000"/>
              </a:lnSpc>
            </a:pPr>
            <a:r>
              <a:rPr lang="en-US" sz="1500" b="1" u="sng" dirty="0">
                <a:solidFill>
                  <a:srgbClr val="950000"/>
                </a:solidFill>
              </a:rPr>
              <a:t>Vaccine Adverse Event Reporting System (VAERS) &amp; Fact Sheet:</a:t>
            </a:r>
          </a:p>
          <a:p>
            <a:pPr>
              <a:lnSpc>
                <a:spcPct val="120000"/>
              </a:lnSpc>
            </a:pPr>
            <a:r>
              <a:rPr lang="en-US" sz="1500" u="sng" dirty="0">
                <a:hlinkClick r:id="rId9"/>
              </a:rPr>
              <a:t>https://www.cdc.gov/vaccinesafety/ensuringsafety/monitoring/vaers/print-material.html</a:t>
            </a:r>
            <a:endParaRPr lang="en-US" sz="1500" u="sng" dirty="0"/>
          </a:p>
          <a:p>
            <a:pPr>
              <a:lnSpc>
                <a:spcPct val="120000"/>
              </a:lnSpc>
            </a:pPr>
            <a:r>
              <a:rPr lang="en-US" sz="1500" u="sng" dirty="0">
                <a:hlinkClick r:id="rId10"/>
              </a:rPr>
              <a:t>https://www.cdc.gov/vaccinesafety/pdf/vaers_factsheet1.pdf</a:t>
            </a:r>
            <a:endParaRPr lang="en-US" sz="1500" u="sng" dirty="0"/>
          </a:p>
          <a:p>
            <a:pPr>
              <a:lnSpc>
                <a:spcPct val="120000"/>
              </a:lnSpc>
            </a:pPr>
            <a:r>
              <a:rPr lang="en-US" sz="1500" b="1" dirty="0"/>
              <a:t>Undocumented immigrants and the vaccine:</a:t>
            </a:r>
          </a:p>
          <a:p>
            <a:pPr>
              <a:lnSpc>
                <a:spcPct val="120000"/>
              </a:lnSpc>
            </a:pPr>
            <a:r>
              <a:rPr lang="en-US" sz="1500" dirty="0">
                <a:hlinkClick r:id="rId11"/>
              </a:rPr>
              <a:t>https://abcnews.go.com/Health/covid-19-vaccine-answering-common-questions/story?id=74625343</a:t>
            </a:r>
            <a:endParaRPr lang="en-US" sz="1500" dirty="0"/>
          </a:p>
          <a:p>
            <a:pPr>
              <a:lnSpc>
                <a:spcPct val="120000"/>
              </a:lnSpc>
            </a:pPr>
            <a:r>
              <a:rPr lang="en-US" sz="1500" b="1" dirty="0"/>
              <a:t>Vaccine Contraindications:</a:t>
            </a:r>
          </a:p>
          <a:p>
            <a:pPr>
              <a:lnSpc>
                <a:spcPct val="120000"/>
              </a:lnSpc>
            </a:pPr>
            <a:r>
              <a:rPr lang="en-US" sz="1500" dirty="0">
                <a:effectLst/>
                <a:hlinkClick r:id="rId12"/>
              </a:rPr>
              <a:t>https://www.medpagetoday.com/infectiousdisease/covid19/90501</a:t>
            </a:r>
            <a:endParaRPr lang="en-US" sz="150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1700" b="1" dirty="0"/>
              <a:t>Interim Results of Johnson &amp; Johnson Vaccine:</a:t>
            </a:r>
          </a:p>
          <a:p>
            <a:pPr>
              <a:lnSpc>
                <a:spcPct val="120000"/>
              </a:lnSpc>
            </a:pPr>
            <a:r>
              <a:rPr lang="en-US" sz="1700" u="sng" dirty="0">
                <a:hlinkClick r:id="rId13"/>
              </a:rPr>
              <a:t>https://www.nejm.org/doi/full/10.1056/NEJMoa2034201</a:t>
            </a:r>
            <a:endParaRPr lang="en-US" sz="1700" u="sng" dirty="0"/>
          </a:p>
          <a:p>
            <a:pPr>
              <a:lnSpc>
                <a:spcPct val="120000"/>
              </a:lnSpc>
            </a:pPr>
            <a:endParaRPr lang="en-US" sz="1700" u="sng" dirty="0"/>
          </a:p>
          <a:p>
            <a:pPr>
              <a:lnSpc>
                <a:spcPct val="120000"/>
              </a:lnSpc>
            </a:pPr>
            <a:endParaRPr lang="en-US" sz="1700" u="sng" dirty="0"/>
          </a:p>
          <a:p>
            <a:pPr>
              <a:lnSpc>
                <a:spcPct val="120000"/>
              </a:lnSpc>
            </a:pPr>
            <a:endParaRPr lang="en-US" sz="1700" u="sng" dirty="0"/>
          </a:p>
          <a:p>
            <a:pPr>
              <a:lnSpc>
                <a:spcPct val="120000"/>
              </a:lnSpc>
            </a:pPr>
            <a:endParaRPr lang="en-US" sz="17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4FD6A7-C124-0C43-B3B8-700F2C12130E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alphaModFix amt="5000"/>
          </a:blip>
          <a:srcRect l="10578" r="5049" b="-1"/>
          <a:stretch/>
        </p:blipFill>
        <p:spPr>
          <a:xfrm>
            <a:off x="3982720" y="-1612218"/>
            <a:ext cx="12192000" cy="964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3752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72441"/>
      </a:dk2>
      <a:lt2>
        <a:srgbClr val="E2E6E8"/>
      </a:lt2>
      <a:accent1>
        <a:srgbClr val="BF9988"/>
      </a:accent1>
      <a:accent2>
        <a:srgbClr val="AFA077"/>
      </a:accent2>
      <a:accent3>
        <a:srgbClr val="A1A77E"/>
      </a:accent3>
      <a:accent4>
        <a:srgbClr val="8CAA74"/>
      </a:accent4>
      <a:accent5>
        <a:srgbClr val="82AC81"/>
      </a:accent5>
      <a:accent6>
        <a:srgbClr val="77AE8D"/>
      </a:accent6>
      <a:hlink>
        <a:srgbClr val="5E899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13391</TotalTime>
  <Words>922</Words>
  <Application>Microsoft Office PowerPoint</Application>
  <PresentationFormat>Widescreen</PresentationFormat>
  <Paragraphs>79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AccentBoxVTI</vt:lpstr>
      <vt:lpstr>Taskforce Toolkit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Taskforce Toolkit</dc:title>
  <dc:creator>Anam Hussain</dc:creator>
  <cp:lastModifiedBy>Glen Solomon</cp:lastModifiedBy>
  <cp:revision>14</cp:revision>
  <dcterms:created xsi:type="dcterms:W3CDTF">2021-01-09T16:12:32Z</dcterms:created>
  <dcterms:modified xsi:type="dcterms:W3CDTF">2021-03-02T13:20:08Z</dcterms:modified>
</cp:coreProperties>
</file>