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513" r:id="rId1"/>
  </p:sldMasterIdLst>
  <p:notesMasterIdLst>
    <p:notesMasterId r:id="rId38"/>
  </p:notesMasterIdLst>
  <p:handoutMasterIdLst>
    <p:handoutMasterId r:id="rId39"/>
  </p:handoutMasterIdLst>
  <p:sldIdLst>
    <p:sldId id="311" r:id="rId2"/>
    <p:sldId id="297" r:id="rId3"/>
    <p:sldId id="303" r:id="rId4"/>
    <p:sldId id="257" r:id="rId5"/>
    <p:sldId id="258" r:id="rId6"/>
    <p:sldId id="299" r:id="rId7"/>
    <p:sldId id="313" r:id="rId8"/>
    <p:sldId id="294" r:id="rId9"/>
    <p:sldId id="295" r:id="rId10"/>
    <p:sldId id="262" r:id="rId11"/>
    <p:sldId id="263" r:id="rId12"/>
    <p:sldId id="265" r:id="rId13"/>
    <p:sldId id="266" r:id="rId14"/>
    <p:sldId id="267" r:id="rId15"/>
    <p:sldId id="304" r:id="rId16"/>
    <p:sldId id="268" r:id="rId17"/>
    <p:sldId id="290" r:id="rId18"/>
    <p:sldId id="291" r:id="rId19"/>
    <p:sldId id="270" r:id="rId20"/>
    <p:sldId id="271" r:id="rId21"/>
    <p:sldId id="272" r:id="rId22"/>
    <p:sldId id="273" r:id="rId23"/>
    <p:sldId id="288" r:id="rId24"/>
    <p:sldId id="274" r:id="rId25"/>
    <p:sldId id="275" r:id="rId26"/>
    <p:sldId id="277" r:id="rId27"/>
    <p:sldId id="278" r:id="rId28"/>
    <p:sldId id="309" r:id="rId29"/>
    <p:sldId id="310" r:id="rId30"/>
    <p:sldId id="302" r:id="rId31"/>
    <p:sldId id="281" r:id="rId32"/>
    <p:sldId id="282" r:id="rId33"/>
    <p:sldId id="283" r:id="rId34"/>
    <p:sldId id="284" r:id="rId35"/>
    <p:sldId id="279" r:id="rId36"/>
    <p:sldId id="305" r:id="rId3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6600CC"/>
    <a:srgbClr val="CC00FF"/>
    <a:srgbClr val="B26F00"/>
    <a:srgbClr val="00694E"/>
    <a:srgbClr val="3C7D51"/>
    <a:srgbClr val="A99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67"/>
  </p:normalViewPr>
  <p:slideViewPr>
    <p:cSldViewPr>
      <p:cViewPr varScale="1">
        <p:scale>
          <a:sx n="64" d="100"/>
          <a:sy n="64" d="100"/>
        </p:scale>
        <p:origin x="8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Helvetica"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E33E97E-FE5C-45F4-A38D-F35ACD2F0D4E}" type="datetime1">
              <a:rPr lang="en-US" altLang="en-US"/>
              <a:pPr/>
              <a:t>5/20/2016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Helvetica"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044D79B-D02B-46EC-A91A-82D098CC2087}" type="slidenum">
              <a:rPr lang="en-US" altLang="en-US"/>
              <a:pPr/>
              <a:t>‹#›</a:t>
            </a:fld>
            <a:endParaRPr lang="en-US" altLang="en-US"/>
          </a:p>
        </p:txBody>
      </p:sp>
    </p:spTree>
    <p:extLst>
      <p:ext uri="{BB962C8B-B14F-4D97-AF65-F5344CB8AC3E}">
        <p14:creationId xmlns:p14="http://schemas.microsoft.com/office/powerpoint/2010/main" val="2179570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Helvetica"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F2026F5-17B3-45D7-913B-6423DBABE691}" type="datetime1">
              <a:rPr lang="en-US" altLang="en-US"/>
              <a:pPr/>
              <a:t>5/20/2016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Helvetica"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41FD75A-9C57-4F9D-8043-705CE246BC6A}" type="slidenum">
              <a:rPr lang="en-US" altLang="en-US"/>
              <a:pPr/>
              <a:t>‹#›</a:t>
            </a:fld>
            <a:endParaRPr lang="en-US" altLang="en-US"/>
          </a:p>
        </p:txBody>
      </p:sp>
    </p:spTree>
    <p:extLst>
      <p:ext uri="{BB962C8B-B14F-4D97-AF65-F5344CB8AC3E}">
        <p14:creationId xmlns:p14="http://schemas.microsoft.com/office/powerpoint/2010/main" val="24303434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a:t>
            </a:r>
            <a:r>
              <a:rPr lang="en-US" dirty="0"/>
              <a:t> Toussaint</a:t>
            </a:r>
          </a:p>
        </p:txBody>
      </p:sp>
      <p:sp>
        <p:nvSpPr>
          <p:cNvPr id="4" name="Slide Number Placeholder 3"/>
          <p:cNvSpPr>
            <a:spLocks noGrp="1"/>
          </p:cNvSpPr>
          <p:nvPr>
            <p:ph type="sldNum" sz="quarter" idx="10"/>
          </p:nvPr>
        </p:nvSpPr>
        <p:spPr/>
        <p:txBody>
          <a:bodyPr/>
          <a:lstStyle/>
          <a:p>
            <a:fld id="{041FD75A-9C57-4F9D-8043-705CE246BC6A}" type="slidenum">
              <a:rPr lang="en-US" altLang="en-US" smtClean="0"/>
              <a:pPr/>
              <a:t>2</a:t>
            </a:fld>
            <a:endParaRPr lang="en-US" altLang="en-US"/>
          </a:p>
        </p:txBody>
      </p:sp>
    </p:spTree>
    <p:extLst>
      <p:ext uri="{BB962C8B-B14F-4D97-AF65-F5344CB8AC3E}">
        <p14:creationId xmlns:p14="http://schemas.microsoft.com/office/powerpoint/2010/main" val="1899395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panose="020B0604020202020204" pitchFamily="34" charset="0"/>
                <a:ea typeface="MS PGothic" panose="020B0600070205080204" pitchFamily="34" charset="-128"/>
              </a:defRPr>
            </a:lvl1pPr>
            <a:lvl2pPr marL="742950" indent="-285750">
              <a:defRPr sz="3200">
                <a:solidFill>
                  <a:schemeClr val="tx1"/>
                </a:solidFill>
                <a:latin typeface="Helvetica" panose="020B0604020202020204" pitchFamily="34" charset="0"/>
                <a:ea typeface="MS PGothic" panose="020B0600070205080204" pitchFamily="34" charset="-128"/>
              </a:defRPr>
            </a:lvl2pPr>
            <a:lvl3pPr marL="1143000" indent="-228600">
              <a:defRPr sz="3200">
                <a:solidFill>
                  <a:schemeClr val="tx1"/>
                </a:solidFill>
                <a:latin typeface="Helvetica" panose="020B0604020202020204" pitchFamily="34" charset="0"/>
                <a:ea typeface="MS PGothic" panose="020B0600070205080204" pitchFamily="34" charset="-128"/>
              </a:defRPr>
            </a:lvl3pPr>
            <a:lvl4pPr marL="1600200" indent="-228600">
              <a:defRPr sz="3200">
                <a:solidFill>
                  <a:schemeClr val="tx1"/>
                </a:solidFill>
                <a:latin typeface="Helvetica" panose="020B0604020202020204" pitchFamily="34" charset="0"/>
                <a:ea typeface="MS PGothic" panose="020B0600070205080204" pitchFamily="34" charset="-128"/>
              </a:defRPr>
            </a:lvl4pPr>
            <a:lvl5pPr marL="2057400" indent="-228600">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9pPr>
          </a:lstStyle>
          <a:p>
            <a:fld id="{16D9EA36-90A0-42F6-816E-A17F644185F9}" type="slidenum">
              <a:rPr lang="en-US" altLang="en-US" sz="1200"/>
              <a:pPr/>
              <a:t>35</a:t>
            </a:fld>
            <a:endParaRPr lang="en-US" altLang="en-US" sz="1200"/>
          </a:p>
        </p:txBody>
      </p:sp>
    </p:spTree>
    <p:extLst>
      <p:ext uri="{BB962C8B-B14F-4D97-AF65-F5344CB8AC3E}">
        <p14:creationId xmlns:p14="http://schemas.microsoft.com/office/powerpoint/2010/main" val="384851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change graduation date</a:t>
            </a:r>
          </a:p>
        </p:txBody>
      </p:sp>
      <p:sp>
        <p:nvSpPr>
          <p:cNvPr id="4" name="Slide Number Placeholder 3"/>
          <p:cNvSpPr>
            <a:spLocks noGrp="1"/>
          </p:cNvSpPr>
          <p:nvPr>
            <p:ph type="sldNum" sz="quarter" idx="10"/>
          </p:nvPr>
        </p:nvSpPr>
        <p:spPr/>
        <p:txBody>
          <a:bodyPr/>
          <a:lstStyle/>
          <a:p>
            <a:fld id="{041FD75A-9C57-4F9D-8043-705CE246BC6A}" type="slidenum">
              <a:rPr lang="en-US" altLang="en-US" smtClean="0"/>
              <a:pPr/>
              <a:t>3</a:t>
            </a:fld>
            <a:endParaRPr lang="en-US" altLang="en-US"/>
          </a:p>
        </p:txBody>
      </p:sp>
    </p:spTree>
    <p:extLst>
      <p:ext uri="{BB962C8B-B14F-4D97-AF65-F5344CB8AC3E}">
        <p14:creationId xmlns:p14="http://schemas.microsoft.com/office/powerpoint/2010/main" val="79019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ERAS, Carol will be sending out a</a:t>
            </a:r>
            <a:r>
              <a:rPr lang="en-US" baseline="0" dirty="0"/>
              <a:t> MSPE form to the M3 in July asking for information that they would like to have put in their letter. The letter will be sent to them by email (by Joyce) for them to review their draft. This is done in September after all of the drafts are done and the grades are completed.</a:t>
            </a:r>
            <a:endParaRPr lang="en-US" dirty="0"/>
          </a:p>
        </p:txBody>
      </p:sp>
      <p:sp>
        <p:nvSpPr>
          <p:cNvPr id="4" name="Slide Number Placeholder 3"/>
          <p:cNvSpPr>
            <a:spLocks noGrp="1"/>
          </p:cNvSpPr>
          <p:nvPr>
            <p:ph type="sldNum" sz="quarter" idx="10"/>
          </p:nvPr>
        </p:nvSpPr>
        <p:spPr/>
        <p:txBody>
          <a:bodyPr/>
          <a:lstStyle/>
          <a:p>
            <a:fld id="{041FD75A-9C57-4F9D-8043-705CE246BC6A}" type="slidenum">
              <a:rPr lang="en-US" altLang="en-US" smtClean="0"/>
              <a:pPr/>
              <a:t>5</a:t>
            </a:fld>
            <a:endParaRPr lang="en-US" altLang="en-US"/>
          </a:p>
        </p:txBody>
      </p:sp>
    </p:spTree>
    <p:extLst>
      <p:ext uri="{BB962C8B-B14F-4D97-AF65-F5344CB8AC3E}">
        <p14:creationId xmlns:p14="http://schemas.microsoft.com/office/powerpoint/2010/main" val="23554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IRP determines the direct graduate</a:t>
            </a:r>
            <a:r>
              <a:rPr lang="en-US" baseline="0" dirty="0" smtClean="0"/>
              <a:t> medical education </a:t>
            </a:r>
            <a:r>
              <a:rPr lang="en-US" dirty="0" smtClean="0"/>
              <a:t> payments. The indirect medical</a:t>
            </a:r>
            <a:r>
              <a:rPr lang="en-US" baseline="0" dirty="0" smtClean="0"/>
              <a:t> education adjustment is provided to teaching hospitals to compensate for the increased cost of medical care in teaching hospitals. If your residency specialty requires a preliminary year or you do a transitional year. Then the IRP is determined by the specialty you begin in the PGY2. If you do a combined program and it is primary care your IRP is the longer of the two plus one year. If the combined program has a component that is not primary care then the IRP is the longer of the two components. For most hospitals the IGMP exceeds the DGMP. For DGMP a research year may be counted in the IRP for the IGMP it is not unless it is clinical research directed at the treatment or diagnosis of a particular patient.</a:t>
            </a:r>
            <a:endParaRPr lang="en-US" dirty="0" smtClean="0"/>
          </a:p>
          <a:p>
            <a:endParaRPr lang="en-US" dirty="0"/>
          </a:p>
        </p:txBody>
      </p:sp>
      <p:sp>
        <p:nvSpPr>
          <p:cNvPr id="4" name="Slide Number Placeholder 3"/>
          <p:cNvSpPr>
            <a:spLocks noGrp="1"/>
          </p:cNvSpPr>
          <p:nvPr>
            <p:ph type="sldNum" sz="quarter" idx="10"/>
          </p:nvPr>
        </p:nvSpPr>
        <p:spPr/>
        <p:txBody>
          <a:bodyPr/>
          <a:lstStyle/>
          <a:p>
            <a:fld id="{041FD75A-9C57-4F9D-8043-705CE246BC6A}" type="slidenum">
              <a:rPr lang="en-US" altLang="en-US" smtClean="0"/>
              <a:pPr/>
              <a:t>7</a:t>
            </a:fld>
            <a:endParaRPr lang="en-US" altLang="en-US"/>
          </a:p>
        </p:txBody>
      </p:sp>
    </p:spTree>
    <p:extLst>
      <p:ext uri="{BB962C8B-B14F-4D97-AF65-F5344CB8AC3E}">
        <p14:creationId xmlns:p14="http://schemas.microsoft.com/office/powerpoint/2010/main" val="396468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has demographics,</a:t>
            </a:r>
            <a:r>
              <a:rPr lang="en-US" baseline="0" dirty="0"/>
              <a:t> minimum STEP scores for interview, interview date range, average STEP scores of current residents, number of interviews conducted last year, number of required LORs</a:t>
            </a:r>
            <a:endParaRPr lang="en-US" dirty="0"/>
          </a:p>
        </p:txBody>
      </p:sp>
      <p:sp>
        <p:nvSpPr>
          <p:cNvPr id="4" name="Slide Number Placeholder 3"/>
          <p:cNvSpPr>
            <a:spLocks noGrp="1"/>
          </p:cNvSpPr>
          <p:nvPr>
            <p:ph type="sldNum" sz="quarter" idx="10"/>
          </p:nvPr>
        </p:nvSpPr>
        <p:spPr/>
        <p:txBody>
          <a:bodyPr/>
          <a:lstStyle/>
          <a:p>
            <a:fld id="{041FD75A-9C57-4F9D-8043-705CE246BC6A}" type="slidenum">
              <a:rPr lang="en-US" altLang="en-US" smtClean="0"/>
              <a:pPr/>
              <a:t>10</a:t>
            </a:fld>
            <a:endParaRPr lang="en-US" altLang="en-US"/>
          </a:p>
        </p:txBody>
      </p:sp>
    </p:spTree>
    <p:extLst>
      <p:ext uri="{BB962C8B-B14F-4D97-AF65-F5344CB8AC3E}">
        <p14:creationId xmlns:p14="http://schemas.microsoft.com/office/powerpoint/2010/main" val="126637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sample ERAS application on PILOT as well as the 2016 offline application that can be completed now and used to fill in the 2017 application. ERAS errors are a common reason for not getting the residency of choice.</a:t>
            </a:r>
          </a:p>
        </p:txBody>
      </p:sp>
      <p:sp>
        <p:nvSpPr>
          <p:cNvPr id="4" name="Slide Number Placeholder 3"/>
          <p:cNvSpPr>
            <a:spLocks noGrp="1"/>
          </p:cNvSpPr>
          <p:nvPr>
            <p:ph type="sldNum" sz="quarter" idx="10"/>
          </p:nvPr>
        </p:nvSpPr>
        <p:spPr/>
        <p:txBody>
          <a:bodyPr/>
          <a:lstStyle/>
          <a:p>
            <a:fld id="{041FD75A-9C57-4F9D-8043-705CE246BC6A}" type="slidenum">
              <a:rPr lang="en-US" altLang="en-US" smtClean="0"/>
              <a:pPr/>
              <a:t>11</a:t>
            </a:fld>
            <a:endParaRPr lang="en-US" altLang="en-US"/>
          </a:p>
        </p:txBody>
      </p:sp>
    </p:spTree>
    <p:extLst>
      <p:ext uri="{BB962C8B-B14F-4D97-AF65-F5344CB8AC3E}">
        <p14:creationId xmlns:p14="http://schemas.microsoft.com/office/powerpoint/2010/main" val="20439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Joyce will send the drafts by email in September</a:t>
            </a:r>
          </a:p>
        </p:txBody>
      </p:sp>
      <p:sp>
        <p:nvSpPr>
          <p:cNvPr id="4" name="Slide Number Placeholder 3"/>
          <p:cNvSpPr>
            <a:spLocks noGrp="1"/>
          </p:cNvSpPr>
          <p:nvPr>
            <p:ph type="sldNum" sz="quarter" idx="10"/>
          </p:nvPr>
        </p:nvSpPr>
        <p:spPr/>
        <p:txBody>
          <a:bodyPr/>
          <a:lstStyle/>
          <a:p>
            <a:fld id="{041FD75A-9C57-4F9D-8043-705CE246BC6A}" type="slidenum">
              <a:rPr lang="en-US" altLang="en-US" smtClean="0"/>
              <a:pPr/>
              <a:t>17</a:t>
            </a:fld>
            <a:endParaRPr lang="en-US" altLang="en-US"/>
          </a:p>
        </p:txBody>
      </p:sp>
    </p:spTree>
    <p:extLst>
      <p:ext uri="{BB962C8B-B14F-4D97-AF65-F5344CB8AC3E}">
        <p14:creationId xmlns:p14="http://schemas.microsoft.com/office/powerpoint/2010/main" val="62806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19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panose="020B0604020202020204" pitchFamily="34" charset="0"/>
                <a:ea typeface="MS PGothic" panose="020B0600070205080204" pitchFamily="34" charset="-128"/>
              </a:defRPr>
            </a:lvl1pPr>
            <a:lvl2pPr marL="742950" indent="-285750">
              <a:defRPr sz="3200">
                <a:solidFill>
                  <a:schemeClr val="tx1"/>
                </a:solidFill>
                <a:latin typeface="Helvetica" panose="020B0604020202020204" pitchFamily="34" charset="0"/>
                <a:ea typeface="MS PGothic" panose="020B0600070205080204" pitchFamily="34" charset="-128"/>
              </a:defRPr>
            </a:lvl2pPr>
            <a:lvl3pPr marL="1143000" indent="-228600">
              <a:defRPr sz="3200">
                <a:solidFill>
                  <a:schemeClr val="tx1"/>
                </a:solidFill>
                <a:latin typeface="Helvetica" panose="020B0604020202020204" pitchFamily="34" charset="0"/>
                <a:ea typeface="MS PGothic" panose="020B0600070205080204" pitchFamily="34" charset="-128"/>
              </a:defRPr>
            </a:lvl3pPr>
            <a:lvl4pPr marL="1600200" indent="-228600">
              <a:defRPr sz="3200">
                <a:solidFill>
                  <a:schemeClr val="tx1"/>
                </a:solidFill>
                <a:latin typeface="Helvetica" panose="020B0604020202020204" pitchFamily="34" charset="0"/>
                <a:ea typeface="MS PGothic" panose="020B0600070205080204" pitchFamily="34" charset="-128"/>
              </a:defRPr>
            </a:lvl4pPr>
            <a:lvl5pPr marL="2057400" indent="-228600">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9pPr>
          </a:lstStyle>
          <a:p>
            <a:fld id="{9E4E41CF-D91D-4B84-9C4B-4604C48805AB}" type="slidenum">
              <a:rPr lang="en-US" altLang="en-US" sz="1200"/>
              <a:pPr/>
              <a:t>25</a:t>
            </a:fld>
            <a:endParaRPr lang="en-US" altLang="en-US" sz="1200"/>
          </a:p>
        </p:txBody>
      </p:sp>
    </p:spTree>
    <p:extLst>
      <p:ext uri="{BB962C8B-B14F-4D97-AF65-F5344CB8AC3E}">
        <p14:creationId xmlns:p14="http://schemas.microsoft.com/office/powerpoint/2010/main" val="358786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91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Helvetica" panose="020B0604020202020204" pitchFamily="34" charset="0"/>
                <a:ea typeface="MS PGothic" panose="020B0600070205080204" pitchFamily="34" charset="-128"/>
              </a:defRPr>
            </a:lvl1pPr>
            <a:lvl2pPr marL="742950" indent="-285750">
              <a:defRPr sz="3200">
                <a:solidFill>
                  <a:schemeClr val="tx1"/>
                </a:solidFill>
                <a:latin typeface="Helvetica" panose="020B0604020202020204" pitchFamily="34" charset="0"/>
                <a:ea typeface="MS PGothic" panose="020B0600070205080204" pitchFamily="34" charset="-128"/>
              </a:defRPr>
            </a:lvl2pPr>
            <a:lvl3pPr marL="1143000" indent="-228600">
              <a:defRPr sz="3200">
                <a:solidFill>
                  <a:schemeClr val="tx1"/>
                </a:solidFill>
                <a:latin typeface="Helvetica" panose="020B0604020202020204" pitchFamily="34" charset="0"/>
                <a:ea typeface="MS PGothic" panose="020B0600070205080204" pitchFamily="34" charset="-128"/>
              </a:defRPr>
            </a:lvl3pPr>
            <a:lvl4pPr marL="1600200" indent="-228600">
              <a:defRPr sz="3200">
                <a:solidFill>
                  <a:schemeClr val="tx1"/>
                </a:solidFill>
                <a:latin typeface="Helvetica" panose="020B0604020202020204" pitchFamily="34" charset="0"/>
                <a:ea typeface="MS PGothic" panose="020B0600070205080204" pitchFamily="34" charset="-128"/>
              </a:defRPr>
            </a:lvl4pPr>
            <a:lvl5pPr marL="2057400" indent="-228600">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9pPr>
          </a:lstStyle>
          <a:p>
            <a:fld id="{31C9ADA4-FFE9-4DEE-9A56-8EB6D1648AD9}" type="slidenum">
              <a:rPr lang="en-US" altLang="en-US" sz="1200"/>
              <a:pPr/>
              <a:t>31</a:t>
            </a:fld>
            <a:endParaRPr lang="en-US" altLang="en-US" sz="1200"/>
          </a:p>
        </p:txBody>
      </p:sp>
    </p:spTree>
    <p:extLst>
      <p:ext uri="{BB962C8B-B14F-4D97-AF65-F5344CB8AC3E}">
        <p14:creationId xmlns:p14="http://schemas.microsoft.com/office/powerpoint/2010/main" val="1630055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0F39F41E-6A3A-47A8-A29F-10F52EB08052}" type="datetimeFigureOut">
              <a:rPr lang="en-US" altLang="en-US"/>
              <a:pPr/>
              <a:t>5/20/2016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63DED1-4767-421C-941C-35D7C0022D0A}" type="slidenum">
              <a:rPr lang="en-US" altLang="en-US"/>
              <a:pPr/>
              <a:t>‹#›</a:t>
            </a:fld>
            <a:endParaRPr lang="en-US" altLang="en-US"/>
          </a:p>
        </p:txBody>
      </p:sp>
    </p:spTree>
    <p:extLst>
      <p:ext uri="{BB962C8B-B14F-4D97-AF65-F5344CB8AC3E}">
        <p14:creationId xmlns:p14="http://schemas.microsoft.com/office/powerpoint/2010/main" val="2030156464"/>
      </p:ext>
    </p:extLst>
  </p:cSld>
  <p:clrMapOvr>
    <a:masterClrMapping/>
  </p:clrMapOvr>
  <mc:AlternateContent xmlns:mc="http://schemas.openxmlformats.org/markup-compatibility/2006" xmlns:p14="http://schemas.microsoft.com/office/powerpoint/2010/main">
    <mc:Choice Requires="p14">
      <p:transition p14:dur="0">
        <p:sndAc>
          <p:stSnd>
            <p:snd r:embed="rId1" name="Chimes"/>
          </p:stSnd>
        </p:sndAc>
      </p:transition>
    </mc:Choice>
    <mc:Fallback xmlns="">
      <p:transition>
        <p:sndAc>
          <p:stSnd>
            <p:snd r:embed="rId3" name="Chimes"/>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BD61411-0BB9-4238-9CA6-24A237FD4E1A}" type="datetimeFigureOut">
              <a:rPr lang="en-US" altLang="en-US"/>
              <a:pPr/>
              <a:t>5/20/2016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8DE7F5-70DD-4964-871D-1F58556F5754}" type="slidenum">
              <a:rPr lang="en-US" altLang="en-US"/>
              <a:pPr/>
              <a:t>‹#›</a:t>
            </a:fld>
            <a:endParaRPr lang="en-US" altLang="en-US"/>
          </a:p>
        </p:txBody>
      </p:sp>
    </p:spTree>
    <p:extLst>
      <p:ext uri="{BB962C8B-B14F-4D97-AF65-F5344CB8AC3E}">
        <p14:creationId xmlns:p14="http://schemas.microsoft.com/office/powerpoint/2010/main" val="2046848728"/>
      </p:ext>
    </p:extLst>
  </p:cSld>
  <p:clrMapOvr>
    <a:masterClrMapping/>
  </p:clrMapOvr>
  <mc:AlternateContent xmlns:mc="http://schemas.openxmlformats.org/markup-compatibility/2006" xmlns:p14="http://schemas.microsoft.com/office/powerpoint/2010/main">
    <mc:Choice Requires="p14">
      <p:transition p14:dur="0">
        <p:sndAc>
          <p:stSnd>
            <p:snd r:embed="rId1" name="Chimes"/>
          </p:stSnd>
        </p:sndAc>
      </p:transition>
    </mc:Choice>
    <mc:Fallback xmlns="">
      <p:transition>
        <p:sndAc>
          <p:stSnd>
            <p:snd r:embed="rId3" name="Chimes"/>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7DEC55A-9BF4-428E-866E-B05797C5BFE4}" type="datetimeFigureOut">
              <a:rPr lang="en-US" altLang="en-US"/>
              <a:pPr/>
              <a:t>5/20/2016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4BD167-ABED-4037-AB36-32BD03233BF6}" type="slidenum">
              <a:rPr lang="en-US" altLang="en-US"/>
              <a:pPr/>
              <a:t>‹#›</a:t>
            </a:fld>
            <a:endParaRPr lang="en-US" altLang="en-US"/>
          </a:p>
        </p:txBody>
      </p:sp>
    </p:spTree>
    <p:extLst>
      <p:ext uri="{BB962C8B-B14F-4D97-AF65-F5344CB8AC3E}">
        <p14:creationId xmlns:p14="http://schemas.microsoft.com/office/powerpoint/2010/main" val="3798162770"/>
      </p:ext>
    </p:extLst>
  </p:cSld>
  <p:clrMapOvr>
    <a:masterClrMapping/>
  </p:clrMapOvr>
  <mc:AlternateContent xmlns:mc="http://schemas.openxmlformats.org/markup-compatibility/2006" xmlns:p14="http://schemas.microsoft.com/office/powerpoint/2010/main">
    <mc:Choice Requires="p14">
      <p:transition p14:dur="0">
        <p:sndAc>
          <p:stSnd>
            <p:snd r:embed="rId1" name="Chimes"/>
          </p:stSnd>
        </p:sndAc>
      </p:transition>
    </mc:Choice>
    <mc:Fallback xmlns="">
      <p:transition>
        <p:sndAc>
          <p:stSnd>
            <p:snd r:embed="rId3" name="Chimes"/>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lvl1pPr>
              <a:buClr>
                <a:srgbClr val="9D1A55"/>
              </a:buClr>
              <a:buSzPct val="110000"/>
              <a:defRPr sz="2800"/>
            </a:lvl1pPr>
            <a:lvl2pPr marL="742950" indent="-285750">
              <a:buClr>
                <a:schemeClr val="tx2">
                  <a:lumMod val="75000"/>
                </a:schemeClr>
              </a:buClr>
              <a:buSzPct val="80000"/>
              <a:buFont typeface="Wingdings" charset="2"/>
              <a:buChar char="ü"/>
              <a:defRPr/>
            </a:lvl2pPr>
            <a:lvl3pPr>
              <a:defRPr sz="2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7E75675D-456F-4B63-8D3D-93C2AEE6FED1}" type="datetimeFigureOut">
              <a:rPr lang="en-US" altLang="en-US"/>
              <a:pPr/>
              <a:t>5/20/2016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8CB842-A3D6-4E40-A2C7-5736D9C4F7C3}" type="slidenum">
              <a:rPr lang="en-US" altLang="en-US"/>
              <a:pPr/>
              <a:t>‹#›</a:t>
            </a:fld>
            <a:endParaRPr lang="en-US" altLang="en-US"/>
          </a:p>
        </p:txBody>
      </p:sp>
    </p:spTree>
    <p:extLst>
      <p:ext uri="{BB962C8B-B14F-4D97-AF65-F5344CB8AC3E}">
        <p14:creationId xmlns:p14="http://schemas.microsoft.com/office/powerpoint/2010/main" val="3752494766"/>
      </p:ext>
    </p:extLst>
  </p:cSld>
  <p:clrMapOvr>
    <a:masterClrMapping/>
  </p:clrMapOvr>
  <mc:AlternateContent xmlns:mc="http://schemas.openxmlformats.org/markup-compatibility/2006" xmlns:p14="http://schemas.microsoft.com/office/powerpoint/2010/main">
    <mc:Choice Requires="p14">
      <p:transition p14:dur="0">
        <p:sndAc>
          <p:stSnd>
            <p:snd r:embed="rId1" name="Chimes"/>
          </p:stSnd>
        </p:sndAc>
      </p:transition>
    </mc:Choice>
    <mc:Fallback xmlns="">
      <p:transition>
        <p:sndAc>
          <p:stSnd>
            <p:snd r:embed="rId3" name="Chimes"/>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862D3E7-F766-45C4-BBF2-33E8E128E3B4}" type="datetimeFigureOut">
              <a:rPr lang="en-US" altLang="en-US"/>
              <a:pPr/>
              <a:t>5/20/2016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1EE219-E029-480F-9359-86F03A52055E}" type="slidenum">
              <a:rPr lang="en-US" altLang="en-US"/>
              <a:pPr/>
              <a:t>‹#›</a:t>
            </a:fld>
            <a:endParaRPr lang="en-US" altLang="en-US"/>
          </a:p>
        </p:txBody>
      </p:sp>
    </p:spTree>
    <p:extLst>
      <p:ext uri="{BB962C8B-B14F-4D97-AF65-F5344CB8AC3E}">
        <p14:creationId xmlns:p14="http://schemas.microsoft.com/office/powerpoint/2010/main" val="2079475610"/>
      </p:ext>
    </p:extLst>
  </p:cSld>
  <p:clrMapOvr>
    <a:masterClrMapping/>
  </p:clrMapOvr>
  <mc:AlternateContent xmlns:mc="http://schemas.openxmlformats.org/markup-compatibility/2006" xmlns:p14="http://schemas.microsoft.com/office/powerpoint/2010/main">
    <mc:Choice Requires="p14">
      <p:transition p14:dur="0">
        <p:sndAc>
          <p:stSnd>
            <p:snd r:embed="rId1" name="Chimes"/>
          </p:stSnd>
        </p:sndAc>
      </p:transition>
    </mc:Choice>
    <mc:Fallback xmlns="">
      <p:transition>
        <p:sndAc>
          <p:stSnd>
            <p:snd r:embed="rId3" name="Chimes"/>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32F2C4A-EC04-4E47-A3AB-DDB2D51E84D3}" type="datetimeFigureOut">
              <a:rPr lang="en-US" altLang="en-US"/>
              <a:pPr/>
              <a:t>5/20/2016</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2753D2E-6CBC-424E-B124-A6775611F67C}" type="slidenum">
              <a:rPr lang="en-US" altLang="en-US"/>
              <a:pPr/>
              <a:t>‹#›</a:t>
            </a:fld>
            <a:endParaRPr lang="en-US" altLang="en-US"/>
          </a:p>
        </p:txBody>
      </p:sp>
    </p:spTree>
    <p:extLst>
      <p:ext uri="{BB962C8B-B14F-4D97-AF65-F5344CB8AC3E}">
        <p14:creationId xmlns:p14="http://schemas.microsoft.com/office/powerpoint/2010/main" val="3496678156"/>
      </p:ext>
    </p:extLst>
  </p:cSld>
  <p:clrMapOvr>
    <a:masterClrMapping/>
  </p:clrMapOvr>
  <mc:AlternateContent xmlns:mc="http://schemas.openxmlformats.org/markup-compatibility/2006" xmlns:p14="http://schemas.microsoft.com/office/powerpoint/2010/main">
    <mc:Choice Requires="p14">
      <p:transition p14:dur="0">
        <p:sndAc>
          <p:stSnd>
            <p:snd r:embed="rId1" name="Chimes"/>
          </p:stSnd>
        </p:sndAc>
      </p:transition>
    </mc:Choice>
    <mc:Fallback xmlns="">
      <p:transition>
        <p:sndAc>
          <p:stSnd>
            <p:snd r:embed="rId3" name="Chimes"/>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07E03EB-B719-48A0-BBA1-13E48B1328AB}" type="datetimeFigureOut">
              <a:rPr lang="en-US" altLang="en-US"/>
              <a:pPr/>
              <a:t>5/20/2016</a:t>
            </a:fld>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F2D0079F-AABD-4837-874F-6591A4196BF3}" type="slidenum">
              <a:rPr lang="en-US" altLang="en-US"/>
              <a:pPr/>
              <a:t>‹#›</a:t>
            </a:fld>
            <a:endParaRPr lang="en-US" altLang="en-US"/>
          </a:p>
        </p:txBody>
      </p:sp>
    </p:spTree>
    <p:extLst>
      <p:ext uri="{BB962C8B-B14F-4D97-AF65-F5344CB8AC3E}">
        <p14:creationId xmlns:p14="http://schemas.microsoft.com/office/powerpoint/2010/main" val="1395687862"/>
      </p:ext>
    </p:extLst>
  </p:cSld>
  <p:clrMapOvr>
    <a:masterClrMapping/>
  </p:clrMapOvr>
  <mc:AlternateContent xmlns:mc="http://schemas.openxmlformats.org/markup-compatibility/2006" xmlns:p14="http://schemas.microsoft.com/office/powerpoint/2010/main">
    <mc:Choice Requires="p14">
      <p:transition p14:dur="0">
        <p:sndAc>
          <p:stSnd>
            <p:snd r:embed="rId1" name="Chimes"/>
          </p:stSnd>
        </p:sndAc>
      </p:transition>
    </mc:Choice>
    <mc:Fallback xmlns="">
      <p:transition>
        <p:sndAc>
          <p:stSnd>
            <p:snd r:embed="rId3" name="Chimes"/>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AA6190B-737C-4D59-A829-5DF04E629136}" type="datetimeFigureOut">
              <a:rPr lang="en-US" altLang="en-US"/>
              <a:pPr/>
              <a:t>5/20/2016</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60613B0F-69E4-4797-B46F-1FF7A90F1F51}" type="slidenum">
              <a:rPr lang="en-US" altLang="en-US"/>
              <a:pPr/>
              <a:t>‹#›</a:t>
            </a:fld>
            <a:endParaRPr lang="en-US" altLang="en-US"/>
          </a:p>
        </p:txBody>
      </p:sp>
    </p:spTree>
    <p:extLst>
      <p:ext uri="{BB962C8B-B14F-4D97-AF65-F5344CB8AC3E}">
        <p14:creationId xmlns:p14="http://schemas.microsoft.com/office/powerpoint/2010/main" val="3619117597"/>
      </p:ext>
    </p:extLst>
  </p:cSld>
  <p:clrMapOvr>
    <a:masterClrMapping/>
  </p:clrMapOvr>
  <mc:AlternateContent xmlns:mc="http://schemas.openxmlformats.org/markup-compatibility/2006" xmlns:p14="http://schemas.microsoft.com/office/powerpoint/2010/main">
    <mc:Choice Requires="p14">
      <p:transition p14:dur="0">
        <p:sndAc>
          <p:stSnd>
            <p:snd r:embed="rId1" name="Chimes"/>
          </p:stSnd>
        </p:sndAc>
      </p:transition>
    </mc:Choice>
    <mc:Fallback xmlns="">
      <p:transition>
        <p:sndAc>
          <p:stSnd>
            <p:snd r:embed="rId3" name="Chimes"/>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DEB972F-5C5F-46A7-9644-2CAB8A463D82}" type="datetimeFigureOut">
              <a:rPr lang="en-US" altLang="en-US"/>
              <a:pPr/>
              <a:t>5/20/2016</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3EA71BCC-91F0-41B5-B066-359ED03B867A}" type="slidenum">
              <a:rPr lang="en-US" altLang="en-US"/>
              <a:pPr/>
              <a:t>‹#›</a:t>
            </a:fld>
            <a:endParaRPr lang="en-US" altLang="en-US"/>
          </a:p>
        </p:txBody>
      </p:sp>
    </p:spTree>
    <p:extLst>
      <p:ext uri="{BB962C8B-B14F-4D97-AF65-F5344CB8AC3E}">
        <p14:creationId xmlns:p14="http://schemas.microsoft.com/office/powerpoint/2010/main" val="1796869966"/>
      </p:ext>
    </p:extLst>
  </p:cSld>
  <p:clrMapOvr>
    <a:masterClrMapping/>
  </p:clrMapOvr>
  <mc:AlternateContent xmlns:mc="http://schemas.openxmlformats.org/markup-compatibility/2006" xmlns:p14="http://schemas.microsoft.com/office/powerpoint/2010/main">
    <mc:Choice Requires="p14">
      <p:transition p14:dur="0">
        <p:sndAc>
          <p:stSnd>
            <p:snd r:embed="rId1" name="Chimes"/>
          </p:stSnd>
        </p:sndAc>
      </p:transition>
    </mc:Choice>
    <mc:Fallback xmlns="">
      <p:transition>
        <p:sndAc>
          <p:stSnd>
            <p:snd r:embed="rId3" name="Chimes"/>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BDE927F-494B-4943-8914-BC55E8AE2DF4}" type="datetimeFigureOut">
              <a:rPr lang="en-US" altLang="en-US"/>
              <a:pPr/>
              <a:t>5/20/2016</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46268C2-0A72-4734-A757-52DC305B1FF6}" type="slidenum">
              <a:rPr lang="en-US" altLang="en-US"/>
              <a:pPr/>
              <a:t>‹#›</a:t>
            </a:fld>
            <a:endParaRPr lang="en-US" altLang="en-US"/>
          </a:p>
        </p:txBody>
      </p:sp>
    </p:spTree>
    <p:extLst>
      <p:ext uri="{BB962C8B-B14F-4D97-AF65-F5344CB8AC3E}">
        <p14:creationId xmlns:p14="http://schemas.microsoft.com/office/powerpoint/2010/main" val="2221244654"/>
      </p:ext>
    </p:extLst>
  </p:cSld>
  <p:clrMapOvr>
    <a:masterClrMapping/>
  </p:clrMapOvr>
  <mc:AlternateContent xmlns:mc="http://schemas.openxmlformats.org/markup-compatibility/2006" xmlns:p14="http://schemas.microsoft.com/office/powerpoint/2010/main">
    <mc:Choice Requires="p14">
      <p:transition p14:dur="0">
        <p:sndAc>
          <p:stSnd>
            <p:snd r:embed="rId1" name="Chimes"/>
          </p:stSnd>
        </p:sndAc>
      </p:transition>
    </mc:Choice>
    <mc:Fallback xmlns="">
      <p:transition>
        <p:sndAc>
          <p:stSnd>
            <p:snd r:embed="rId3" name="Chimes"/>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36581B6-6217-42DB-A6A5-23DDF7744B51}" type="datetimeFigureOut">
              <a:rPr lang="en-US" altLang="en-US"/>
              <a:pPr/>
              <a:t>5/20/2016</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2BC3EEC-1F11-4EEC-8CB4-0872922A04B0}" type="slidenum">
              <a:rPr lang="en-US" altLang="en-US"/>
              <a:pPr/>
              <a:t>‹#›</a:t>
            </a:fld>
            <a:endParaRPr lang="en-US" altLang="en-US"/>
          </a:p>
        </p:txBody>
      </p:sp>
    </p:spTree>
    <p:extLst>
      <p:ext uri="{BB962C8B-B14F-4D97-AF65-F5344CB8AC3E}">
        <p14:creationId xmlns:p14="http://schemas.microsoft.com/office/powerpoint/2010/main" val="3143691742"/>
      </p:ext>
    </p:extLst>
  </p:cSld>
  <p:clrMapOvr>
    <a:masterClrMapping/>
  </p:clrMapOvr>
  <mc:AlternateContent xmlns:mc="http://schemas.openxmlformats.org/markup-compatibility/2006" xmlns:p14="http://schemas.microsoft.com/office/powerpoint/2010/main">
    <mc:Choice Requires="p14">
      <p:transition p14:dur="0">
        <p:sndAc>
          <p:stSnd>
            <p:snd r:embed="rId1" name="Chimes"/>
          </p:stSnd>
        </p:sndAc>
      </p:transition>
    </mc:Choice>
    <mc:Fallback xmlns="">
      <p:transition>
        <p:sndAc>
          <p:stSnd>
            <p:snd r:embed="rId3" name="Chimes"/>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36DC283-C653-4EF6-96DB-AAB8DEF241EC}" type="datetimeFigureOut">
              <a:rPr lang="en-US" altLang="en-US"/>
              <a:pPr/>
              <a:t>5/20/2016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213EA5D-8D39-4CDC-A5F5-30E2008D86CD}" type="slidenum">
              <a:rPr lang="en-US" altLang="en-US"/>
              <a:pPr/>
              <a:t>‹#›</a:t>
            </a:fld>
            <a:endParaRPr lang="en-US" altLang="en-US"/>
          </a:p>
        </p:txBody>
      </p:sp>
      <p:pic>
        <p:nvPicPr>
          <p:cNvPr id="1031" name="Picture 7" descr="TitleBarNo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Lst>
  <mc:AlternateContent xmlns:mc="http://schemas.openxmlformats.org/markup-compatibility/2006" xmlns:p14="http://schemas.microsoft.com/office/powerpoint/2010/main">
    <mc:Choice Requires="p14">
      <p:transition p14:dur="0">
        <p:sndAc>
          <p:stSnd>
            <p:snd r:embed="rId13" name="Chimes"/>
          </p:stSnd>
        </p:sndAc>
      </p:transition>
    </mc:Choice>
    <mc:Fallback xmlns="">
      <p:transition>
        <p:sndAc>
          <p:stSnd>
            <p:snd r:embed="rId15" name="Chimes"/>
          </p:stSnd>
        </p:sndAc>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hyperlink" Target="http://www.ama-assn.org/ama/pub/education-careers/graduate-medical-education/freida-online.page" TargetMode="External"/></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audio" Target="../media/audio1.bin"/></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20.xml.rels><?xml version="1.0" encoding="UTF-8" standalone="yes"?>
<Relationships xmlns="http://schemas.openxmlformats.org/package/2006/relationships"><Relationship Id="rId3" Type="http://schemas.openxmlformats.org/officeDocument/2006/relationships/hyperlink" Target="http://www.nrmp.org/" TargetMode="External"/><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maalliance.org/site/epage/41976_625.htm" TargetMode="External"/><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media/audio1.bin"/><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2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hyperlink" Target="mailto:som_eras@wright.edu" TargetMode="External"/></Relationships>
</file>

<file path=ppt/slides/_rels/slide3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hyperlink" Target="http://www.militarygme.org/" TargetMode="External"/></Relationships>
</file>

<file path=ppt/slides/_rels/slide3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hyperlink" Target="http://medicine.wright.edu/student-life/applying-for-residency" TargetMode="Externa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8.xml.rels><?xml version="1.0" encoding="UTF-8" standalone="yes"?>
<Relationships xmlns="http://schemas.openxmlformats.org/package/2006/relationships"><Relationship Id="rId3" Type="http://schemas.openxmlformats.org/officeDocument/2006/relationships/hyperlink" Target="https://apps.acgme.org/ads/public/" TargetMode="External"/><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bin"/><Relationship Id="rId1" Type="http://schemas.openxmlformats.org/officeDocument/2006/relationships/slideLayout" Target="../slideLayouts/slideLayout8.xml"/><Relationship Id="rId4"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ERAS and NRMP</a:t>
            </a:r>
            <a:br>
              <a:rPr lang="en-US" dirty="0" smtClean="0"/>
            </a:br>
            <a:r>
              <a:rPr lang="en-US" dirty="0" smtClean="0"/>
              <a:t>Pathway to Residency</a:t>
            </a:r>
            <a:endParaRPr lang="en-US" dirty="0"/>
          </a:p>
        </p:txBody>
      </p:sp>
      <p:sp>
        <p:nvSpPr>
          <p:cNvPr id="5" name="Subtitle 4"/>
          <p:cNvSpPr>
            <a:spLocks noGrp="1"/>
          </p:cNvSpPr>
          <p:nvPr>
            <p:ph type="subTitle" idx="1"/>
          </p:nvPr>
        </p:nvSpPr>
        <p:spPr/>
        <p:txBody>
          <a:bodyPr/>
          <a:lstStyle/>
          <a:p>
            <a:pPr algn="r"/>
            <a:r>
              <a:rPr lang="en-US" sz="2400" dirty="0" smtClean="0">
                <a:solidFill>
                  <a:schemeClr val="tx1"/>
                </a:solidFill>
              </a:rPr>
              <a:t>Leann Poston, MD</a:t>
            </a:r>
          </a:p>
          <a:p>
            <a:pPr algn="r"/>
            <a:r>
              <a:rPr lang="en-US" sz="2400" dirty="0" smtClean="0">
                <a:solidFill>
                  <a:schemeClr val="tx1"/>
                </a:solidFill>
              </a:rPr>
              <a:t>Gregory Toussaint, MD</a:t>
            </a:r>
          </a:p>
          <a:p>
            <a:pPr algn="r"/>
            <a:r>
              <a:rPr lang="en-US" sz="2400" dirty="0" smtClean="0">
                <a:solidFill>
                  <a:schemeClr val="tx1"/>
                </a:solidFill>
              </a:rPr>
              <a:t>Office of Student Affairs</a:t>
            </a:r>
          </a:p>
          <a:p>
            <a:pPr algn="r"/>
            <a:endParaRPr lang="en-US" sz="2400" dirty="0"/>
          </a:p>
        </p:txBody>
      </p:sp>
      <p:sp>
        <p:nvSpPr>
          <p:cNvPr id="6" name="TextBox 5"/>
          <p:cNvSpPr txBox="1">
            <a:spLocks noChangeArrowheads="1"/>
          </p:cNvSpPr>
          <p:nvPr/>
        </p:nvSpPr>
        <p:spPr bwMode="auto">
          <a:xfrm>
            <a:off x="1371600" y="5475424"/>
            <a:ext cx="1828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panose="020B0604020202020204" pitchFamily="34" charset="0"/>
                <a:ea typeface="MS PGothic" panose="020B0600070205080204" pitchFamily="34" charset="-128"/>
              </a:defRPr>
            </a:lvl1pPr>
            <a:lvl2pPr marL="742950" indent="-285750">
              <a:defRPr sz="3200">
                <a:solidFill>
                  <a:schemeClr val="tx1"/>
                </a:solidFill>
                <a:latin typeface="Helvetica" panose="020B0604020202020204" pitchFamily="34" charset="0"/>
                <a:ea typeface="MS PGothic" panose="020B0600070205080204" pitchFamily="34" charset="-128"/>
              </a:defRPr>
            </a:lvl2pPr>
            <a:lvl3pPr marL="1143000" indent="-228600">
              <a:defRPr sz="3200">
                <a:solidFill>
                  <a:schemeClr val="tx1"/>
                </a:solidFill>
                <a:latin typeface="Helvetica" panose="020B0604020202020204" pitchFamily="34" charset="0"/>
                <a:ea typeface="MS PGothic" panose="020B0600070205080204" pitchFamily="34" charset="-128"/>
              </a:defRPr>
            </a:lvl3pPr>
            <a:lvl4pPr marL="1600200" indent="-228600">
              <a:defRPr sz="3200">
                <a:solidFill>
                  <a:schemeClr val="tx1"/>
                </a:solidFill>
                <a:latin typeface="Helvetica" panose="020B0604020202020204" pitchFamily="34" charset="0"/>
                <a:ea typeface="MS PGothic" panose="020B0600070205080204" pitchFamily="34" charset="-128"/>
              </a:defRPr>
            </a:lvl4pPr>
            <a:lvl5pPr marL="2057400" indent="-228600">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9pPr>
          </a:lstStyle>
          <a:p>
            <a:r>
              <a:rPr lang="en-US" altLang="en-US" sz="2400" dirty="0"/>
              <a:t>May </a:t>
            </a:r>
            <a:r>
              <a:rPr lang="en-US" altLang="en-US" sz="2400" dirty="0" smtClean="0"/>
              <a:t>2016</a:t>
            </a:r>
            <a:endParaRPr lang="en-US" altLang="en-US" sz="2400" dirty="0"/>
          </a:p>
        </p:txBody>
      </p:sp>
    </p:spTree>
    <p:extLst>
      <p:ext uri="{BB962C8B-B14F-4D97-AF65-F5344CB8AC3E}">
        <p14:creationId xmlns:p14="http://schemas.microsoft.com/office/powerpoint/2010/main" val="642422603"/>
      </p:ext>
    </p:extLst>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838200"/>
            <a:ext cx="8229600" cy="1295400"/>
          </a:xfrm>
          <a:extLst/>
        </p:spPr>
        <p:txBody>
          <a:bodyPr rtlCol="0" anchor="t">
            <a:normAutofit fontScale="90000"/>
          </a:bodyPr>
          <a:lstStyle/>
          <a:p>
            <a:pPr eaLnBrk="1" fontAlgn="auto" hangingPunct="1">
              <a:spcAft>
                <a:spcPts val="0"/>
              </a:spcAft>
              <a:defRPr/>
            </a:pPr>
            <a:r>
              <a:rPr kumimoji="1" lang="en-US" dirty="0">
                <a:latin typeface="Arial" charset="0"/>
                <a:ea typeface="MS PGothic" charset="0"/>
                <a:cs typeface="+mj-cs"/>
              </a:rPr>
              <a:t>FREIDA </a:t>
            </a:r>
            <a:r>
              <a:rPr kumimoji="1" lang="en-US" sz="3200" dirty="0">
                <a:latin typeface="Arial" charset="0"/>
                <a:ea typeface="MS PGothic" charset="0"/>
                <a:cs typeface="+mj-cs"/>
              </a:rPr>
              <a:t> </a:t>
            </a:r>
            <a:br>
              <a:rPr kumimoji="1" lang="en-US" sz="3200" dirty="0">
                <a:latin typeface="Arial" charset="0"/>
                <a:ea typeface="MS PGothic" charset="0"/>
                <a:cs typeface="+mj-cs"/>
              </a:rPr>
            </a:br>
            <a:r>
              <a:rPr kumimoji="1" lang="en-US" sz="2400" i="1" u="sng" dirty="0">
                <a:latin typeface="Arial" charset="0"/>
                <a:ea typeface="MS PGothic" charset="0"/>
                <a:cs typeface="+mj-cs"/>
              </a:rPr>
              <a:t>F</a:t>
            </a:r>
            <a:r>
              <a:rPr kumimoji="1" lang="en-US" sz="2400" i="1" dirty="0">
                <a:latin typeface="Arial" charset="0"/>
                <a:ea typeface="MS PGothic" charset="0"/>
                <a:cs typeface="+mj-cs"/>
              </a:rPr>
              <a:t>ellowship &amp; </a:t>
            </a:r>
            <a:r>
              <a:rPr kumimoji="1" lang="en-US" sz="2400" i="1" u="sng" dirty="0">
                <a:latin typeface="Arial" charset="0"/>
                <a:ea typeface="MS PGothic" charset="0"/>
                <a:cs typeface="+mj-cs"/>
              </a:rPr>
              <a:t>R</a:t>
            </a:r>
            <a:r>
              <a:rPr kumimoji="1" lang="en-US" sz="2400" i="1" dirty="0">
                <a:latin typeface="Arial" charset="0"/>
                <a:ea typeface="MS PGothic" charset="0"/>
                <a:cs typeface="+mj-cs"/>
              </a:rPr>
              <a:t>esidency </a:t>
            </a:r>
            <a:br>
              <a:rPr kumimoji="1" lang="en-US" sz="2400" i="1" dirty="0">
                <a:latin typeface="Arial" charset="0"/>
                <a:ea typeface="MS PGothic" charset="0"/>
                <a:cs typeface="+mj-cs"/>
              </a:rPr>
            </a:br>
            <a:r>
              <a:rPr kumimoji="1" lang="en-US" sz="2400" i="1" u="sng" dirty="0">
                <a:latin typeface="Arial" charset="0"/>
                <a:ea typeface="MS PGothic" charset="0"/>
                <a:cs typeface="+mj-cs"/>
              </a:rPr>
              <a:t>E</a:t>
            </a:r>
            <a:r>
              <a:rPr kumimoji="1" lang="en-US" sz="2400" i="1" dirty="0">
                <a:latin typeface="Arial" charset="0"/>
                <a:ea typeface="MS PGothic" charset="0"/>
                <a:cs typeface="+mj-cs"/>
              </a:rPr>
              <a:t>lectronic </a:t>
            </a:r>
            <a:r>
              <a:rPr kumimoji="1" lang="en-US" sz="2400" i="1" u="sng" dirty="0">
                <a:latin typeface="Arial" charset="0"/>
                <a:ea typeface="MS PGothic" charset="0"/>
                <a:cs typeface="+mj-cs"/>
              </a:rPr>
              <a:t>I</a:t>
            </a:r>
            <a:r>
              <a:rPr kumimoji="1" lang="en-US" sz="2400" i="1" dirty="0">
                <a:latin typeface="Arial" charset="0"/>
                <a:ea typeface="MS PGothic" charset="0"/>
                <a:cs typeface="+mj-cs"/>
              </a:rPr>
              <a:t>nteractive </a:t>
            </a:r>
            <a:r>
              <a:rPr kumimoji="1" lang="en-US" sz="2400" i="1" u="sng" dirty="0">
                <a:latin typeface="Arial" charset="0"/>
                <a:ea typeface="MS PGothic" charset="0"/>
                <a:cs typeface="+mj-cs"/>
              </a:rPr>
              <a:t>D</a:t>
            </a:r>
            <a:r>
              <a:rPr kumimoji="1" lang="en-US" sz="2400" i="1" dirty="0">
                <a:latin typeface="Arial" charset="0"/>
                <a:ea typeface="MS PGothic" charset="0"/>
                <a:cs typeface="+mj-cs"/>
              </a:rPr>
              <a:t>ata </a:t>
            </a:r>
            <a:r>
              <a:rPr kumimoji="1" lang="en-US" sz="2400" i="1" u="sng" dirty="0">
                <a:latin typeface="Arial" charset="0"/>
                <a:ea typeface="MS PGothic" charset="0"/>
                <a:cs typeface="+mj-cs"/>
              </a:rPr>
              <a:t>A</a:t>
            </a:r>
            <a:r>
              <a:rPr kumimoji="1" lang="en-US" sz="2400" i="1" dirty="0">
                <a:latin typeface="Arial" charset="0"/>
                <a:ea typeface="MS PGothic" charset="0"/>
                <a:cs typeface="+mj-cs"/>
              </a:rPr>
              <a:t>ccess</a:t>
            </a:r>
            <a:endParaRPr lang="en-US" sz="2400" dirty="0">
              <a:latin typeface="Arial" charset="0"/>
              <a:ea typeface="MS PGothic" charset="0"/>
              <a:cs typeface="+mj-cs"/>
            </a:endParaRPr>
          </a:p>
        </p:txBody>
      </p:sp>
      <p:sp>
        <p:nvSpPr>
          <p:cNvPr id="25602" name="Content Placeholder 2"/>
          <p:cNvSpPr>
            <a:spLocks noGrp="1"/>
          </p:cNvSpPr>
          <p:nvPr>
            <p:ph idx="1"/>
          </p:nvPr>
        </p:nvSpPr>
        <p:spPr>
          <a:xfrm>
            <a:off x="685800" y="2438400"/>
            <a:ext cx="7772400" cy="4267200"/>
          </a:xfrm>
        </p:spPr>
        <p:txBody>
          <a:bodyPr/>
          <a:lstStyle/>
          <a:p>
            <a:pPr eaLnBrk="1" hangingPunct="1">
              <a:lnSpc>
                <a:spcPct val="90000"/>
              </a:lnSpc>
            </a:pPr>
            <a:r>
              <a:rPr kumimoji="1" lang="en-US" altLang="en-US" sz="2200" dirty="0" smtClean="0">
                <a:solidFill>
                  <a:srgbClr val="000000"/>
                </a:solidFill>
              </a:rPr>
              <a:t>Go to: </a:t>
            </a:r>
            <a:r>
              <a:rPr kumimoji="1" lang="en-US" altLang="en-US" sz="2200" dirty="0" smtClean="0">
                <a:solidFill>
                  <a:srgbClr val="000000"/>
                </a:solidFill>
                <a:hlinkClick r:id="rId4"/>
              </a:rPr>
              <a:t>http://www.ama-assn.org/ama/pub/education-careers/graduate-medical-education/freida-online.page</a:t>
            </a:r>
            <a:endParaRPr kumimoji="1" lang="en-US" altLang="en-US" sz="2200" dirty="0" smtClean="0">
              <a:solidFill>
                <a:srgbClr val="000000"/>
              </a:solidFill>
            </a:endParaRPr>
          </a:p>
          <a:p>
            <a:pPr eaLnBrk="1" hangingPunct="1">
              <a:lnSpc>
                <a:spcPct val="90000"/>
              </a:lnSpc>
            </a:pPr>
            <a:r>
              <a:rPr kumimoji="1" lang="en-US" altLang="en-US" sz="2200" dirty="0" smtClean="0">
                <a:solidFill>
                  <a:srgbClr val="000000"/>
                </a:solidFill>
              </a:rPr>
              <a:t>Comprehensive info on all 3000 plus training programs</a:t>
            </a:r>
          </a:p>
          <a:p>
            <a:pPr eaLnBrk="1" hangingPunct="1">
              <a:lnSpc>
                <a:spcPct val="90000"/>
              </a:lnSpc>
            </a:pPr>
            <a:r>
              <a:rPr kumimoji="1" lang="en-US" altLang="en-US" sz="2200" dirty="0" smtClean="0">
                <a:solidFill>
                  <a:srgbClr val="000000"/>
                </a:solidFill>
              </a:rPr>
              <a:t>Can search by specialty &amp; geographic area</a:t>
            </a:r>
          </a:p>
          <a:p>
            <a:pPr eaLnBrk="1" hangingPunct="1">
              <a:lnSpc>
                <a:spcPct val="90000"/>
              </a:lnSpc>
            </a:pPr>
            <a:r>
              <a:rPr kumimoji="1" lang="en-US" altLang="en-US" sz="2200" dirty="0" smtClean="0">
                <a:solidFill>
                  <a:srgbClr val="000000"/>
                </a:solidFill>
              </a:rPr>
              <a:t>Has all the info you will need on each program, download it, read it over the night before your interview… </a:t>
            </a:r>
          </a:p>
          <a:p>
            <a:pPr eaLnBrk="1" hangingPunct="1">
              <a:lnSpc>
                <a:spcPct val="90000"/>
              </a:lnSpc>
            </a:pPr>
            <a:endParaRPr kumimoji="1" lang="en-US" altLang="en-US" sz="2000" dirty="0" smtClean="0">
              <a:solidFill>
                <a:srgbClr val="000000"/>
              </a:solidFill>
            </a:endParaRPr>
          </a:p>
          <a:p>
            <a:pPr marL="0" indent="0" eaLnBrk="1" hangingPunct="1">
              <a:lnSpc>
                <a:spcPct val="90000"/>
              </a:lnSpc>
              <a:buNone/>
            </a:pPr>
            <a:r>
              <a:rPr kumimoji="1" lang="en-US" altLang="en-US" sz="2000" b="1" dirty="0" smtClean="0">
                <a:solidFill>
                  <a:srgbClr val="000000"/>
                </a:solidFill>
                <a:ea typeface="Chalkboard SE" charset="0"/>
                <a:cs typeface="Chalkboard SE" charset="0"/>
              </a:rPr>
              <a:t>Disclaimer:</a:t>
            </a:r>
            <a:endParaRPr kumimoji="1" lang="en-US" altLang="en-US" sz="2000" b="1" dirty="0">
              <a:solidFill>
                <a:srgbClr val="000000"/>
              </a:solidFill>
              <a:ea typeface="Chalkboard SE" charset="0"/>
              <a:cs typeface="Chalkboard SE" charset="0"/>
            </a:endParaRPr>
          </a:p>
          <a:p>
            <a:pPr eaLnBrk="1" hangingPunct="1">
              <a:lnSpc>
                <a:spcPct val="90000"/>
              </a:lnSpc>
            </a:pPr>
            <a:r>
              <a:rPr kumimoji="1" lang="en-US" altLang="en-US" sz="2000" dirty="0" smtClean="0">
                <a:solidFill>
                  <a:srgbClr val="000000"/>
                </a:solidFill>
              </a:rPr>
              <a:t>Information filtered and “</a:t>
            </a:r>
            <a:r>
              <a:rPr kumimoji="1" lang="en-US" altLang="en-US" sz="2000" dirty="0" err="1" smtClean="0">
                <a:solidFill>
                  <a:srgbClr val="000000"/>
                </a:solidFill>
              </a:rPr>
              <a:t>verfied</a:t>
            </a:r>
            <a:r>
              <a:rPr kumimoji="1" lang="en-US" altLang="en-US" sz="2000" dirty="0" smtClean="0">
                <a:solidFill>
                  <a:srgbClr val="000000"/>
                </a:solidFill>
              </a:rPr>
              <a:t>” by </a:t>
            </a:r>
            <a:r>
              <a:rPr kumimoji="1" lang="en-US" altLang="en-US" sz="2000" dirty="0">
                <a:solidFill>
                  <a:srgbClr val="000000"/>
                </a:solidFill>
              </a:rPr>
              <a:t>each </a:t>
            </a:r>
            <a:r>
              <a:rPr kumimoji="1" lang="en-US" altLang="en-US" sz="2000" dirty="0" smtClean="0">
                <a:solidFill>
                  <a:srgbClr val="000000"/>
                </a:solidFill>
              </a:rPr>
              <a:t>program  </a:t>
            </a:r>
          </a:p>
          <a:p>
            <a:pPr eaLnBrk="1" hangingPunct="1">
              <a:lnSpc>
                <a:spcPct val="90000"/>
              </a:lnSpc>
            </a:pPr>
            <a:r>
              <a:rPr kumimoji="1" lang="en-US" altLang="en-US" sz="2000" dirty="0" smtClean="0">
                <a:solidFill>
                  <a:srgbClr val="000000"/>
                </a:solidFill>
              </a:rPr>
              <a:t>It </a:t>
            </a:r>
            <a:r>
              <a:rPr kumimoji="1" lang="en-US" altLang="en-US" sz="2000" dirty="0">
                <a:solidFill>
                  <a:srgbClr val="000000"/>
                </a:solidFill>
              </a:rPr>
              <a:t>is what Program Directors want you to </a:t>
            </a:r>
            <a:r>
              <a:rPr kumimoji="1" lang="en-US" altLang="en-US" sz="2000" dirty="0" smtClean="0">
                <a:solidFill>
                  <a:srgbClr val="000000"/>
                </a:solidFill>
              </a:rPr>
              <a:t>know </a:t>
            </a:r>
            <a:r>
              <a:rPr kumimoji="1" lang="en-US" altLang="en-US" sz="1800" dirty="0" smtClean="0">
                <a:solidFill>
                  <a:srgbClr val="000000"/>
                </a:solidFill>
              </a:rPr>
              <a:t>(or not know)</a:t>
            </a:r>
          </a:p>
          <a:p>
            <a:pPr eaLnBrk="1" hangingPunct="1">
              <a:lnSpc>
                <a:spcPct val="90000"/>
              </a:lnSpc>
            </a:pPr>
            <a:endParaRPr kumimoji="1" lang="en-US" altLang="en-US" sz="800" dirty="0" smtClean="0">
              <a:solidFill>
                <a:srgbClr val="000000"/>
              </a:solidFill>
            </a:endParaRPr>
          </a:p>
          <a:p>
            <a:pPr eaLnBrk="1" hangingPunct="1">
              <a:lnSpc>
                <a:spcPct val="90000"/>
              </a:lnSpc>
            </a:pPr>
            <a:r>
              <a:rPr kumimoji="1" lang="en-US" altLang="en-US" sz="2000" dirty="0" smtClean="0">
                <a:solidFill>
                  <a:srgbClr val="000000"/>
                </a:solidFill>
                <a:ea typeface="Chalkboard SE" charset="0"/>
                <a:cs typeface="Chalkboard SE" charset="0"/>
              </a:rPr>
              <a:t>“FREIDA is like Facebook,”  </a:t>
            </a:r>
            <a:r>
              <a:rPr kumimoji="1" lang="en-US" altLang="en-US" sz="2000" dirty="0" smtClean="0">
                <a:solidFill>
                  <a:srgbClr val="000000"/>
                </a:solidFill>
              </a:rPr>
              <a:t>Dr. Ann Burke, </a:t>
            </a:r>
            <a:r>
              <a:rPr kumimoji="1" lang="en-US" altLang="en-US" sz="2000" dirty="0" err="1" smtClean="0">
                <a:solidFill>
                  <a:srgbClr val="000000"/>
                </a:solidFill>
              </a:rPr>
              <a:t>Peds</a:t>
            </a:r>
            <a:r>
              <a:rPr kumimoji="1" lang="en-US" altLang="en-US" sz="2000" dirty="0" smtClean="0">
                <a:solidFill>
                  <a:srgbClr val="000000"/>
                </a:solidFill>
              </a:rPr>
              <a:t> </a:t>
            </a:r>
            <a:r>
              <a:rPr kumimoji="1" lang="en-US" altLang="en-US" sz="2000" dirty="0" smtClean="0">
                <a:solidFill>
                  <a:srgbClr val="000000"/>
                </a:solidFill>
              </a:rPr>
              <a:t>program </a:t>
            </a:r>
            <a:r>
              <a:rPr kumimoji="1" lang="en-US" altLang="en-US" sz="2000" dirty="0" smtClean="0">
                <a:solidFill>
                  <a:srgbClr val="000000"/>
                </a:solidFill>
              </a:rPr>
              <a:t>director       </a:t>
            </a:r>
            <a:endParaRPr kumimoji="1" lang="en-US" altLang="en-US" sz="20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Chimes"/>
          </p:stSnd>
        </p:sndAc>
      </p:transition>
    </mc:Choice>
    <mc:Fallback xmlns="">
      <p:transition>
        <p:sndAc>
          <p:stSnd>
            <p:snd r:embed="rId5" name="Chimes"/>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914400"/>
            <a:ext cx="8229600" cy="1066800"/>
          </a:xfrm>
        </p:spPr>
        <p:txBody>
          <a:bodyPr anchor="t"/>
          <a:lstStyle/>
          <a:p>
            <a:pPr eaLnBrk="1" hangingPunct="1"/>
            <a:r>
              <a:rPr lang="en-US" altLang="en-US" sz="3200" dirty="0">
                <a:latin typeface="Arial" panose="020B0604020202020204" pitchFamily="34" charset="0"/>
              </a:rPr>
              <a:t>ERAS…</a:t>
            </a:r>
            <a:r>
              <a:rPr lang="en-US" altLang="en-US" sz="2200" u="sng" dirty="0">
                <a:latin typeface="Arial" panose="020B0604020202020204" pitchFamily="34" charset="0"/>
              </a:rPr>
              <a:t>E</a:t>
            </a:r>
            <a:r>
              <a:rPr lang="en-US" altLang="en-US" sz="2200" dirty="0">
                <a:latin typeface="Arial" panose="020B0604020202020204" pitchFamily="34" charset="0"/>
              </a:rPr>
              <a:t>lectronic </a:t>
            </a:r>
            <a:r>
              <a:rPr lang="en-US" altLang="en-US" sz="2200" u="sng" dirty="0">
                <a:latin typeface="Arial" panose="020B0604020202020204" pitchFamily="34" charset="0"/>
              </a:rPr>
              <a:t>R</a:t>
            </a:r>
            <a:r>
              <a:rPr lang="en-US" altLang="en-US" sz="2200" dirty="0">
                <a:latin typeface="Arial" panose="020B0604020202020204" pitchFamily="34" charset="0"/>
              </a:rPr>
              <a:t>esidency </a:t>
            </a:r>
            <a:r>
              <a:rPr lang="en-US" altLang="en-US" sz="2200" u="sng" dirty="0">
                <a:latin typeface="Arial" panose="020B0604020202020204" pitchFamily="34" charset="0"/>
              </a:rPr>
              <a:t>A</a:t>
            </a:r>
            <a:r>
              <a:rPr lang="en-US" altLang="en-US" sz="2200" dirty="0">
                <a:latin typeface="Arial" panose="020B0604020202020204" pitchFamily="34" charset="0"/>
              </a:rPr>
              <a:t>pplication </a:t>
            </a:r>
            <a:r>
              <a:rPr lang="en-US" altLang="en-US" sz="2200" u="sng" dirty="0">
                <a:latin typeface="Arial" panose="020B0604020202020204" pitchFamily="34" charset="0"/>
              </a:rPr>
              <a:t>S</a:t>
            </a:r>
            <a:r>
              <a:rPr lang="en-US" altLang="en-US" sz="2200" dirty="0">
                <a:latin typeface="Arial" panose="020B0604020202020204" pitchFamily="34" charset="0"/>
              </a:rPr>
              <a:t>ervice </a:t>
            </a:r>
            <a:r>
              <a:rPr lang="en-US" altLang="en-US" sz="1800" dirty="0">
                <a:latin typeface="Arial" panose="020B0604020202020204" pitchFamily="34" charset="0"/>
              </a:rPr>
              <a:t/>
            </a:r>
            <a:br>
              <a:rPr lang="en-US" altLang="en-US" sz="1800" dirty="0">
                <a:latin typeface="Arial" panose="020B0604020202020204" pitchFamily="34" charset="0"/>
              </a:rPr>
            </a:br>
            <a:r>
              <a:rPr lang="en-US" altLang="en-US" sz="2400" dirty="0" err="1">
                <a:latin typeface="Arial" panose="020B0604020202020204" pitchFamily="34" charset="0"/>
              </a:rPr>
              <a:t>MyERAS</a:t>
            </a:r>
            <a:r>
              <a:rPr lang="en-US" altLang="en-US" sz="2400" dirty="0">
                <a:latin typeface="Arial" panose="020B0604020202020204" pitchFamily="34" charset="0"/>
              </a:rPr>
              <a:t>…</a:t>
            </a:r>
            <a:r>
              <a:rPr lang="en-US" altLang="en-US" sz="2400" i="1" dirty="0">
                <a:latin typeface="Arial" panose="020B0604020202020204" pitchFamily="34" charset="0"/>
              </a:rPr>
              <a:t>Your App</a:t>
            </a:r>
          </a:p>
        </p:txBody>
      </p:sp>
      <p:sp>
        <p:nvSpPr>
          <p:cNvPr id="26626" name="Content Placeholder 2"/>
          <p:cNvSpPr>
            <a:spLocks noGrp="1"/>
          </p:cNvSpPr>
          <p:nvPr>
            <p:ph idx="1"/>
          </p:nvPr>
        </p:nvSpPr>
        <p:spPr>
          <a:xfrm>
            <a:off x="304800" y="1828800"/>
            <a:ext cx="8534400" cy="4899949"/>
          </a:xfrm>
        </p:spPr>
        <p:txBody>
          <a:bodyPr/>
          <a:lstStyle/>
          <a:p>
            <a:pPr eaLnBrk="1" hangingPunct="1"/>
            <a:r>
              <a:rPr kumimoji="1" lang="en-US" altLang="en-US" sz="1800" dirty="0">
                <a:latin typeface="Helvetica" panose="020B0604020202020204" pitchFamily="34" charset="0"/>
              </a:rPr>
              <a:t>Go to: </a:t>
            </a:r>
            <a:r>
              <a:rPr kumimoji="1" lang="en-US" altLang="en-US" sz="1800" u="sng" dirty="0" err="1">
                <a:latin typeface="Helvetica" panose="020B0604020202020204" pitchFamily="34" charset="0"/>
              </a:rPr>
              <a:t>www.aamc.org</a:t>
            </a:r>
            <a:endParaRPr kumimoji="1" lang="en-US" altLang="en-US" sz="1800" dirty="0">
              <a:latin typeface="Helvetica" panose="020B0604020202020204" pitchFamily="34" charset="0"/>
            </a:endParaRPr>
          </a:p>
          <a:p>
            <a:pPr eaLnBrk="1" hangingPunct="1"/>
            <a:r>
              <a:rPr kumimoji="1" lang="en-US" altLang="en-US" sz="1800" dirty="0">
                <a:latin typeface="Helvetica" panose="020B0604020202020204" pitchFamily="34" charset="0"/>
              </a:rPr>
              <a:t>Web-based, 1 application, user friendly</a:t>
            </a:r>
          </a:p>
          <a:p>
            <a:pPr eaLnBrk="1" hangingPunct="1"/>
            <a:r>
              <a:rPr kumimoji="1" lang="en-US" altLang="en-US" sz="1800" dirty="0">
                <a:latin typeface="Helvetica" panose="020B0604020202020204" pitchFamily="34" charset="0"/>
              </a:rPr>
              <a:t>Your token ID will be sent in June </a:t>
            </a:r>
            <a:r>
              <a:rPr kumimoji="1" lang="en-US" altLang="en-US" sz="1800" dirty="0" smtClean="0">
                <a:latin typeface="Helvetica" panose="020B0604020202020204" pitchFamily="34" charset="0"/>
              </a:rPr>
              <a:t>2016</a:t>
            </a:r>
            <a:endParaRPr kumimoji="1" lang="en-US" altLang="en-US" sz="1800" dirty="0">
              <a:latin typeface="Helvetica" panose="020B0604020202020204" pitchFamily="34" charset="0"/>
            </a:endParaRPr>
          </a:p>
          <a:p>
            <a:pPr eaLnBrk="1" hangingPunct="1"/>
            <a:r>
              <a:rPr kumimoji="1" lang="en-US" altLang="en-US" sz="1800" dirty="0">
                <a:latin typeface="Helvetica" panose="020B0604020202020204" pitchFamily="34" charset="0"/>
              </a:rPr>
              <a:t>For base </a:t>
            </a:r>
            <a:r>
              <a:rPr kumimoji="1" lang="en-US" altLang="en-US" sz="1800" dirty="0" smtClean="0">
                <a:latin typeface="Helvetica" panose="020B0604020202020204" pitchFamily="34" charset="0"/>
              </a:rPr>
              <a:t>fee, can </a:t>
            </a:r>
            <a:r>
              <a:rPr kumimoji="1" lang="en-US" altLang="en-US" sz="1800" dirty="0">
                <a:latin typeface="Helvetica" panose="020B0604020202020204" pitchFamily="34" charset="0"/>
              </a:rPr>
              <a:t>apply to 10 programs under the same </a:t>
            </a:r>
            <a:r>
              <a:rPr kumimoji="1" lang="en-US" altLang="en-US" sz="1800" dirty="0" smtClean="0">
                <a:latin typeface="Helvetica" panose="020B0604020202020204" pitchFamily="34" charset="0"/>
              </a:rPr>
              <a:t>specialty</a:t>
            </a:r>
          </a:p>
          <a:p>
            <a:pPr lvl="1" eaLnBrk="1" hangingPunct="1"/>
            <a:r>
              <a:rPr kumimoji="1" lang="en-US" altLang="en-US" sz="1800" dirty="0" smtClean="0">
                <a:latin typeface="Helvetica" panose="020B0604020202020204" pitchFamily="34" charset="0"/>
              </a:rPr>
              <a:t> </a:t>
            </a:r>
            <a:r>
              <a:rPr kumimoji="1" lang="en-US" altLang="en-US" sz="1800" dirty="0">
                <a:latin typeface="Helvetica" panose="020B0604020202020204" pitchFamily="34" charset="0"/>
              </a:rPr>
              <a:t>Additional fees for additional programs.  </a:t>
            </a:r>
            <a:endParaRPr kumimoji="1" lang="en-US" altLang="en-US" sz="1800" dirty="0" smtClean="0">
              <a:latin typeface="Helvetica" panose="020B0604020202020204" pitchFamily="34" charset="0"/>
            </a:endParaRPr>
          </a:p>
          <a:p>
            <a:pPr eaLnBrk="1" hangingPunct="1"/>
            <a:r>
              <a:rPr kumimoji="1" lang="en-US" altLang="en-US" sz="1800" dirty="0" smtClean="0">
                <a:latin typeface="Helvetica" panose="020B0604020202020204" pitchFamily="34" charset="0"/>
              </a:rPr>
              <a:t>USMLE </a:t>
            </a:r>
            <a:r>
              <a:rPr kumimoji="1" lang="en-US" altLang="en-US" sz="1800" dirty="0">
                <a:latin typeface="Helvetica" panose="020B0604020202020204" pitchFamily="34" charset="0"/>
              </a:rPr>
              <a:t>Transcript Fee assessed once per season.</a:t>
            </a:r>
            <a:endParaRPr kumimoji="1" lang="en-US" altLang="ja-JP" sz="1800" dirty="0">
              <a:latin typeface="Helvetica" panose="020B0604020202020204" pitchFamily="34" charset="0"/>
            </a:endParaRPr>
          </a:p>
          <a:p>
            <a:pPr eaLnBrk="1" hangingPunct="1"/>
            <a:r>
              <a:rPr kumimoji="1" lang="en-US" altLang="en-US" sz="1800" dirty="0" err="1">
                <a:latin typeface="Helvetica" panose="020B0604020202020204" pitchFamily="34" charset="0"/>
              </a:rPr>
              <a:t>MyERAS</a:t>
            </a:r>
            <a:r>
              <a:rPr kumimoji="1" lang="en-US" altLang="en-US" sz="1800" dirty="0">
                <a:latin typeface="Helvetica" panose="020B0604020202020204" pitchFamily="34" charset="0"/>
              </a:rPr>
              <a:t> includes…</a:t>
            </a:r>
          </a:p>
          <a:p>
            <a:pPr marL="1196975" lvl="1" eaLnBrk="1" hangingPunct="1"/>
            <a:r>
              <a:rPr kumimoji="1" lang="en-US" altLang="en-US" sz="1600" b="1" dirty="0" smtClean="0">
                <a:solidFill>
                  <a:srgbClr val="0000FF"/>
                </a:solidFill>
              </a:rPr>
              <a:t>Application including Personal Statement</a:t>
            </a:r>
            <a:endParaRPr kumimoji="1" lang="en-US" altLang="en-US" sz="1600" b="1" dirty="0">
              <a:solidFill>
                <a:srgbClr val="0000FF"/>
              </a:solidFill>
            </a:endParaRPr>
          </a:p>
          <a:p>
            <a:pPr marL="1196975" lvl="1" eaLnBrk="1" hangingPunct="1"/>
            <a:r>
              <a:rPr kumimoji="1" lang="en-US" altLang="en-US" sz="1600" b="1" dirty="0">
                <a:solidFill>
                  <a:srgbClr val="0000FF"/>
                </a:solidFill>
              </a:rPr>
              <a:t>MSPE &amp; letters of rec</a:t>
            </a:r>
          </a:p>
          <a:p>
            <a:pPr marL="1196975" lvl="1" eaLnBrk="1" hangingPunct="1"/>
            <a:r>
              <a:rPr kumimoji="1" lang="en-US" altLang="en-US" sz="1600" b="1" dirty="0">
                <a:solidFill>
                  <a:srgbClr val="0000FF"/>
                </a:solidFill>
              </a:rPr>
              <a:t>BSOM transcript </a:t>
            </a:r>
          </a:p>
          <a:p>
            <a:pPr marL="1196975" lvl="1" eaLnBrk="1" hangingPunct="1"/>
            <a:r>
              <a:rPr kumimoji="1" lang="en-US" altLang="en-US" sz="1600" b="1" dirty="0">
                <a:solidFill>
                  <a:srgbClr val="0000FF"/>
                </a:solidFill>
              </a:rPr>
              <a:t>AAMC  ID </a:t>
            </a:r>
            <a:r>
              <a:rPr kumimoji="1" lang="en-US" altLang="en-US" sz="1600" b="1" dirty="0" smtClean="0">
                <a:solidFill>
                  <a:srgbClr val="0000FF"/>
                </a:solidFill>
              </a:rPr>
              <a:t>number </a:t>
            </a:r>
            <a:r>
              <a:rPr kumimoji="1" lang="en-US" altLang="en-US" sz="1600" dirty="0" smtClean="0"/>
              <a:t>…</a:t>
            </a:r>
            <a:r>
              <a:rPr kumimoji="1" lang="en-US" altLang="en-US" sz="1600" dirty="0"/>
              <a:t>YOU WERE ASSIGNED ONE for AMCAS Application </a:t>
            </a:r>
            <a:endParaRPr kumimoji="1" lang="en-US" altLang="en-US" sz="1600" dirty="0" smtClean="0"/>
          </a:p>
          <a:p>
            <a:pPr marL="1597025" lvl="2" eaLnBrk="1" hangingPunct="1"/>
            <a:r>
              <a:rPr kumimoji="1" lang="en-US" altLang="en-US" sz="1600" dirty="0" smtClean="0"/>
              <a:t>(Please contact Student Affairs if you need to know your ID)</a:t>
            </a:r>
          </a:p>
          <a:p>
            <a:pPr marL="1196975" lvl="1" eaLnBrk="1" hangingPunct="1"/>
            <a:r>
              <a:rPr kumimoji="1" lang="en-US" altLang="en-US" sz="1600" b="1" dirty="0">
                <a:solidFill>
                  <a:srgbClr val="0000FF"/>
                </a:solidFill>
              </a:rPr>
              <a:t>C</a:t>
            </a:r>
            <a:r>
              <a:rPr kumimoji="1" lang="en-US" altLang="en-US" sz="1600" b="1" dirty="0" smtClean="0">
                <a:solidFill>
                  <a:srgbClr val="0000FF"/>
                </a:solidFill>
              </a:rPr>
              <a:t>olor photo </a:t>
            </a:r>
            <a:r>
              <a:rPr kumimoji="1" lang="en-US" altLang="en-US" sz="1600" dirty="0" smtClean="0"/>
              <a:t>… </a:t>
            </a:r>
            <a:r>
              <a:rPr kumimoji="1" lang="en-US" altLang="en-US" sz="1600" b="1" dirty="0" smtClean="0"/>
              <a:t>YOU</a:t>
            </a:r>
            <a:r>
              <a:rPr kumimoji="1" lang="en-US" altLang="en-US" sz="1600" dirty="0" smtClean="0"/>
              <a:t> are responsible for choosing and uploading your photo.  Strongly recommended your photo be recent, relevant and professional.   Must look like you!!</a:t>
            </a:r>
          </a:p>
          <a:p>
            <a:pPr marL="1196975" lvl="1" eaLnBrk="1" hangingPunct="1"/>
            <a:r>
              <a:rPr lang="en-US" sz="1600" dirty="0" smtClean="0"/>
              <a:t>Photo </a:t>
            </a:r>
            <a:r>
              <a:rPr lang="en-US" sz="1600" dirty="0"/>
              <a:t>file type: JPG/JPEG or PNG, maximum file size 100 KB, Maximum dimensions 2.5in by 3.5 in, maximum resolution 150DPI</a:t>
            </a:r>
            <a:endParaRPr kumimoji="1" lang="en-US" altLang="en-US" sz="1600"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3" name="Chimes"/>
          </p:stSnd>
        </p:sndAc>
      </p:transition>
    </mc:Choice>
    <mc:Fallback xmlns="">
      <p:transition>
        <p:sndAc>
          <p:stSnd>
            <p:snd r:embed="rId5" name="Chimes"/>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143000"/>
            <a:ext cx="8229600" cy="1066800"/>
          </a:xfrm>
        </p:spPr>
        <p:txBody>
          <a:bodyPr anchor="t"/>
          <a:lstStyle/>
          <a:p>
            <a:pPr eaLnBrk="1" hangingPunct="1"/>
            <a:r>
              <a:rPr lang="en-US" altLang="en-US" sz="3200" dirty="0">
                <a:latin typeface="Arial" panose="020B0604020202020204" pitchFamily="34" charset="0"/>
              </a:rPr>
              <a:t>Curriculum </a:t>
            </a:r>
            <a:r>
              <a:rPr lang="en-US" altLang="en-US" sz="3200" dirty="0" smtClean="0">
                <a:latin typeface="Arial" panose="020B0604020202020204" pitchFamily="34" charset="0"/>
              </a:rPr>
              <a:t>Vitae </a:t>
            </a:r>
            <a:r>
              <a:rPr lang="en-US" altLang="en-US" sz="2000" dirty="0">
                <a:latin typeface="Arial" panose="020B0604020202020204" pitchFamily="34" charset="0"/>
              </a:rPr>
              <a:t>&amp;</a:t>
            </a:r>
            <a:r>
              <a:rPr lang="en-US" altLang="en-US" sz="3200" dirty="0">
                <a:latin typeface="Arial" panose="020B0604020202020204" pitchFamily="34" charset="0"/>
              </a:rPr>
              <a:t> Personal Statement</a:t>
            </a:r>
          </a:p>
        </p:txBody>
      </p:sp>
      <p:sp>
        <p:nvSpPr>
          <p:cNvPr id="27650" name="Content Placeholder 2"/>
          <p:cNvSpPr>
            <a:spLocks noGrp="1"/>
          </p:cNvSpPr>
          <p:nvPr>
            <p:ph idx="1"/>
          </p:nvPr>
        </p:nvSpPr>
        <p:spPr>
          <a:xfrm>
            <a:off x="457200" y="1981200"/>
            <a:ext cx="8420100" cy="4419600"/>
          </a:xfrm>
        </p:spPr>
        <p:txBody>
          <a:bodyPr/>
          <a:lstStyle/>
          <a:p>
            <a:pPr eaLnBrk="1" hangingPunct="1">
              <a:lnSpc>
                <a:spcPct val="90000"/>
              </a:lnSpc>
            </a:pPr>
            <a:r>
              <a:rPr kumimoji="1" lang="en-US" altLang="en-US" sz="2000" b="1" dirty="0"/>
              <a:t>CV…same as </a:t>
            </a:r>
            <a:r>
              <a:rPr kumimoji="1" lang="en-US" altLang="en-US" sz="2000" b="1" dirty="0" err="1" smtClean="0"/>
              <a:t>resumé</a:t>
            </a:r>
            <a:endParaRPr kumimoji="1" lang="en-US" altLang="en-US" sz="2000" b="1" dirty="0"/>
          </a:p>
          <a:p>
            <a:pPr lvl="1" eaLnBrk="1" hangingPunct="1">
              <a:lnSpc>
                <a:spcPct val="90000"/>
              </a:lnSpc>
            </a:pPr>
            <a:r>
              <a:rPr kumimoji="1" lang="en-US" altLang="en-US" sz="1800" dirty="0"/>
              <a:t>used for requesting letters of recommendation as well as research opportunities</a:t>
            </a:r>
          </a:p>
          <a:p>
            <a:pPr lvl="1" eaLnBrk="1" hangingPunct="1">
              <a:lnSpc>
                <a:spcPct val="90000"/>
              </a:lnSpc>
            </a:pPr>
            <a:r>
              <a:rPr kumimoji="1" lang="en-US" altLang="en-US" sz="1800" dirty="0"/>
              <a:t>Examples on Career Essentials Pilot Page</a:t>
            </a:r>
          </a:p>
          <a:p>
            <a:pPr eaLnBrk="1" hangingPunct="1"/>
            <a:r>
              <a:rPr kumimoji="1" lang="en-US" altLang="en-US" sz="2000" b="1" dirty="0"/>
              <a:t>Personal Statement</a:t>
            </a:r>
            <a:r>
              <a:rPr kumimoji="1" lang="en-US" altLang="en-US" sz="2000" b="1" dirty="0" smtClean="0"/>
              <a:t>… </a:t>
            </a:r>
            <a:r>
              <a:rPr kumimoji="1" lang="en-US" altLang="en-US" sz="1800" dirty="0" smtClean="0"/>
              <a:t>important </a:t>
            </a:r>
            <a:r>
              <a:rPr kumimoji="1" lang="en-US" altLang="en-US" sz="1800" dirty="0"/>
              <a:t>for programs to assess your character, </a:t>
            </a:r>
            <a:r>
              <a:rPr kumimoji="1" lang="en-US" altLang="en-US" sz="1900" dirty="0"/>
              <a:t>convictions, beliefs, compassion, professionalism, if you’</a:t>
            </a:r>
            <a:r>
              <a:rPr kumimoji="1" lang="en-US" altLang="ja-JP" sz="1900" dirty="0"/>
              <a:t>ll fit in as team member &amp; what you’ll do after residency </a:t>
            </a:r>
          </a:p>
          <a:p>
            <a:pPr lvl="1" eaLnBrk="1" hangingPunct="1">
              <a:lnSpc>
                <a:spcPct val="90000"/>
              </a:lnSpc>
            </a:pPr>
            <a:r>
              <a:rPr kumimoji="1" lang="en-US" altLang="en-US" sz="1800" dirty="0"/>
              <a:t>may have up to 5 (for different specialties have different points) </a:t>
            </a:r>
          </a:p>
          <a:p>
            <a:pPr lvl="1" eaLnBrk="1" hangingPunct="1">
              <a:lnSpc>
                <a:spcPct val="90000"/>
              </a:lnSpc>
            </a:pPr>
            <a:r>
              <a:rPr kumimoji="1" lang="en-US" altLang="en-US" sz="1800" dirty="0"/>
              <a:t>you</a:t>
            </a:r>
            <a:r>
              <a:rPr kumimoji="1" lang="en-US" altLang="ja-JP" sz="1800" dirty="0"/>
              <a:t> assign them to specific programs </a:t>
            </a:r>
          </a:p>
          <a:p>
            <a:pPr lvl="1" eaLnBrk="1" hangingPunct="1">
              <a:lnSpc>
                <a:spcPct val="90000"/>
              </a:lnSpc>
            </a:pPr>
            <a:r>
              <a:rPr kumimoji="1" lang="en-US" altLang="en-US" sz="1800" dirty="0"/>
              <a:t>avoid saying how much you like the </a:t>
            </a:r>
            <a:r>
              <a:rPr kumimoji="1" lang="en-US" altLang="en-US" sz="1800" dirty="0" smtClean="0"/>
              <a:t>specialty; reader </a:t>
            </a:r>
            <a:r>
              <a:rPr kumimoji="1" lang="en-US" altLang="en-US" sz="1800" dirty="0"/>
              <a:t>assumes this.</a:t>
            </a:r>
          </a:p>
          <a:p>
            <a:pPr lvl="1" eaLnBrk="1" hangingPunct="1">
              <a:lnSpc>
                <a:spcPct val="90000"/>
              </a:lnSpc>
            </a:pPr>
            <a:r>
              <a:rPr kumimoji="1" lang="en-US" altLang="en-US" sz="1800" dirty="0"/>
              <a:t>Examples </a:t>
            </a:r>
            <a:r>
              <a:rPr kumimoji="1" lang="en-US" altLang="en-US" sz="1800" dirty="0" smtClean="0"/>
              <a:t>on </a:t>
            </a:r>
            <a:r>
              <a:rPr kumimoji="1" lang="en-US" altLang="en-US" sz="1800" dirty="0"/>
              <a:t>Career Essentials Pilot page</a:t>
            </a:r>
          </a:p>
          <a:p>
            <a:pPr eaLnBrk="1" hangingPunct="1">
              <a:lnSpc>
                <a:spcPct val="90000"/>
              </a:lnSpc>
            </a:pPr>
            <a:r>
              <a:rPr kumimoji="1" lang="en-US" altLang="en-US" sz="2000" b="1" dirty="0"/>
              <a:t>DON</a:t>
            </a:r>
            <a:r>
              <a:rPr kumimoji="1" lang="ja-JP" altLang="en-US" sz="2000" b="1" dirty="0"/>
              <a:t>’</a:t>
            </a:r>
            <a:r>
              <a:rPr kumimoji="1" lang="en-US" altLang="ja-JP" sz="2000" b="1" dirty="0"/>
              <a:t>T </a:t>
            </a:r>
            <a:r>
              <a:rPr kumimoji="1" lang="en-US" altLang="ja-JP" sz="1800" dirty="0"/>
              <a:t>just spell </a:t>
            </a:r>
            <a:r>
              <a:rPr kumimoji="1" lang="en-US" altLang="ja-JP" sz="1800" dirty="0" smtClean="0"/>
              <a:t>check  </a:t>
            </a:r>
          </a:p>
          <a:p>
            <a:pPr lvl="1" eaLnBrk="1" hangingPunct="1">
              <a:lnSpc>
                <a:spcPct val="90000"/>
              </a:lnSpc>
            </a:pPr>
            <a:r>
              <a:rPr kumimoji="1" lang="en-US" altLang="ja-JP" sz="1800" dirty="0" smtClean="0"/>
              <a:t>Read </a:t>
            </a:r>
            <a:r>
              <a:rPr kumimoji="1" lang="en-US" altLang="ja-JP" sz="1800" dirty="0"/>
              <a:t>through it yourself and ask others to review for you! </a:t>
            </a:r>
            <a:endParaRPr kumimoji="1" lang="en-US" altLang="ja-JP" sz="1800" dirty="0" smtClean="0"/>
          </a:p>
          <a:p>
            <a:pPr lvl="1" eaLnBrk="1" hangingPunct="1">
              <a:lnSpc>
                <a:spcPct val="90000"/>
              </a:lnSpc>
            </a:pPr>
            <a:r>
              <a:rPr kumimoji="1" lang="en-US" altLang="ja-JP" sz="1800" dirty="0" smtClean="0"/>
              <a:t>At </a:t>
            </a:r>
            <a:r>
              <a:rPr kumimoji="1" lang="en-US" altLang="ja-JP" sz="1800" dirty="0"/>
              <a:t>a </a:t>
            </a:r>
            <a:r>
              <a:rPr kumimoji="1" lang="en-US" altLang="ja-JP" sz="1800" dirty="0" smtClean="0"/>
              <a:t>minimum, </a:t>
            </a:r>
            <a:r>
              <a:rPr kumimoji="1" lang="en-US" altLang="ja-JP" sz="1800" dirty="0"/>
              <a:t>one reviewer for </a:t>
            </a:r>
            <a:r>
              <a:rPr kumimoji="1" lang="en-US" altLang="ja-JP" sz="1800" dirty="0" smtClean="0"/>
              <a:t>grammar, one </a:t>
            </a:r>
            <a:r>
              <a:rPr kumimoji="1" lang="en-US" altLang="ja-JP" sz="1800" dirty="0"/>
              <a:t>for specialty specific content</a:t>
            </a:r>
            <a:endParaRPr kumimoji="1" lang="en-US" altLang="en-US" sz="1800"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295400"/>
            <a:ext cx="8229600" cy="609600"/>
          </a:xfrm>
        </p:spPr>
        <p:txBody>
          <a:bodyPr anchor="t"/>
          <a:lstStyle/>
          <a:p>
            <a:pPr eaLnBrk="1" hangingPunct="1"/>
            <a:r>
              <a:rPr lang="en-US" altLang="en-US" sz="3200" dirty="0">
                <a:latin typeface="Arial" panose="020B0604020202020204" pitchFamily="34" charset="0"/>
              </a:rPr>
              <a:t>Letters of Recommendation (LOR)</a:t>
            </a:r>
            <a:endParaRPr lang="en-US" altLang="en-US" sz="2400" dirty="0">
              <a:latin typeface="Arial" panose="020B0604020202020204" pitchFamily="34" charset="0"/>
            </a:endParaRPr>
          </a:p>
        </p:txBody>
      </p:sp>
      <p:sp>
        <p:nvSpPr>
          <p:cNvPr id="28674" name="Content Placeholder 2"/>
          <p:cNvSpPr>
            <a:spLocks noGrp="1"/>
          </p:cNvSpPr>
          <p:nvPr>
            <p:ph idx="1"/>
          </p:nvPr>
        </p:nvSpPr>
        <p:spPr>
          <a:xfrm>
            <a:off x="457200" y="2057400"/>
            <a:ext cx="8382000" cy="4724400"/>
          </a:xfrm>
        </p:spPr>
        <p:txBody>
          <a:bodyPr/>
          <a:lstStyle/>
          <a:p>
            <a:pPr eaLnBrk="1" hangingPunct="1"/>
            <a:r>
              <a:rPr kumimoji="1" lang="en-US" altLang="en-US" sz="2200" dirty="0"/>
              <a:t>Words to use when asking…   </a:t>
            </a:r>
            <a:r>
              <a:rPr kumimoji="1" lang="ja-JP" altLang="en-US" sz="2000" dirty="0"/>
              <a:t>“</a:t>
            </a:r>
            <a:r>
              <a:rPr kumimoji="1" lang="en-US" altLang="ja-JP" sz="2000" i="1" dirty="0"/>
              <a:t>Dr. Smith, </a:t>
            </a:r>
            <a:r>
              <a:rPr kumimoji="1" lang="en-US" altLang="ja-JP" sz="2000" i="1" dirty="0" smtClean="0"/>
              <a:t>do </a:t>
            </a:r>
            <a:r>
              <a:rPr kumimoji="1" lang="en-US" altLang="ja-JP" sz="2000" i="1" dirty="0"/>
              <a:t>you feel you know me and my work well enough to write a </a:t>
            </a:r>
            <a:r>
              <a:rPr kumimoji="1" lang="en-US" altLang="ja-JP" sz="2000" i="1" dirty="0">
                <a:solidFill>
                  <a:srgbClr val="FF0000"/>
                </a:solidFill>
              </a:rPr>
              <a:t>strong</a:t>
            </a:r>
            <a:r>
              <a:rPr kumimoji="1" lang="en-US" altLang="ja-JP" sz="2000" i="1" dirty="0"/>
              <a:t> letter of recommendation for me?</a:t>
            </a:r>
            <a:r>
              <a:rPr kumimoji="1" lang="ja-JP" altLang="en-US" sz="2000" i="1" dirty="0"/>
              <a:t>”</a:t>
            </a:r>
            <a:endParaRPr lang="en-US" altLang="ja-JP" sz="2000" i="1" dirty="0"/>
          </a:p>
          <a:p>
            <a:pPr eaLnBrk="1" hangingPunct="1"/>
            <a:r>
              <a:rPr kumimoji="1" lang="en-US" altLang="en-US" sz="2200" dirty="0" smtClean="0"/>
              <a:t>TALK with </a:t>
            </a:r>
            <a:r>
              <a:rPr kumimoji="1" lang="en-US" altLang="en-US" sz="2200" dirty="0" smtClean="0"/>
              <a:t>your specialty </a:t>
            </a:r>
            <a:r>
              <a:rPr kumimoji="1" lang="en-US" altLang="en-US" sz="2200" dirty="0" smtClean="0"/>
              <a:t>advisor!   Consider</a:t>
            </a:r>
            <a:r>
              <a:rPr kumimoji="1" lang="en-US" altLang="en-US" sz="2200" dirty="0"/>
              <a:t>…</a:t>
            </a:r>
            <a:endParaRPr lang="en-US" altLang="en-US" sz="2200" dirty="0"/>
          </a:p>
          <a:p>
            <a:pPr marL="1196975" lvl="1" eaLnBrk="1" hangingPunct="1"/>
            <a:r>
              <a:rPr kumimoji="1" lang="en-US" altLang="en-US" sz="2200" dirty="0"/>
              <a:t>one from BSOM chair (</a:t>
            </a:r>
            <a:r>
              <a:rPr kumimoji="1" lang="en-US" altLang="en-US" sz="2200" dirty="0" smtClean="0"/>
              <a:t>expected) </a:t>
            </a:r>
            <a:r>
              <a:rPr kumimoji="1" lang="en-US" altLang="en-US" sz="2200" dirty="0"/>
              <a:t>&amp; two from preceptors</a:t>
            </a:r>
          </a:p>
          <a:p>
            <a:pPr marL="1196975" lvl="1" eaLnBrk="1" hangingPunct="1"/>
            <a:r>
              <a:rPr kumimoji="1" lang="en-US" altLang="en-US" sz="2200" dirty="0"/>
              <a:t>3 from </a:t>
            </a:r>
            <a:r>
              <a:rPr kumimoji="1" lang="en-US" altLang="en-US" sz="2200" dirty="0" smtClean="0"/>
              <a:t>preceptors is </a:t>
            </a:r>
            <a:r>
              <a:rPr kumimoji="1" lang="en-US" altLang="en-US" sz="2200" dirty="0"/>
              <a:t>OK</a:t>
            </a:r>
          </a:p>
          <a:p>
            <a:pPr marL="1196975" lvl="1" eaLnBrk="1" hangingPunct="1"/>
            <a:r>
              <a:rPr kumimoji="1" lang="en-US" altLang="en-US" sz="2200" dirty="0"/>
              <a:t>Some specialties have specific requirements:</a:t>
            </a:r>
          </a:p>
          <a:p>
            <a:pPr marL="1597025" lvl="2" eaLnBrk="1" hangingPunct="1"/>
            <a:r>
              <a:rPr kumimoji="1" lang="en-US" altLang="en-US" sz="1800" dirty="0"/>
              <a:t>Emergency Medicine </a:t>
            </a:r>
            <a:r>
              <a:rPr kumimoji="1" lang="en-US" altLang="en-US" sz="1800" dirty="0" smtClean="0"/>
              <a:t>requires</a:t>
            </a:r>
            <a:r>
              <a:rPr kumimoji="1" lang="en-US" altLang="en-US" sz="1800" dirty="0" smtClean="0"/>
              <a:t> </a:t>
            </a:r>
            <a:r>
              <a:rPr kumimoji="1" lang="en-US" altLang="en-US" sz="1800" dirty="0" smtClean="0"/>
              <a:t>at least 2 SLOEs</a:t>
            </a:r>
          </a:p>
          <a:p>
            <a:pPr marL="1597025" lvl="2" eaLnBrk="1" hangingPunct="1"/>
            <a:r>
              <a:rPr kumimoji="1" lang="en-US" altLang="en-US" sz="1800" dirty="0" smtClean="0"/>
              <a:t>Chair </a:t>
            </a:r>
            <a:r>
              <a:rPr kumimoji="1" lang="en-US" altLang="en-US" sz="1800" dirty="0"/>
              <a:t>letters required for: Internal Medicine, IM/PEDS, OB/GYN, Orthopedic surgery, Otolaryngology, Plastic Surgery and Urology and recommended for General Surgery</a:t>
            </a:r>
            <a:endParaRPr lang="en-US" altLang="en-US" sz="1800" dirty="0"/>
          </a:p>
          <a:p>
            <a:pPr eaLnBrk="1" hangingPunct="1"/>
            <a:r>
              <a:rPr kumimoji="1" lang="en-US" altLang="en-US" sz="2200" dirty="0"/>
              <a:t>Authors themselves must upload using AAMC LOR portal</a:t>
            </a:r>
            <a:endParaRPr lang="en-US" altLang="en-US" sz="2200"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219200"/>
            <a:ext cx="8229600" cy="1295400"/>
          </a:xfrm>
        </p:spPr>
        <p:txBody>
          <a:bodyPr anchor="t"/>
          <a:lstStyle/>
          <a:p>
            <a:pPr eaLnBrk="1" hangingPunct="1"/>
            <a:r>
              <a:rPr lang="en-US" altLang="en-US" sz="3200" dirty="0">
                <a:latin typeface="Arial" panose="020B0604020202020204" pitchFamily="34" charset="0"/>
              </a:rPr>
              <a:t>Letters of Rec ERAS Cover Sheet </a:t>
            </a:r>
            <a:br>
              <a:rPr lang="en-US" altLang="en-US" sz="3200" dirty="0">
                <a:latin typeface="Arial" panose="020B0604020202020204" pitchFamily="34" charset="0"/>
              </a:rPr>
            </a:br>
            <a:r>
              <a:rPr lang="en-US" altLang="en-US" sz="2400" dirty="0">
                <a:latin typeface="Arial" panose="020B0604020202020204" pitchFamily="34" charset="0"/>
              </a:rPr>
              <a:t>Listing Authors</a:t>
            </a:r>
          </a:p>
        </p:txBody>
      </p:sp>
      <p:sp>
        <p:nvSpPr>
          <p:cNvPr id="29698" name="Content Placeholder 2"/>
          <p:cNvSpPr>
            <a:spLocks noGrp="1"/>
          </p:cNvSpPr>
          <p:nvPr>
            <p:ph idx="1"/>
          </p:nvPr>
        </p:nvSpPr>
        <p:spPr>
          <a:xfrm>
            <a:off x="685800" y="2514600"/>
            <a:ext cx="8001000" cy="3505200"/>
          </a:xfrm>
        </p:spPr>
        <p:txBody>
          <a:bodyPr/>
          <a:lstStyle/>
          <a:p>
            <a:pPr eaLnBrk="1" hangingPunct="1">
              <a:lnSpc>
                <a:spcPct val="90000"/>
              </a:lnSpc>
              <a:buFont typeface="Wingdings" charset="2"/>
              <a:buChar char="ü"/>
            </a:pPr>
            <a:r>
              <a:rPr kumimoji="1" lang="en-US" altLang="en-US" sz="2400" dirty="0"/>
              <a:t>On the </a:t>
            </a:r>
            <a:r>
              <a:rPr kumimoji="1" lang="en-US" altLang="en-US" sz="2400" dirty="0" err="1"/>
              <a:t>MyERAS</a:t>
            </a:r>
            <a:r>
              <a:rPr kumimoji="1" lang="en-US" altLang="en-US" sz="2400" dirty="0"/>
              <a:t> letter of </a:t>
            </a:r>
            <a:r>
              <a:rPr kumimoji="1" lang="en-US" altLang="en-US" sz="2400" dirty="0" err="1" smtClean="0"/>
              <a:t>reccommendation</a:t>
            </a:r>
            <a:r>
              <a:rPr kumimoji="1" lang="en-US" altLang="en-US" sz="2400" dirty="0" smtClean="0"/>
              <a:t> </a:t>
            </a:r>
            <a:r>
              <a:rPr kumimoji="1" lang="en-US" altLang="en-US" sz="2400" dirty="0"/>
              <a:t>cover sheet…</a:t>
            </a:r>
          </a:p>
          <a:p>
            <a:pPr eaLnBrk="1" hangingPunct="1">
              <a:lnSpc>
                <a:spcPct val="90000"/>
              </a:lnSpc>
              <a:buSzPct val="75000"/>
              <a:buFont typeface="Wingdings" panose="05000000000000000000" pitchFamily="2" charset="2"/>
              <a:buChar char="ü"/>
            </a:pPr>
            <a:r>
              <a:rPr kumimoji="1" lang="en-US" altLang="en-US" sz="2400" dirty="0" smtClean="0"/>
              <a:t>Author </a:t>
            </a:r>
            <a:r>
              <a:rPr kumimoji="1" lang="en-US" altLang="en-US" sz="2400" dirty="0"/>
              <a:t>appears as listed by you</a:t>
            </a:r>
          </a:p>
          <a:p>
            <a:pPr eaLnBrk="1" hangingPunct="1">
              <a:lnSpc>
                <a:spcPct val="90000"/>
              </a:lnSpc>
              <a:buSzPct val="75000"/>
              <a:buFont typeface="Wingdings" panose="05000000000000000000" pitchFamily="2" charset="2"/>
              <a:buChar char="ü"/>
            </a:pPr>
            <a:r>
              <a:rPr kumimoji="1" lang="en-US" altLang="ja-JP" sz="2400" dirty="0" smtClean="0"/>
              <a:t>Print-out </a:t>
            </a:r>
            <a:r>
              <a:rPr kumimoji="1" lang="en-US" altLang="ja-JP" sz="2400" dirty="0"/>
              <a:t>cover sheet &amp; sign to waive right to see letter (address information will already be filled </a:t>
            </a:r>
            <a:r>
              <a:rPr kumimoji="1" lang="en-US" altLang="ja-JP" sz="2400" dirty="0" smtClean="0"/>
              <a:t>in).   Give </a:t>
            </a:r>
            <a:r>
              <a:rPr kumimoji="1" lang="en-US" altLang="ja-JP" sz="2400" dirty="0"/>
              <a:t>cover sheet to the author, she/he needs </a:t>
            </a:r>
            <a:r>
              <a:rPr kumimoji="1" lang="en-US" altLang="ja-JP" sz="2400" dirty="0" smtClean="0"/>
              <a:t>your AAMC ID #</a:t>
            </a:r>
            <a:endParaRPr kumimoji="1" lang="en-US" altLang="ja-JP" sz="2400" dirty="0"/>
          </a:p>
          <a:p>
            <a:pPr eaLnBrk="1" hangingPunct="1">
              <a:lnSpc>
                <a:spcPct val="90000"/>
              </a:lnSpc>
              <a:buSzPct val="75000"/>
              <a:buFont typeface="Wingdings" panose="05000000000000000000" pitchFamily="2" charset="2"/>
              <a:buChar char="ü"/>
            </a:pPr>
            <a:r>
              <a:rPr kumimoji="1" lang="en-US" altLang="en-US" sz="2400" dirty="0"/>
              <a:t>Two proper ways to list authors… </a:t>
            </a:r>
            <a:r>
              <a:rPr kumimoji="1" lang="en-US" altLang="en-US" sz="2400" dirty="0" smtClean="0"/>
              <a:t>                          </a:t>
            </a:r>
            <a:endParaRPr kumimoji="1" lang="en-US" altLang="en-US" sz="2400" dirty="0"/>
          </a:p>
          <a:p>
            <a:pPr marL="0" indent="0" eaLnBrk="1" hangingPunct="1">
              <a:lnSpc>
                <a:spcPct val="90000"/>
              </a:lnSpc>
              <a:buNone/>
            </a:pPr>
            <a:r>
              <a:rPr kumimoji="1" lang="en-US" altLang="en-US" sz="2000" dirty="0"/>
              <a:t>		</a:t>
            </a:r>
            <a:r>
              <a:rPr kumimoji="1" lang="en-US" altLang="en-US" sz="2200" dirty="0"/>
              <a:t>John Donnelly, MD or </a:t>
            </a:r>
          </a:p>
          <a:p>
            <a:pPr marL="0" indent="0" eaLnBrk="1" hangingPunct="1">
              <a:lnSpc>
                <a:spcPct val="90000"/>
              </a:lnSpc>
              <a:buNone/>
            </a:pPr>
            <a:r>
              <a:rPr kumimoji="1" lang="en-US" altLang="en-US" sz="2200" dirty="0"/>
              <a:t>		Dr. John Donnelly  </a:t>
            </a:r>
          </a:p>
          <a:p>
            <a:pPr marL="0" indent="0" eaLnBrk="1" hangingPunct="1">
              <a:lnSpc>
                <a:spcPct val="90000"/>
              </a:lnSpc>
              <a:buNone/>
            </a:pPr>
            <a:r>
              <a:rPr kumimoji="1" lang="en-US" altLang="en-US" sz="2200" dirty="0"/>
              <a:t>         </a:t>
            </a:r>
            <a:r>
              <a:rPr kumimoji="1" lang="en-US" altLang="en-US" sz="2200" dirty="0" smtClean="0"/>
              <a:t>	</a:t>
            </a:r>
            <a:r>
              <a:rPr kumimoji="1" lang="en-US" altLang="en-US" sz="2200" i="1" dirty="0" smtClean="0">
                <a:solidFill>
                  <a:srgbClr val="FF6600"/>
                </a:solidFill>
              </a:rPr>
              <a:t>do </a:t>
            </a:r>
            <a:r>
              <a:rPr kumimoji="1" lang="en-US" altLang="en-US" sz="2200" i="1" dirty="0">
                <a:solidFill>
                  <a:srgbClr val="FF6600"/>
                </a:solidFill>
              </a:rPr>
              <a:t>not say Dr. John Donnelly, MD (redundant</a:t>
            </a:r>
            <a:r>
              <a:rPr kumimoji="1" lang="en-US" altLang="en-US" sz="2200" i="1" dirty="0" smtClean="0">
                <a:solidFill>
                  <a:srgbClr val="FF6600"/>
                </a:solidFill>
              </a:rPr>
              <a:t>)</a:t>
            </a:r>
            <a:endParaRPr kumimoji="1" lang="en-US" altLang="en-US" sz="2200"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1295400"/>
            <a:ext cx="8229600" cy="609600"/>
          </a:xfrm>
        </p:spPr>
        <p:txBody>
          <a:bodyPr anchor="t"/>
          <a:lstStyle/>
          <a:p>
            <a:pPr eaLnBrk="1" hangingPunct="1"/>
            <a:r>
              <a:rPr lang="en-US" altLang="en-US" sz="3200" dirty="0">
                <a:latin typeface="Arial" panose="020B0604020202020204" pitchFamily="34" charset="0"/>
              </a:rPr>
              <a:t>Letters of Recommendation (LOR)</a:t>
            </a:r>
            <a:endParaRPr lang="en-US" altLang="en-US" sz="2400" dirty="0">
              <a:latin typeface="Arial" panose="020B0604020202020204" pitchFamily="34" charset="0"/>
            </a:endParaRPr>
          </a:p>
        </p:txBody>
      </p:sp>
      <p:sp>
        <p:nvSpPr>
          <p:cNvPr id="27650" name="Content Placeholder 2"/>
          <p:cNvSpPr>
            <a:spLocks noGrp="1"/>
          </p:cNvSpPr>
          <p:nvPr>
            <p:ph idx="1"/>
          </p:nvPr>
        </p:nvSpPr>
        <p:spPr>
          <a:xfrm>
            <a:off x="457200" y="2133600"/>
            <a:ext cx="8382000" cy="3581400"/>
          </a:xfrm>
        </p:spPr>
        <p:txBody>
          <a:bodyPr/>
          <a:lstStyle/>
          <a:p>
            <a:pPr marL="0" indent="0" eaLnBrk="1" hangingPunct="1">
              <a:buFont typeface="Arial" panose="020B0604020202020204" pitchFamily="34" charset="0"/>
              <a:buNone/>
            </a:pPr>
            <a:r>
              <a:rPr lang="en-US" altLang="en-US" sz="2400" b="1" i="1" u="sng" dirty="0">
                <a:solidFill>
                  <a:srgbClr val="FF0000"/>
                </a:solidFill>
              </a:rPr>
              <a:t>SPECIAL RULES!!!</a:t>
            </a:r>
          </a:p>
          <a:p>
            <a:pPr marL="0" indent="0" eaLnBrk="1" hangingPunct="1"/>
            <a:r>
              <a:rPr lang="en-US" altLang="en-US" sz="2400" dirty="0" smtClean="0"/>
              <a:t>  You </a:t>
            </a:r>
            <a:r>
              <a:rPr lang="en-US" altLang="en-US" sz="2400" dirty="0"/>
              <a:t>cannot edit an author entry after finalizing in ERAS</a:t>
            </a:r>
          </a:p>
          <a:p>
            <a:pPr lvl="1" eaLnBrk="1" hangingPunct="1"/>
            <a:r>
              <a:rPr lang="en-US" altLang="en-US" sz="2400" dirty="0"/>
              <a:t>Must create author again and provide new cover </a:t>
            </a:r>
            <a:r>
              <a:rPr lang="en-US" altLang="en-US" sz="2400" dirty="0" smtClean="0"/>
              <a:t>sheet</a:t>
            </a:r>
          </a:p>
          <a:p>
            <a:pPr lvl="1" eaLnBrk="1" hangingPunct="1"/>
            <a:r>
              <a:rPr lang="en-US" altLang="en-US" sz="2400" dirty="0" smtClean="0"/>
              <a:t>Verify </a:t>
            </a:r>
            <a:r>
              <a:rPr lang="en-US" altLang="en-US" sz="2400" dirty="0"/>
              <a:t>if specialty requires special LOR </a:t>
            </a:r>
            <a:r>
              <a:rPr lang="en-US" altLang="en-US" sz="2400" u="sng" dirty="0"/>
              <a:t>before</a:t>
            </a:r>
            <a:r>
              <a:rPr lang="en-US" altLang="en-US" sz="2400" dirty="0"/>
              <a:t> asking authors</a:t>
            </a:r>
          </a:p>
          <a:p>
            <a:pPr lvl="1" eaLnBrk="1" hangingPunct="1"/>
            <a:r>
              <a:rPr lang="en-US" altLang="en-US" sz="2400" dirty="0"/>
              <a:t>For example, Emergency Medicine “</a:t>
            </a:r>
            <a:r>
              <a:rPr lang="en-US" altLang="en-US" sz="2400" dirty="0" smtClean="0"/>
              <a:t>SLOE:  </a:t>
            </a:r>
            <a:r>
              <a:rPr lang="en-US" altLang="en-US" sz="2400" dirty="0"/>
              <a:t>Standardized Letter of Evaluation”</a:t>
            </a:r>
          </a:p>
          <a:p>
            <a:pPr marL="0" indent="0" eaLnBrk="1" hangingPunct="1"/>
            <a:r>
              <a:rPr lang="en-US" altLang="en-US" sz="2400" dirty="0" smtClean="0"/>
              <a:t>  ERAS </a:t>
            </a:r>
            <a:r>
              <a:rPr lang="en-US" altLang="en-US" sz="2400" dirty="0"/>
              <a:t>rule is maximum of four letters per program</a:t>
            </a:r>
          </a:p>
          <a:p>
            <a:pPr marL="0" indent="0" eaLnBrk="1" hangingPunct="1"/>
            <a:r>
              <a:rPr lang="en-US" altLang="en-US" sz="2400" dirty="0" smtClean="0"/>
              <a:t>  CANNOT </a:t>
            </a:r>
            <a:r>
              <a:rPr lang="en-US" altLang="en-US" sz="2400" dirty="0" err="1"/>
              <a:t>unassign</a:t>
            </a:r>
            <a:r>
              <a:rPr lang="en-US" altLang="en-US" sz="2400" dirty="0"/>
              <a:t> a letter once assigned to a program</a:t>
            </a: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1219200"/>
            <a:ext cx="8229600" cy="609600"/>
          </a:xfrm>
        </p:spPr>
        <p:txBody>
          <a:bodyPr anchor="t"/>
          <a:lstStyle/>
          <a:p>
            <a:pPr eaLnBrk="1" hangingPunct="1"/>
            <a:r>
              <a:rPr lang="en-US" altLang="en-US" sz="3200">
                <a:latin typeface="Arial" panose="020B0604020202020204" pitchFamily="34" charset="0"/>
              </a:rPr>
              <a:t>Letters of Recommendation Process </a:t>
            </a:r>
            <a:endParaRPr lang="en-US" altLang="en-US" sz="1800">
              <a:latin typeface="Arial" panose="020B0604020202020204" pitchFamily="34" charset="0"/>
            </a:endParaRPr>
          </a:p>
        </p:txBody>
      </p:sp>
      <p:sp>
        <p:nvSpPr>
          <p:cNvPr id="32770" name="Content Placeholder 2"/>
          <p:cNvSpPr>
            <a:spLocks noGrp="1"/>
          </p:cNvSpPr>
          <p:nvPr>
            <p:ph idx="1"/>
          </p:nvPr>
        </p:nvSpPr>
        <p:spPr>
          <a:xfrm>
            <a:off x="533400" y="1981200"/>
            <a:ext cx="8077200" cy="4419600"/>
          </a:xfrm>
        </p:spPr>
        <p:txBody>
          <a:bodyPr/>
          <a:lstStyle/>
          <a:p>
            <a:pPr eaLnBrk="1" hangingPunct="1">
              <a:lnSpc>
                <a:spcPct val="90000"/>
              </a:lnSpc>
              <a:buFont typeface="Wingdings" panose="05000000000000000000" pitchFamily="2" charset="2"/>
              <a:buChar char="ü"/>
            </a:pPr>
            <a:r>
              <a:rPr kumimoji="1" lang="en-US" altLang="en-US" sz="1800" dirty="0">
                <a:latin typeface="Helvetica" panose="020B0604020202020204" pitchFamily="34" charset="0"/>
              </a:rPr>
              <a:t>Schedule appointment to make your request early, give </a:t>
            </a:r>
            <a:r>
              <a:rPr kumimoji="1" lang="en-US" altLang="en-US" sz="1800" dirty="0">
                <a:solidFill>
                  <a:srgbClr val="660066"/>
                </a:solidFill>
                <a:latin typeface="Helvetica" panose="020B0604020202020204" pitchFamily="34" charset="0"/>
              </a:rPr>
              <a:t>packet</a:t>
            </a:r>
            <a:r>
              <a:rPr kumimoji="1" lang="en-US" altLang="en-US" sz="1800" dirty="0">
                <a:latin typeface="Helvetica" panose="020B0604020202020204" pitchFamily="34" charset="0"/>
              </a:rPr>
              <a:t> to </a:t>
            </a:r>
            <a:r>
              <a:rPr kumimoji="1" lang="en-US" altLang="en-US" sz="1800" dirty="0" smtClean="0">
                <a:latin typeface="Helvetica" panose="020B0604020202020204" pitchFamily="34" charset="0"/>
              </a:rPr>
              <a:t>author – it serves as </a:t>
            </a:r>
            <a:r>
              <a:rPr kumimoji="1" lang="en-US" altLang="en-US" sz="1800" dirty="0">
                <a:latin typeface="Helvetica" panose="020B0604020202020204" pitchFamily="34" charset="0"/>
              </a:rPr>
              <a:t>a reminder of what she/he will do…</a:t>
            </a:r>
          </a:p>
          <a:p>
            <a:pPr marL="2019300" lvl="1" eaLnBrk="1" hangingPunct="1">
              <a:lnSpc>
                <a:spcPct val="90000"/>
              </a:lnSpc>
            </a:pPr>
            <a:r>
              <a:rPr kumimoji="1" lang="en-US" altLang="en-US" sz="1800" dirty="0">
                <a:latin typeface="Arial" panose="020B0604020202020204" pitchFamily="34" charset="0"/>
              </a:rPr>
              <a:t>ERAS cover sheet </a:t>
            </a:r>
          </a:p>
          <a:p>
            <a:pPr marL="2019300" lvl="1" eaLnBrk="1" hangingPunct="1">
              <a:lnSpc>
                <a:spcPct val="90000"/>
              </a:lnSpc>
            </a:pPr>
            <a:r>
              <a:rPr kumimoji="1" lang="en-US" altLang="en-US" sz="1800" dirty="0">
                <a:latin typeface="Arial" panose="020B0604020202020204" pitchFamily="34" charset="0"/>
              </a:rPr>
              <a:t>CV</a:t>
            </a:r>
          </a:p>
          <a:p>
            <a:pPr marL="2019300" lvl="1" eaLnBrk="1" hangingPunct="1">
              <a:lnSpc>
                <a:spcPct val="90000"/>
              </a:lnSpc>
            </a:pPr>
            <a:r>
              <a:rPr kumimoji="1" lang="en-US" altLang="en-US" sz="1800" dirty="0">
                <a:latin typeface="Arial" panose="020B0604020202020204" pitchFamily="34" charset="0"/>
              </a:rPr>
              <a:t>Personal Statement</a:t>
            </a:r>
          </a:p>
          <a:p>
            <a:pPr marL="2019300" lvl="1" eaLnBrk="1" hangingPunct="1">
              <a:lnSpc>
                <a:spcPct val="90000"/>
              </a:lnSpc>
            </a:pPr>
            <a:r>
              <a:rPr kumimoji="1" lang="en-US" altLang="en-US" sz="1800" dirty="0">
                <a:latin typeface="Arial" panose="020B0604020202020204" pitchFamily="34" charset="0"/>
              </a:rPr>
              <a:t>List of programs you’</a:t>
            </a:r>
            <a:r>
              <a:rPr kumimoji="1" lang="en-US" altLang="ja-JP" sz="1800" dirty="0">
                <a:latin typeface="Arial" panose="020B0604020202020204" pitchFamily="34" charset="0"/>
              </a:rPr>
              <a:t>ll apply to </a:t>
            </a:r>
          </a:p>
          <a:p>
            <a:pPr eaLnBrk="1" hangingPunct="1">
              <a:lnSpc>
                <a:spcPct val="90000"/>
              </a:lnSpc>
              <a:buFont typeface="Wingdings" panose="05000000000000000000" pitchFamily="2" charset="2"/>
              <a:buChar char="ü"/>
            </a:pPr>
            <a:r>
              <a:rPr kumimoji="1" lang="en-US" altLang="en-US" sz="1800" dirty="0">
                <a:latin typeface="Helvetica" panose="020B0604020202020204" pitchFamily="34" charset="0"/>
              </a:rPr>
              <a:t>Generic letters work best if applying to multiple specialties </a:t>
            </a:r>
            <a:r>
              <a:rPr kumimoji="1" lang="en-US" altLang="en-US" sz="1600" dirty="0">
                <a:latin typeface="Helvetica" panose="020B0604020202020204" pitchFamily="34" charset="0"/>
              </a:rPr>
              <a:t>(they do not specify a specialty</a:t>
            </a:r>
            <a:r>
              <a:rPr kumimoji="1" lang="en-US" altLang="en-US" sz="1600" dirty="0" smtClean="0">
                <a:latin typeface="Helvetica" panose="020B0604020202020204" pitchFamily="34" charset="0"/>
              </a:rPr>
              <a:t>).  IF SURE, </a:t>
            </a:r>
            <a:r>
              <a:rPr kumimoji="1" lang="en-US" altLang="en-US" sz="1800" dirty="0" smtClean="0">
                <a:latin typeface="Helvetica" panose="020B0604020202020204" pitchFamily="34" charset="0"/>
              </a:rPr>
              <a:t>request </a:t>
            </a:r>
            <a:r>
              <a:rPr kumimoji="1" lang="en-US" altLang="ja-JP" sz="1800" dirty="0">
                <a:latin typeface="Helvetica" panose="020B0604020202020204" pitchFamily="34" charset="0"/>
              </a:rPr>
              <a:t>specialty-specific letters</a:t>
            </a:r>
            <a:endParaRPr kumimoji="1" lang="en-US" altLang="ja-JP" sz="1800" i="1" dirty="0">
              <a:latin typeface="Helvetica" panose="020B0604020202020204" pitchFamily="34" charset="0"/>
            </a:endParaRPr>
          </a:p>
          <a:p>
            <a:pPr eaLnBrk="1" hangingPunct="1">
              <a:lnSpc>
                <a:spcPct val="90000"/>
              </a:lnSpc>
              <a:buFont typeface="Wingdings" panose="05000000000000000000" pitchFamily="2" charset="2"/>
              <a:buChar char="ü"/>
            </a:pPr>
            <a:r>
              <a:rPr kumimoji="1" lang="en-US" altLang="en-US" sz="1800" i="1" dirty="0">
                <a:latin typeface="Helvetica" panose="020B0604020202020204" pitchFamily="34" charset="0"/>
              </a:rPr>
              <a:t>For SF Match: Medical School uploads </a:t>
            </a:r>
            <a:r>
              <a:rPr kumimoji="1" lang="en-US" altLang="en-US" sz="1800" i="1" dirty="0" smtClean="0">
                <a:latin typeface="Helvetica" panose="020B0604020202020204" pitchFamily="34" charset="0"/>
              </a:rPr>
              <a:t>letter.</a:t>
            </a:r>
            <a:r>
              <a:rPr kumimoji="1" lang="en-US" altLang="en-US" sz="1800" dirty="0" smtClean="0">
                <a:latin typeface="Helvetica" panose="020B0604020202020204" pitchFamily="34" charset="0"/>
              </a:rPr>
              <a:t>  </a:t>
            </a:r>
            <a:r>
              <a:rPr kumimoji="1" lang="en-US" altLang="en-US" sz="1800" dirty="0" smtClean="0">
                <a:latin typeface="Helvetica" panose="020B0604020202020204" pitchFamily="34" charset="0"/>
              </a:rPr>
              <a:t>Mr. Greg </a:t>
            </a:r>
            <a:r>
              <a:rPr kumimoji="1" lang="en-US" altLang="en-US" sz="1800" dirty="0" err="1" smtClean="0">
                <a:latin typeface="Helvetica" panose="020B0604020202020204" pitchFamily="34" charset="0"/>
              </a:rPr>
              <a:t>Kojola</a:t>
            </a:r>
            <a:r>
              <a:rPr kumimoji="1" lang="en-US" altLang="en-US" sz="1800" dirty="0" smtClean="0">
                <a:latin typeface="Helvetica" panose="020B0604020202020204" pitchFamily="34" charset="0"/>
              </a:rPr>
              <a:t> is POC</a:t>
            </a:r>
            <a:endParaRPr kumimoji="1" lang="en-US" altLang="en-US" sz="1800" i="1" dirty="0">
              <a:latin typeface="Helvetica" panose="020B0604020202020204" pitchFamily="34" charset="0"/>
            </a:endParaRPr>
          </a:p>
          <a:p>
            <a:pPr eaLnBrk="1" hangingPunct="1">
              <a:lnSpc>
                <a:spcPct val="90000"/>
              </a:lnSpc>
              <a:buFont typeface="Wingdings" panose="05000000000000000000" pitchFamily="2" charset="2"/>
              <a:buChar char="ü"/>
            </a:pPr>
            <a:r>
              <a:rPr kumimoji="1" lang="en-US" altLang="en-US" sz="1800" i="1" dirty="0">
                <a:latin typeface="Helvetica" panose="020B0604020202020204" pitchFamily="34" charset="0"/>
              </a:rPr>
              <a:t>Urology Match</a:t>
            </a:r>
            <a:r>
              <a:rPr kumimoji="1" lang="en-US" altLang="en-US" sz="1800" dirty="0">
                <a:latin typeface="Helvetica" panose="020B0604020202020204" pitchFamily="34" charset="0"/>
              </a:rPr>
              <a:t>, send </a:t>
            </a:r>
            <a:r>
              <a:rPr kumimoji="1" lang="en-US" altLang="en-US" sz="1800" dirty="0" smtClean="0">
                <a:latin typeface="Helvetica" panose="020B0604020202020204" pitchFamily="34" charset="0"/>
              </a:rPr>
              <a:t>LORs directly </a:t>
            </a:r>
            <a:r>
              <a:rPr kumimoji="1" lang="en-US" altLang="en-US" sz="1800" dirty="0">
                <a:latin typeface="Helvetica" panose="020B0604020202020204" pitchFamily="34" charset="0"/>
              </a:rPr>
              <a:t>to them</a:t>
            </a:r>
          </a:p>
          <a:p>
            <a:pPr eaLnBrk="1" hangingPunct="1">
              <a:lnSpc>
                <a:spcPct val="90000"/>
              </a:lnSpc>
              <a:buFont typeface="Wingdings" panose="05000000000000000000" pitchFamily="2" charset="2"/>
              <a:buChar char="ü"/>
            </a:pPr>
            <a:r>
              <a:rPr kumimoji="1" lang="en-US" altLang="en-US" sz="1800" dirty="0">
                <a:latin typeface="Helvetica" panose="020B0604020202020204" pitchFamily="34" charset="0"/>
              </a:rPr>
              <a:t>3-4 weeks after request, send </a:t>
            </a:r>
            <a:r>
              <a:rPr kumimoji="1" lang="en-US" altLang="en-US" sz="1800" dirty="0" smtClean="0">
                <a:latin typeface="Helvetica" panose="020B0604020202020204" pitchFamily="34" charset="0"/>
              </a:rPr>
              <a:t>a thank </a:t>
            </a:r>
            <a:r>
              <a:rPr kumimoji="1" lang="en-US" altLang="en-US" sz="1800" dirty="0">
                <a:latin typeface="Helvetica" panose="020B0604020202020204" pitchFamily="34" charset="0"/>
              </a:rPr>
              <a:t>you note to author, it will serve as gentle reminder…</a:t>
            </a:r>
            <a:r>
              <a:rPr kumimoji="1" lang="en-US" altLang="en-US" sz="1800" b="1" i="1" dirty="0">
                <a:solidFill>
                  <a:srgbClr val="660066"/>
                </a:solidFill>
                <a:latin typeface="Sand" pitchFamily="1" charset="0"/>
              </a:rPr>
              <a:t>guilt is a powerful motivator</a:t>
            </a:r>
          </a:p>
          <a:p>
            <a:pPr eaLnBrk="1" hangingPunct="1">
              <a:lnSpc>
                <a:spcPct val="90000"/>
              </a:lnSpc>
              <a:buFont typeface="Wingdings" panose="05000000000000000000" pitchFamily="2" charset="2"/>
              <a:buChar char="ü"/>
            </a:pPr>
            <a:r>
              <a:rPr kumimoji="1" lang="en-US" altLang="en-US" sz="1800" dirty="0" smtClean="0">
                <a:latin typeface="Helvetica" panose="020B0604020202020204" pitchFamily="34" charset="0"/>
              </a:rPr>
              <a:t>We suggest </a:t>
            </a:r>
            <a:r>
              <a:rPr kumimoji="1" lang="en-US" altLang="en-US" sz="1800" dirty="0">
                <a:latin typeface="Helvetica" panose="020B0604020202020204" pitchFamily="34" charset="0"/>
              </a:rPr>
              <a:t>having your letters </a:t>
            </a:r>
            <a:r>
              <a:rPr kumimoji="1" lang="en-US" altLang="en-US" sz="1800" dirty="0" smtClean="0">
                <a:latin typeface="Helvetica" panose="020B0604020202020204" pitchFamily="34" charset="0"/>
              </a:rPr>
              <a:t>uploaded by </a:t>
            </a:r>
            <a:r>
              <a:rPr kumimoji="1" lang="en-US" altLang="en-US" sz="1800" dirty="0">
                <a:latin typeface="Helvetica" panose="020B0604020202020204" pitchFamily="34" charset="0"/>
              </a:rPr>
              <a:t>Sep 1</a:t>
            </a:r>
            <a:r>
              <a:rPr kumimoji="1" lang="en-US" altLang="en-US" sz="1800" baseline="30000" dirty="0">
                <a:latin typeface="Helvetica" panose="020B0604020202020204" pitchFamily="34" charset="0"/>
              </a:rPr>
              <a:t>st</a:t>
            </a:r>
            <a:r>
              <a:rPr kumimoji="1" lang="en-US" altLang="en-US" sz="1800" dirty="0">
                <a:latin typeface="Helvetica" panose="020B0604020202020204" pitchFamily="34" charset="0"/>
              </a:rPr>
              <a:t> (hopefully by 15</a:t>
            </a:r>
            <a:r>
              <a:rPr kumimoji="1" lang="en-US" altLang="en-US" sz="1800" baseline="30000" dirty="0">
                <a:latin typeface="Helvetica" panose="020B0604020202020204" pitchFamily="34" charset="0"/>
              </a:rPr>
              <a:t>th</a:t>
            </a:r>
            <a:r>
              <a:rPr kumimoji="1" lang="en-US" altLang="en-US" sz="1800" dirty="0" smtClean="0">
                <a:latin typeface="Helvetica" panose="020B0604020202020204" pitchFamily="34" charset="0"/>
              </a:rPr>
              <a:t>)</a:t>
            </a:r>
          </a:p>
          <a:p>
            <a:pPr lvl="1" eaLnBrk="1" hangingPunct="1">
              <a:lnSpc>
                <a:spcPct val="90000"/>
              </a:lnSpc>
              <a:buFont typeface="Wingdings" panose="05000000000000000000" pitchFamily="2" charset="2"/>
              <a:buChar char="ü"/>
            </a:pPr>
            <a:r>
              <a:rPr kumimoji="1" lang="en-US" altLang="en-US" sz="1800" dirty="0" smtClean="0">
                <a:latin typeface="Helvetica" panose="020B0604020202020204" pitchFamily="34" charset="0"/>
              </a:rPr>
              <a:t>Can apply to programs, designate LOR at a later date</a:t>
            </a:r>
            <a:endParaRPr kumimoji="1" lang="en-US" altLang="en-US" sz="1800" dirty="0">
              <a:latin typeface="Helvetica" panose="020B0604020202020204" pitchFamily="34" charset="0"/>
            </a:endParaRPr>
          </a:p>
        </p:txBody>
      </p:sp>
      <p:sp>
        <p:nvSpPr>
          <p:cNvPr id="31747" name="Right Brace 3"/>
          <p:cNvSpPr>
            <a:spLocks/>
          </p:cNvSpPr>
          <p:nvPr/>
        </p:nvSpPr>
        <p:spPr bwMode="auto">
          <a:xfrm>
            <a:off x="5939742" y="2590800"/>
            <a:ext cx="304800" cy="1066800"/>
          </a:xfrm>
          <a:prstGeom prst="rightBrace">
            <a:avLst>
              <a:gd name="adj1" fmla="val 8345"/>
              <a:gd name="adj2" fmla="val 50000"/>
            </a:avLst>
          </a:prstGeom>
          <a:solidFill>
            <a:schemeClr val="accent1"/>
          </a:solidFill>
          <a:ln w="9525">
            <a:solidFill>
              <a:schemeClr val="tx1"/>
            </a:solidFill>
            <a:round/>
            <a:headEnd/>
            <a:tailEnd/>
          </a:ln>
        </p:spPr>
        <p:txBody>
          <a:bodyPr/>
          <a:lstStyle>
            <a:lvl1pPr>
              <a:defRPr sz="3200">
                <a:solidFill>
                  <a:schemeClr val="tx1"/>
                </a:solidFill>
                <a:latin typeface="Helvetica" panose="020B0604020202020204" pitchFamily="34" charset="0"/>
                <a:ea typeface="MS PGothic" panose="020B0600070205080204" pitchFamily="34" charset="-128"/>
              </a:defRPr>
            </a:lvl1pPr>
            <a:lvl2pPr marL="742950" indent="-285750">
              <a:defRPr sz="3200">
                <a:solidFill>
                  <a:schemeClr val="tx1"/>
                </a:solidFill>
                <a:latin typeface="Helvetica" panose="020B0604020202020204" pitchFamily="34" charset="0"/>
                <a:ea typeface="MS PGothic" panose="020B0600070205080204" pitchFamily="34" charset="-128"/>
              </a:defRPr>
            </a:lvl2pPr>
            <a:lvl3pPr marL="1143000" indent="-228600">
              <a:defRPr sz="3200">
                <a:solidFill>
                  <a:schemeClr val="tx1"/>
                </a:solidFill>
                <a:latin typeface="Helvetica" panose="020B0604020202020204" pitchFamily="34" charset="0"/>
                <a:ea typeface="MS PGothic" panose="020B0600070205080204" pitchFamily="34" charset="-128"/>
              </a:defRPr>
            </a:lvl3pPr>
            <a:lvl4pPr marL="1600200" indent="-228600">
              <a:defRPr sz="3200">
                <a:solidFill>
                  <a:schemeClr val="tx1"/>
                </a:solidFill>
                <a:latin typeface="Helvetica" panose="020B0604020202020204" pitchFamily="34" charset="0"/>
                <a:ea typeface="MS PGothic" panose="020B0600070205080204" pitchFamily="34" charset="-128"/>
              </a:defRPr>
            </a:lvl4pPr>
            <a:lvl5pPr marL="2057400" indent="-228600">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9pPr>
          </a:lstStyle>
          <a:p>
            <a:endParaRPr lang="en-US" altLang="en-US"/>
          </a:p>
        </p:txBody>
      </p:sp>
      <p:sp>
        <p:nvSpPr>
          <p:cNvPr id="31748" name="TextBox 5"/>
          <p:cNvSpPr txBox="1">
            <a:spLocks noChangeArrowheads="1"/>
          </p:cNvSpPr>
          <p:nvPr/>
        </p:nvSpPr>
        <p:spPr bwMode="auto">
          <a:xfrm>
            <a:off x="6400800" y="2939256"/>
            <a:ext cx="1524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panose="020B0604020202020204" pitchFamily="34" charset="0"/>
                <a:ea typeface="MS PGothic" panose="020B0600070205080204" pitchFamily="34" charset="-128"/>
              </a:defRPr>
            </a:lvl1pPr>
            <a:lvl2pPr marL="742950" indent="-285750">
              <a:defRPr sz="3200">
                <a:solidFill>
                  <a:schemeClr val="tx1"/>
                </a:solidFill>
                <a:latin typeface="Helvetica" panose="020B0604020202020204" pitchFamily="34" charset="0"/>
                <a:ea typeface="MS PGothic" panose="020B0600070205080204" pitchFamily="34" charset="-128"/>
              </a:defRPr>
            </a:lvl2pPr>
            <a:lvl3pPr marL="1143000" indent="-228600">
              <a:defRPr sz="3200">
                <a:solidFill>
                  <a:schemeClr val="tx1"/>
                </a:solidFill>
                <a:latin typeface="Helvetica" panose="020B0604020202020204" pitchFamily="34" charset="0"/>
                <a:ea typeface="MS PGothic" panose="020B0600070205080204" pitchFamily="34" charset="-128"/>
              </a:defRPr>
            </a:lvl3pPr>
            <a:lvl4pPr marL="1600200" indent="-228600">
              <a:defRPr sz="3200">
                <a:solidFill>
                  <a:schemeClr val="tx1"/>
                </a:solidFill>
                <a:latin typeface="Helvetica" panose="020B0604020202020204" pitchFamily="34" charset="0"/>
                <a:ea typeface="MS PGothic" panose="020B0600070205080204" pitchFamily="34" charset="-128"/>
              </a:defRPr>
            </a:lvl4pPr>
            <a:lvl5pPr marL="2057400" indent="-228600">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9pPr>
          </a:lstStyle>
          <a:p>
            <a:r>
              <a:rPr lang="en-US" altLang="en-US" sz="1800"/>
              <a:t>Packet</a:t>
            </a: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143000"/>
            <a:ext cx="8229600" cy="1219200"/>
          </a:xfrm>
        </p:spPr>
        <p:txBody>
          <a:bodyPr anchor="t"/>
          <a:lstStyle/>
          <a:p>
            <a:pPr eaLnBrk="1" hangingPunct="1"/>
            <a:r>
              <a:rPr lang="en-US" altLang="en-US" sz="2800" u="sng">
                <a:latin typeface="Arial" panose="020B0604020202020204" pitchFamily="34" charset="0"/>
              </a:rPr>
              <a:t>M</a:t>
            </a:r>
            <a:r>
              <a:rPr lang="en-US" altLang="en-US" sz="2800">
                <a:latin typeface="Arial" panose="020B0604020202020204" pitchFamily="34" charset="0"/>
              </a:rPr>
              <a:t>edical </a:t>
            </a:r>
            <a:r>
              <a:rPr lang="en-US" altLang="en-US" sz="2800" u="sng">
                <a:latin typeface="Arial" panose="020B0604020202020204" pitchFamily="34" charset="0"/>
              </a:rPr>
              <a:t>S</a:t>
            </a:r>
            <a:r>
              <a:rPr lang="en-US" altLang="en-US" sz="2800">
                <a:latin typeface="Arial" panose="020B0604020202020204" pitchFamily="34" charset="0"/>
              </a:rPr>
              <a:t>tudent </a:t>
            </a:r>
            <a:r>
              <a:rPr lang="en-US" altLang="en-US" sz="2800" u="sng">
                <a:latin typeface="Arial" panose="020B0604020202020204" pitchFamily="34" charset="0"/>
              </a:rPr>
              <a:t>P</a:t>
            </a:r>
            <a:r>
              <a:rPr lang="en-US" altLang="en-US" sz="2800">
                <a:latin typeface="Arial" panose="020B0604020202020204" pitchFamily="34" charset="0"/>
              </a:rPr>
              <a:t>erformance </a:t>
            </a:r>
            <a:r>
              <a:rPr lang="en-US" altLang="en-US" sz="2800" u="sng">
                <a:latin typeface="Arial" panose="020B0604020202020204" pitchFamily="34" charset="0"/>
              </a:rPr>
              <a:t>E</a:t>
            </a:r>
            <a:r>
              <a:rPr lang="en-US" altLang="en-US" sz="2800">
                <a:latin typeface="Arial" panose="020B0604020202020204" pitchFamily="34" charset="0"/>
              </a:rPr>
              <a:t>valuation </a:t>
            </a:r>
            <a:br>
              <a:rPr lang="en-US" altLang="en-US" sz="2800">
                <a:latin typeface="Arial" panose="020B0604020202020204" pitchFamily="34" charset="0"/>
              </a:rPr>
            </a:br>
            <a:r>
              <a:rPr lang="en-US" altLang="en-US" sz="2800">
                <a:latin typeface="Arial" panose="020B0604020202020204" pitchFamily="34" charset="0"/>
              </a:rPr>
              <a:t>(</a:t>
            </a:r>
            <a:r>
              <a:rPr lang="en-US" altLang="en-US" sz="2000">
                <a:latin typeface="Arial" panose="020B0604020202020204" pitchFamily="34" charset="0"/>
              </a:rPr>
              <a:t>Dean</a:t>
            </a:r>
            <a:r>
              <a:rPr lang="ja-JP" altLang="en-US" sz="2000">
                <a:latin typeface="Arial" panose="020B0604020202020204" pitchFamily="34" charset="0"/>
              </a:rPr>
              <a:t>’</a:t>
            </a:r>
            <a:r>
              <a:rPr lang="en-US" altLang="ja-JP" sz="2000">
                <a:latin typeface="Arial" panose="020B0604020202020204" pitchFamily="34" charset="0"/>
              </a:rPr>
              <a:t>s Letter</a:t>
            </a:r>
            <a:r>
              <a:rPr lang="en-US" altLang="ja-JP" sz="2800">
                <a:latin typeface="Arial" panose="020B0604020202020204" pitchFamily="34" charset="0"/>
              </a:rPr>
              <a:t>) &amp; Transcript	</a:t>
            </a:r>
            <a:endParaRPr lang="en-US" altLang="en-US" sz="2800">
              <a:latin typeface="Arial" panose="020B0604020202020204" pitchFamily="34" charset="0"/>
            </a:endParaRPr>
          </a:p>
        </p:txBody>
      </p:sp>
      <p:sp>
        <p:nvSpPr>
          <p:cNvPr id="32770" name="Content Placeholder 2"/>
          <p:cNvSpPr>
            <a:spLocks noGrp="1"/>
          </p:cNvSpPr>
          <p:nvPr>
            <p:ph idx="1"/>
          </p:nvPr>
        </p:nvSpPr>
        <p:spPr>
          <a:xfrm>
            <a:off x="457200" y="2590800"/>
            <a:ext cx="8153400" cy="4038600"/>
          </a:xfrm>
        </p:spPr>
        <p:txBody>
          <a:bodyPr/>
          <a:lstStyle/>
          <a:p>
            <a:pPr eaLnBrk="1" hangingPunct="1">
              <a:buFont typeface="Wingdings" panose="05000000000000000000" pitchFamily="2" charset="2"/>
              <a:buChar char="²"/>
            </a:pPr>
            <a:r>
              <a:rPr lang="en-US" altLang="en-US" sz="2200" dirty="0" smtClean="0"/>
              <a:t>Email from Student Affairs </a:t>
            </a:r>
            <a:r>
              <a:rPr lang="en-US" altLang="en-US" sz="2200" dirty="0" smtClean="0"/>
              <a:t>(Ms. Joyce </a:t>
            </a:r>
            <a:r>
              <a:rPr lang="en-US" altLang="en-US" sz="2200" dirty="0" err="1" smtClean="0"/>
              <a:t>Baver</a:t>
            </a:r>
            <a:r>
              <a:rPr lang="en-US" altLang="en-US" sz="2200" dirty="0" smtClean="0"/>
              <a:t>) notifying you to review</a:t>
            </a:r>
          </a:p>
          <a:p>
            <a:pPr eaLnBrk="1" hangingPunct="1">
              <a:buFont typeface="Wingdings" panose="05000000000000000000" pitchFamily="2" charset="2"/>
              <a:buChar char="²"/>
            </a:pPr>
            <a:r>
              <a:rPr lang="en-US" altLang="en-US" sz="2200" dirty="0" smtClean="0"/>
              <a:t>Go </a:t>
            </a:r>
            <a:r>
              <a:rPr lang="en-US" altLang="en-US" sz="2200" dirty="0"/>
              <a:t>to New Innovations/RMS…complete Request for Medical Student Performance Evaluation…although not required by school, virtually all programs require it</a:t>
            </a:r>
          </a:p>
          <a:p>
            <a:pPr eaLnBrk="1" hangingPunct="1">
              <a:buFont typeface="Wingdings" panose="05000000000000000000" pitchFamily="2" charset="2"/>
              <a:buChar char="²"/>
            </a:pPr>
            <a:r>
              <a:rPr lang="en-US" altLang="en-US" sz="2200" dirty="0"/>
              <a:t>Review MSPE for accuracy &amp; </a:t>
            </a:r>
            <a:r>
              <a:rPr lang="en-US" altLang="en-US" sz="2200" dirty="0" smtClean="0"/>
              <a:t>approve.  Notify us if errors (spelling, preferred name).  May NOT </a:t>
            </a:r>
            <a:r>
              <a:rPr lang="en-US" altLang="ja-JP" sz="2200" dirty="0" smtClean="0"/>
              <a:t>revise </a:t>
            </a:r>
            <a:r>
              <a:rPr lang="en-US" altLang="ja-JP" sz="2200" dirty="0"/>
              <a:t>evaluative statements</a:t>
            </a:r>
          </a:p>
          <a:p>
            <a:pPr eaLnBrk="1" hangingPunct="1">
              <a:buFont typeface="Wingdings" panose="05000000000000000000" pitchFamily="2" charset="2"/>
              <a:buChar char="²"/>
            </a:pPr>
            <a:r>
              <a:rPr lang="en-US" altLang="en-US" sz="2200" dirty="0" smtClean="0"/>
              <a:t>MSPE </a:t>
            </a:r>
            <a:r>
              <a:rPr lang="en-US" altLang="en-US" sz="2200" dirty="0"/>
              <a:t>(once approved by you) is uploaded to ERAS/SF Match and released to residency programs on Oct 1</a:t>
            </a:r>
            <a:r>
              <a:rPr lang="en-US" altLang="en-US" sz="2200" baseline="30000" dirty="0"/>
              <a:t>st</a:t>
            </a:r>
            <a:endParaRPr lang="en-US" altLang="en-US" sz="2200" dirty="0"/>
          </a:p>
          <a:p>
            <a:pPr eaLnBrk="1" hangingPunct="1">
              <a:buFont typeface="Wingdings" panose="05000000000000000000" pitchFamily="2" charset="2"/>
              <a:buChar char="²"/>
            </a:pPr>
            <a:r>
              <a:rPr lang="en-US" altLang="en-US" sz="2200" dirty="0"/>
              <a:t>For non-ERAS programs, provide Ms. </a:t>
            </a:r>
            <a:r>
              <a:rPr lang="en-US" altLang="en-US" sz="2200" dirty="0" err="1"/>
              <a:t>Baver</a:t>
            </a:r>
            <a:r>
              <a:rPr lang="en-US" altLang="en-US" sz="2200" dirty="0"/>
              <a:t> with list of program addresses for sending MSPE &amp; transcript</a:t>
            </a:r>
          </a:p>
        </p:txBody>
      </p:sp>
      <p:pic>
        <p:nvPicPr>
          <p:cNvPr id="32771" name="Picture 5" descr="header_eras_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72737">
            <a:off x="7351713" y="2071688"/>
            <a:ext cx="1722437"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3" name="Chimes"/>
          </p:stSnd>
        </p:sndAc>
      </p:transition>
    </mc:Choice>
    <mc:Fallback xmlns="">
      <p:transition>
        <p:sndAc>
          <p:stSnd>
            <p:snd r:embed="rId5" name="Chimes"/>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Content Placeholder 3" descr="-Transcript.pdf"/>
          <p:cNvPicPr>
            <a:picLocks noGrp="1" noChangeAspect="1"/>
          </p:cNvPicPr>
          <p:nvPr>
            <p:ph idx="1"/>
          </p:nvPr>
        </p:nvPicPr>
        <p:blipFill>
          <a:blip r:embed="rId3">
            <a:extLst>
              <a:ext uri="{28A0092B-C50C-407E-A947-70E740481C1C}">
                <a14:useLocalDpi xmlns:a14="http://schemas.microsoft.com/office/drawing/2010/main" val="0"/>
              </a:ext>
            </a:extLst>
          </a:blip>
          <a:srcRect l="-47659" r="-47659"/>
          <a:stretch>
            <a:fillRect/>
          </a:stretch>
        </p:blipFill>
        <p:spPr>
          <a:xfrm rot="19529155">
            <a:off x="-428270" y="1404412"/>
            <a:ext cx="5573773" cy="3716352"/>
          </a:xfrm>
        </p:spPr>
      </p:pic>
      <p:sp>
        <p:nvSpPr>
          <p:cNvPr id="33794" name="Rounded Rectangular Callout 4"/>
          <p:cNvSpPr>
            <a:spLocks noChangeArrowheads="1"/>
          </p:cNvSpPr>
          <p:nvPr/>
        </p:nvSpPr>
        <p:spPr bwMode="auto">
          <a:xfrm>
            <a:off x="3810000" y="4648200"/>
            <a:ext cx="5029200" cy="1981200"/>
          </a:xfrm>
          <a:prstGeom prst="wedgeRoundRectCallout">
            <a:avLst>
              <a:gd name="adj1" fmla="val -42891"/>
              <a:gd name="adj2" fmla="val -70083"/>
              <a:gd name="adj3" fmla="val 16667"/>
            </a:avLst>
          </a:prstGeom>
          <a:solidFill>
            <a:schemeClr val="accent1"/>
          </a:solidFill>
          <a:ln w="9525">
            <a:solidFill>
              <a:schemeClr val="tx1"/>
            </a:solidFill>
            <a:round/>
            <a:headEnd/>
            <a:tailEnd/>
          </a:ln>
        </p:spPr>
        <p:txBody>
          <a:bodyPr/>
          <a:lstStyle>
            <a:lvl1pPr>
              <a:defRPr sz="3200">
                <a:solidFill>
                  <a:schemeClr val="tx1"/>
                </a:solidFill>
                <a:latin typeface="Helvetica" panose="020B0604020202020204" pitchFamily="34" charset="0"/>
                <a:ea typeface="MS PGothic" panose="020B0600070205080204" pitchFamily="34" charset="-128"/>
              </a:defRPr>
            </a:lvl1pPr>
            <a:lvl2pPr marL="742950" indent="-285750">
              <a:defRPr sz="3200">
                <a:solidFill>
                  <a:schemeClr val="tx1"/>
                </a:solidFill>
                <a:latin typeface="Helvetica" panose="020B0604020202020204" pitchFamily="34" charset="0"/>
                <a:ea typeface="MS PGothic" panose="020B0600070205080204" pitchFamily="34" charset="-128"/>
              </a:defRPr>
            </a:lvl2pPr>
            <a:lvl3pPr marL="1143000" indent="-228600">
              <a:defRPr sz="3200">
                <a:solidFill>
                  <a:schemeClr val="tx1"/>
                </a:solidFill>
                <a:latin typeface="Helvetica" panose="020B0604020202020204" pitchFamily="34" charset="0"/>
                <a:ea typeface="MS PGothic" panose="020B0600070205080204" pitchFamily="34" charset="-128"/>
              </a:defRPr>
            </a:lvl3pPr>
            <a:lvl4pPr marL="1600200" indent="-228600">
              <a:defRPr sz="3200">
                <a:solidFill>
                  <a:schemeClr val="tx1"/>
                </a:solidFill>
                <a:latin typeface="Helvetica" panose="020B0604020202020204" pitchFamily="34" charset="0"/>
                <a:ea typeface="MS PGothic" panose="020B0600070205080204" pitchFamily="34" charset="-128"/>
              </a:defRPr>
            </a:lvl4pPr>
            <a:lvl5pPr marL="2057400" indent="-228600">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9pPr>
          </a:lstStyle>
          <a:p>
            <a:pPr algn="ctr"/>
            <a:r>
              <a:rPr lang="en-US" altLang="en-US" sz="1800" b="1" dirty="0">
                <a:solidFill>
                  <a:srgbClr val="FFFF00"/>
                </a:solidFill>
              </a:rPr>
              <a:t>Transcript Legend </a:t>
            </a:r>
          </a:p>
          <a:p>
            <a:r>
              <a:rPr lang="en-US" altLang="en-US" sz="1800" dirty="0">
                <a:solidFill>
                  <a:schemeClr val="bg1"/>
                </a:solidFill>
              </a:rPr>
              <a:t>For each course/rotation, the class is rank- ordered by final </a:t>
            </a:r>
            <a:r>
              <a:rPr lang="en-US" altLang="en-US" sz="1800" b="1" dirty="0">
                <a:solidFill>
                  <a:schemeClr val="bg1"/>
                </a:solidFill>
              </a:rPr>
              <a:t>Percent</a:t>
            </a:r>
            <a:r>
              <a:rPr lang="en-US" altLang="en-US" sz="1800" dirty="0">
                <a:solidFill>
                  <a:schemeClr val="bg1"/>
                </a:solidFill>
              </a:rPr>
              <a:t> score, if available, and divided into five quintiles. The first quintile is the top one-fifth of students, and the fifth quintile, the bottom one-fifth. </a:t>
            </a:r>
          </a:p>
        </p:txBody>
      </p:sp>
      <p:sp>
        <p:nvSpPr>
          <p:cNvPr id="33795" name="TextBox 5"/>
          <p:cNvSpPr txBox="1">
            <a:spLocks noChangeArrowheads="1"/>
          </p:cNvSpPr>
          <p:nvPr/>
        </p:nvSpPr>
        <p:spPr bwMode="auto">
          <a:xfrm>
            <a:off x="4876800" y="1828800"/>
            <a:ext cx="39624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Helvetica" panose="020B0604020202020204" pitchFamily="34" charset="0"/>
                <a:ea typeface="MS PGothic" panose="020B0600070205080204" pitchFamily="34" charset="-128"/>
              </a:defRPr>
            </a:lvl1pPr>
            <a:lvl2pPr marL="742950" indent="-285750">
              <a:defRPr sz="3200">
                <a:solidFill>
                  <a:schemeClr val="tx1"/>
                </a:solidFill>
                <a:latin typeface="Helvetica" panose="020B0604020202020204" pitchFamily="34" charset="0"/>
                <a:ea typeface="MS PGothic" panose="020B0600070205080204" pitchFamily="34" charset="-128"/>
              </a:defRPr>
            </a:lvl2pPr>
            <a:lvl3pPr marL="1143000" indent="-228600">
              <a:defRPr sz="3200">
                <a:solidFill>
                  <a:schemeClr val="tx1"/>
                </a:solidFill>
                <a:latin typeface="Helvetica" panose="020B0604020202020204" pitchFamily="34" charset="0"/>
                <a:ea typeface="MS PGothic" panose="020B0600070205080204" pitchFamily="34" charset="-128"/>
              </a:defRPr>
            </a:lvl3pPr>
            <a:lvl4pPr marL="1600200" indent="-228600">
              <a:defRPr sz="3200">
                <a:solidFill>
                  <a:schemeClr val="tx1"/>
                </a:solidFill>
                <a:latin typeface="Helvetica" panose="020B0604020202020204" pitchFamily="34" charset="0"/>
                <a:ea typeface="MS PGothic" panose="020B0600070205080204" pitchFamily="34" charset="-128"/>
              </a:defRPr>
            </a:lvl4pPr>
            <a:lvl5pPr marL="2057400" indent="-228600">
              <a:defRPr sz="32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Helvetica" panose="020B0604020202020204" pitchFamily="34" charset="0"/>
                <a:ea typeface="MS PGothic" panose="020B0600070205080204" pitchFamily="34" charset="-128"/>
              </a:defRPr>
            </a:lvl9pPr>
          </a:lstStyle>
          <a:p>
            <a:pPr algn="ctr"/>
            <a:r>
              <a:rPr lang="en-US" altLang="en-US" sz="3000" dirty="0"/>
              <a:t>When You Interview, Be Able to Explain Our Transcript  Quintiles</a:t>
            </a: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4" name="Chimes"/>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normAutofit/>
          </a:bodyPr>
          <a:lstStyle/>
          <a:p>
            <a:pPr eaLnBrk="1" fontAlgn="auto" hangingPunct="1">
              <a:spcAft>
                <a:spcPts val="0"/>
              </a:spcAft>
              <a:defRPr/>
            </a:pPr>
            <a:r>
              <a:rPr lang="en-US" sz="2800" dirty="0">
                <a:ea typeface="+mj-ea"/>
                <a:cs typeface="+mj-cs"/>
              </a:rPr>
              <a:t>When it’s all said and done…don’t find yourself saying…</a:t>
            </a:r>
            <a:r>
              <a:rPr lang="en-US" sz="2800" dirty="0">
                <a:solidFill>
                  <a:srgbClr val="00694E"/>
                </a:solidFill>
                <a:ea typeface="+mj-ea"/>
                <a:cs typeface="+mj-cs"/>
              </a:rPr>
              <a:t> </a:t>
            </a:r>
            <a:r>
              <a:rPr lang="en-US" sz="28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694E"/>
                </a:solidFill>
                <a:effectLst>
                  <a:outerShdw blurRad="50800" dist="40000" dir="5400000" algn="tl" rotWithShape="0">
                    <a:srgbClr val="000000">
                      <a:shade val="5000"/>
                      <a:satMod val="120000"/>
                      <a:alpha val="33000"/>
                    </a:srgbClr>
                  </a:outerShdw>
                </a:effectLst>
                <a:ea typeface="+mj-ea"/>
                <a:cs typeface="+mj-cs"/>
              </a:rPr>
              <a:t>Woulda</a:t>
            </a:r>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694E"/>
                </a:solidFill>
                <a:effectLst>
                  <a:outerShdw blurRad="50800" dist="40000" dir="5400000" algn="tl" rotWithShape="0">
                    <a:srgbClr val="000000">
                      <a:shade val="5000"/>
                      <a:satMod val="120000"/>
                      <a:alpha val="33000"/>
                    </a:srgbClr>
                  </a:outerShdw>
                </a:effectLst>
                <a:ea typeface="+mj-ea"/>
                <a:cs typeface="+mj-cs"/>
              </a:rPr>
              <a:t>, </a:t>
            </a:r>
            <a:r>
              <a:rPr lang="en-US" sz="28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694E"/>
                </a:solidFill>
                <a:effectLst>
                  <a:outerShdw blurRad="50800" dist="40000" dir="5400000" algn="tl" rotWithShape="0">
                    <a:srgbClr val="000000">
                      <a:shade val="5000"/>
                      <a:satMod val="120000"/>
                      <a:alpha val="33000"/>
                    </a:srgbClr>
                  </a:outerShdw>
                </a:effectLst>
                <a:ea typeface="+mj-ea"/>
                <a:cs typeface="+mj-cs"/>
              </a:rPr>
              <a:t>Coulda</a:t>
            </a:r>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694E"/>
                </a:solidFill>
                <a:effectLst>
                  <a:outerShdw blurRad="50800" dist="40000" dir="5400000" algn="tl" rotWithShape="0">
                    <a:srgbClr val="000000">
                      <a:shade val="5000"/>
                      <a:satMod val="120000"/>
                      <a:alpha val="33000"/>
                    </a:srgbClr>
                  </a:outerShdw>
                </a:effectLst>
                <a:ea typeface="+mj-ea"/>
                <a:cs typeface="+mj-cs"/>
              </a:rPr>
              <a:t>, </a:t>
            </a:r>
            <a:r>
              <a:rPr lang="en-US" sz="28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694E"/>
                </a:solidFill>
                <a:effectLst>
                  <a:outerShdw blurRad="50800" dist="40000" dir="5400000" algn="tl" rotWithShape="0">
                    <a:srgbClr val="000000">
                      <a:shade val="5000"/>
                      <a:satMod val="120000"/>
                      <a:alpha val="33000"/>
                    </a:srgbClr>
                  </a:outerShdw>
                </a:effectLst>
                <a:ea typeface="+mj-ea"/>
                <a:cs typeface="+mj-cs"/>
              </a:rPr>
              <a:t>Shoulda</a:t>
            </a:r>
            <a:endParaRPr lang="en-US" sz="2800" dirty="0">
              <a:solidFill>
                <a:srgbClr val="00694E"/>
              </a:solidFill>
              <a:ea typeface="+mj-ea"/>
              <a:cs typeface="+mj-cs"/>
            </a:endParaRPr>
          </a:p>
        </p:txBody>
      </p:sp>
      <p:sp>
        <p:nvSpPr>
          <p:cNvPr id="34818" name="Content Placeholder 2"/>
          <p:cNvSpPr>
            <a:spLocks noGrp="1"/>
          </p:cNvSpPr>
          <p:nvPr>
            <p:ph idx="1"/>
          </p:nvPr>
        </p:nvSpPr>
        <p:spPr>
          <a:xfrm>
            <a:off x="762000" y="2743200"/>
            <a:ext cx="6970712" cy="3502025"/>
          </a:xfrm>
        </p:spPr>
        <p:txBody>
          <a:bodyPr/>
          <a:lstStyle/>
          <a:p>
            <a:pPr eaLnBrk="1" hangingPunct="1">
              <a:buFont typeface="Wingdings" panose="05000000000000000000" pitchFamily="2" charset="2"/>
              <a:buChar char="ü"/>
            </a:pPr>
            <a:r>
              <a:rPr lang="en-US" altLang="en-US" sz="2000" dirty="0"/>
              <a:t>Apply to enough </a:t>
            </a:r>
            <a:r>
              <a:rPr lang="en-US" altLang="en-US" sz="2000" dirty="0" smtClean="0"/>
              <a:t>programs</a:t>
            </a:r>
          </a:p>
          <a:p>
            <a:pPr lvl="1" eaLnBrk="1" hangingPunct="1">
              <a:buFont typeface="Wingdings" panose="05000000000000000000" pitchFamily="2" charset="2"/>
              <a:buChar char="ü"/>
            </a:pPr>
            <a:r>
              <a:rPr lang="en-US" altLang="en-US" sz="2000" dirty="0" smtClean="0"/>
              <a:t>10, 15, 65…  Varies by specialty and your total “package”</a:t>
            </a:r>
            <a:endParaRPr lang="en-US" altLang="en-US" sz="2000" dirty="0"/>
          </a:p>
          <a:p>
            <a:pPr lvl="1" eaLnBrk="1" hangingPunct="1">
              <a:buFont typeface="Wingdings" panose="05000000000000000000" pitchFamily="2" charset="2"/>
              <a:buChar char="ü"/>
            </a:pPr>
            <a:r>
              <a:rPr lang="en-US" altLang="ja-JP" sz="2000" dirty="0" smtClean="0"/>
              <a:t>NEED </a:t>
            </a:r>
            <a:r>
              <a:rPr lang="en-US" altLang="ja-JP" sz="2000" dirty="0"/>
              <a:t>TO TALK with your </a:t>
            </a:r>
            <a:r>
              <a:rPr lang="en-US" altLang="ja-JP" sz="2000" dirty="0" smtClean="0"/>
              <a:t>specialty</a:t>
            </a:r>
            <a:r>
              <a:rPr lang="en-US" altLang="ja-JP" sz="2000" dirty="0" smtClean="0"/>
              <a:t> </a:t>
            </a:r>
            <a:r>
              <a:rPr lang="en-US" altLang="ja-JP" sz="2000" dirty="0"/>
              <a:t>advisor / mentor</a:t>
            </a:r>
            <a:endParaRPr lang="en-US" altLang="en-US" sz="2000" dirty="0"/>
          </a:p>
          <a:p>
            <a:pPr eaLnBrk="1" hangingPunct="1">
              <a:buFont typeface="Wingdings" panose="05000000000000000000" pitchFamily="2" charset="2"/>
              <a:buChar char="ü"/>
            </a:pPr>
            <a:r>
              <a:rPr lang="en-US" altLang="en-US" sz="2000" dirty="0"/>
              <a:t>Know </a:t>
            </a:r>
            <a:r>
              <a:rPr lang="en-US" altLang="en-US" sz="2000" dirty="0" smtClean="0"/>
              <a:t>qualifications </a:t>
            </a:r>
            <a:r>
              <a:rPr lang="en-US" altLang="en-US" sz="2000" dirty="0"/>
              <a:t>of matched &amp; unmatched applicants</a:t>
            </a:r>
          </a:p>
          <a:p>
            <a:pPr lvl="1" eaLnBrk="1" hangingPunct="1">
              <a:buFont typeface="Wingdings" panose="05000000000000000000" pitchFamily="2" charset="2"/>
              <a:buChar char="ü"/>
            </a:pPr>
            <a:r>
              <a:rPr lang="en-US" altLang="en-US" sz="2000" dirty="0"/>
              <a:t>…Which are you more like?</a:t>
            </a:r>
          </a:p>
          <a:p>
            <a:pPr eaLnBrk="1" hangingPunct="1">
              <a:buFont typeface="Wingdings" panose="05000000000000000000" pitchFamily="2" charset="2"/>
              <a:buChar char="ü"/>
            </a:pPr>
            <a:r>
              <a:rPr lang="en-US" altLang="en-US" sz="2000" dirty="0"/>
              <a:t>Know if </a:t>
            </a:r>
            <a:r>
              <a:rPr lang="en-US" altLang="en-US" sz="2000" dirty="0" smtClean="0"/>
              <a:t>you’</a:t>
            </a:r>
            <a:r>
              <a:rPr lang="en-US" altLang="ja-JP" sz="2000" dirty="0" smtClean="0"/>
              <a:t>re </a:t>
            </a:r>
            <a:r>
              <a:rPr lang="en-US" altLang="ja-JP" sz="2000" dirty="0"/>
              <a:t>at-risk of not matching</a:t>
            </a:r>
          </a:p>
          <a:p>
            <a:pPr lvl="1" eaLnBrk="1" hangingPunct="1">
              <a:buFont typeface="Wingdings" panose="05000000000000000000" pitchFamily="2" charset="2"/>
              <a:buChar char="ü"/>
            </a:pPr>
            <a:r>
              <a:rPr lang="en-US" altLang="ja-JP" sz="2000" dirty="0"/>
              <a:t>NEED TO TALK with your </a:t>
            </a:r>
            <a:r>
              <a:rPr lang="en-US" altLang="ja-JP" sz="2000" dirty="0" smtClean="0"/>
              <a:t>specialty</a:t>
            </a:r>
            <a:r>
              <a:rPr lang="en-US" altLang="ja-JP" sz="2000" dirty="0" smtClean="0"/>
              <a:t> </a:t>
            </a:r>
            <a:r>
              <a:rPr lang="en-US" altLang="ja-JP" sz="2000" dirty="0"/>
              <a:t>advisor / mentor</a:t>
            </a:r>
          </a:p>
          <a:p>
            <a:pPr eaLnBrk="1" hangingPunct="1">
              <a:buFont typeface="Wingdings" panose="05000000000000000000" pitchFamily="2" charset="2"/>
              <a:buChar char="ü"/>
            </a:pPr>
            <a:r>
              <a:rPr lang="en-US" altLang="en-US" sz="2000" dirty="0"/>
              <a:t>Have safety (back-up) specialty if at-risk</a:t>
            </a:r>
          </a:p>
          <a:p>
            <a:pPr eaLnBrk="1" hangingPunct="1">
              <a:buFont typeface="Wingdings" panose="05000000000000000000" pitchFamily="2" charset="2"/>
              <a:buChar char="ü"/>
            </a:pPr>
            <a:r>
              <a:rPr lang="en-US" altLang="en-US" sz="2000" dirty="0" smtClean="0"/>
              <a:t>If </a:t>
            </a:r>
            <a:r>
              <a:rPr lang="en-US" altLang="en-US" sz="2000" dirty="0"/>
              <a:t>you </a:t>
            </a:r>
            <a:r>
              <a:rPr lang="en-US" altLang="en-US" sz="2000" dirty="0" smtClean="0"/>
              <a:t>don’</a:t>
            </a:r>
            <a:r>
              <a:rPr lang="en-US" altLang="ja-JP" sz="2000" dirty="0" smtClean="0"/>
              <a:t>t </a:t>
            </a:r>
            <a:r>
              <a:rPr lang="en-US" altLang="ja-JP" sz="2000" dirty="0"/>
              <a:t>match at first, SOAP is your next step.</a:t>
            </a:r>
            <a:endParaRPr lang="en-US" altLang="en-US" sz="2000" dirty="0"/>
          </a:p>
        </p:txBody>
      </p:sp>
      <p:pic>
        <p:nvPicPr>
          <p:cNvPr id="34819" name="Picture 3" descr="MD0006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2712" y="3117448"/>
            <a:ext cx="1298575" cy="312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4" name="Chimes"/>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914400"/>
            <a:ext cx="8229600" cy="1143000"/>
          </a:xfrm>
        </p:spPr>
        <p:txBody>
          <a:bodyPr anchor="t"/>
          <a:lstStyle/>
          <a:p>
            <a:pPr eaLnBrk="1" hangingPunct="1"/>
            <a:r>
              <a:rPr lang="en-US" altLang="en-US" sz="3600" dirty="0" smtClean="0">
                <a:latin typeface="Arial" panose="020B0604020202020204" pitchFamily="34" charset="0"/>
              </a:rPr>
              <a:t>Administrative Items</a:t>
            </a:r>
            <a:endParaRPr lang="en-US" altLang="en-US" sz="3600" dirty="0">
              <a:latin typeface="Arial" panose="020B0604020202020204" pitchFamily="34" charset="0"/>
            </a:endParaRPr>
          </a:p>
        </p:txBody>
      </p:sp>
      <p:sp>
        <p:nvSpPr>
          <p:cNvPr id="5122" name="Content Placeholder 2"/>
          <p:cNvSpPr>
            <a:spLocks noGrp="1"/>
          </p:cNvSpPr>
          <p:nvPr>
            <p:ph idx="1"/>
          </p:nvPr>
        </p:nvSpPr>
        <p:spPr>
          <a:xfrm>
            <a:off x="460094" y="1752600"/>
            <a:ext cx="8229600" cy="4800600"/>
          </a:xfrm>
        </p:spPr>
        <p:txBody>
          <a:bodyPr>
            <a:normAutofit/>
          </a:bodyPr>
          <a:lstStyle/>
          <a:p>
            <a:pPr eaLnBrk="1" hangingPunct="1">
              <a:buFont typeface="Wingdings" panose="05000000000000000000" pitchFamily="2" charset="2"/>
              <a:buChar char="§"/>
            </a:pPr>
            <a:endParaRPr lang="en-US" altLang="en-US" sz="2400" dirty="0" smtClean="0"/>
          </a:p>
          <a:p>
            <a:pPr eaLnBrk="1" hangingPunct="1">
              <a:buFont typeface="Wingdings" panose="05000000000000000000" pitchFamily="2" charset="2"/>
              <a:buChar char="§"/>
            </a:pPr>
            <a:r>
              <a:rPr lang="en-US" altLang="en-US" sz="2400" b="1" dirty="0" smtClean="0">
                <a:solidFill>
                  <a:srgbClr val="0000FF"/>
                </a:solidFill>
              </a:rPr>
              <a:t>UPDATE ALL </a:t>
            </a:r>
            <a:r>
              <a:rPr lang="en-US" altLang="en-US" sz="2400" b="1" dirty="0">
                <a:solidFill>
                  <a:srgbClr val="0000FF"/>
                </a:solidFill>
              </a:rPr>
              <a:t>IMMUNIZATIONS </a:t>
            </a:r>
            <a:r>
              <a:rPr lang="en-US" altLang="en-US" sz="2400" b="1" dirty="0" smtClean="0">
                <a:solidFill>
                  <a:srgbClr val="0000FF"/>
                </a:solidFill>
              </a:rPr>
              <a:t>BY THU, </a:t>
            </a:r>
            <a:r>
              <a:rPr lang="en-US" altLang="en-US" sz="2400" b="1" dirty="0">
                <a:solidFill>
                  <a:srgbClr val="0000FF"/>
                </a:solidFill>
              </a:rPr>
              <a:t>JUNE </a:t>
            </a:r>
            <a:r>
              <a:rPr lang="en-US" altLang="en-US" sz="2400" b="1" dirty="0" smtClean="0">
                <a:solidFill>
                  <a:srgbClr val="0000FF"/>
                </a:solidFill>
              </a:rPr>
              <a:t>23, 2016</a:t>
            </a:r>
            <a:endParaRPr lang="en-US" altLang="en-US" sz="2400" dirty="0">
              <a:solidFill>
                <a:srgbClr val="0000FF"/>
              </a:solidFill>
            </a:endParaRPr>
          </a:p>
          <a:p>
            <a:pPr eaLnBrk="1" hangingPunct="1">
              <a:buFont typeface="Wingdings" panose="05000000000000000000" pitchFamily="2" charset="2"/>
              <a:buChar char="§"/>
            </a:pPr>
            <a:r>
              <a:rPr lang="en-US" altLang="en-US" sz="2400" b="1" dirty="0" smtClean="0"/>
              <a:t>Current PPD </a:t>
            </a:r>
            <a:r>
              <a:rPr lang="en-US" altLang="en-US" sz="2400" dirty="0"/>
              <a:t>required before start of 4</a:t>
            </a:r>
            <a:r>
              <a:rPr lang="en-US" altLang="en-US" sz="2400" baseline="30000" dirty="0"/>
              <a:t>th</a:t>
            </a:r>
            <a:r>
              <a:rPr lang="en-US" altLang="en-US" sz="2400" dirty="0"/>
              <a:t> year</a:t>
            </a:r>
          </a:p>
          <a:p>
            <a:pPr lvl="1" eaLnBrk="1" hangingPunct="1">
              <a:buFont typeface="Wingdings" panose="05000000000000000000" pitchFamily="2" charset="2"/>
              <a:buChar char="§"/>
            </a:pPr>
            <a:r>
              <a:rPr lang="en-US" altLang="en-US" sz="2400" dirty="0"/>
              <a:t>If no 2-step on file, you will need to accomplish</a:t>
            </a:r>
          </a:p>
          <a:p>
            <a:pPr lvl="1" eaLnBrk="1" hangingPunct="1">
              <a:buFont typeface="Wingdings" panose="05000000000000000000" pitchFamily="2" charset="2"/>
              <a:buChar char="§"/>
            </a:pPr>
            <a:r>
              <a:rPr lang="en-US" altLang="en-US" sz="2400" dirty="0"/>
              <a:t>If you have had a 2-step, then only standard PPD needed</a:t>
            </a:r>
          </a:p>
          <a:p>
            <a:pPr eaLnBrk="1" hangingPunct="1">
              <a:buFont typeface="Wingdings" panose="05000000000000000000" pitchFamily="2" charset="2"/>
              <a:buChar char="§"/>
            </a:pPr>
            <a:r>
              <a:rPr lang="en-US" altLang="en-US" sz="2400" b="1" dirty="0" smtClean="0"/>
              <a:t>VAMC </a:t>
            </a:r>
            <a:r>
              <a:rPr lang="en-US" altLang="en-US" sz="2400" b="1" dirty="0"/>
              <a:t>Requirements</a:t>
            </a:r>
          </a:p>
          <a:p>
            <a:pPr lvl="1" eaLnBrk="1" hangingPunct="1">
              <a:buFont typeface="Wingdings" panose="05000000000000000000" pitchFamily="2" charset="2"/>
              <a:buChar char="§"/>
            </a:pPr>
            <a:r>
              <a:rPr lang="en-US" altLang="en-US" sz="2400" dirty="0"/>
              <a:t>OIT computer access form completed by </a:t>
            </a:r>
            <a:r>
              <a:rPr lang="en-US" altLang="en-US" sz="2400" dirty="0" smtClean="0"/>
              <a:t>MON, </a:t>
            </a:r>
            <a:r>
              <a:rPr lang="en-US" altLang="en-US" sz="2400" dirty="0"/>
              <a:t>JUNE </a:t>
            </a:r>
            <a:r>
              <a:rPr lang="en-US" altLang="en-US" sz="2400" dirty="0" smtClean="0"/>
              <a:t>20</a:t>
            </a:r>
            <a:endParaRPr lang="en-US" altLang="en-US" sz="2400" dirty="0"/>
          </a:p>
          <a:p>
            <a:pPr lvl="1" eaLnBrk="1" hangingPunct="1">
              <a:buFont typeface="Wingdings" panose="05000000000000000000" pitchFamily="2" charset="2"/>
              <a:buChar char="§"/>
            </a:pPr>
            <a:r>
              <a:rPr lang="en-US" altLang="en-US" sz="2400" dirty="0"/>
              <a:t>Online mandatory training completed by </a:t>
            </a:r>
            <a:r>
              <a:rPr lang="en-US" altLang="en-US" sz="2400" dirty="0" smtClean="0"/>
              <a:t>MON, </a:t>
            </a:r>
            <a:r>
              <a:rPr lang="en-US" altLang="en-US" sz="2400" dirty="0"/>
              <a:t>JUNE </a:t>
            </a:r>
            <a:r>
              <a:rPr lang="en-US" altLang="en-US" sz="2400" dirty="0" smtClean="0"/>
              <a:t>20</a:t>
            </a:r>
          </a:p>
          <a:p>
            <a:pPr lvl="2" eaLnBrk="1" hangingPunct="1">
              <a:buFont typeface="Wingdings" panose="05000000000000000000" pitchFamily="2" charset="2"/>
              <a:buChar char="§"/>
            </a:pPr>
            <a:r>
              <a:rPr lang="en-US" altLang="en-US" sz="2400" dirty="0" smtClean="0"/>
              <a:t>send </a:t>
            </a:r>
            <a:r>
              <a:rPr lang="en-US" altLang="en-US" sz="2400" dirty="0"/>
              <a:t>copies of certificates to </a:t>
            </a:r>
            <a:r>
              <a:rPr lang="en-US" altLang="en-US" sz="2400" dirty="0" smtClean="0"/>
              <a:t>Erin</a:t>
            </a:r>
            <a:r>
              <a:rPr lang="en-US" altLang="en-US" sz="2400" dirty="0"/>
              <a:t> </a:t>
            </a:r>
            <a:r>
              <a:rPr lang="en-US" altLang="en-US" sz="2400" dirty="0" smtClean="0"/>
              <a:t>Nash</a:t>
            </a: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3" name="Chimes"/>
          </p:stSnd>
        </p:sndAc>
      </p:transition>
    </mc:Choice>
    <mc:Fallback xmlns="">
      <p:transition>
        <p:sndAc>
          <p:stSnd>
            <p:snd r:embed="rId4" name="Chimes"/>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1295400"/>
            <a:ext cx="8229600" cy="762000"/>
          </a:xfrm>
        </p:spPr>
        <p:txBody>
          <a:bodyPr anchor="t"/>
          <a:lstStyle/>
          <a:p>
            <a:pPr eaLnBrk="1" hangingPunct="1"/>
            <a:r>
              <a:rPr lang="en-US" altLang="en-US" sz="3200">
                <a:latin typeface="Arial" panose="020B0604020202020204" pitchFamily="34" charset="0"/>
              </a:rPr>
              <a:t>Applying Strategy</a:t>
            </a:r>
          </a:p>
        </p:txBody>
      </p:sp>
      <p:sp>
        <p:nvSpPr>
          <p:cNvPr id="35842" name="Content Placeholder 2"/>
          <p:cNvSpPr>
            <a:spLocks noGrp="1"/>
          </p:cNvSpPr>
          <p:nvPr>
            <p:ph idx="1"/>
          </p:nvPr>
        </p:nvSpPr>
        <p:spPr>
          <a:xfrm>
            <a:off x="457200" y="2048656"/>
            <a:ext cx="7772400" cy="4038600"/>
          </a:xfrm>
        </p:spPr>
        <p:txBody>
          <a:bodyPr/>
          <a:lstStyle/>
          <a:p>
            <a:pPr eaLnBrk="1" hangingPunct="1"/>
            <a:r>
              <a:rPr kumimoji="1" lang="en-US" altLang="en-US" sz="2000" dirty="0"/>
              <a:t>Be Aware…..</a:t>
            </a:r>
          </a:p>
          <a:p>
            <a:pPr lvl="1" eaLnBrk="1" hangingPunct="1">
              <a:buFont typeface="Wingdings" panose="05000000000000000000" pitchFamily="2" charset="2"/>
              <a:buChar char="ü"/>
            </a:pPr>
            <a:r>
              <a:rPr kumimoji="1" lang="en-US" altLang="en-US" sz="2000" dirty="0"/>
              <a:t>many specialties have more applicants than positions…</a:t>
            </a:r>
          </a:p>
          <a:p>
            <a:pPr lvl="2" eaLnBrk="1" hangingPunct="1">
              <a:buFont typeface="Wingdings" panose="05000000000000000000" pitchFamily="2" charset="2"/>
              <a:buChar char="ü"/>
            </a:pPr>
            <a:r>
              <a:rPr kumimoji="1" lang="en-US" altLang="en-US" sz="2000" dirty="0">
                <a:solidFill>
                  <a:srgbClr val="000000"/>
                </a:solidFill>
              </a:rPr>
              <a:t>plastic </a:t>
            </a:r>
            <a:r>
              <a:rPr kumimoji="1" lang="en-US" altLang="en-US" sz="2000" dirty="0" smtClean="0">
                <a:solidFill>
                  <a:srgbClr val="000000"/>
                </a:solidFill>
              </a:rPr>
              <a:t>surgery, </a:t>
            </a:r>
            <a:r>
              <a:rPr kumimoji="1" lang="en-US" altLang="en-US" sz="2000" dirty="0" smtClean="0">
                <a:solidFill>
                  <a:srgbClr val="000000"/>
                </a:solidFill>
              </a:rPr>
              <a:t>ENT</a:t>
            </a:r>
            <a:endParaRPr kumimoji="1" lang="en-US" altLang="en-US" sz="2000" dirty="0">
              <a:solidFill>
                <a:srgbClr val="000000"/>
              </a:solidFill>
            </a:endParaRPr>
          </a:p>
          <a:p>
            <a:pPr lvl="2" eaLnBrk="1" hangingPunct="1">
              <a:buFont typeface="Wingdings" panose="05000000000000000000" pitchFamily="2" charset="2"/>
              <a:buChar char="ü"/>
            </a:pPr>
            <a:r>
              <a:rPr kumimoji="1" lang="en-US" altLang="en-US" sz="2000" dirty="0" smtClean="0">
                <a:solidFill>
                  <a:srgbClr val="000000"/>
                </a:solidFill>
              </a:rPr>
              <a:t>dermatology</a:t>
            </a:r>
            <a:endParaRPr kumimoji="1" lang="en-US" altLang="en-US" sz="2000" dirty="0">
              <a:solidFill>
                <a:srgbClr val="000000"/>
              </a:solidFill>
            </a:endParaRPr>
          </a:p>
          <a:p>
            <a:pPr lvl="2" eaLnBrk="1" hangingPunct="1">
              <a:buFont typeface="Wingdings" panose="05000000000000000000" pitchFamily="2" charset="2"/>
              <a:buChar char="ü"/>
            </a:pPr>
            <a:r>
              <a:rPr kumimoji="1" lang="en-US" altLang="en-US" sz="2000" dirty="0" smtClean="0">
                <a:solidFill>
                  <a:srgbClr val="000000"/>
                </a:solidFill>
              </a:rPr>
              <a:t>surgery, neurosurgery, </a:t>
            </a:r>
            <a:r>
              <a:rPr kumimoji="1" lang="en-US" altLang="en-US" sz="2000" dirty="0" smtClean="0">
                <a:solidFill>
                  <a:srgbClr val="000000"/>
                </a:solidFill>
              </a:rPr>
              <a:t>psych</a:t>
            </a:r>
            <a:endParaRPr kumimoji="1" lang="en-US" altLang="en-US" sz="2000" dirty="0">
              <a:solidFill>
                <a:srgbClr val="000000"/>
              </a:solidFill>
            </a:endParaRPr>
          </a:p>
          <a:p>
            <a:pPr lvl="2" eaLnBrk="1" hangingPunct="1">
              <a:buFont typeface="Wingdings" panose="05000000000000000000" pitchFamily="2" charset="2"/>
              <a:buChar char="ü"/>
            </a:pPr>
            <a:r>
              <a:rPr kumimoji="1" lang="en-US" altLang="en-US" sz="2000" dirty="0" smtClean="0">
                <a:solidFill>
                  <a:srgbClr val="000000"/>
                </a:solidFill>
              </a:rPr>
              <a:t>orthopedics, </a:t>
            </a:r>
            <a:r>
              <a:rPr kumimoji="1" lang="en-US" altLang="en-US" sz="2000" dirty="0" smtClean="0">
                <a:solidFill>
                  <a:srgbClr val="000000"/>
                </a:solidFill>
              </a:rPr>
              <a:t>path</a:t>
            </a:r>
            <a:r>
              <a:rPr kumimoji="1" lang="en-US" altLang="en-US" sz="2000" dirty="0">
                <a:solidFill>
                  <a:srgbClr val="000000"/>
                </a:solidFill>
              </a:rPr>
              <a:t>, &amp; rad</a:t>
            </a:r>
          </a:p>
          <a:p>
            <a:pPr lvl="2" eaLnBrk="1" hangingPunct="1">
              <a:buFont typeface="Wingdings" panose="05000000000000000000" pitchFamily="2" charset="2"/>
              <a:buChar char="ü"/>
            </a:pPr>
            <a:r>
              <a:rPr kumimoji="1" lang="en-US" altLang="en-US" sz="2000" dirty="0">
                <a:solidFill>
                  <a:srgbClr val="000000"/>
                </a:solidFill>
              </a:rPr>
              <a:t>PM&amp;R, OB-GYN, </a:t>
            </a:r>
            <a:r>
              <a:rPr kumimoji="1" lang="en-US" altLang="en-US" sz="2000" dirty="0" smtClean="0">
                <a:solidFill>
                  <a:srgbClr val="000000"/>
                </a:solidFill>
              </a:rPr>
              <a:t>anesthesiology</a:t>
            </a:r>
            <a:endParaRPr kumimoji="1" lang="en-US" altLang="en-US" sz="2000" dirty="0">
              <a:solidFill>
                <a:srgbClr val="000000"/>
              </a:solidFill>
            </a:endParaRPr>
          </a:p>
          <a:p>
            <a:pPr lvl="1" eaLnBrk="1" hangingPunct="1">
              <a:buFont typeface="Wingdings" panose="05000000000000000000" pitchFamily="2" charset="2"/>
              <a:buChar char="ü"/>
            </a:pPr>
            <a:r>
              <a:rPr kumimoji="1" lang="en-US" altLang="en-US" sz="2000" dirty="0"/>
              <a:t>consider…class rank, AOA, GPA (yours</a:t>
            </a:r>
            <a:r>
              <a:rPr kumimoji="1" lang="en-US" altLang="ja-JP" sz="2000" dirty="0"/>
              <a:t> is %), USMLE scores, research, publications, volunteer &amp; work experiences</a:t>
            </a:r>
          </a:p>
          <a:p>
            <a:pPr lvl="1" eaLnBrk="1" hangingPunct="1">
              <a:buFont typeface="Wingdings" panose="05000000000000000000" pitchFamily="2" charset="2"/>
              <a:buChar char="ü"/>
            </a:pPr>
            <a:r>
              <a:rPr kumimoji="1" lang="en-US" altLang="en-US" sz="2000" dirty="0"/>
              <a:t>check…</a:t>
            </a:r>
            <a:r>
              <a:rPr kumimoji="1" lang="en-US" altLang="en-US" sz="2000" i="1" u="sng" dirty="0"/>
              <a:t>Charting Outcomes in the Match</a:t>
            </a:r>
            <a:r>
              <a:rPr kumimoji="1" lang="en-US" altLang="en-US" sz="2000" i="1" dirty="0"/>
              <a:t>…view at </a:t>
            </a:r>
            <a:r>
              <a:rPr kumimoji="1" lang="en-US" altLang="en-US" sz="2000" i="1" dirty="0">
                <a:hlinkClick r:id="rId3"/>
              </a:rPr>
              <a:t>www.nrmp.org</a:t>
            </a:r>
            <a:r>
              <a:rPr kumimoji="1" lang="en-US" altLang="en-US" sz="2000" i="1" dirty="0"/>
              <a:t> also found on Career Essentials Pilot page</a:t>
            </a:r>
            <a:r>
              <a:rPr kumimoji="1" lang="en-US" altLang="en-US" sz="2000" i="1" dirty="0" smtClean="0"/>
              <a:t>.</a:t>
            </a:r>
          </a:p>
          <a:p>
            <a:pPr lvl="1" eaLnBrk="1" hangingPunct="1">
              <a:buFont typeface="Wingdings" panose="05000000000000000000" pitchFamily="2" charset="2"/>
              <a:buChar char="ü"/>
            </a:pPr>
            <a:r>
              <a:rPr kumimoji="1" lang="en-US" altLang="en-US" sz="2000" i="1" dirty="0" smtClean="0"/>
              <a:t>Go to Career Essentials and connect with mentors in your future specialty</a:t>
            </a:r>
            <a:endParaRPr kumimoji="1" lang="en-US" altLang="en-US" sz="2000" i="1" dirty="0"/>
          </a:p>
          <a:p>
            <a:pPr eaLnBrk="1" hangingPunct="1"/>
            <a:endParaRPr kumimoji="1" lang="en-US" altLang="en-US" sz="1600" dirty="0">
              <a:latin typeface="Helvetica" panose="020B0604020202020204" pitchFamily="34" charset="0"/>
            </a:endParaRPr>
          </a:p>
          <a:p>
            <a:pPr eaLnBrk="1" hangingPunct="1"/>
            <a:endParaRPr lang="en-US" altLang="en-US" dirty="0">
              <a:latin typeface="Helvetica" panose="020B0604020202020204" pitchFamily="34" charset="0"/>
            </a:endParaRPr>
          </a:p>
        </p:txBody>
      </p:sp>
      <p:pic>
        <p:nvPicPr>
          <p:cNvPr id="35843" name="Picture 4" descr="1235342244b84i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828800"/>
            <a:ext cx="1524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5" name="Chimes"/>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04800" y="1066800"/>
            <a:ext cx="8229600" cy="838200"/>
          </a:xfrm>
        </p:spPr>
        <p:txBody>
          <a:bodyPr anchor="t"/>
          <a:lstStyle/>
          <a:p>
            <a:pPr eaLnBrk="1" hangingPunct="1"/>
            <a:r>
              <a:rPr lang="en-US" altLang="en-US" sz="3200">
                <a:latin typeface="Arial" panose="020B0604020202020204" pitchFamily="34" charset="0"/>
              </a:rPr>
              <a:t>Interviewing</a:t>
            </a:r>
          </a:p>
        </p:txBody>
      </p:sp>
      <p:sp>
        <p:nvSpPr>
          <p:cNvPr id="36866" name="Content Placeholder 2"/>
          <p:cNvSpPr>
            <a:spLocks noGrp="1"/>
          </p:cNvSpPr>
          <p:nvPr>
            <p:ph idx="1"/>
          </p:nvPr>
        </p:nvSpPr>
        <p:spPr>
          <a:xfrm>
            <a:off x="457200" y="1752600"/>
            <a:ext cx="8458200" cy="4800600"/>
          </a:xfrm>
        </p:spPr>
        <p:txBody>
          <a:bodyPr/>
          <a:lstStyle/>
          <a:p>
            <a:pPr eaLnBrk="1" hangingPunct="1">
              <a:lnSpc>
                <a:spcPct val="90000"/>
              </a:lnSpc>
            </a:pPr>
            <a:r>
              <a:rPr kumimoji="1" lang="en-US" altLang="en-US" sz="2200" dirty="0">
                <a:ea typeface="Helvetica" charset="0"/>
                <a:cs typeface="Helvetica" charset="0"/>
              </a:rPr>
              <a:t>Interviews are by invitation…          </a:t>
            </a:r>
            <a:r>
              <a:rPr kumimoji="1" lang="en-US" altLang="en-US" sz="1800" dirty="0">
                <a:ea typeface="Helvetica" charset="0"/>
                <a:cs typeface="Helvetica" charset="0"/>
              </a:rPr>
              <a:t>	</a:t>
            </a:r>
          </a:p>
          <a:p>
            <a:pPr lvl="1" eaLnBrk="1" hangingPunct="1">
              <a:lnSpc>
                <a:spcPct val="90000"/>
              </a:lnSpc>
              <a:buSzPct val="75000"/>
              <a:buFont typeface="Wingdings" panose="05000000000000000000" pitchFamily="2" charset="2"/>
              <a:buChar char="ü"/>
            </a:pPr>
            <a:r>
              <a:rPr kumimoji="1" lang="en-US" altLang="en-US" sz="1800" dirty="0">
                <a:ea typeface="Helvetica" charset="0"/>
                <a:cs typeface="Helvetica" charset="0"/>
              </a:rPr>
              <a:t>the season begins </a:t>
            </a:r>
            <a:r>
              <a:rPr kumimoji="1" lang="en-US" altLang="en-US" sz="1800" b="1" dirty="0">
                <a:solidFill>
                  <a:srgbClr val="0000FF"/>
                </a:solidFill>
                <a:ea typeface="Helvetica" charset="0"/>
                <a:cs typeface="Helvetica" charset="0"/>
              </a:rPr>
              <a:t>September</a:t>
            </a:r>
            <a:r>
              <a:rPr kumimoji="1" lang="en-US" altLang="en-US" sz="1800" dirty="0">
                <a:solidFill>
                  <a:srgbClr val="0000FF"/>
                </a:solidFill>
                <a:ea typeface="Helvetica" charset="0"/>
                <a:cs typeface="Helvetica" charset="0"/>
              </a:rPr>
              <a:t> </a:t>
            </a:r>
            <a:r>
              <a:rPr kumimoji="1" lang="en-US" altLang="en-US" sz="1800" dirty="0">
                <a:ea typeface="Helvetica" charset="0"/>
                <a:cs typeface="Helvetica" charset="0"/>
              </a:rPr>
              <a:t>&amp; ends </a:t>
            </a:r>
            <a:r>
              <a:rPr kumimoji="1" lang="en-US" altLang="en-US" sz="1800" b="1" dirty="0">
                <a:solidFill>
                  <a:srgbClr val="0000FF"/>
                </a:solidFill>
                <a:ea typeface="Helvetica" charset="0"/>
                <a:cs typeface="Helvetica" charset="0"/>
              </a:rPr>
              <a:t>January</a:t>
            </a:r>
          </a:p>
          <a:p>
            <a:pPr lvl="1" eaLnBrk="1" hangingPunct="1">
              <a:lnSpc>
                <a:spcPct val="90000"/>
              </a:lnSpc>
              <a:buSzPct val="75000"/>
              <a:buFont typeface="Wingdings" panose="05000000000000000000" pitchFamily="2" charset="2"/>
              <a:buChar char="ü"/>
            </a:pPr>
            <a:r>
              <a:rPr kumimoji="1" lang="en-US" altLang="en-US" sz="1800" dirty="0">
                <a:ea typeface="Helvetica" charset="0"/>
                <a:cs typeface="Helvetica" charset="0"/>
              </a:rPr>
              <a:t>might receive email or phone </a:t>
            </a:r>
            <a:r>
              <a:rPr kumimoji="1" lang="en-US" altLang="en-US" sz="1800" dirty="0" smtClean="0">
                <a:ea typeface="Helvetica" charset="0"/>
                <a:cs typeface="Helvetica" charset="0"/>
              </a:rPr>
              <a:t>invite, you need to respond ASAP</a:t>
            </a:r>
            <a:endParaRPr kumimoji="1" lang="en-US" altLang="en-US" sz="1800" dirty="0">
              <a:ea typeface="Helvetica" charset="0"/>
              <a:cs typeface="Helvetica" charset="0"/>
            </a:endParaRPr>
          </a:p>
          <a:p>
            <a:pPr lvl="1" eaLnBrk="1" hangingPunct="1">
              <a:lnSpc>
                <a:spcPct val="90000"/>
              </a:lnSpc>
              <a:buSzPct val="75000"/>
              <a:buFont typeface="Wingdings" panose="05000000000000000000" pitchFamily="2" charset="2"/>
              <a:buChar char="ü"/>
            </a:pPr>
            <a:r>
              <a:rPr kumimoji="1" lang="en-US" altLang="en-US" sz="1800" dirty="0">
                <a:ea typeface="Helvetica" charset="0"/>
                <a:cs typeface="Helvetica" charset="0"/>
              </a:rPr>
              <a:t>may or may not be given choice of day </a:t>
            </a:r>
            <a:endParaRPr kumimoji="1" lang="en-US" altLang="en-US" sz="1600" dirty="0">
              <a:ea typeface="Helvetica" charset="0"/>
              <a:cs typeface="Helvetica" charset="0"/>
            </a:endParaRPr>
          </a:p>
          <a:p>
            <a:pPr lvl="1" eaLnBrk="1" hangingPunct="1">
              <a:lnSpc>
                <a:spcPct val="90000"/>
              </a:lnSpc>
              <a:buSzPct val="75000"/>
              <a:buFont typeface="Wingdings" panose="05000000000000000000" pitchFamily="2" charset="2"/>
              <a:buChar char="ü"/>
            </a:pPr>
            <a:r>
              <a:rPr kumimoji="1" lang="en-US" altLang="en-US" sz="1800" dirty="0">
                <a:ea typeface="Helvetica" charset="0"/>
                <a:cs typeface="Helvetica" charset="0"/>
              </a:rPr>
              <a:t>schedule interviews for your 1st choice program(s) in middle of the interview season…</a:t>
            </a:r>
            <a:r>
              <a:rPr kumimoji="1" lang="en-US" altLang="ja-JP" sz="1800" b="1" dirty="0">
                <a:ea typeface="Helvetica" charset="0"/>
                <a:cs typeface="Helvetica" charset="0"/>
              </a:rPr>
              <a:t>practice elsewhere first!</a:t>
            </a:r>
          </a:p>
          <a:p>
            <a:pPr lvl="1" eaLnBrk="1" hangingPunct="1">
              <a:lnSpc>
                <a:spcPct val="90000"/>
              </a:lnSpc>
              <a:buSzPct val="75000"/>
              <a:buFont typeface="Wingdings" panose="05000000000000000000" pitchFamily="2" charset="2"/>
              <a:buChar char="ü"/>
            </a:pPr>
            <a:r>
              <a:rPr kumimoji="1" lang="en-US" altLang="ja-JP" sz="1800" dirty="0">
                <a:ea typeface="Helvetica" charset="0"/>
                <a:cs typeface="Helvetica" charset="0"/>
              </a:rPr>
              <a:t>Mock interviews can be scheduled with Dr. Poston. Bring your laptop. Plan for one hour, 30 minute interview and 30 minute review.</a:t>
            </a:r>
          </a:p>
          <a:p>
            <a:pPr lvl="1" eaLnBrk="1" hangingPunct="1">
              <a:lnSpc>
                <a:spcPct val="90000"/>
              </a:lnSpc>
              <a:buSzPct val="75000"/>
              <a:buFont typeface="Wingdings" panose="05000000000000000000" pitchFamily="2" charset="2"/>
              <a:buChar char="ü"/>
            </a:pPr>
            <a:endParaRPr kumimoji="1" lang="en-US" altLang="ja-JP" sz="1800" dirty="0">
              <a:latin typeface="Helvetica" charset="0"/>
              <a:ea typeface="Helvetica" charset="0"/>
              <a:cs typeface="Helvetica" charset="0"/>
            </a:endParaRPr>
          </a:p>
          <a:p>
            <a:pPr eaLnBrk="1" hangingPunct="1">
              <a:lnSpc>
                <a:spcPct val="90000"/>
              </a:lnSpc>
              <a:buSzPct val="75000"/>
            </a:pPr>
            <a:r>
              <a:rPr kumimoji="1" lang="en-US" altLang="en-US" sz="2200" b="1" dirty="0">
                <a:solidFill>
                  <a:srgbClr val="0000FF"/>
                </a:solidFill>
                <a:latin typeface="Helvetica" charset="0"/>
                <a:ea typeface="Helvetica" charset="0"/>
                <a:cs typeface="Helvetica" charset="0"/>
              </a:rPr>
              <a:t>You</a:t>
            </a:r>
            <a:r>
              <a:rPr kumimoji="1" lang="ja-JP" altLang="en-US" sz="2200" b="1" dirty="0">
                <a:solidFill>
                  <a:srgbClr val="0000FF"/>
                </a:solidFill>
                <a:latin typeface="Helvetica" charset="0"/>
                <a:ea typeface="Helvetica" charset="0"/>
                <a:cs typeface="Helvetica" charset="0"/>
              </a:rPr>
              <a:t>’</a:t>
            </a:r>
            <a:r>
              <a:rPr kumimoji="1" lang="en-US" altLang="ja-JP" sz="2200" b="1" dirty="0">
                <a:solidFill>
                  <a:srgbClr val="0000FF"/>
                </a:solidFill>
                <a:latin typeface="Helvetica" charset="0"/>
                <a:ea typeface="Helvetica" charset="0"/>
                <a:cs typeface="Helvetica" charset="0"/>
              </a:rPr>
              <a:t>re expected to use RIB time</a:t>
            </a:r>
          </a:p>
          <a:p>
            <a:pPr lvl="1" eaLnBrk="1" hangingPunct="1">
              <a:lnSpc>
                <a:spcPct val="90000"/>
              </a:lnSpc>
              <a:buSzPct val="75000"/>
              <a:buFont typeface="Wingdings" panose="05000000000000000000" pitchFamily="2" charset="2"/>
              <a:buChar char="ü"/>
            </a:pPr>
            <a:r>
              <a:rPr kumimoji="1" lang="en-US" altLang="en-US" sz="1800" dirty="0">
                <a:latin typeface="Helvetica" charset="0"/>
                <a:ea typeface="Helvetica" charset="0"/>
                <a:cs typeface="Helvetica" charset="0"/>
              </a:rPr>
              <a:t>time off </a:t>
            </a:r>
            <a:r>
              <a:rPr kumimoji="1" lang="en-US" altLang="en-US" sz="1800" dirty="0" smtClean="0">
                <a:latin typeface="Helvetica" charset="0"/>
                <a:ea typeface="Helvetica" charset="0"/>
                <a:cs typeface="Helvetica" charset="0"/>
              </a:rPr>
              <a:t>from a rotation should </a:t>
            </a:r>
            <a:r>
              <a:rPr kumimoji="1" lang="en-US" altLang="en-US" sz="1800" dirty="0">
                <a:latin typeface="Helvetica" charset="0"/>
                <a:ea typeface="Helvetica" charset="0"/>
                <a:cs typeface="Helvetica" charset="0"/>
              </a:rPr>
              <a:t>be requested well in advance…</a:t>
            </a:r>
          </a:p>
          <a:p>
            <a:pPr lvl="2" eaLnBrk="1" hangingPunct="1">
              <a:lnSpc>
                <a:spcPct val="90000"/>
              </a:lnSpc>
              <a:buSzPct val="75000"/>
              <a:buFont typeface="Wingdings" charset="2"/>
              <a:buChar char="Ø"/>
            </a:pPr>
            <a:r>
              <a:rPr kumimoji="1" lang="en-US" altLang="en-US" sz="1800" dirty="0">
                <a:latin typeface="Helvetica" charset="0"/>
                <a:ea typeface="Helvetica" charset="0"/>
                <a:cs typeface="Helvetica" charset="0"/>
              </a:rPr>
              <a:t>You are </a:t>
            </a:r>
            <a:r>
              <a:rPr kumimoji="1" lang="en-US" altLang="ja-JP" sz="1800" dirty="0">
                <a:latin typeface="Helvetica" charset="0"/>
                <a:ea typeface="Helvetica" charset="0"/>
                <a:cs typeface="Helvetica" charset="0"/>
              </a:rPr>
              <a:t>not entitled to miss time from a rotation</a:t>
            </a:r>
          </a:p>
          <a:p>
            <a:pPr lvl="2" eaLnBrk="1" hangingPunct="1">
              <a:lnSpc>
                <a:spcPct val="90000"/>
              </a:lnSpc>
              <a:buSzPct val="75000"/>
              <a:buFont typeface="Wingdings" charset="2"/>
              <a:buChar char="Ø"/>
            </a:pPr>
            <a:r>
              <a:rPr kumimoji="1" lang="en-US" altLang="en-US" sz="1800" dirty="0" smtClean="0">
                <a:latin typeface="Helvetica" charset="0"/>
                <a:ea typeface="Helvetica" charset="0"/>
                <a:cs typeface="Helvetica" charset="0"/>
              </a:rPr>
              <a:t>Must </a:t>
            </a:r>
            <a:r>
              <a:rPr kumimoji="1" lang="en-US" altLang="en-US" sz="1800" dirty="0">
                <a:latin typeface="Helvetica" charset="0"/>
                <a:ea typeface="Helvetica" charset="0"/>
                <a:cs typeface="Helvetica" charset="0"/>
              </a:rPr>
              <a:t>be granted permission by elective/course director &amp; preceptor </a:t>
            </a:r>
          </a:p>
          <a:p>
            <a:pPr lvl="1" eaLnBrk="1" hangingPunct="1">
              <a:lnSpc>
                <a:spcPct val="90000"/>
              </a:lnSpc>
              <a:buSzPct val="75000"/>
              <a:buFont typeface="Wingdings" panose="05000000000000000000" pitchFamily="2" charset="2"/>
              <a:buChar char="ü"/>
            </a:pPr>
            <a:r>
              <a:rPr kumimoji="1" lang="en-US" altLang="en-US" sz="1800" dirty="0">
                <a:latin typeface="Helvetica" charset="0"/>
                <a:ea typeface="Helvetica" charset="0"/>
                <a:cs typeface="Helvetica" charset="0"/>
              </a:rPr>
              <a:t>Limited to 2 days/4-week block</a:t>
            </a:r>
            <a:r>
              <a:rPr lang="en-US" altLang="en-US" sz="1800" dirty="0">
                <a:latin typeface="Helvetica" charset="0"/>
                <a:ea typeface="Helvetica" charset="0"/>
                <a:cs typeface="Helvetica" charset="0"/>
              </a:rPr>
              <a:t>…</a:t>
            </a:r>
            <a:r>
              <a:rPr lang="en-US" altLang="en-US" sz="1800" dirty="0">
                <a:solidFill>
                  <a:srgbClr val="FF0000"/>
                </a:solidFill>
                <a:latin typeface="Helvetica" charset="0"/>
                <a:ea typeface="Helvetica" charset="0"/>
                <a:cs typeface="Helvetica" charset="0"/>
              </a:rPr>
              <a:t>do not exceed (may lose credit ☹)</a:t>
            </a:r>
          </a:p>
          <a:p>
            <a:pPr lvl="1" eaLnBrk="1" hangingPunct="1">
              <a:lnSpc>
                <a:spcPct val="90000"/>
              </a:lnSpc>
              <a:buSzPct val="75000"/>
              <a:buFont typeface="Wingdings" panose="05000000000000000000" pitchFamily="2" charset="2"/>
              <a:buChar char="ü"/>
            </a:pPr>
            <a:r>
              <a:rPr kumimoji="1" lang="en-US" altLang="en-US" sz="1800" dirty="0">
                <a:latin typeface="Helvetica" charset="0"/>
                <a:ea typeface="Helvetica" charset="0"/>
                <a:cs typeface="Helvetica" charset="0"/>
              </a:rPr>
              <a:t>Limited to 1 days/2-week block</a:t>
            </a:r>
            <a:r>
              <a:rPr lang="en-US" altLang="en-US" sz="1800" dirty="0">
                <a:latin typeface="Helvetica" charset="0"/>
                <a:ea typeface="Helvetica" charset="0"/>
                <a:cs typeface="Helvetica" charset="0"/>
              </a:rPr>
              <a:t>…</a:t>
            </a:r>
            <a:r>
              <a:rPr lang="en-US" altLang="en-US" sz="1800" dirty="0">
                <a:solidFill>
                  <a:srgbClr val="FF0000"/>
                </a:solidFill>
                <a:latin typeface="Helvetica" charset="0"/>
                <a:ea typeface="Helvetica" charset="0"/>
                <a:cs typeface="Helvetica" charset="0"/>
              </a:rPr>
              <a:t>do not exceed (may lose credit ☹)</a:t>
            </a: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838200"/>
            <a:ext cx="8229600" cy="762000"/>
          </a:xfrm>
        </p:spPr>
        <p:txBody>
          <a:bodyPr anchor="t"/>
          <a:lstStyle/>
          <a:p>
            <a:pPr eaLnBrk="1" hangingPunct="1"/>
            <a:r>
              <a:rPr lang="en-US" altLang="en-US" sz="3200">
                <a:latin typeface="Arial" panose="020B0604020202020204" pitchFamily="34" charset="0"/>
              </a:rPr>
              <a:t>Interviewing</a:t>
            </a:r>
          </a:p>
        </p:txBody>
      </p:sp>
      <p:sp>
        <p:nvSpPr>
          <p:cNvPr id="25602" name="Content Placeholder 2"/>
          <p:cNvSpPr>
            <a:spLocks noGrp="1"/>
          </p:cNvSpPr>
          <p:nvPr>
            <p:ph idx="1"/>
          </p:nvPr>
        </p:nvSpPr>
        <p:spPr>
          <a:xfrm>
            <a:off x="685800" y="1600200"/>
            <a:ext cx="8001000" cy="4953000"/>
          </a:xfrm>
        </p:spPr>
        <p:txBody>
          <a:bodyPr>
            <a:noAutofit/>
          </a:bodyPr>
          <a:lstStyle/>
          <a:p>
            <a:pPr marL="0" lvl="1" indent="0" eaLnBrk="1" hangingPunct="1">
              <a:buClr>
                <a:srgbClr val="FF0000"/>
              </a:buClr>
              <a:buSzPct val="75000"/>
              <a:buFont typeface="Arial" panose="020B0604020202020204" pitchFamily="34" charset="0"/>
              <a:buNone/>
            </a:pPr>
            <a:r>
              <a:rPr kumimoji="1" lang="en-US" altLang="en-US" sz="1800" dirty="0"/>
              <a:t>Best advice…be yourself. Make sure you have hobbies!</a:t>
            </a:r>
          </a:p>
          <a:p>
            <a:pPr marL="0" lvl="1" indent="0" eaLnBrk="1" hangingPunct="1">
              <a:buClr>
                <a:srgbClr val="FF0000"/>
              </a:buClr>
              <a:buSzPct val="75000"/>
              <a:buFont typeface="Arial" panose="020B0604020202020204" pitchFamily="34" charset="0"/>
              <a:buNone/>
            </a:pPr>
            <a:r>
              <a:rPr kumimoji="1" lang="en-US" altLang="en-US" sz="1800" dirty="0"/>
              <a:t>Practice…</a:t>
            </a:r>
          </a:p>
          <a:p>
            <a:pPr marL="0" lvl="1" indent="0" eaLnBrk="1" hangingPunct="1">
              <a:buClr>
                <a:srgbClr val="FF0000"/>
              </a:buClr>
              <a:buSzPct val="75000"/>
              <a:buFont typeface="Arial" panose="020B0604020202020204" pitchFamily="34" charset="0"/>
              <a:buNone/>
            </a:pPr>
            <a:r>
              <a:rPr kumimoji="1" lang="en-US" altLang="en-US" sz="1800" dirty="0"/>
              <a:t>Research their program and have 4-5 questions ready. </a:t>
            </a:r>
            <a:r>
              <a:rPr kumimoji="1" lang="en-US" altLang="en-US" sz="1800" dirty="0" smtClean="0"/>
              <a:t>Sample questions </a:t>
            </a:r>
            <a:r>
              <a:rPr kumimoji="1" lang="en-US" altLang="en-US" sz="1800" dirty="0"/>
              <a:t>on Career Essentials Pilot page.</a:t>
            </a:r>
          </a:p>
          <a:p>
            <a:pPr marL="0" lvl="1" indent="0" eaLnBrk="1" hangingPunct="1">
              <a:buClr>
                <a:srgbClr val="FF0000"/>
              </a:buClr>
              <a:buSzPct val="75000"/>
              <a:buFont typeface="Arial" panose="020B0604020202020204" pitchFamily="34" charset="0"/>
              <a:buNone/>
            </a:pPr>
            <a:r>
              <a:rPr kumimoji="1" lang="en-US" altLang="en-US" sz="1800" dirty="0"/>
              <a:t>Be prepared to discuss… </a:t>
            </a:r>
          </a:p>
          <a:p>
            <a:pPr marL="400050" lvl="2" indent="0" eaLnBrk="1" hangingPunct="1">
              <a:buSzPct val="75000"/>
              <a:buFont typeface="Arial" panose="020B0604020202020204" pitchFamily="34" charset="0"/>
              <a:buNone/>
            </a:pPr>
            <a:r>
              <a:rPr kumimoji="1" lang="en-US" altLang="en-US" sz="1600" dirty="0"/>
              <a:t>ANYTHING you included in your ERAS application</a:t>
            </a:r>
          </a:p>
          <a:p>
            <a:pPr marL="400050" lvl="2" indent="0" eaLnBrk="1" hangingPunct="1">
              <a:buSzPct val="75000"/>
              <a:buFont typeface="Arial" panose="020B0604020202020204" pitchFamily="34" charset="0"/>
              <a:buNone/>
            </a:pPr>
            <a:r>
              <a:rPr kumimoji="1" lang="en-US" altLang="en-US" sz="1600" dirty="0"/>
              <a:t>A favorite book/movie from last </a:t>
            </a:r>
            <a:r>
              <a:rPr kumimoji="1" lang="en-US" altLang="en-US" sz="1600" dirty="0" smtClean="0"/>
              <a:t>year.  Your </a:t>
            </a:r>
            <a:r>
              <a:rPr kumimoji="1" lang="en-US" altLang="en-US" sz="1600" dirty="0"/>
              <a:t>heroes &amp; mentors</a:t>
            </a:r>
          </a:p>
          <a:p>
            <a:pPr marL="400050" lvl="2" indent="0" eaLnBrk="1" hangingPunct="1">
              <a:buSzPct val="75000"/>
              <a:buFont typeface="Arial" panose="020B0604020202020204" pitchFamily="34" charset="0"/>
              <a:buNone/>
            </a:pPr>
            <a:r>
              <a:rPr kumimoji="1" lang="en-US" altLang="en-US" sz="1600" dirty="0"/>
              <a:t>An interesting patient                           		</a:t>
            </a:r>
          </a:p>
          <a:p>
            <a:pPr marL="400050" lvl="2" indent="0" eaLnBrk="1" hangingPunct="1">
              <a:buSzPct val="75000"/>
              <a:buFont typeface="Arial" panose="020B0604020202020204" pitchFamily="34" charset="0"/>
              <a:buNone/>
            </a:pPr>
            <a:r>
              <a:rPr kumimoji="1" lang="en-US" altLang="en-US" sz="1600" dirty="0"/>
              <a:t>Your willingness to work &amp; how you might fit in                              		</a:t>
            </a:r>
          </a:p>
          <a:p>
            <a:pPr marL="400050" lvl="2" indent="0" eaLnBrk="1" hangingPunct="1">
              <a:buSzPct val="75000"/>
              <a:buFont typeface="Arial" panose="020B0604020202020204" pitchFamily="34" charset="0"/>
              <a:buNone/>
            </a:pPr>
            <a:r>
              <a:rPr kumimoji="1" lang="en-US" altLang="en-US" sz="1600" dirty="0"/>
              <a:t>What you believe in…values, convictions &amp; passions.   NO GO topics exist.</a:t>
            </a:r>
          </a:p>
          <a:p>
            <a:pPr marL="400050" lvl="2" indent="0" eaLnBrk="1" hangingPunct="1">
              <a:buSzPct val="75000"/>
              <a:buFont typeface="Arial" panose="020B0604020202020204" pitchFamily="34" charset="0"/>
              <a:buNone/>
            </a:pPr>
            <a:r>
              <a:rPr kumimoji="1" lang="en-US" altLang="en-US" sz="1600" dirty="0"/>
              <a:t>What you’</a:t>
            </a:r>
            <a:r>
              <a:rPr kumimoji="1" lang="en-US" altLang="ja-JP" sz="1600" dirty="0"/>
              <a:t>ll do after residency</a:t>
            </a:r>
          </a:p>
          <a:p>
            <a:pPr marL="0" indent="0" eaLnBrk="1" hangingPunct="1">
              <a:buFont typeface="Arial" panose="020B0604020202020204" pitchFamily="34" charset="0"/>
              <a:buNone/>
            </a:pPr>
            <a:r>
              <a:rPr kumimoji="1" lang="en-US" altLang="en-US" sz="1800" dirty="0"/>
              <a:t>Keep post interview notes &amp; construct your rank list as you go</a:t>
            </a:r>
          </a:p>
          <a:p>
            <a:pPr marL="0" indent="0" eaLnBrk="1" hangingPunct="1">
              <a:buFont typeface="Arial" panose="020B0604020202020204" pitchFamily="34" charset="0"/>
              <a:buNone/>
            </a:pPr>
            <a:r>
              <a:rPr kumimoji="1" lang="en-US" altLang="en-US" sz="2000" dirty="0"/>
              <a:t>Ignore </a:t>
            </a:r>
            <a:r>
              <a:rPr kumimoji="1" lang="en-US" altLang="en-US" sz="2000" dirty="0" smtClean="0"/>
              <a:t>promises, suggestions they will rank </a:t>
            </a:r>
            <a:r>
              <a:rPr kumimoji="1" lang="en-US" altLang="en-US" sz="2000" dirty="0"/>
              <a:t>you high…</a:t>
            </a:r>
          </a:p>
          <a:p>
            <a:pPr marL="0" lvl="1" indent="0" eaLnBrk="1" hangingPunct="1">
              <a:buClr>
                <a:schemeClr val="tx1"/>
              </a:buClr>
              <a:buFont typeface="Arial" panose="020B0604020202020204" pitchFamily="34" charset="0"/>
              <a:buNone/>
            </a:pPr>
            <a:r>
              <a:rPr kumimoji="1" lang="en-US" altLang="en-US" sz="2200" b="1" dirty="0">
                <a:solidFill>
                  <a:srgbClr val="660066"/>
                </a:solidFill>
                <a:ea typeface="Comic Sans MS" charset="0"/>
                <a:cs typeface="Comic Sans MS" charset="0"/>
              </a:rPr>
              <a:t>Put zero trust in what they promise you</a:t>
            </a:r>
          </a:p>
          <a:p>
            <a:pPr marL="0" indent="0" eaLnBrk="1" hangingPunct="1">
              <a:spcBef>
                <a:spcPts val="475"/>
              </a:spcBef>
              <a:buFont typeface="Arial" panose="020B0604020202020204" pitchFamily="34" charset="0"/>
              <a:buNone/>
            </a:pPr>
            <a:r>
              <a:rPr kumimoji="1" lang="en-US" altLang="en-US" sz="1800" dirty="0"/>
              <a:t>2nd visit might be a possibility.   </a:t>
            </a:r>
            <a:r>
              <a:rPr kumimoji="1" lang="en-US" altLang="ja-JP" sz="1800" dirty="0"/>
              <a:t>Completely at own expense.</a:t>
            </a:r>
            <a:endParaRPr kumimoji="1" lang="en-US" altLang="en-US" sz="1800"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1905000"/>
            <a:ext cx="8229600" cy="609600"/>
          </a:xfrm>
        </p:spPr>
        <p:txBody>
          <a:bodyPr anchor="t"/>
          <a:lstStyle/>
          <a:p>
            <a:pPr eaLnBrk="1" hangingPunct="1"/>
            <a:r>
              <a:rPr lang="en-US" altLang="en-US" sz="3200" dirty="0">
                <a:latin typeface="Arial" panose="020B0604020202020204" pitchFamily="34" charset="0"/>
              </a:rPr>
              <a:t>Stay in a Host Home </a:t>
            </a:r>
            <a:r>
              <a:rPr lang="en-US" altLang="en-US" sz="2400" dirty="0" smtClean="0">
                <a:latin typeface="Arial" panose="020B0604020202020204" pitchFamily="34" charset="0"/>
              </a:rPr>
              <a:t>@</a:t>
            </a:r>
            <a:r>
              <a:rPr lang="en-US" altLang="en-US" sz="3200" dirty="0" smtClean="0">
                <a:latin typeface="Arial" panose="020B0604020202020204" pitchFamily="34" charset="0"/>
              </a:rPr>
              <a:t> </a:t>
            </a:r>
            <a:r>
              <a:rPr lang="en-US" altLang="en-US" sz="3200" dirty="0">
                <a:latin typeface="Arial" panose="020B0604020202020204" pitchFamily="34" charset="0"/>
              </a:rPr>
              <a:t>No/Low  </a:t>
            </a:r>
            <a:r>
              <a:rPr lang="en-US" altLang="en-US" sz="3200" dirty="0" smtClean="0">
                <a:latin typeface="Arial" panose="020B0604020202020204" pitchFamily="34" charset="0"/>
              </a:rPr>
              <a:t>Cost ☺</a:t>
            </a:r>
            <a:endParaRPr lang="en-US" altLang="en-US" sz="3200" dirty="0">
              <a:latin typeface="Arial" panose="020B0604020202020204" pitchFamily="34" charset="0"/>
            </a:endParaRPr>
          </a:p>
        </p:txBody>
      </p:sp>
      <p:sp>
        <p:nvSpPr>
          <p:cNvPr id="38914" name="Content Placeholder 2"/>
          <p:cNvSpPr>
            <a:spLocks noGrp="1"/>
          </p:cNvSpPr>
          <p:nvPr>
            <p:ph idx="1"/>
          </p:nvPr>
        </p:nvSpPr>
        <p:spPr>
          <a:xfrm>
            <a:off x="754826" y="3124200"/>
            <a:ext cx="7993063" cy="3124200"/>
          </a:xfrm>
        </p:spPr>
        <p:txBody>
          <a:bodyPr/>
          <a:lstStyle/>
          <a:p>
            <a:pPr eaLnBrk="1" hangingPunct="1"/>
            <a:r>
              <a:rPr lang="en-US" altLang="en-US" sz="2200" dirty="0">
                <a:latin typeface="Helvetica" panose="020B0604020202020204" pitchFamily="34" charset="0"/>
              </a:rPr>
              <a:t>Apply on line &amp; get more info…</a:t>
            </a:r>
          </a:p>
          <a:p>
            <a:pPr eaLnBrk="1" hangingPunct="1"/>
            <a:r>
              <a:rPr lang="en-US" altLang="en-US" sz="2200" dirty="0">
                <a:latin typeface="Helvetica" panose="020B0604020202020204" pitchFamily="34" charset="0"/>
              </a:rPr>
              <a:t>1. the AMA Physician In-training Host program</a:t>
            </a:r>
          </a:p>
          <a:p>
            <a:pPr marL="0" indent="0" eaLnBrk="1" hangingPunct="1">
              <a:buNone/>
            </a:pPr>
            <a:r>
              <a:rPr lang="en-US" altLang="en-US" sz="2000" u="sng" dirty="0" smtClean="0">
                <a:solidFill>
                  <a:srgbClr val="3486D9"/>
                </a:solidFill>
                <a:latin typeface="Helvetica" panose="020B0604020202020204" pitchFamily="34" charset="0"/>
                <a:hlinkClick r:id="rId3"/>
              </a:rPr>
              <a:t>http</a:t>
            </a:r>
            <a:r>
              <a:rPr lang="en-US" altLang="en-US" sz="2000" u="sng" dirty="0">
                <a:solidFill>
                  <a:srgbClr val="3486D9"/>
                </a:solidFill>
                <a:latin typeface="Helvetica" panose="020B0604020202020204" pitchFamily="34" charset="0"/>
                <a:hlinkClick r:id="rId3"/>
              </a:rPr>
              <a:t>://www.amaalliance.org/site/epage/41976_625.htm</a:t>
            </a:r>
            <a:endParaRPr lang="en-US" altLang="en-US" sz="2000" u="sng" dirty="0">
              <a:solidFill>
                <a:srgbClr val="3486D9"/>
              </a:solidFill>
              <a:latin typeface="Helvetica" panose="020B0604020202020204" pitchFamily="34" charset="0"/>
            </a:endParaRPr>
          </a:p>
          <a:p>
            <a:pPr eaLnBrk="1" hangingPunct="1"/>
            <a:endParaRPr lang="en-US" altLang="en-US" sz="2000" dirty="0" smtClean="0">
              <a:latin typeface="Helvetica" panose="020B0604020202020204" pitchFamily="34" charset="0"/>
            </a:endParaRPr>
          </a:p>
          <a:p>
            <a:pPr eaLnBrk="1" hangingPunct="1"/>
            <a:endParaRPr lang="en-US" altLang="en-US" sz="2000" dirty="0">
              <a:latin typeface="Helvetica" panose="020B0604020202020204" pitchFamily="34" charset="0"/>
            </a:endParaRPr>
          </a:p>
          <a:p>
            <a:pPr eaLnBrk="1" hangingPunct="1"/>
            <a:r>
              <a:rPr lang="en-US" altLang="en-US" sz="2200" dirty="0">
                <a:latin typeface="Helvetica" panose="020B0604020202020204" pitchFamily="34" charset="0"/>
              </a:rPr>
              <a:t>2. the BSOM Bed &amp; Breakfast Program</a:t>
            </a:r>
          </a:p>
          <a:p>
            <a:pPr marL="0" indent="0" eaLnBrk="1" hangingPunct="1">
              <a:buNone/>
            </a:pPr>
            <a:r>
              <a:rPr lang="en-US" altLang="en-US" sz="2000" u="sng" dirty="0" smtClean="0">
                <a:solidFill>
                  <a:srgbClr val="3486D9"/>
                </a:solidFill>
                <a:latin typeface="Helvetica" panose="020B0604020202020204" pitchFamily="34" charset="0"/>
              </a:rPr>
              <a:t>http</a:t>
            </a:r>
            <a:r>
              <a:rPr lang="en-US" altLang="en-US" sz="2000" u="sng" dirty="0">
                <a:solidFill>
                  <a:srgbClr val="3486D9"/>
                </a:solidFill>
                <a:latin typeface="Helvetica" panose="020B0604020202020204" pitchFamily="34" charset="0"/>
              </a:rPr>
              <a:t>://</a:t>
            </a:r>
            <a:r>
              <a:rPr lang="en-US" altLang="en-US" sz="2000" u="sng" dirty="0" err="1">
                <a:solidFill>
                  <a:srgbClr val="3486D9"/>
                </a:solidFill>
                <a:latin typeface="Helvetica" panose="020B0604020202020204" pitchFamily="34" charset="0"/>
              </a:rPr>
              <a:t>medicine.wright.edu</a:t>
            </a:r>
            <a:r>
              <a:rPr lang="en-US" altLang="en-US" sz="2000" u="sng" dirty="0">
                <a:solidFill>
                  <a:srgbClr val="3486D9"/>
                </a:solidFill>
                <a:latin typeface="Helvetica" panose="020B0604020202020204" pitchFamily="34" charset="0"/>
              </a:rPr>
              <a:t>/community/alumni/bed-and-board-program</a:t>
            </a:r>
          </a:p>
        </p:txBody>
      </p:sp>
      <p:pic>
        <p:nvPicPr>
          <p:cNvPr id="38915" name="Picture 3" descr="BSOM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1737" y="4606523"/>
            <a:ext cx="2430463"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6" name="Picture 4" descr="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124200"/>
            <a:ext cx="1244600" cy="87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6" name="Chimes"/>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1524000"/>
            <a:ext cx="8229600" cy="838200"/>
          </a:xfrm>
        </p:spPr>
        <p:txBody>
          <a:bodyPr anchor="t"/>
          <a:lstStyle/>
          <a:p>
            <a:pPr eaLnBrk="1" hangingPunct="1"/>
            <a:r>
              <a:rPr lang="en-US" altLang="en-US" sz="3200" u="sng">
                <a:latin typeface="Arial" panose="020B0604020202020204" pitchFamily="34" charset="0"/>
              </a:rPr>
              <a:t>N</a:t>
            </a:r>
            <a:r>
              <a:rPr lang="en-US" altLang="en-US" sz="3200">
                <a:latin typeface="Arial" panose="020B0604020202020204" pitchFamily="34" charset="0"/>
              </a:rPr>
              <a:t>ational </a:t>
            </a:r>
            <a:r>
              <a:rPr lang="en-US" altLang="en-US" sz="3200" u="sng">
                <a:latin typeface="Arial" panose="020B0604020202020204" pitchFamily="34" charset="0"/>
              </a:rPr>
              <a:t>R</a:t>
            </a:r>
            <a:r>
              <a:rPr lang="en-US" altLang="en-US" sz="3200">
                <a:latin typeface="Arial" panose="020B0604020202020204" pitchFamily="34" charset="0"/>
              </a:rPr>
              <a:t>esidency </a:t>
            </a:r>
            <a:r>
              <a:rPr lang="en-US" altLang="en-US" sz="3200" u="sng">
                <a:latin typeface="Arial" panose="020B0604020202020204" pitchFamily="34" charset="0"/>
              </a:rPr>
              <a:t>M</a:t>
            </a:r>
            <a:r>
              <a:rPr lang="en-US" altLang="en-US" sz="3200">
                <a:latin typeface="Arial" panose="020B0604020202020204" pitchFamily="34" charset="0"/>
              </a:rPr>
              <a:t>atching </a:t>
            </a:r>
            <a:r>
              <a:rPr lang="en-US" altLang="en-US" sz="3200" u="sng">
                <a:latin typeface="Arial" panose="020B0604020202020204" pitchFamily="34" charset="0"/>
              </a:rPr>
              <a:t>P</a:t>
            </a:r>
            <a:r>
              <a:rPr lang="en-US" altLang="en-US" sz="3200">
                <a:latin typeface="Arial" panose="020B0604020202020204" pitchFamily="34" charset="0"/>
              </a:rPr>
              <a:t>rogram</a:t>
            </a:r>
          </a:p>
        </p:txBody>
      </p:sp>
      <p:sp>
        <p:nvSpPr>
          <p:cNvPr id="27650" name="Content Placeholder 2"/>
          <p:cNvSpPr>
            <a:spLocks noGrp="1"/>
          </p:cNvSpPr>
          <p:nvPr>
            <p:ph idx="1"/>
          </p:nvPr>
        </p:nvSpPr>
        <p:spPr>
          <a:xfrm>
            <a:off x="609600" y="2895600"/>
            <a:ext cx="8077200" cy="3657600"/>
          </a:xfrm>
        </p:spPr>
        <p:txBody>
          <a:bodyPr>
            <a:noAutofit/>
          </a:bodyPr>
          <a:lstStyle/>
          <a:p>
            <a:pPr marL="0" indent="0" eaLnBrk="1" hangingPunct="1">
              <a:buFont typeface="Arial" panose="020B0604020202020204" pitchFamily="34" charset="0"/>
              <a:buNone/>
            </a:pPr>
            <a:r>
              <a:rPr kumimoji="1" lang="en-US" altLang="en-US" sz="2200" b="1" i="1" dirty="0">
                <a:solidFill>
                  <a:srgbClr val="0000FF"/>
                </a:solidFill>
              </a:rPr>
              <a:t>SEPARATE REGISTRATION FROM ERAS – MUST DO BOTH</a:t>
            </a:r>
          </a:p>
          <a:p>
            <a:pPr marL="0" indent="0" eaLnBrk="1" hangingPunct="1">
              <a:buFont typeface="Wingdings" panose="05000000000000000000" pitchFamily="2" charset="2"/>
              <a:buChar char="ü"/>
            </a:pPr>
            <a:r>
              <a:rPr kumimoji="1" lang="en-US" altLang="en-US" sz="2200" dirty="0"/>
              <a:t>Go to: </a:t>
            </a:r>
            <a:r>
              <a:rPr kumimoji="1" lang="en-US" altLang="en-US" sz="2200" i="1" u="sng" dirty="0" err="1"/>
              <a:t>www.nrmp.org</a:t>
            </a:r>
            <a:endParaRPr kumimoji="1" lang="en-US" altLang="en-US" sz="2200" i="1" u="sng" dirty="0"/>
          </a:p>
          <a:p>
            <a:pPr marL="0" indent="0" eaLnBrk="1" hangingPunct="1">
              <a:buFont typeface="Wingdings" panose="05000000000000000000" pitchFamily="2" charset="2"/>
              <a:buChar char="ü"/>
            </a:pPr>
            <a:r>
              <a:rPr kumimoji="1" lang="en-US" altLang="en-US" sz="2200" dirty="0"/>
              <a:t>Enrollment is web-based. Registration begins </a:t>
            </a:r>
            <a:r>
              <a:rPr kumimoji="1" lang="en-US" altLang="ja-JP" sz="2200" b="1" dirty="0">
                <a:solidFill>
                  <a:srgbClr val="0000FF"/>
                </a:solidFill>
              </a:rPr>
              <a:t>Sept 15</a:t>
            </a:r>
            <a:r>
              <a:rPr kumimoji="1" lang="en-US" altLang="ja-JP" sz="2200" b="1" baseline="30000" dirty="0">
                <a:solidFill>
                  <a:srgbClr val="0000FF"/>
                </a:solidFill>
              </a:rPr>
              <a:t>th</a:t>
            </a:r>
            <a:endParaRPr kumimoji="1" lang="en-US" altLang="ja-JP" sz="2200" b="1" dirty="0">
              <a:solidFill>
                <a:srgbClr val="0000FF"/>
              </a:solidFill>
            </a:endParaRPr>
          </a:p>
          <a:p>
            <a:pPr marL="0" indent="0" eaLnBrk="1" hangingPunct="1">
              <a:buFont typeface="Wingdings" panose="05000000000000000000" pitchFamily="2" charset="2"/>
              <a:buChar char="ü"/>
            </a:pPr>
            <a:r>
              <a:rPr kumimoji="1" lang="en-US" altLang="en-US" sz="2200" dirty="0"/>
              <a:t>Submit </a:t>
            </a:r>
            <a:r>
              <a:rPr kumimoji="1" lang="en-US" altLang="ja-JP" sz="2200" dirty="0"/>
              <a:t>rank list &amp; get results via the web</a:t>
            </a:r>
          </a:p>
          <a:p>
            <a:pPr marL="0" indent="0" eaLnBrk="1" hangingPunct="1">
              <a:buFont typeface="Wingdings" panose="05000000000000000000" pitchFamily="2" charset="2"/>
              <a:buChar char="ü"/>
            </a:pPr>
            <a:r>
              <a:rPr kumimoji="1" lang="en-US" altLang="en-US" sz="2200" dirty="0"/>
              <a:t>Enroll only if available to begin residency on </a:t>
            </a:r>
            <a:r>
              <a:rPr kumimoji="1" lang="en-US" altLang="en-US" sz="2200" b="1" dirty="0">
                <a:solidFill>
                  <a:srgbClr val="0000FF"/>
                </a:solidFill>
              </a:rPr>
              <a:t>July 1st</a:t>
            </a:r>
            <a:r>
              <a:rPr kumimoji="1" lang="en-US" altLang="en-US" sz="2200" b="1" dirty="0"/>
              <a:t>…</a:t>
            </a:r>
          </a:p>
          <a:p>
            <a:pPr lvl="1" eaLnBrk="1" hangingPunct="1">
              <a:buSzPct val="75000"/>
              <a:buFont typeface="Wingdings" charset="2"/>
              <a:buChar char="Ø"/>
            </a:pPr>
            <a:r>
              <a:rPr kumimoji="1" lang="en-US" altLang="en-US" sz="2200" dirty="0"/>
              <a:t>b</a:t>
            </a:r>
            <a:r>
              <a:rPr kumimoji="1" lang="en-US" altLang="en-US" sz="2200" dirty="0" smtClean="0"/>
              <a:t>y NRMP rule…off-cycle </a:t>
            </a:r>
            <a:r>
              <a:rPr kumimoji="1" lang="en-US" altLang="en-US" sz="2200" dirty="0"/>
              <a:t>students may not go through </a:t>
            </a:r>
            <a:r>
              <a:rPr kumimoji="1" lang="en-US" altLang="en-US" sz="2200" dirty="0" smtClean="0"/>
              <a:t>Match ☹</a:t>
            </a:r>
            <a:endParaRPr kumimoji="1" lang="en-US" altLang="en-US" sz="2200" dirty="0"/>
          </a:p>
          <a:p>
            <a:pPr lvl="1" eaLnBrk="1" hangingPunct="1">
              <a:buSzPct val="75000"/>
              <a:buFont typeface="Wingdings" charset="2"/>
              <a:buChar char="Ø"/>
            </a:pPr>
            <a:r>
              <a:rPr kumimoji="1" lang="en-US" altLang="en-US" sz="2200" dirty="0"/>
              <a:t>y</a:t>
            </a:r>
            <a:r>
              <a:rPr kumimoji="1" lang="en-US" altLang="en-US" sz="2200" dirty="0" smtClean="0"/>
              <a:t>ou’ll </a:t>
            </a:r>
            <a:r>
              <a:rPr kumimoji="1" lang="en-US" altLang="ja-JP" sz="2200" dirty="0" smtClean="0"/>
              <a:t>learn </a:t>
            </a:r>
            <a:r>
              <a:rPr kumimoji="1" lang="en-US" altLang="ja-JP" sz="2200" dirty="0"/>
              <a:t>about mid-year vacancies thru </a:t>
            </a:r>
            <a:r>
              <a:rPr kumimoji="1" lang="en-US" altLang="ja-JP" sz="2200" dirty="0" err="1" smtClean="0"/>
              <a:t>FindAResident</a:t>
            </a:r>
            <a:r>
              <a:rPr kumimoji="1" lang="en-US" altLang="ja-JP" sz="2200" dirty="0" smtClean="0"/>
              <a:t>…</a:t>
            </a:r>
          </a:p>
          <a:p>
            <a:pPr lvl="1" eaLnBrk="1" hangingPunct="1">
              <a:buSzPct val="75000"/>
              <a:buFont typeface="Wingdings" charset="2"/>
              <a:buChar char="Ø"/>
            </a:pPr>
            <a:r>
              <a:rPr kumimoji="1" lang="en-US" altLang="en-US" sz="2200" dirty="0" smtClean="0"/>
              <a:t>https://</a:t>
            </a:r>
            <a:r>
              <a:rPr kumimoji="1" lang="en-US" altLang="en-US" sz="2200" dirty="0" err="1" smtClean="0"/>
              <a:t>www.aamc.org</a:t>
            </a:r>
            <a:r>
              <a:rPr kumimoji="1" lang="en-US" altLang="en-US" sz="2200" dirty="0" smtClean="0"/>
              <a:t>/students/residents/</a:t>
            </a:r>
            <a:r>
              <a:rPr kumimoji="1" lang="en-US" altLang="en-US" sz="2200" dirty="0" err="1" smtClean="0"/>
              <a:t>findaresident</a:t>
            </a:r>
            <a:r>
              <a:rPr kumimoji="1" lang="en-US" altLang="en-US" sz="2200" dirty="0" smtClean="0"/>
              <a:t>	</a:t>
            </a:r>
            <a:endParaRPr kumimoji="1" lang="en-US" altLang="en-US" sz="2200" dirty="0"/>
          </a:p>
        </p:txBody>
      </p:sp>
      <p:pic>
        <p:nvPicPr>
          <p:cNvPr id="39939" name="Picture 4" descr="layout_A_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81489">
            <a:off x="7286625" y="2489200"/>
            <a:ext cx="1701800" cy="78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4" name="Chimes"/>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295400"/>
            <a:ext cx="8229600" cy="685800"/>
          </a:xfrm>
        </p:spPr>
        <p:txBody>
          <a:bodyPr anchor="t"/>
          <a:lstStyle/>
          <a:p>
            <a:pPr eaLnBrk="1" hangingPunct="1"/>
            <a:r>
              <a:rPr lang="en-US" altLang="en-US" sz="3200" dirty="0" smtClean="0">
                <a:latin typeface="Arial" panose="020B0604020202020204" pitchFamily="34" charset="0"/>
              </a:rPr>
              <a:t>NRMP</a:t>
            </a:r>
            <a:endParaRPr lang="en-US" altLang="en-US" sz="3200" dirty="0">
              <a:latin typeface="Arial" panose="020B0604020202020204" pitchFamily="34" charset="0"/>
            </a:endParaRPr>
          </a:p>
        </p:txBody>
      </p:sp>
      <p:sp>
        <p:nvSpPr>
          <p:cNvPr id="40962" name="Content Placeholder 2"/>
          <p:cNvSpPr>
            <a:spLocks noGrp="1"/>
          </p:cNvSpPr>
          <p:nvPr>
            <p:ph idx="1"/>
          </p:nvPr>
        </p:nvSpPr>
        <p:spPr>
          <a:xfrm>
            <a:off x="685800" y="1981200"/>
            <a:ext cx="7924800" cy="4495800"/>
          </a:xfrm>
        </p:spPr>
        <p:txBody>
          <a:bodyPr/>
          <a:lstStyle/>
          <a:p>
            <a:pPr eaLnBrk="1" hangingPunct="1"/>
            <a:r>
              <a:rPr kumimoji="1" lang="en-US" altLang="en-US" sz="2200" dirty="0"/>
              <a:t>Fees:  http://</a:t>
            </a:r>
            <a:r>
              <a:rPr kumimoji="1" lang="en-US" altLang="en-US" sz="2200" dirty="0" err="1"/>
              <a:t>www.nrmp.org</a:t>
            </a:r>
            <a:r>
              <a:rPr kumimoji="1" lang="en-US" altLang="en-US" sz="2200" dirty="0"/>
              <a:t>/match-process/match-fees/</a:t>
            </a:r>
          </a:p>
          <a:p>
            <a:pPr lvl="1" eaLnBrk="1" hangingPunct="1"/>
            <a:r>
              <a:rPr kumimoji="1" lang="en-US" altLang="en-US" sz="2200" dirty="0"/>
              <a:t>Late fee added after Nov 30. ($50.00)</a:t>
            </a:r>
          </a:p>
          <a:p>
            <a:pPr lvl="1" eaLnBrk="1" hangingPunct="1"/>
            <a:r>
              <a:rPr kumimoji="1" lang="en-US" altLang="en-US" sz="2200" dirty="0"/>
              <a:t>Details for # of programs, couples fees, </a:t>
            </a:r>
            <a:r>
              <a:rPr kumimoji="1" lang="en-US" altLang="en-US" sz="2200" dirty="0" err="1"/>
              <a:t>etc</a:t>
            </a:r>
            <a:endParaRPr kumimoji="1" lang="en-US" altLang="en-US" sz="2200" dirty="0"/>
          </a:p>
          <a:p>
            <a:pPr eaLnBrk="1" hangingPunct="1"/>
            <a:r>
              <a:rPr kumimoji="1" lang="en-US" altLang="en-US" sz="2200" dirty="0"/>
              <a:t>Use your </a:t>
            </a:r>
            <a:r>
              <a:rPr kumimoji="1" lang="en-US" altLang="ja-JP" sz="2200" dirty="0"/>
              <a:t>AAMC ID  and password</a:t>
            </a:r>
          </a:p>
          <a:p>
            <a:pPr eaLnBrk="1" hangingPunct="1"/>
            <a:r>
              <a:rPr kumimoji="1" lang="en-US" altLang="en-US" sz="2200" b="1" dirty="0" smtClean="0"/>
              <a:t>Couples Match</a:t>
            </a:r>
            <a:r>
              <a:rPr kumimoji="1" lang="en-US" altLang="en-US" sz="2200" dirty="0" smtClean="0"/>
              <a:t> </a:t>
            </a:r>
            <a:r>
              <a:rPr kumimoji="1" lang="en-US" altLang="en-US" sz="2200" dirty="0"/>
              <a:t>(married/unmarried) may go through as a pair… </a:t>
            </a:r>
          </a:p>
          <a:p>
            <a:pPr lvl="1" eaLnBrk="1" hangingPunct="1">
              <a:buFont typeface="Wingdings" panose="05000000000000000000" pitchFamily="2" charset="2"/>
              <a:buChar char="ü"/>
            </a:pPr>
            <a:r>
              <a:rPr kumimoji="1" lang="en-US" altLang="en-US" sz="2200" dirty="0"/>
              <a:t>for </a:t>
            </a:r>
            <a:r>
              <a:rPr kumimoji="1" lang="en-US" altLang="en-US" sz="2200" dirty="0" smtClean="0"/>
              <a:t>those who wish to </a:t>
            </a:r>
            <a:r>
              <a:rPr kumimoji="1" lang="en-US" altLang="en-US" sz="2200" dirty="0"/>
              <a:t>match in same </a:t>
            </a:r>
            <a:r>
              <a:rPr kumimoji="1" lang="en-US" altLang="en-US" sz="2200" dirty="0" smtClean="0"/>
              <a:t>location, </a:t>
            </a:r>
            <a:r>
              <a:rPr kumimoji="1" lang="en-US" altLang="en-US" sz="2200" dirty="0" smtClean="0"/>
              <a:t>geographic </a:t>
            </a:r>
            <a:r>
              <a:rPr kumimoji="1" lang="en-US" altLang="en-US" sz="2200" dirty="0" smtClean="0"/>
              <a:t>area</a:t>
            </a:r>
            <a:endParaRPr kumimoji="1" lang="en-US" altLang="en-US" sz="2200" dirty="0"/>
          </a:p>
          <a:p>
            <a:pPr lvl="1" eaLnBrk="1" hangingPunct="1">
              <a:buFont typeface="Wingdings" panose="05000000000000000000" pitchFamily="2" charset="2"/>
              <a:buChar char="ü"/>
            </a:pPr>
            <a:r>
              <a:rPr kumimoji="1" lang="en-US" altLang="ja-JP" sz="2200" dirty="0" smtClean="0"/>
              <a:t>provide </a:t>
            </a:r>
            <a:r>
              <a:rPr kumimoji="1" lang="en-US" altLang="ja-JP" sz="2200" dirty="0"/>
              <a:t>your partner’s AAMC ID number when registering &amp; submitting your couples rank </a:t>
            </a:r>
            <a:r>
              <a:rPr kumimoji="1" lang="en-US" altLang="ja-JP" sz="2200" dirty="0" smtClean="0"/>
              <a:t>list – links your two lists</a:t>
            </a:r>
            <a:endParaRPr kumimoji="1" lang="en-US" altLang="ja-JP" sz="2200" dirty="0"/>
          </a:p>
          <a:p>
            <a:pPr lvl="1" eaLnBrk="1" hangingPunct="1">
              <a:buFont typeface="Wingdings" panose="05000000000000000000" pitchFamily="2" charset="2"/>
              <a:buChar char="ü"/>
            </a:pPr>
            <a:r>
              <a:rPr kumimoji="1" lang="en-US" altLang="en-US" sz="2200" dirty="0" smtClean="0"/>
              <a:t>✯ talk with prior couples, </a:t>
            </a:r>
            <a:r>
              <a:rPr kumimoji="1" lang="en-US" altLang="en-US" sz="2200" dirty="0" err="1" smtClean="0"/>
              <a:t>Tous</a:t>
            </a:r>
            <a:r>
              <a:rPr kumimoji="1" lang="en-US" altLang="en-US" sz="2200" dirty="0" smtClean="0"/>
              <a:t>/Poston to </a:t>
            </a:r>
            <a:r>
              <a:rPr kumimoji="1" lang="en-US" altLang="en-US" sz="2200" dirty="0"/>
              <a:t>discuss strategy</a:t>
            </a:r>
          </a:p>
          <a:p>
            <a:pPr eaLnBrk="1" hangingPunct="1">
              <a:buFont typeface="Arial" charset="0"/>
              <a:buChar char="•"/>
            </a:pPr>
            <a:r>
              <a:rPr lang="en-US" altLang="en-US" sz="2200" dirty="0">
                <a:cs typeface="Helvetica"/>
              </a:rPr>
              <a:t>May also choose to </a:t>
            </a:r>
            <a:r>
              <a:rPr lang="en-US" altLang="en-US" sz="2200" dirty="0" err="1">
                <a:cs typeface="Helvetica"/>
              </a:rPr>
              <a:t>UNcouple</a:t>
            </a:r>
            <a:r>
              <a:rPr lang="en-US" altLang="en-US" sz="2200" dirty="0">
                <a:cs typeface="Helvetica"/>
              </a:rPr>
              <a:t> at any time to match separately</a:t>
            </a:r>
          </a:p>
        </p:txBody>
      </p:sp>
      <p:pic>
        <p:nvPicPr>
          <p:cNvPr id="40963" name="Picture 4" descr="12353375900x63u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9377" y="951696"/>
            <a:ext cx="15240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3" name="Chimes"/>
          </p:stSnd>
        </p:sndAc>
      </p:transition>
    </mc:Choice>
    <mc:Fallback xmlns="">
      <p:transition>
        <p:sndAc>
          <p:stSnd>
            <p:snd r:embed="rId5" name="Chimes"/>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1447800"/>
            <a:ext cx="8229600" cy="609600"/>
          </a:xfrm>
        </p:spPr>
        <p:txBody>
          <a:bodyPr anchor="t"/>
          <a:lstStyle/>
          <a:p>
            <a:pPr eaLnBrk="1" hangingPunct="1"/>
            <a:r>
              <a:rPr lang="en-US" altLang="en-US" sz="3200">
                <a:latin typeface="Arial" panose="020B0604020202020204" pitchFamily="34" charset="0"/>
              </a:rPr>
              <a:t>NRMP Timeline</a:t>
            </a:r>
          </a:p>
        </p:txBody>
      </p:sp>
      <p:sp>
        <p:nvSpPr>
          <p:cNvPr id="43010" name="Content Placeholder 2"/>
          <p:cNvSpPr>
            <a:spLocks noGrp="1"/>
          </p:cNvSpPr>
          <p:nvPr>
            <p:ph idx="1"/>
          </p:nvPr>
        </p:nvSpPr>
        <p:spPr>
          <a:xfrm>
            <a:off x="457200" y="2209800"/>
            <a:ext cx="8534400" cy="4267200"/>
          </a:xfrm>
        </p:spPr>
        <p:txBody>
          <a:bodyPr/>
          <a:lstStyle/>
          <a:p>
            <a:pPr eaLnBrk="1" hangingPunct="1"/>
            <a:r>
              <a:rPr kumimoji="1" lang="en-US" altLang="en-US" sz="2000" i="1" dirty="0">
                <a:solidFill>
                  <a:srgbClr val="FF6600"/>
                </a:solidFill>
              </a:rPr>
              <a:t>Sept 15, 2016</a:t>
            </a:r>
            <a:r>
              <a:rPr kumimoji="1" lang="en-US" altLang="en-US" sz="2000" i="1" dirty="0"/>
              <a:t>…</a:t>
            </a:r>
            <a:r>
              <a:rPr kumimoji="1" lang="en-US" altLang="en-US" sz="2000" dirty="0"/>
              <a:t>registration opens</a:t>
            </a:r>
          </a:p>
          <a:p>
            <a:pPr eaLnBrk="1" hangingPunct="1"/>
            <a:r>
              <a:rPr kumimoji="1" lang="en-US" altLang="en-US" sz="2000" i="1" dirty="0">
                <a:solidFill>
                  <a:srgbClr val="FF6600"/>
                </a:solidFill>
              </a:rPr>
              <a:t>Nov 30</a:t>
            </a:r>
            <a:r>
              <a:rPr kumimoji="1" lang="en-US" altLang="en-US" sz="2000" i="1" dirty="0"/>
              <a:t>…</a:t>
            </a:r>
            <a:r>
              <a:rPr kumimoji="1" lang="en-US" altLang="en-US" sz="2000" dirty="0"/>
              <a:t>registration deadline, avoid $50 late fee☹ </a:t>
            </a:r>
          </a:p>
          <a:p>
            <a:pPr eaLnBrk="1" hangingPunct="1"/>
            <a:r>
              <a:rPr kumimoji="1" lang="en-US" altLang="en-US" sz="2000" i="1" dirty="0">
                <a:solidFill>
                  <a:srgbClr val="FF6600"/>
                </a:solidFill>
              </a:rPr>
              <a:t>Jan 15, 2017</a:t>
            </a:r>
            <a:r>
              <a:rPr kumimoji="1" lang="en-US" altLang="en-US" sz="2000" i="1" dirty="0"/>
              <a:t>…</a:t>
            </a:r>
            <a:r>
              <a:rPr kumimoji="1" lang="en-US" altLang="en-US" sz="2000" dirty="0"/>
              <a:t>rank order list entry begins</a:t>
            </a:r>
          </a:p>
          <a:p>
            <a:pPr eaLnBrk="1" hangingPunct="1"/>
            <a:r>
              <a:rPr kumimoji="1" lang="en-US" altLang="en-US" sz="2000" i="1" dirty="0">
                <a:solidFill>
                  <a:srgbClr val="FF6600"/>
                </a:solidFill>
              </a:rPr>
              <a:t>Feb 24</a:t>
            </a:r>
            <a:r>
              <a:rPr kumimoji="1" lang="en-US" altLang="en-US" sz="2000" i="1" dirty="0"/>
              <a:t>…</a:t>
            </a:r>
            <a:r>
              <a:rPr kumimoji="1" lang="en-US" altLang="en-US" sz="2000" dirty="0"/>
              <a:t>rank order list entry deadline</a:t>
            </a:r>
          </a:p>
          <a:p>
            <a:pPr eaLnBrk="1" hangingPunct="1"/>
            <a:r>
              <a:rPr kumimoji="1" lang="en-US" altLang="en-US" sz="2000" i="1" dirty="0">
                <a:solidFill>
                  <a:srgbClr val="FF6600"/>
                </a:solidFill>
              </a:rPr>
              <a:t>Mar 13-17</a:t>
            </a:r>
            <a:r>
              <a:rPr kumimoji="1" lang="en-US" altLang="en-US" sz="2000" i="1" dirty="0"/>
              <a:t>…Match Week Schedule</a:t>
            </a:r>
          </a:p>
          <a:p>
            <a:pPr lvl="1" eaLnBrk="1" hangingPunct="1">
              <a:buFont typeface="Wingdings" panose="05000000000000000000" pitchFamily="2" charset="2"/>
              <a:buChar char="ü"/>
            </a:pPr>
            <a:r>
              <a:rPr kumimoji="1" lang="en-US" altLang="en-US" sz="2000" dirty="0">
                <a:solidFill>
                  <a:srgbClr val="FF6600"/>
                </a:solidFill>
              </a:rPr>
              <a:t>Monday</a:t>
            </a:r>
            <a:r>
              <a:rPr kumimoji="1" lang="en-US" altLang="en-US" sz="2000" dirty="0"/>
              <a:t>…you</a:t>
            </a:r>
            <a:r>
              <a:rPr kumimoji="1" lang="en-US" altLang="ja-JP" sz="2000" dirty="0"/>
              <a:t> log into the NRMP site at noon, it will say…</a:t>
            </a:r>
            <a:r>
              <a:rPr kumimoji="1" lang="ja-JP" altLang="en-US" sz="2000" dirty="0"/>
              <a:t>“</a:t>
            </a:r>
            <a:r>
              <a:rPr kumimoji="1" lang="en-US" altLang="ja-JP" sz="2000" dirty="0" smtClean="0"/>
              <a:t>you </a:t>
            </a:r>
            <a:r>
              <a:rPr kumimoji="1" lang="en-US" altLang="ja-JP" sz="2000" dirty="0"/>
              <a:t>matched” or “</a:t>
            </a:r>
            <a:r>
              <a:rPr kumimoji="1" lang="en-US" altLang="ja-JP" sz="2000" dirty="0" smtClean="0"/>
              <a:t>you did not match</a:t>
            </a:r>
            <a:r>
              <a:rPr kumimoji="1" lang="ja-JP" altLang="en-US" sz="2000" dirty="0" smtClean="0"/>
              <a:t>”</a:t>
            </a:r>
            <a:endParaRPr kumimoji="1" lang="en-US" altLang="ja-JP" sz="2000" dirty="0"/>
          </a:p>
          <a:p>
            <a:pPr lvl="2" eaLnBrk="1" hangingPunct="1">
              <a:buSzPct val="80000"/>
              <a:buFont typeface="Wingdings" charset="2"/>
              <a:buChar char="Ø"/>
            </a:pPr>
            <a:r>
              <a:rPr kumimoji="1" lang="en-US" altLang="en-US" sz="2000" dirty="0"/>
              <a:t>12:00 PM…Unfilled positions posted…ERAS begins sending apps</a:t>
            </a:r>
          </a:p>
          <a:p>
            <a:pPr lvl="2" eaLnBrk="1" hangingPunct="1">
              <a:buSzPct val="80000"/>
              <a:buFont typeface="Wingdings" charset="2"/>
              <a:buChar char="Ø"/>
            </a:pPr>
            <a:r>
              <a:rPr kumimoji="1" lang="en-US" altLang="en-US" sz="2000" dirty="0"/>
              <a:t>Meet with faculty to work SOAP process together</a:t>
            </a:r>
          </a:p>
          <a:p>
            <a:pPr lvl="1" eaLnBrk="1" hangingPunct="1">
              <a:buFont typeface="Wingdings" panose="05000000000000000000" pitchFamily="2" charset="2"/>
              <a:buChar char="ü"/>
            </a:pPr>
            <a:r>
              <a:rPr kumimoji="1" lang="en-US" altLang="en-US" sz="2000" dirty="0">
                <a:solidFill>
                  <a:srgbClr val="FF6600"/>
                </a:solidFill>
              </a:rPr>
              <a:t>Thursday</a:t>
            </a:r>
            <a:r>
              <a:rPr kumimoji="1" lang="en-US" altLang="en-US" sz="2000" dirty="0"/>
              <a:t>…SOAP offers conclude at 5 PM</a:t>
            </a:r>
          </a:p>
          <a:p>
            <a:pPr lvl="1" eaLnBrk="1" hangingPunct="1">
              <a:buFont typeface="Wingdings" panose="05000000000000000000" pitchFamily="2" charset="2"/>
              <a:buChar char="ü"/>
            </a:pPr>
            <a:r>
              <a:rPr kumimoji="1" lang="en-US" altLang="en-US" sz="2000" dirty="0">
                <a:solidFill>
                  <a:srgbClr val="FF6600"/>
                </a:solidFill>
              </a:rPr>
              <a:t>Friday</a:t>
            </a:r>
            <a:r>
              <a:rPr kumimoji="1" lang="en-US" altLang="en-US" sz="2000" dirty="0"/>
              <a:t> at noon</a:t>
            </a:r>
            <a:r>
              <a:rPr kumimoji="1" lang="en-US" altLang="en-US" sz="2000" i="1" dirty="0"/>
              <a:t>…Match Day Ceremony…families welcome</a:t>
            </a:r>
            <a:r>
              <a:rPr kumimoji="1" lang="en-US" altLang="en-US" sz="2000" dirty="0"/>
              <a:t>…your location &amp; program are announced.</a:t>
            </a: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33400" y="1143000"/>
            <a:ext cx="8229600" cy="914400"/>
          </a:xfrm>
        </p:spPr>
        <p:txBody>
          <a:bodyPr anchor="t"/>
          <a:lstStyle/>
          <a:p>
            <a:pPr eaLnBrk="1" hangingPunct="1"/>
            <a:r>
              <a:rPr lang="en-US" altLang="en-US" sz="3200">
                <a:latin typeface="Arial" panose="020B0604020202020204" pitchFamily="34" charset="0"/>
              </a:rPr>
              <a:t>NRMP Strategy</a:t>
            </a:r>
          </a:p>
        </p:txBody>
      </p:sp>
      <p:sp>
        <p:nvSpPr>
          <p:cNvPr id="32770" name="Content Placeholder 2"/>
          <p:cNvSpPr>
            <a:spLocks noGrp="1"/>
          </p:cNvSpPr>
          <p:nvPr>
            <p:ph idx="1"/>
          </p:nvPr>
        </p:nvSpPr>
        <p:spPr>
          <a:xfrm>
            <a:off x="533400" y="2057400"/>
            <a:ext cx="8305800" cy="4495800"/>
          </a:xfrm>
        </p:spPr>
        <p:txBody>
          <a:bodyPr>
            <a:normAutofit/>
          </a:bodyPr>
          <a:lstStyle/>
          <a:p>
            <a:pPr eaLnBrk="1" hangingPunct="1"/>
            <a:r>
              <a:rPr kumimoji="1" lang="en-US" altLang="en-US" sz="1800" dirty="0">
                <a:latin typeface="Helvetica" panose="020B0604020202020204" pitchFamily="34" charset="0"/>
              </a:rPr>
              <a:t>3 Types of Positions Offered…</a:t>
            </a:r>
          </a:p>
          <a:p>
            <a:pPr lvl="1" eaLnBrk="1" hangingPunct="1">
              <a:buFont typeface="Wingdings" panose="05000000000000000000" pitchFamily="2" charset="2"/>
              <a:buChar char="ü"/>
            </a:pPr>
            <a:r>
              <a:rPr kumimoji="1" lang="en-US" altLang="en-US" sz="1800" b="1" dirty="0">
                <a:solidFill>
                  <a:srgbClr val="660066"/>
                </a:solidFill>
                <a:latin typeface="Arial" panose="020B0604020202020204" pitchFamily="34" charset="0"/>
              </a:rPr>
              <a:t>Categorica</a:t>
            </a:r>
            <a:r>
              <a:rPr kumimoji="1" lang="en-US" altLang="en-US" sz="1800" dirty="0">
                <a:solidFill>
                  <a:srgbClr val="660066"/>
                </a:solidFill>
                <a:latin typeface="Arial" panose="020B0604020202020204" pitchFamily="34" charset="0"/>
              </a:rPr>
              <a:t>l</a:t>
            </a:r>
            <a:r>
              <a:rPr kumimoji="1" lang="en-US" altLang="en-US" sz="1800" dirty="0">
                <a:solidFill>
                  <a:srgbClr val="00694E"/>
                </a:solidFill>
                <a:latin typeface="Arial" panose="020B0604020202020204" pitchFamily="34" charset="0"/>
              </a:rPr>
              <a:t> </a:t>
            </a:r>
            <a:r>
              <a:rPr kumimoji="1" lang="en-US" altLang="en-US" sz="1800" dirty="0">
                <a:latin typeface="Arial" panose="020B0604020202020204" pitchFamily="34" charset="0"/>
              </a:rPr>
              <a:t>(C) most students want this, a multiyear position, train straight through and</a:t>
            </a:r>
            <a:r>
              <a:rPr kumimoji="1" lang="en-US" altLang="ja-JP" sz="1800" dirty="0">
                <a:latin typeface="Arial" panose="020B0604020202020204" pitchFamily="34" charset="0"/>
              </a:rPr>
              <a:t> qualify for board certification</a:t>
            </a:r>
          </a:p>
          <a:p>
            <a:pPr lvl="1" eaLnBrk="1" hangingPunct="1">
              <a:buFont typeface="Wingdings" panose="05000000000000000000" pitchFamily="2" charset="2"/>
              <a:buChar char="ü"/>
            </a:pPr>
            <a:r>
              <a:rPr kumimoji="1" lang="en-US" altLang="en-US" sz="1800" b="1" dirty="0">
                <a:solidFill>
                  <a:srgbClr val="660066"/>
                </a:solidFill>
                <a:latin typeface="Arial" panose="020B0604020202020204" pitchFamily="34" charset="0"/>
              </a:rPr>
              <a:t>Advanced</a:t>
            </a:r>
            <a:r>
              <a:rPr kumimoji="1" lang="en-US" altLang="en-US" sz="1800" dirty="0">
                <a:latin typeface="Arial" panose="020B0604020202020204" pitchFamily="34" charset="0"/>
              </a:rPr>
              <a:t> (S) a Post Graduate Year-2 (PGY) position for entry in </a:t>
            </a:r>
            <a:r>
              <a:rPr kumimoji="1" lang="en-US" altLang="en-US" sz="1800" b="1" dirty="0">
                <a:solidFill>
                  <a:srgbClr val="0000FF"/>
                </a:solidFill>
                <a:latin typeface="Arial" panose="020B0604020202020204" pitchFamily="34" charset="0"/>
              </a:rPr>
              <a:t>2018</a:t>
            </a:r>
            <a:r>
              <a:rPr kumimoji="1" lang="en-US" altLang="en-US" sz="1800" dirty="0">
                <a:latin typeface="Arial" panose="020B0604020202020204" pitchFamily="34" charset="0"/>
              </a:rPr>
              <a:t>, when entering NRMP rank list, computer prompts you to pair with a preceding PGY-1 </a:t>
            </a:r>
            <a:r>
              <a:rPr kumimoji="1" lang="en-US" altLang="en-US" sz="1800" b="1" dirty="0">
                <a:solidFill>
                  <a:srgbClr val="0000FF"/>
                </a:solidFill>
                <a:latin typeface="Arial" panose="020B0604020202020204" pitchFamily="34" charset="0"/>
              </a:rPr>
              <a:t>2017</a:t>
            </a:r>
            <a:r>
              <a:rPr kumimoji="1" lang="en-US" altLang="en-US" sz="1800" dirty="0">
                <a:solidFill>
                  <a:srgbClr val="0000FF"/>
                </a:solidFill>
                <a:latin typeface="Arial" panose="020B0604020202020204" pitchFamily="34" charset="0"/>
              </a:rPr>
              <a:t> </a:t>
            </a:r>
            <a:r>
              <a:rPr kumimoji="1" lang="en-US" altLang="en-US" sz="1800" dirty="0">
                <a:latin typeface="Arial" panose="020B0604020202020204" pitchFamily="34" charset="0"/>
              </a:rPr>
              <a:t>position</a:t>
            </a:r>
          </a:p>
          <a:p>
            <a:pPr lvl="1" eaLnBrk="1" hangingPunct="1">
              <a:buFont typeface="Wingdings" panose="05000000000000000000" pitchFamily="2" charset="2"/>
              <a:buChar char="ü"/>
            </a:pPr>
            <a:r>
              <a:rPr kumimoji="1" lang="en-US" altLang="en-US" sz="1800" b="1" dirty="0">
                <a:solidFill>
                  <a:srgbClr val="660066"/>
                </a:solidFill>
                <a:latin typeface="Arial" panose="020B0604020202020204" pitchFamily="34" charset="0"/>
              </a:rPr>
              <a:t>Preliminary</a:t>
            </a:r>
            <a:r>
              <a:rPr kumimoji="1" lang="en-US" altLang="en-US" sz="1800" dirty="0">
                <a:solidFill>
                  <a:srgbClr val="660066"/>
                </a:solidFill>
                <a:latin typeface="Arial" panose="020B0604020202020204" pitchFamily="34" charset="0"/>
              </a:rPr>
              <a:t> </a:t>
            </a:r>
            <a:r>
              <a:rPr kumimoji="1" lang="en-US" altLang="en-US" sz="1800" dirty="0">
                <a:solidFill>
                  <a:srgbClr val="000000"/>
                </a:solidFill>
                <a:latin typeface="Arial" panose="020B0604020202020204" pitchFamily="34" charset="0"/>
              </a:rPr>
              <a:t>(P) </a:t>
            </a:r>
            <a:r>
              <a:rPr kumimoji="1" lang="en-US" altLang="en-US" sz="1800" dirty="0">
                <a:latin typeface="Arial" panose="020B0604020202020204" pitchFamily="34" charset="0"/>
              </a:rPr>
              <a:t>1-year positions…usually in medicine &amp; surgery, provide prerequisite training for Advanced (S) programs</a:t>
            </a:r>
          </a:p>
          <a:p>
            <a:pPr lvl="1" eaLnBrk="1" hangingPunct="1">
              <a:buFont typeface="Wingdings" panose="05000000000000000000" pitchFamily="2" charset="2"/>
              <a:buChar char="ü"/>
            </a:pPr>
            <a:r>
              <a:rPr kumimoji="1" lang="en-US" altLang="en-US" sz="1800" b="1" dirty="0">
                <a:solidFill>
                  <a:srgbClr val="660066"/>
                </a:solidFill>
                <a:latin typeface="Arial" panose="020B0604020202020204" pitchFamily="34" charset="0"/>
              </a:rPr>
              <a:t>Transitional </a:t>
            </a:r>
            <a:r>
              <a:rPr kumimoji="1" lang="en-US" altLang="en-US" sz="1800" dirty="0">
                <a:latin typeface="Arial" panose="020B0604020202020204" pitchFamily="34" charset="0"/>
              </a:rPr>
              <a:t>(T) 1-year, also satisfies </a:t>
            </a:r>
            <a:r>
              <a:rPr kumimoji="1" lang="en-US" altLang="en-US" sz="1800" dirty="0" err="1">
                <a:latin typeface="Arial" panose="020B0604020202020204" pitchFamily="34" charset="0"/>
              </a:rPr>
              <a:t>prereq</a:t>
            </a:r>
            <a:r>
              <a:rPr kumimoji="1" lang="en-US" altLang="en-US" sz="1800" dirty="0">
                <a:latin typeface="Arial" panose="020B0604020202020204" pitchFamily="34" charset="0"/>
              </a:rPr>
              <a:t> for Advanced program</a:t>
            </a:r>
          </a:p>
          <a:p>
            <a:pPr eaLnBrk="1" hangingPunct="1"/>
            <a:r>
              <a:rPr kumimoji="1" lang="en-US" altLang="en-US" sz="1800" dirty="0">
                <a:latin typeface="Helvetica" panose="020B0604020202020204" pitchFamily="34" charset="0"/>
              </a:rPr>
              <a:t>Use NRMP to your advantage…rank programs in descending order according </a:t>
            </a:r>
            <a:r>
              <a:rPr kumimoji="1" lang="en-US" altLang="en-US" sz="1800" dirty="0">
                <a:solidFill>
                  <a:srgbClr val="660066"/>
                </a:solidFill>
                <a:latin typeface="Helvetica" panose="020B0604020202020204" pitchFamily="34" charset="0"/>
              </a:rPr>
              <a:t>preference &amp; desirability.   </a:t>
            </a:r>
            <a:r>
              <a:rPr kumimoji="1" lang="en-US" altLang="en-US" sz="1800" b="1" dirty="0">
                <a:solidFill>
                  <a:srgbClr val="0000FF"/>
                </a:solidFill>
                <a:latin typeface="Helvetica" panose="020B0604020202020204" pitchFamily="34" charset="0"/>
              </a:rPr>
              <a:t>Algorithm favors the applicant</a:t>
            </a:r>
          </a:p>
          <a:p>
            <a:pPr eaLnBrk="1" hangingPunct="1"/>
            <a:r>
              <a:rPr kumimoji="1" lang="en-US" altLang="en-US" sz="1800" b="1" dirty="0">
                <a:latin typeface="Comic Sans MS" panose="030F0702030302020204" pitchFamily="66" charset="0"/>
              </a:rPr>
              <a:t>Only rank programs where you interviewed &amp; are willing to go…</a:t>
            </a:r>
          </a:p>
          <a:p>
            <a:pPr eaLnBrk="1" hangingPunct="1"/>
            <a:r>
              <a:rPr kumimoji="1" lang="en-US" altLang="en-US" sz="1800" dirty="0">
                <a:latin typeface="Helvetica" panose="020B0604020202020204" pitchFamily="34" charset="0"/>
              </a:rPr>
              <a:t>Once matched, you are contractually/legally obligated to go to that program</a:t>
            </a:r>
            <a:endParaRPr kumimoji="1" lang="en-US" altLang="en-US" sz="1800" dirty="0">
              <a:solidFill>
                <a:srgbClr val="660066"/>
              </a:solidFill>
              <a:latin typeface="Helvetica" panose="020B0604020202020204" pitchFamily="34" charset="0"/>
            </a:endParaRPr>
          </a:p>
          <a:p>
            <a:pPr eaLnBrk="1" hangingPunct="1"/>
            <a:endParaRPr kumimoji="1" lang="en-US" altLang="en-US" sz="1000" dirty="0">
              <a:latin typeface="Helvetica" panose="020B0604020202020204" pitchFamily="34" charset="0"/>
            </a:endParaRPr>
          </a:p>
          <a:p>
            <a:pPr eaLnBrk="1" hangingPunct="1"/>
            <a:endParaRPr lang="en-US" altLang="en-US" dirty="0">
              <a:latin typeface="Helvetic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8473"/>
            <a:ext cx="8229600" cy="762000"/>
          </a:xfrm>
        </p:spPr>
        <p:txBody>
          <a:bodyPr/>
          <a:lstStyle/>
          <a:p>
            <a:r>
              <a:rPr lang="en-US" altLang="en-US" sz="3600" smtClean="0">
                <a:latin typeface="Arial" panose="020B0604020202020204" pitchFamily="34" charset="0"/>
              </a:rPr>
              <a:t>2016 </a:t>
            </a:r>
            <a:r>
              <a:rPr lang="en-US" altLang="en-US" sz="3600" dirty="0">
                <a:latin typeface="Arial" panose="020B0604020202020204" pitchFamily="34" charset="0"/>
              </a:rPr>
              <a:t>Match Results</a:t>
            </a:r>
            <a:endParaRPr lang="en-US" sz="3600" dirty="0"/>
          </a:p>
        </p:txBody>
      </p:sp>
      <p:sp>
        <p:nvSpPr>
          <p:cNvPr id="3" name="Content Placeholder 2"/>
          <p:cNvSpPr>
            <a:spLocks noGrp="1"/>
          </p:cNvSpPr>
          <p:nvPr>
            <p:ph idx="1"/>
          </p:nvPr>
        </p:nvSpPr>
        <p:spPr>
          <a:xfrm>
            <a:off x="457200" y="1905000"/>
            <a:ext cx="8229600" cy="4571999"/>
          </a:xfrm>
        </p:spPr>
        <p:txBody>
          <a:bodyPr/>
          <a:lstStyle/>
          <a:p>
            <a:r>
              <a:rPr lang="en-US" dirty="0"/>
              <a:t>Allopathic seniors</a:t>
            </a:r>
          </a:p>
          <a:p>
            <a:pPr lvl="1"/>
            <a:r>
              <a:rPr lang="en-US" sz="2400" dirty="0"/>
              <a:t>18,187 graduating</a:t>
            </a:r>
          </a:p>
          <a:p>
            <a:pPr lvl="1"/>
            <a:r>
              <a:rPr lang="en-US" sz="2400" dirty="0"/>
              <a:t>17,057 matched for PGY-1 position (93.8%)</a:t>
            </a:r>
          </a:p>
          <a:p>
            <a:pPr lvl="1"/>
            <a:r>
              <a:rPr lang="en-US" sz="2400" dirty="0"/>
              <a:t>79.2% matched to their top three choices</a:t>
            </a:r>
          </a:p>
          <a:p>
            <a:r>
              <a:rPr lang="en-US" dirty="0"/>
              <a:t>Positions</a:t>
            </a:r>
          </a:p>
          <a:p>
            <a:pPr lvl="1"/>
            <a:r>
              <a:rPr lang="en-US" sz="2400" dirty="0"/>
              <a:t>Total positions 30,750</a:t>
            </a:r>
          </a:p>
          <a:p>
            <a:pPr lvl="1"/>
            <a:r>
              <a:rPr lang="en-US" sz="2400" dirty="0"/>
              <a:t>PGY-1 positions 27,860</a:t>
            </a:r>
          </a:p>
          <a:p>
            <a:pPr lvl="1"/>
            <a:r>
              <a:rPr lang="en-US" sz="2400" dirty="0"/>
              <a:t>Total PGY-1 positions filled 26,836</a:t>
            </a:r>
          </a:p>
          <a:p>
            <a:pPr lvl="1"/>
            <a:r>
              <a:rPr lang="en-US" sz="2400" dirty="0"/>
              <a:t>SOAP positions 1,097</a:t>
            </a:r>
          </a:p>
        </p:txBody>
      </p:sp>
    </p:spTree>
    <p:extLst>
      <p:ext uri="{BB962C8B-B14F-4D97-AF65-F5344CB8AC3E}">
        <p14:creationId xmlns:p14="http://schemas.microsoft.com/office/powerpoint/2010/main" val="1144066397"/>
      </p:ext>
    </p:extLst>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lstStyle/>
          <a:p>
            <a:r>
              <a:rPr lang="en-US" altLang="en-US" sz="3600" smtClean="0">
                <a:latin typeface="Arial" panose="020B0604020202020204" pitchFamily="34" charset="0"/>
              </a:rPr>
              <a:t>2016 </a:t>
            </a:r>
            <a:r>
              <a:rPr lang="en-US" altLang="en-US" sz="3600" dirty="0">
                <a:latin typeface="Arial" panose="020B0604020202020204" pitchFamily="34" charset="0"/>
              </a:rPr>
              <a:t>Match Results</a:t>
            </a:r>
            <a:endParaRPr lang="en-US" sz="3600" dirty="0"/>
          </a:p>
        </p:txBody>
      </p:sp>
      <p:sp>
        <p:nvSpPr>
          <p:cNvPr id="3" name="Content Placeholder 2"/>
          <p:cNvSpPr>
            <a:spLocks noGrp="1"/>
          </p:cNvSpPr>
          <p:nvPr>
            <p:ph idx="1"/>
          </p:nvPr>
        </p:nvSpPr>
        <p:spPr>
          <a:xfrm>
            <a:off x="457200" y="1981200"/>
            <a:ext cx="8229600" cy="4495800"/>
          </a:xfrm>
        </p:spPr>
        <p:txBody>
          <a:bodyPr/>
          <a:lstStyle/>
          <a:p>
            <a:r>
              <a:rPr lang="en-US" dirty="0"/>
              <a:t>Primary care specialties</a:t>
            </a:r>
          </a:p>
          <a:p>
            <a:pPr lvl="1"/>
            <a:r>
              <a:rPr lang="en-US" sz="2400" dirty="0" smtClean="0"/>
              <a:t>Internal </a:t>
            </a:r>
            <a:r>
              <a:rPr lang="en-US" sz="2400" dirty="0"/>
              <a:t>Med	</a:t>
            </a:r>
            <a:r>
              <a:rPr lang="en-US" sz="2400" dirty="0" smtClean="0"/>
              <a:t>	98.8</a:t>
            </a:r>
            <a:r>
              <a:rPr lang="en-US" sz="2400" dirty="0"/>
              <a:t>% filled  	</a:t>
            </a:r>
            <a:r>
              <a:rPr lang="en-US" sz="2400" dirty="0" smtClean="0"/>
              <a:t>	46.9</a:t>
            </a:r>
            <a:r>
              <a:rPr lang="en-US" sz="2400" dirty="0"/>
              <a:t>% US grads</a:t>
            </a:r>
          </a:p>
          <a:p>
            <a:pPr lvl="1"/>
            <a:r>
              <a:rPr lang="en-US" sz="2400" dirty="0"/>
              <a:t>Fam Med	</a:t>
            </a:r>
            <a:r>
              <a:rPr lang="en-US" sz="2400" dirty="0" smtClean="0"/>
              <a:t>		95.2</a:t>
            </a:r>
            <a:r>
              <a:rPr lang="en-US" sz="2400" dirty="0" smtClean="0"/>
              <a:t>%</a:t>
            </a:r>
            <a:r>
              <a:rPr lang="en-US" sz="2400" dirty="0"/>
              <a:t> </a:t>
            </a:r>
            <a:r>
              <a:rPr lang="en-US" sz="2400" dirty="0" smtClean="0"/>
              <a:t>filled</a:t>
            </a:r>
            <a:r>
              <a:rPr lang="en-US" sz="2400" dirty="0"/>
              <a:t>		45.3% US grads</a:t>
            </a:r>
          </a:p>
          <a:p>
            <a:pPr lvl="1"/>
            <a:r>
              <a:rPr lang="en-US" sz="2400" dirty="0" smtClean="0"/>
              <a:t>Pediatrics	</a:t>
            </a:r>
            <a:r>
              <a:rPr lang="en-US" sz="2400" dirty="0"/>
              <a:t>		</a:t>
            </a:r>
            <a:r>
              <a:rPr lang="en-US" sz="2400" dirty="0" smtClean="0"/>
              <a:t>99.5</a:t>
            </a:r>
            <a:r>
              <a:rPr lang="en-US" sz="2400" dirty="0"/>
              <a:t>% filled		68% US grads</a:t>
            </a:r>
          </a:p>
          <a:p>
            <a:pPr lvl="1"/>
            <a:endParaRPr lang="en-US" sz="1000" dirty="0"/>
          </a:p>
          <a:p>
            <a:r>
              <a:rPr lang="en-US" dirty="0"/>
              <a:t>Thirty four specialties &lt; 5 total unfilled R-1 slots (many of these double-boards)</a:t>
            </a:r>
          </a:p>
          <a:p>
            <a:endParaRPr lang="en-US" sz="1000" dirty="0"/>
          </a:p>
          <a:p>
            <a:r>
              <a:rPr lang="en-US" dirty="0"/>
              <a:t>SOAP data </a:t>
            </a:r>
            <a:r>
              <a:rPr lang="en-US" dirty="0" smtClean="0"/>
              <a:t>that we are </a:t>
            </a:r>
            <a:r>
              <a:rPr lang="en-US" dirty="0"/>
              <a:t>aware of</a:t>
            </a:r>
          </a:p>
        </p:txBody>
      </p:sp>
    </p:spTree>
    <p:extLst>
      <p:ext uri="{BB962C8B-B14F-4D97-AF65-F5344CB8AC3E}">
        <p14:creationId xmlns:p14="http://schemas.microsoft.com/office/powerpoint/2010/main" val="3372614881"/>
      </p:ext>
    </p:extLst>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914400"/>
            <a:ext cx="8229600" cy="1143000"/>
          </a:xfrm>
        </p:spPr>
        <p:txBody>
          <a:bodyPr anchor="t"/>
          <a:lstStyle/>
          <a:p>
            <a:pPr eaLnBrk="1" hangingPunct="1"/>
            <a:r>
              <a:rPr lang="en-US" altLang="en-US" sz="3600" dirty="0" smtClean="0">
                <a:latin typeface="Arial" panose="020B0604020202020204" pitchFamily="34" charset="0"/>
              </a:rPr>
              <a:t>Administrative Items</a:t>
            </a:r>
            <a:endParaRPr lang="en-US" altLang="en-US" sz="3600" dirty="0">
              <a:latin typeface="Arial" panose="020B0604020202020204" pitchFamily="34" charset="0"/>
            </a:endParaRPr>
          </a:p>
        </p:txBody>
      </p:sp>
      <p:sp>
        <p:nvSpPr>
          <p:cNvPr id="5122" name="Content Placeholder 2"/>
          <p:cNvSpPr>
            <a:spLocks noGrp="1"/>
          </p:cNvSpPr>
          <p:nvPr>
            <p:ph idx="1"/>
          </p:nvPr>
        </p:nvSpPr>
        <p:spPr>
          <a:xfrm>
            <a:off x="609600" y="1752600"/>
            <a:ext cx="8229600" cy="4800600"/>
          </a:xfrm>
        </p:spPr>
        <p:txBody>
          <a:bodyPr>
            <a:normAutofit/>
          </a:bodyPr>
          <a:lstStyle/>
          <a:p>
            <a:pPr eaLnBrk="1" hangingPunct="1">
              <a:buFont typeface="Wingdings" panose="05000000000000000000" pitchFamily="2" charset="2"/>
              <a:buChar char="§"/>
            </a:pPr>
            <a:r>
              <a:rPr lang="en-US" altLang="en-US" sz="2400" b="1" dirty="0"/>
              <a:t>Absence requests</a:t>
            </a:r>
          </a:p>
          <a:p>
            <a:pPr lvl="1" eaLnBrk="1" hangingPunct="1">
              <a:buFont typeface="Wingdings" panose="05000000000000000000" pitchFamily="2" charset="2"/>
              <a:buChar char="§"/>
            </a:pPr>
            <a:r>
              <a:rPr lang="en-US" altLang="en-US" sz="2400" dirty="0"/>
              <a:t>Same policies as MS-3.    NO </a:t>
            </a:r>
            <a:r>
              <a:rPr lang="ja-JP" altLang="en-US" sz="2400" dirty="0"/>
              <a:t>“</a:t>
            </a:r>
            <a:r>
              <a:rPr lang="en-US" altLang="ja-JP" sz="2400" dirty="0"/>
              <a:t>personal days</a:t>
            </a:r>
            <a:r>
              <a:rPr lang="ja-JP" altLang="en-US" sz="2400" dirty="0"/>
              <a:t>”</a:t>
            </a:r>
            <a:r>
              <a:rPr lang="en-US" altLang="ja-JP" sz="2400" dirty="0"/>
              <a:t> to take  </a:t>
            </a:r>
          </a:p>
          <a:p>
            <a:pPr lvl="1" eaLnBrk="1" hangingPunct="1">
              <a:buFont typeface="Wingdings" panose="05000000000000000000" pitchFamily="2" charset="2"/>
              <a:buChar char="§"/>
            </a:pPr>
            <a:r>
              <a:rPr lang="en-US" altLang="en-US" sz="2400" dirty="0"/>
              <a:t>Request 30 days in advance of </a:t>
            </a:r>
            <a:r>
              <a:rPr lang="en-US" altLang="en-US" sz="2400" u="sng" dirty="0"/>
              <a:t>rotation</a:t>
            </a:r>
          </a:p>
          <a:p>
            <a:pPr lvl="1" eaLnBrk="1" hangingPunct="1">
              <a:buFont typeface="Wingdings" panose="05000000000000000000" pitchFamily="2" charset="2"/>
              <a:buChar char="§"/>
            </a:pPr>
            <a:r>
              <a:rPr lang="en-US" altLang="en-US" sz="2400" dirty="0"/>
              <a:t>Max two (2) excused absences in 4 </a:t>
            </a:r>
            <a:r>
              <a:rPr lang="en-US" altLang="en-US" sz="2400" dirty="0" err="1"/>
              <a:t>wks</a:t>
            </a:r>
            <a:r>
              <a:rPr lang="en-US" altLang="en-US" sz="2400" dirty="0"/>
              <a:t> to get </a:t>
            </a:r>
            <a:r>
              <a:rPr lang="en-US" altLang="en-US" sz="2400" dirty="0" smtClean="0"/>
              <a:t>credit</a:t>
            </a:r>
            <a:endParaRPr lang="en-US" altLang="en-US" sz="2400" dirty="0"/>
          </a:p>
          <a:p>
            <a:pPr lvl="1" eaLnBrk="1" hangingPunct="1">
              <a:buFont typeface="Wingdings" panose="05000000000000000000" pitchFamily="2" charset="2"/>
              <a:buChar char="§"/>
            </a:pPr>
            <a:r>
              <a:rPr lang="en-US" altLang="en-US" sz="2400" dirty="0"/>
              <a:t>Max one (1) day excused absence in 2 </a:t>
            </a:r>
            <a:r>
              <a:rPr lang="en-US" altLang="en-US" sz="2400" dirty="0" err="1"/>
              <a:t>wks</a:t>
            </a:r>
            <a:r>
              <a:rPr lang="en-US" altLang="en-US" sz="2400" dirty="0"/>
              <a:t> to get </a:t>
            </a:r>
            <a:r>
              <a:rPr lang="en-US" altLang="en-US" sz="2400" dirty="0" smtClean="0"/>
              <a:t>credit</a:t>
            </a:r>
            <a:endParaRPr lang="en-US" altLang="en-US" sz="2400" dirty="0"/>
          </a:p>
          <a:p>
            <a:pPr eaLnBrk="1" hangingPunct="1">
              <a:buFont typeface="Wingdings" panose="05000000000000000000" pitchFamily="2" charset="2"/>
              <a:buChar char="§"/>
            </a:pPr>
            <a:r>
              <a:rPr lang="en-US" altLang="en-US" sz="2400" b="1" dirty="0" smtClean="0"/>
              <a:t>Graduation Week</a:t>
            </a:r>
            <a:endParaRPr lang="en-US" altLang="en-US" sz="2400" b="1" dirty="0"/>
          </a:p>
          <a:p>
            <a:pPr lvl="1" eaLnBrk="1" hangingPunct="1">
              <a:buFont typeface="Wingdings" panose="05000000000000000000" pitchFamily="2" charset="2"/>
              <a:buChar char="§"/>
            </a:pPr>
            <a:r>
              <a:rPr lang="en-US" altLang="en-US" sz="2400" dirty="0" smtClean="0"/>
              <a:t>22-26 May, 2017</a:t>
            </a:r>
            <a:endParaRPr lang="en-US" altLang="en-US" sz="2400" dirty="0"/>
          </a:p>
          <a:p>
            <a:pPr lvl="1" eaLnBrk="1" hangingPunct="1">
              <a:buFont typeface="Wingdings" panose="05000000000000000000" pitchFamily="2" charset="2"/>
              <a:buChar char="§"/>
            </a:pPr>
            <a:r>
              <a:rPr lang="en-US" altLang="en-US" sz="2400" dirty="0"/>
              <a:t>Be available </a:t>
            </a:r>
            <a:r>
              <a:rPr lang="en-US" altLang="en-US" sz="2400" dirty="0" smtClean="0"/>
              <a:t>locally that </a:t>
            </a:r>
            <a:r>
              <a:rPr lang="en-US" altLang="en-US" sz="2400" dirty="0"/>
              <a:t>week!  Not vacation </a:t>
            </a:r>
            <a:r>
              <a:rPr lang="en-US" altLang="en-US" sz="2400" dirty="0" smtClean="0"/>
              <a:t>time</a:t>
            </a:r>
            <a:endParaRPr lang="en-US" altLang="ja-JP" sz="2400" dirty="0"/>
          </a:p>
          <a:p>
            <a:pPr lvl="1" eaLnBrk="1" hangingPunct="1">
              <a:buFont typeface="Wingdings" panose="05000000000000000000" pitchFamily="2" charset="2"/>
              <a:buChar char="§"/>
            </a:pPr>
            <a:r>
              <a:rPr lang="en-US" altLang="en-US" sz="2400" dirty="0"/>
              <a:t>Briefings about </a:t>
            </a:r>
            <a:r>
              <a:rPr lang="en-US" altLang="en-US" sz="2400" dirty="0" smtClean="0"/>
              <a:t>loan repayment, transition </a:t>
            </a:r>
            <a:r>
              <a:rPr lang="en-US" altLang="en-US" sz="2400" dirty="0"/>
              <a:t>to </a:t>
            </a:r>
            <a:r>
              <a:rPr lang="en-US" altLang="en-US" sz="2400" dirty="0" smtClean="0"/>
              <a:t>residency.  Some </a:t>
            </a:r>
            <a:r>
              <a:rPr lang="en-US" altLang="en-US" sz="2400" dirty="0"/>
              <a:t>Student Affairs activities.</a:t>
            </a:r>
          </a:p>
          <a:p>
            <a:pPr lvl="1" eaLnBrk="1" hangingPunct="1"/>
            <a:endParaRPr lang="en-US" altLang="en-US" sz="2400" dirty="0">
              <a:latin typeface="Arial" panose="020B0604020202020204" pitchFamily="34" charset="0"/>
            </a:endParaRPr>
          </a:p>
          <a:p>
            <a:pPr lvl="1" eaLnBrk="1" hangingPunct="1">
              <a:buFont typeface="Wingdings" panose="05000000000000000000" pitchFamily="2" charset="2"/>
              <a:buChar char="§"/>
            </a:pPr>
            <a:endParaRPr lang="en-US" altLang="en-US" sz="24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Chimes"/>
          </p:stSnd>
        </p:sndAc>
      </p:transition>
    </mc:Choice>
    <mc:Fallback xmlns="">
      <p:transition>
        <p:sndAc>
          <p:stSnd>
            <p:snd r:embed="rId4" name="Chimes"/>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762000"/>
            <a:ext cx="8229600" cy="838200"/>
          </a:xfrm>
        </p:spPr>
        <p:txBody>
          <a:bodyPr anchor="t"/>
          <a:lstStyle/>
          <a:p>
            <a:pPr eaLnBrk="1" hangingPunct="1"/>
            <a:r>
              <a:rPr lang="en-US" altLang="en-US" dirty="0">
                <a:latin typeface="Arial" panose="020B0604020202020204" pitchFamily="34" charset="0"/>
              </a:rPr>
              <a:t>What does this mean???</a:t>
            </a:r>
          </a:p>
        </p:txBody>
      </p:sp>
      <p:sp>
        <p:nvSpPr>
          <p:cNvPr id="47106" name="Content Placeholder 2"/>
          <p:cNvSpPr>
            <a:spLocks noGrp="1"/>
          </p:cNvSpPr>
          <p:nvPr>
            <p:ph idx="1"/>
          </p:nvPr>
        </p:nvSpPr>
        <p:spPr>
          <a:xfrm>
            <a:off x="685800" y="1556795"/>
            <a:ext cx="7772400" cy="5181600"/>
          </a:xfrm>
        </p:spPr>
        <p:txBody>
          <a:bodyPr/>
          <a:lstStyle/>
          <a:p>
            <a:pPr marL="514350" indent="-514350" eaLnBrk="1" hangingPunct="1">
              <a:buFontTx/>
              <a:buAutoNum type="arabicPeriod"/>
            </a:pPr>
            <a:r>
              <a:rPr lang="en-US" altLang="en-US" sz="2400" dirty="0">
                <a:latin typeface="Helvetica" panose="020B0604020202020204" pitchFamily="34" charset="0"/>
              </a:rPr>
              <a:t>Plan, </a:t>
            </a:r>
            <a:r>
              <a:rPr lang="en-US" altLang="en-US" sz="2400" dirty="0" smtClean="0">
                <a:latin typeface="Helvetica" panose="020B0604020202020204" pitchFamily="34" charset="0"/>
              </a:rPr>
              <a:t>don</a:t>
            </a:r>
            <a:r>
              <a:rPr lang="en-US" altLang="en-US" sz="2400" dirty="0" smtClean="0">
                <a:latin typeface="Helvetica" panose="020B0604020202020204" pitchFamily="34" charset="0"/>
              </a:rPr>
              <a:t>’</a:t>
            </a:r>
            <a:r>
              <a:rPr lang="en-US" altLang="ja-JP" sz="2400" dirty="0" smtClean="0">
                <a:latin typeface="Helvetica" panose="020B0604020202020204" pitchFamily="34" charset="0"/>
              </a:rPr>
              <a:t>t </a:t>
            </a:r>
            <a:r>
              <a:rPr lang="en-US" altLang="ja-JP" sz="2400" dirty="0">
                <a:latin typeface="Helvetica" panose="020B0604020202020204" pitchFamily="34" charset="0"/>
              </a:rPr>
              <a:t>panic.</a:t>
            </a:r>
          </a:p>
          <a:p>
            <a:pPr marL="514350" indent="-514350" eaLnBrk="1" hangingPunct="1">
              <a:buFontTx/>
              <a:buAutoNum type="arabicPeriod"/>
            </a:pPr>
            <a:r>
              <a:rPr lang="en-US" altLang="en-US" sz="2400" dirty="0">
                <a:latin typeface="Helvetica" panose="020B0604020202020204" pitchFamily="34" charset="0"/>
              </a:rPr>
              <a:t>Talk to people who know how it works.</a:t>
            </a:r>
          </a:p>
          <a:p>
            <a:pPr marL="457200" lvl="1" indent="0" eaLnBrk="1" hangingPunct="1"/>
            <a:r>
              <a:rPr lang="en-US" altLang="en-US" sz="2100" dirty="0">
                <a:latin typeface="Helvetica" panose="020B0604020202020204" pitchFamily="34" charset="0"/>
              </a:rPr>
              <a:t>a. My Dad</a:t>
            </a:r>
            <a:r>
              <a:rPr lang="ja-JP" altLang="en-US" sz="2100" dirty="0">
                <a:latin typeface="Helvetica" panose="020B0604020202020204" pitchFamily="34" charset="0"/>
              </a:rPr>
              <a:t>’</a:t>
            </a:r>
            <a:r>
              <a:rPr lang="en-US" altLang="ja-JP" sz="2100" dirty="0">
                <a:latin typeface="Helvetica" panose="020B0604020202020204" pitchFamily="34" charset="0"/>
              </a:rPr>
              <a:t>s advice:  Dream Big. </a:t>
            </a:r>
          </a:p>
          <a:p>
            <a:pPr marL="457200" lvl="1" indent="0" eaLnBrk="1" hangingPunct="1"/>
            <a:r>
              <a:rPr lang="en-US" altLang="ja-JP" sz="2100" dirty="0">
                <a:latin typeface="Helvetica" panose="020B0604020202020204" pitchFamily="34" charset="0"/>
              </a:rPr>
              <a:t>b. My Mom</a:t>
            </a:r>
            <a:r>
              <a:rPr lang="ja-JP" altLang="en-US" sz="2100" dirty="0">
                <a:latin typeface="Helvetica" panose="020B0604020202020204" pitchFamily="34" charset="0"/>
              </a:rPr>
              <a:t>’</a:t>
            </a:r>
            <a:r>
              <a:rPr lang="en-US" altLang="ja-JP" sz="2100" dirty="0">
                <a:latin typeface="Helvetica" panose="020B0604020202020204" pitchFamily="34" charset="0"/>
              </a:rPr>
              <a:t>s advice:  Someone has to pay the bills.  </a:t>
            </a:r>
          </a:p>
          <a:p>
            <a:pPr marL="457200" lvl="1" indent="0" eaLnBrk="1" hangingPunct="1"/>
            <a:r>
              <a:rPr lang="en-US" altLang="ja-JP" sz="2100" dirty="0">
                <a:latin typeface="Helvetica" panose="020B0604020202020204" pitchFamily="34" charset="0"/>
              </a:rPr>
              <a:t>c. </a:t>
            </a:r>
            <a:r>
              <a:rPr lang="en-US" altLang="ja-JP" sz="2100" dirty="0" smtClean="0">
                <a:latin typeface="Helvetica" panose="020B0604020202020204" pitchFamily="34" charset="0"/>
              </a:rPr>
              <a:t>Our advice</a:t>
            </a:r>
            <a:r>
              <a:rPr lang="en-US" altLang="ja-JP" sz="2100" dirty="0">
                <a:latin typeface="Helvetica" panose="020B0604020202020204" pitchFamily="34" charset="0"/>
              </a:rPr>
              <a:t>:  Dream Big and Be Smart.</a:t>
            </a:r>
          </a:p>
          <a:p>
            <a:pPr marL="514350" indent="-514350" eaLnBrk="1" hangingPunct="1">
              <a:buFontTx/>
              <a:buAutoNum type="arabicPeriod"/>
            </a:pPr>
            <a:r>
              <a:rPr lang="en-US" altLang="en-US" sz="2400" dirty="0">
                <a:latin typeface="Helvetica" panose="020B0604020202020204" pitchFamily="34" charset="0"/>
              </a:rPr>
              <a:t>Have a back up plan if you are interested in a competitive specialty/competitive program.</a:t>
            </a:r>
          </a:p>
          <a:p>
            <a:pPr marL="514350" indent="-514350" eaLnBrk="1" hangingPunct="1">
              <a:buFontTx/>
              <a:buAutoNum type="arabicPeriod"/>
            </a:pPr>
            <a:r>
              <a:rPr lang="en-US" altLang="en-US" sz="2400" dirty="0">
                <a:latin typeface="Helvetica" panose="020B0604020202020204" pitchFamily="34" charset="0"/>
              </a:rPr>
              <a:t>Take CK and CS early.</a:t>
            </a:r>
          </a:p>
          <a:p>
            <a:pPr marL="514350" indent="-514350" eaLnBrk="1" hangingPunct="1">
              <a:buFontTx/>
              <a:buAutoNum type="arabicPeriod"/>
            </a:pPr>
            <a:r>
              <a:rPr lang="en-US" altLang="en-US" sz="2400" dirty="0" smtClean="0">
                <a:latin typeface="Helvetica" panose="020B0604020202020204" pitchFamily="34" charset="0"/>
              </a:rPr>
              <a:t>Register </a:t>
            </a:r>
            <a:r>
              <a:rPr lang="en-US" altLang="en-US" sz="2400" dirty="0">
                <a:latin typeface="Helvetica" panose="020B0604020202020204" pitchFamily="34" charset="0"/>
              </a:rPr>
              <a:t>as soon as you can.  </a:t>
            </a:r>
            <a:r>
              <a:rPr lang="en-US" altLang="en-US" sz="2400" dirty="0" smtClean="0">
                <a:latin typeface="Helvetica" panose="020B0604020202020204" pitchFamily="34" charset="0"/>
              </a:rPr>
              <a:t>Don</a:t>
            </a:r>
            <a:r>
              <a:rPr lang="en-US" altLang="en-US" sz="2400" dirty="0" smtClean="0">
                <a:latin typeface="Helvetica" panose="020B0604020202020204" pitchFamily="34" charset="0"/>
              </a:rPr>
              <a:t>’</a:t>
            </a:r>
            <a:r>
              <a:rPr lang="en-US" altLang="ja-JP" sz="2400" dirty="0" smtClean="0">
                <a:latin typeface="Helvetica" panose="020B0604020202020204" pitchFamily="34" charset="0"/>
              </a:rPr>
              <a:t>t </a:t>
            </a:r>
            <a:r>
              <a:rPr lang="en-US" altLang="ja-JP" sz="2400" dirty="0">
                <a:latin typeface="Helvetica" panose="020B0604020202020204" pitchFamily="34" charset="0"/>
              </a:rPr>
              <a:t>delay on any deadlines. You </a:t>
            </a:r>
            <a:r>
              <a:rPr lang="en-US" altLang="ja-JP" sz="2400" dirty="0" smtClean="0">
                <a:latin typeface="Helvetica" panose="020B0604020202020204" pitchFamily="34" charset="0"/>
              </a:rPr>
              <a:t>don</a:t>
            </a:r>
            <a:r>
              <a:rPr lang="en-US" altLang="ja-JP" sz="2400" dirty="0" smtClean="0">
                <a:latin typeface="Helvetica" panose="020B0604020202020204" pitchFamily="34" charset="0"/>
              </a:rPr>
              <a:t>’</a:t>
            </a:r>
            <a:r>
              <a:rPr lang="en-US" altLang="ja-JP" sz="2400" dirty="0" smtClean="0">
                <a:latin typeface="Helvetica" panose="020B0604020202020204" pitchFamily="34" charset="0"/>
              </a:rPr>
              <a:t>t </a:t>
            </a:r>
            <a:r>
              <a:rPr lang="en-US" altLang="ja-JP" sz="2400" dirty="0">
                <a:latin typeface="Helvetica" panose="020B0604020202020204" pitchFamily="34" charset="0"/>
              </a:rPr>
              <a:t>want to play catch up.</a:t>
            </a:r>
            <a:endParaRPr lang="en-US" altLang="en-US" sz="2400" dirty="0">
              <a:latin typeface="Helvetic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1143000"/>
            <a:ext cx="8229600" cy="1295400"/>
          </a:xfrm>
        </p:spPr>
        <p:txBody>
          <a:bodyPr anchor="t"/>
          <a:lstStyle/>
          <a:p>
            <a:pPr eaLnBrk="1" hangingPunct="1"/>
            <a:r>
              <a:rPr lang="en-US" altLang="en-US" sz="3200" dirty="0">
                <a:latin typeface="Arial" panose="020B0604020202020204" pitchFamily="34" charset="0"/>
              </a:rPr>
              <a:t>San Francisco Advanced PGY-2 </a:t>
            </a:r>
            <a:br>
              <a:rPr lang="en-US" altLang="en-US" sz="3200" dirty="0">
                <a:latin typeface="Arial" panose="020B0604020202020204" pitchFamily="34" charset="0"/>
              </a:rPr>
            </a:br>
            <a:r>
              <a:rPr lang="en-US" altLang="en-US" sz="3200" dirty="0">
                <a:latin typeface="Arial" panose="020B0604020202020204" pitchFamily="34" charset="0"/>
              </a:rPr>
              <a:t>Specialty Match</a:t>
            </a:r>
          </a:p>
        </p:txBody>
      </p:sp>
      <p:sp>
        <p:nvSpPr>
          <p:cNvPr id="48130" name="Content Placeholder 2"/>
          <p:cNvSpPr>
            <a:spLocks noGrp="1"/>
          </p:cNvSpPr>
          <p:nvPr>
            <p:ph idx="1"/>
          </p:nvPr>
        </p:nvSpPr>
        <p:spPr>
          <a:xfrm>
            <a:off x="609600" y="2362200"/>
            <a:ext cx="8077200" cy="4038600"/>
          </a:xfrm>
        </p:spPr>
        <p:txBody>
          <a:bodyPr/>
          <a:lstStyle/>
          <a:p>
            <a:pPr eaLnBrk="1" hangingPunct="1">
              <a:buFont typeface="Wingdings" panose="05000000000000000000" pitchFamily="2" charset="2"/>
              <a:buChar char="ü"/>
            </a:pPr>
            <a:r>
              <a:rPr kumimoji="1" lang="en-US" altLang="en-US" sz="2200" dirty="0">
                <a:latin typeface="Helvetica" panose="020B0604020202020204" pitchFamily="34" charset="0"/>
              </a:rPr>
              <a:t>For second year positions beginning in </a:t>
            </a:r>
            <a:r>
              <a:rPr kumimoji="1" lang="en-US" altLang="en-US" sz="2200" dirty="0">
                <a:solidFill>
                  <a:srgbClr val="0000FF"/>
                </a:solidFill>
                <a:latin typeface="Helvetica" panose="020B0604020202020204" pitchFamily="34" charset="0"/>
              </a:rPr>
              <a:t>July, 2018</a:t>
            </a:r>
          </a:p>
          <a:p>
            <a:pPr eaLnBrk="1" hangingPunct="1">
              <a:buFont typeface="Wingdings" panose="05000000000000000000" pitchFamily="2" charset="2"/>
              <a:buChar char="ü"/>
            </a:pPr>
            <a:r>
              <a:rPr kumimoji="1" lang="en-US" altLang="en-US" sz="2200" dirty="0">
                <a:latin typeface="Helvetica" panose="020B0604020202020204" pitchFamily="34" charset="0"/>
              </a:rPr>
              <a:t>Go to: </a:t>
            </a:r>
            <a:r>
              <a:rPr kumimoji="1" lang="en-US" altLang="en-US" sz="2200" u="sng" dirty="0" err="1">
                <a:latin typeface="Helvetica" panose="020B0604020202020204" pitchFamily="34" charset="0"/>
              </a:rPr>
              <a:t>www.sfmatch.org</a:t>
            </a:r>
            <a:endParaRPr kumimoji="1" lang="en-US" altLang="en-US" sz="2200" u="sng" dirty="0">
              <a:latin typeface="Helvetica" panose="020B0604020202020204" pitchFamily="34" charset="0"/>
            </a:endParaRPr>
          </a:p>
          <a:p>
            <a:pPr eaLnBrk="1" hangingPunct="1">
              <a:buFont typeface="Wingdings" panose="05000000000000000000" pitchFamily="2" charset="2"/>
              <a:buChar char="ü"/>
            </a:pPr>
            <a:r>
              <a:rPr kumimoji="1" lang="en-US" altLang="en-US" sz="2200" dirty="0">
                <a:latin typeface="Helvetica" panose="020B0604020202020204" pitchFamily="34" charset="0"/>
              </a:rPr>
              <a:t>For positions </a:t>
            </a:r>
            <a:r>
              <a:rPr kumimoji="1" lang="en-US" altLang="en-US" sz="2200" dirty="0" smtClean="0">
                <a:latin typeface="Helvetica" panose="020B0604020202020204" pitchFamily="34" charset="0"/>
              </a:rPr>
              <a:t>in</a:t>
            </a:r>
            <a:r>
              <a:rPr kumimoji="1" lang="en-US" altLang="en-US" sz="2200" dirty="0" smtClean="0">
                <a:latin typeface="Arial" panose="020B0604020202020204" pitchFamily="34" charset="0"/>
              </a:rPr>
              <a:t> </a:t>
            </a:r>
            <a:endParaRPr kumimoji="1" lang="en-US" altLang="en-US" sz="2200" dirty="0">
              <a:latin typeface="Arial" panose="020B0604020202020204" pitchFamily="34" charset="0"/>
            </a:endParaRPr>
          </a:p>
          <a:p>
            <a:pPr marL="831850" lvl="1" eaLnBrk="1" hangingPunct="1"/>
            <a:r>
              <a:rPr kumimoji="1" lang="en-US" altLang="en-US" sz="2200" dirty="0">
                <a:latin typeface="Arial" panose="020B0604020202020204" pitchFamily="34" charset="0"/>
              </a:rPr>
              <a:t>Ophthalmology</a:t>
            </a:r>
          </a:p>
          <a:p>
            <a:pPr marL="831850" lvl="1" eaLnBrk="1" hangingPunct="1"/>
            <a:r>
              <a:rPr kumimoji="1" lang="en-US" altLang="en-US" sz="2200" dirty="0">
                <a:latin typeface="Arial" panose="020B0604020202020204" pitchFamily="34" charset="0"/>
              </a:rPr>
              <a:t>Plastic Surgery</a:t>
            </a:r>
          </a:p>
          <a:p>
            <a:pPr eaLnBrk="1" hangingPunct="1">
              <a:buFont typeface="Wingdings" panose="05000000000000000000" pitchFamily="2" charset="2"/>
              <a:buChar char="ü"/>
            </a:pPr>
            <a:r>
              <a:rPr kumimoji="1" lang="en-US" altLang="en-US" sz="2200" dirty="0">
                <a:latin typeface="Helvetica" panose="020B0604020202020204" pitchFamily="34" charset="0"/>
              </a:rPr>
              <a:t>For Plastic Surgery, most PGY-1 and/or 2 spots are offered through the regular NRMP match as well…it</a:t>
            </a:r>
            <a:r>
              <a:rPr kumimoji="1" lang="ja-JP" altLang="en-US" sz="2200" dirty="0">
                <a:latin typeface="Helvetica" panose="020B0604020202020204" pitchFamily="34" charset="0"/>
              </a:rPr>
              <a:t>’</a:t>
            </a:r>
            <a:r>
              <a:rPr kumimoji="1" lang="en-US" altLang="ja-JP" sz="2200" dirty="0">
                <a:latin typeface="Helvetica" panose="020B0604020202020204" pitchFamily="34" charset="0"/>
              </a:rPr>
              <a:t>s confusing.</a:t>
            </a:r>
          </a:p>
          <a:p>
            <a:pPr eaLnBrk="1" hangingPunct="1">
              <a:buFont typeface="Wingdings" panose="05000000000000000000" pitchFamily="2" charset="2"/>
              <a:buChar char="ü"/>
            </a:pPr>
            <a:r>
              <a:rPr kumimoji="1" lang="en-US" altLang="en-US" sz="2200" dirty="0" smtClean="0">
                <a:latin typeface="Helvetica" panose="020B0604020202020204" pitchFamily="34" charset="0"/>
              </a:rPr>
              <a:t>Must notify </a:t>
            </a:r>
            <a:r>
              <a:rPr kumimoji="1" lang="en-US" altLang="en-US" sz="2200" dirty="0">
                <a:latin typeface="Helvetica" panose="020B0604020202020204" pitchFamily="34" charset="0"/>
                <a:hlinkClick r:id="rId4"/>
              </a:rPr>
              <a:t>som_eras@wright.edu</a:t>
            </a:r>
            <a:r>
              <a:rPr kumimoji="1" lang="en-US" altLang="en-US" sz="2200" dirty="0">
                <a:latin typeface="Helvetica" panose="020B0604020202020204" pitchFamily="34" charset="0"/>
              </a:rPr>
              <a:t> if </a:t>
            </a:r>
            <a:r>
              <a:rPr kumimoji="1" lang="en-US" altLang="en-US" sz="2200" dirty="0" smtClean="0">
                <a:latin typeface="Helvetica" panose="020B0604020202020204" pitchFamily="34" charset="0"/>
              </a:rPr>
              <a:t>participating </a:t>
            </a:r>
          </a:p>
          <a:p>
            <a:pPr lvl="1" eaLnBrk="1" hangingPunct="1">
              <a:buFont typeface="Wingdings" panose="05000000000000000000" pitchFamily="2" charset="2"/>
              <a:buChar char="ü"/>
            </a:pPr>
            <a:r>
              <a:rPr kumimoji="1" lang="en-US" altLang="en-US" sz="2200" dirty="0" smtClean="0">
                <a:latin typeface="Helvetica" panose="020B0604020202020204" pitchFamily="34" charset="0"/>
              </a:rPr>
              <a:t>(stuff Student Affairs must do)</a:t>
            </a:r>
            <a:endParaRPr kumimoji="1" lang="en-US" altLang="en-US" sz="2200" dirty="0">
              <a:latin typeface="Helvetic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Chimes"/>
          </p:stSnd>
        </p:sndAc>
      </p:transition>
    </mc:Choice>
    <mc:Fallback xmlns="">
      <p:transition>
        <p:sndAc>
          <p:stSnd>
            <p:snd r:embed="rId5" name="Chimes"/>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1143000"/>
            <a:ext cx="8229600" cy="1371600"/>
          </a:xfrm>
        </p:spPr>
        <p:txBody>
          <a:bodyPr anchor="t"/>
          <a:lstStyle/>
          <a:p>
            <a:pPr eaLnBrk="1" hangingPunct="1"/>
            <a:r>
              <a:rPr lang="en-US" altLang="en-US" sz="3200" dirty="0">
                <a:latin typeface="Arial" panose="020B0604020202020204" pitchFamily="34" charset="0"/>
              </a:rPr>
              <a:t>San Francisco Advanced PGY-2 </a:t>
            </a:r>
            <a:br>
              <a:rPr lang="en-US" altLang="en-US" sz="3200" dirty="0">
                <a:latin typeface="Arial" panose="020B0604020202020204" pitchFamily="34" charset="0"/>
              </a:rPr>
            </a:br>
            <a:r>
              <a:rPr lang="en-US" altLang="en-US" sz="3200" dirty="0">
                <a:latin typeface="Arial" panose="020B0604020202020204" pitchFamily="34" charset="0"/>
              </a:rPr>
              <a:t>Specialty Match</a:t>
            </a:r>
            <a:endParaRPr lang="en-US" altLang="en-US" sz="2400" dirty="0">
              <a:latin typeface="Arial" panose="020B0604020202020204" pitchFamily="34" charset="0"/>
            </a:endParaRPr>
          </a:p>
        </p:txBody>
      </p:sp>
      <p:sp>
        <p:nvSpPr>
          <p:cNvPr id="50178" name="Content Placeholder 2"/>
          <p:cNvSpPr>
            <a:spLocks noGrp="1"/>
          </p:cNvSpPr>
          <p:nvPr>
            <p:ph idx="1"/>
          </p:nvPr>
        </p:nvSpPr>
        <p:spPr>
          <a:xfrm>
            <a:off x="685800" y="2438400"/>
            <a:ext cx="8153400" cy="3886200"/>
          </a:xfrm>
        </p:spPr>
        <p:txBody>
          <a:bodyPr/>
          <a:lstStyle/>
          <a:p>
            <a:pPr eaLnBrk="1" hangingPunct="1">
              <a:lnSpc>
                <a:spcPct val="90000"/>
              </a:lnSpc>
              <a:buFont typeface="Wingdings" panose="05000000000000000000" pitchFamily="2" charset="2"/>
              <a:buChar char="ü"/>
            </a:pPr>
            <a:r>
              <a:rPr kumimoji="1" lang="en-US" altLang="en-US" sz="2200" dirty="0">
                <a:latin typeface="Helvetica" charset="0"/>
                <a:ea typeface="Helvetica" charset="0"/>
                <a:cs typeface="Helvetica" charset="0"/>
              </a:rPr>
              <a:t>Submit… </a:t>
            </a:r>
          </a:p>
          <a:p>
            <a:pPr marL="457200" lvl="1" indent="0" eaLnBrk="1" hangingPunct="1">
              <a:lnSpc>
                <a:spcPct val="90000"/>
              </a:lnSpc>
            </a:pPr>
            <a:r>
              <a:rPr kumimoji="1" lang="en-US" altLang="en-US" sz="2200" dirty="0">
                <a:latin typeface="Helvetica" charset="0"/>
                <a:ea typeface="Helvetica" charset="0"/>
                <a:cs typeface="Helvetica" charset="0"/>
              </a:rPr>
              <a:t>	application</a:t>
            </a:r>
          </a:p>
          <a:p>
            <a:pPr marL="457200" lvl="1" indent="0" eaLnBrk="1" hangingPunct="1">
              <a:lnSpc>
                <a:spcPct val="90000"/>
              </a:lnSpc>
            </a:pPr>
            <a:r>
              <a:rPr kumimoji="1" lang="en-US" altLang="en-US" sz="2200" dirty="0">
                <a:latin typeface="Helvetica" charset="0"/>
                <a:ea typeface="Helvetica" charset="0"/>
                <a:cs typeface="Helvetica" charset="0"/>
              </a:rPr>
              <a:t>	undergrad college transcripts </a:t>
            </a:r>
          </a:p>
          <a:p>
            <a:pPr marL="457200" lvl="1" indent="0" eaLnBrk="1" hangingPunct="1">
              <a:lnSpc>
                <a:spcPct val="90000"/>
              </a:lnSpc>
            </a:pPr>
            <a:r>
              <a:rPr kumimoji="1" lang="en-US" altLang="en-US" sz="2200" dirty="0">
                <a:latin typeface="Helvetica" charset="0"/>
                <a:ea typeface="Helvetica" charset="0"/>
                <a:cs typeface="Helvetica" charset="0"/>
              </a:rPr>
              <a:t>	medical school transcript &amp; MSPE (</a:t>
            </a:r>
            <a:r>
              <a:rPr kumimoji="1" lang="en-US" altLang="en-US" sz="2200" dirty="0">
                <a:solidFill>
                  <a:srgbClr val="0000FF"/>
                </a:solidFill>
                <a:latin typeface="Helvetica" charset="0"/>
                <a:ea typeface="Helvetica" charset="0"/>
                <a:cs typeface="Helvetica" charset="0"/>
              </a:rPr>
              <a:t>uploaded by BSOM</a:t>
            </a:r>
            <a:r>
              <a:rPr kumimoji="1" lang="en-US" altLang="en-US" sz="2200" dirty="0">
                <a:latin typeface="Helvetica" charset="0"/>
                <a:ea typeface="Helvetica" charset="0"/>
                <a:cs typeface="Helvetica" charset="0"/>
              </a:rPr>
              <a:t>)</a:t>
            </a:r>
          </a:p>
          <a:p>
            <a:pPr marL="457200" lvl="1" indent="0" eaLnBrk="1" hangingPunct="1">
              <a:lnSpc>
                <a:spcPct val="90000"/>
              </a:lnSpc>
            </a:pPr>
            <a:r>
              <a:rPr kumimoji="1" lang="en-US" altLang="en-US" sz="2200" dirty="0">
                <a:latin typeface="Helvetica" charset="0"/>
                <a:ea typeface="Helvetica" charset="0"/>
                <a:cs typeface="Helvetica" charset="0"/>
              </a:rPr>
              <a:t>	USMLE scores (request/purchase from NBME) </a:t>
            </a:r>
          </a:p>
          <a:p>
            <a:pPr marL="457200" lvl="1" indent="0" eaLnBrk="1" hangingPunct="1">
              <a:lnSpc>
                <a:spcPct val="90000"/>
              </a:lnSpc>
            </a:pPr>
            <a:r>
              <a:rPr kumimoji="1" lang="en-US" altLang="en-US" sz="2200" dirty="0">
                <a:latin typeface="Helvetica" charset="0"/>
                <a:ea typeface="Helvetica" charset="0"/>
                <a:cs typeface="Helvetica" charset="0"/>
              </a:rPr>
              <a:t>	3-4 letters of rec (</a:t>
            </a:r>
            <a:r>
              <a:rPr kumimoji="1" lang="en-US" altLang="en-US" sz="2200" dirty="0">
                <a:solidFill>
                  <a:srgbClr val="0000FF"/>
                </a:solidFill>
                <a:latin typeface="Helvetica" charset="0"/>
                <a:ea typeface="Helvetica" charset="0"/>
                <a:cs typeface="Helvetica" charset="0"/>
              </a:rPr>
              <a:t>uploaded by BSOM</a:t>
            </a:r>
            <a:r>
              <a:rPr kumimoji="1" lang="en-US" altLang="en-US" sz="2200" dirty="0">
                <a:latin typeface="Helvetica" charset="0"/>
                <a:ea typeface="Helvetica" charset="0"/>
                <a:cs typeface="Helvetica" charset="0"/>
              </a:rPr>
              <a:t>)</a:t>
            </a:r>
          </a:p>
          <a:p>
            <a:pPr marL="457200" lvl="1" indent="0" eaLnBrk="1" hangingPunct="1">
              <a:lnSpc>
                <a:spcPct val="90000"/>
              </a:lnSpc>
            </a:pPr>
            <a:r>
              <a:rPr kumimoji="1" lang="en-US" altLang="en-US" sz="2200" dirty="0">
                <a:latin typeface="Helvetica" charset="0"/>
                <a:ea typeface="Helvetica" charset="0"/>
                <a:cs typeface="Helvetica" charset="0"/>
              </a:rPr>
              <a:t>	your list of programs </a:t>
            </a:r>
          </a:p>
          <a:p>
            <a:pPr eaLnBrk="1" hangingPunct="1">
              <a:lnSpc>
                <a:spcPct val="90000"/>
              </a:lnSpc>
              <a:buFont typeface="Wingdings" panose="05000000000000000000" pitchFamily="2" charset="2"/>
              <a:buChar char="ü"/>
            </a:pPr>
            <a:r>
              <a:rPr kumimoji="1" lang="en-US" altLang="en-US" sz="2200" dirty="0">
                <a:latin typeface="Helvetica" charset="0"/>
                <a:ea typeface="Helvetica" charset="0"/>
                <a:cs typeface="Helvetica" charset="0"/>
              </a:rPr>
              <a:t>SF Match mails your application to programs</a:t>
            </a:r>
          </a:p>
          <a:p>
            <a:pPr eaLnBrk="1" hangingPunct="1">
              <a:lnSpc>
                <a:spcPct val="90000"/>
              </a:lnSpc>
              <a:buFont typeface="Wingdings" panose="05000000000000000000" pitchFamily="2" charset="2"/>
              <a:buChar char="ü"/>
            </a:pPr>
            <a:r>
              <a:rPr kumimoji="1" lang="en-US" altLang="en-US" sz="2200" dirty="0">
                <a:latin typeface="Helvetica" charset="0"/>
                <a:ea typeface="Helvetica" charset="0"/>
                <a:cs typeface="Helvetica" charset="0"/>
              </a:rPr>
              <a:t>See website for cost </a:t>
            </a:r>
            <a:r>
              <a:rPr kumimoji="1" lang="en-US" altLang="en-US" sz="2200" dirty="0" smtClean="0">
                <a:latin typeface="Helvetica" charset="0"/>
                <a:ea typeface="Helvetica" charset="0"/>
                <a:cs typeface="Helvetica" charset="0"/>
              </a:rPr>
              <a:t>information</a:t>
            </a:r>
            <a:endParaRPr lang="en-US" altLang="en-US" sz="2200" dirty="0">
              <a:latin typeface="Helvetica" charset="0"/>
              <a:ea typeface="Helvetica" charset="0"/>
              <a:cs typeface="Helvetica"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295400"/>
            <a:ext cx="8229600" cy="1295400"/>
          </a:xfrm>
        </p:spPr>
        <p:txBody>
          <a:bodyPr anchor="t"/>
          <a:lstStyle/>
          <a:p>
            <a:pPr eaLnBrk="1" hangingPunct="1"/>
            <a:r>
              <a:rPr lang="en-US" altLang="en-US" sz="3200">
                <a:latin typeface="Arial" panose="020B0604020202020204" pitchFamily="34" charset="0"/>
              </a:rPr>
              <a:t>San Francisco PGY-2 Match </a:t>
            </a:r>
          </a:p>
        </p:txBody>
      </p:sp>
      <p:sp>
        <p:nvSpPr>
          <p:cNvPr id="51202" name="Content Placeholder 2"/>
          <p:cNvSpPr>
            <a:spLocks noGrp="1"/>
          </p:cNvSpPr>
          <p:nvPr>
            <p:ph idx="1"/>
          </p:nvPr>
        </p:nvSpPr>
        <p:spPr>
          <a:xfrm>
            <a:off x="457200" y="2362200"/>
            <a:ext cx="8534400" cy="4114800"/>
          </a:xfrm>
        </p:spPr>
        <p:txBody>
          <a:bodyPr/>
          <a:lstStyle/>
          <a:p>
            <a:pPr eaLnBrk="1" hangingPunct="1">
              <a:lnSpc>
                <a:spcPct val="90000"/>
              </a:lnSpc>
            </a:pPr>
            <a:r>
              <a:rPr kumimoji="1" lang="en-US" altLang="en-US" sz="2000" dirty="0">
                <a:latin typeface="Helvetica" charset="0"/>
                <a:ea typeface="Helvetica" charset="0"/>
                <a:cs typeface="Helvetica" charset="0"/>
              </a:rPr>
              <a:t>Application deadlines based on the programs.</a:t>
            </a:r>
          </a:p>
          <a:p>
            <a:pPr eaLnBrk="1" hangingPunct="1">
              <a:lnSpc>
                <a:spcPct val="90000"/>
              </a:lnSpc>
            </a:pPr>
            <a:r>
              <a:rPr kumimoji="1" lang="en-US" altLang="en-US" sz="2000" dirty="0">
                <a:latin typeface="Helvetica" charset="0"/>
                <a:ea typeface="Helvetica" charset="0"/>
                <a:cs typeface="Helvetica" charset="0"/>
              </a:rPr>
              <a:t>Check their website for specifics.</a:t>
            </a:r>
          </a:p>
          <a:p>
            <a:pPr eaLnBrk="1" hangingPunct="1">
              <a:lnSpc>
                <a:spcPct val="90000"/>
              </a:lnSpc>
            </a:pPr>
            <a:r>
              <a:rPr kumimoji="1" lang="en-US" altLang="en-US" sz="2000" dirty="0">
                <a:latin typeface="Helvetica" charset="0"/>
                <a:ea typeface="Helvetica" charset="0"/>
                <a:cs typeface="Helvetica" charset="0"/>
              </a:rPr>
              <a:t>Jan… results released prior to regular NRMP rank order list deadline in 	event you don</a:t>
            </a:r>
            <a:r>
              <a:rPr kumimoji="1" lang="ja-JP" altLang="en-US" sz="2000" dirty="0">
                <a:latin typeface="Helvetica" charset="0"/>
                <a:ea typeface="Helvetica" charset="0"/>
                <a:cs typeface="Helvetica" charset="0"/>
              </a:rPr>
              <a:t>’</a:t>
            </a:r>
            <a:r>
              <a:rPr kumimoji="1" lang="en-US" altLang="ja-JP" sz="2000" dirty="0">
                <a:latin typeface="Helvetica" charset="0"/>
                <a:ea typeface="Helvetica" charset="0"/>
                <a:cs typeface="Helvetica" charset="0"/>
              </a:rPr>
              <a:t>t get a spot</a:t>
            </a:r>
          </a:p>
          <a:p>
            <a:pPr eaLnBrk="1" hangingPunct="1">
              <a:lnSpc>
                <a:spcPct val="90000"/>
              </a:lnSpc>
            </a:pPr>
            <a:r>
              <a:rPr kumimoji="1" lang="en-US" altLang="en-US" sz="2000" dirty="0">
                <a:latin typeface="Helvetica" charset="0"/>
                <a:ea typeface="Helvetica" charset="0"/>
                <a:cs typeface="Helvetica" charset="0"/>
              </a:rPr>
              <a:t>If successful</a:t>
            </a:r>
            <a:r>
              <a:rPr kumimoji="1" lang="en-US" altLang="en-US" sz="2000" dirty="0" smtClean="0">
                <a:latin typeface="Helvetica" charset="0"/>
                <a:ea typeface="Helvetica" charset="0"/>
                <a:cs typeface="Helvetica" charset="0"/>
              </a:rPr>
              <a:t>…</a:t>
            </a:r>
          </a:p>
          <a:p>
            <a:pPr lvl="1" eaLnBrk="1" hangingPunct="1">
              <a:lnSpc>
                <a:spcPct val="90000"/>
              </a:lnSpc>
            </a:pPr>
            <a:r>
              <a:rPr kumimoji="1" lang="en-US" altLang="en-US" sz="2000" dirty="0" smtClean="0">
                <a:latin typeface="Helvetica" charset="0"/>
                <a:ea typeface="Helvetica" charset="0"/>
                <a:cs typeface="Helvetica" charset="0"/>
              </a:rPr>
              <a:t>Will continue through ERAS/NRMP for 2016 PGY-1 position</a:t>
            </a:r>
          </a:p>
          <a:p>
            <a:pPr eaLnBrk="1" hangingPunct="1">
              <a:lnSpc>
                <a:spcPct val="90000"/>
              </a:lnSpc>
            </a:pPr>
            <a:r>
              <a:rPr kumimoji="1" lang="en-US" altLang="en-US" sz="2000" dirty="0" smtClean="0">
                <a:latin typeface="Helvetica" charset="0"/>
                <a:ea typeface="Helvetica" charset="0"/>
                <a:cs typeface="Helvetica" charset="0"/>
              </a:rPr>
              <a:t>If </a:t>
            </a:r>
            <a:r>
              <a:rPr kumimoji="1" lang="en-US" altLang="en-US" sz="2000" dirty="0">
                <a:latin typeface="Helvetica" charset="0"/>
                <a:ea typeface="Helvetica" charset="0"/>
                <a:cs typeface="Helvetica" charset="0"/>
              </a:rPr>
              <a:t>unsuccessful</a:t>
            </a:r>
            <a:r>
              <a:rPr kumimoji="1" lang="en-US" altLang="en-US" sz="2000" dirty="0" smtClean="0">
                <a:latin typeface="Helvetica" charset="0"/>
                <a:ea typeface="Helvetica" charset="0"/>
                <a:cs typeface="Helvetica" charset="0"/>
              </a:rPr>
              <a:t>…</a:t>
            </a:r>
          </a:p>
          <a:p>
            <a:pPr lvl="1" eaLnBrk="1" hangingPunct="1">
              <a:lnSpc>
                <a:spcPct val="90000"/>
              </a:lnSpc>
            </a:pPr>
            <a:r>
              <a:rPr kumimoji="1" lang="en-US" altLang="en-US" sz="2000" dirty="0" smtClean="0">
                <a:latin typeface="Helvetica" charset="0"/>
                <a:ea typeface="Helvetica" charset="0"/>
                <a:cs typeface="Helvetica" charset="0"/>
              </a:rPr>
              <a:t>Will continue through regular NRMP for PGY-1 or 2</a:t>
            </a:r>
            <a:r>
              <a:rPr kumimoji="1" lang="en-US" altLang="en-US" sz="2000" baseline="30000" dirty="0" smtClean="0">
                <a:latin typeface="Helvetica" charset="0"/>
                <a:ea typeface="Helvetica" charset="0"/>
                <a:cs typeface="Helvetica" charset="0"/>
              </a:rPr>
              <a:t>nd</a:t>
            </a:r>
            <a:r>
              <a:rPr kumimoji="1" lang="en-US" altLang="en-US" sz="2000" dirty="0" smtClean="0">
                <a:latin typeface="Helvetica" charset="0"/>
                <a:ea typeface="Helvetica" charset="0"/>
                <a:cs typeface="Helvetica" charset="0"/>
              </a:rPr>
              <a:t> choice</a:t>
            </a:r>
            <a:endParaRPr kumimoji="1" lang="en-US" altLang="en-US" sz="2000" dirty="0">
              <a:latin typeface="Helvetica" charset="0"/>
              <a:ea typeface="Helvetica" charset="0"/>
              <a:cs typeface="Helvetica" charset="0"/>
            </a:endParaRPr>
          </a:p>
          <a:p>
            <a:pPr eaLnBrk="1" hangingPunct="1">
              <a:lnSpc>
                <a:spcPct val="90000"/>
              </a:lnSpc>
            </a:pPr>
            <a:r>
              <a:rPr kumimoji="1" lang="en-US" altLang="en-US" sz="2000" dirty="0" smtClean="0">
                <a:latin typeface="Helvetica" charset="0"/>
                <a:ea typeface="Helvetica" charset="0"/>
                <a:cs typeface="Helvetica" charset="0"/>
              </a:rPr>
              <a:t>Feel </a:t>
            </a:r>
            <a:r>
              <a:rPr kumimoji="1" lang="en-US" altLang="en-US" sz="2000" dirty="0">
                <a:latin typeface="Helvetica" charset="0"/>
                <a:ea typeface="Helvetica" charset="0"/>
                <a:cs typeface="Helvetica" charset="0"/>
              </a:rPr>
              <a:t>free to see your </a:t>
            </a:r>
            <a:r>
              <a:rPr kumimoji="1" lang="en-US" altLang="en-US" sz="2000" dirty="0" smtClean="0">
                <a:latin typeface="Helvetica" charset="0"/>
                <a:ea typeface="Helvetica" charset="0"/>
                <a:cs typeface="Helvetica" charset="0"/>
              </a:rPr>
              <a:t>advisor </a:t>
            </a:r>
            <a:r>
              <a:rPr kumimoji="1" lang="en-US" altLang="en-US" sz="2000" dirty="0">
                <a:latin typeface="Helvetica" charset="0"/>
                <a:ea typeface="Helvetica" charset="0"/>
                <a:cs typeface="Helvetica" charset="0"/>
              </a:rPr>
              <a:t>or </a:t>
            </a:r>
            <a:r>
              <a:rPr kumimoji="1" lang="en-US" altLang="en-US" sz="2000" dirty="0" smtClean="0">
                <a:latin typeface="Helvetica" charset="0"/>
                <a:ea typeface="Helvetica" charset="0"/>
                <a:cs typeface="Helvetica" charset="0"/>
              </a:rPr>
              <a:t>Drs</a:t>
            </a:r>
            <a:r>
              <a:rPr kumimoji="1" lang="en-US" altLang="en-US" sz="2000" dirty="0">
                <a:latin typeface="Helvetica" charset="0"/>
                <a:ea typeface="Helvetica" charset="0"/>
                <a:cs typeface="Helvetica" charset="0"/>
              </a:rPr>
              <a:t>. LeRoy &amp; Watt to </a:t>
            </a:r>
            <a:r>
              <a:rPr kumimoji="1" lang="en-US" altLang="en-US" sz="2000" dirty="0" smtClean="0">
                <a:latin typeface="Helvetica" charset="0"/>
                <a:ea typeface="Helvetica" charset="0"/>
                <a:cs typeface="Helvetica" charset="0"/>
              </a:rPr>
              <a:t>discuss strategy</a:t>
            </a:r>
          </a:p>
          <a:p>
            <a:pPr lvl="1" eaLnBrk="1" hangingPunct="1">
              <a:lnSpc>
                <a:spcPct val="90000"/>
              </a:lnSpc>
            </a:pPr>
            <a:r>
              <a:rPr kumimoji="1" lang="en-US" altLang="en-US" sz="2000" dirty="0" smtClean="0">
                <a:latin typeface="Helvetica" charset="0"/>
                <a:ea typeface="Helvetica" charset="0"/>
                <a:cs typeface="Helvetica" charset="0"/>
              </a:rPr>
              <a:t>Can </a:t>
            </a:r>
            <a:r>
              <a:rPr kumimoji="1" lang="en-US" altLang="en-US" sz="2000" dirty="0">
                <a:latin typeface="Helvetica" charset="0"/>
                <a:ea typeface="Helvetica" charset="0"/>
                <a:cs typeface="Helvetica" charset="0"/>
              </a:rPr>
              <a:t>be a little complicated, they</a:t>
            </a:r>
            <a:r>
              <a:rPr kumimoji="1" lang="ja-JP" altLang="en-US" sz="2000" dirty="0">
                <a:latin typeface="Helvetica" charset="0"/>
                <a:ea typeface="Helvetica" charset="0"/>
                <a:cs typeface="Helvetica" charset="0"/>
              </a:rPr>
              <a:t>’</a:t>
            </a:r>
            <a:r>
              <a:rPr kumimoji="1" lang="en-US" altLang="ja-JP" sz="2000" dirty="0" err="1">
                <a:latin typeface="Helvetica" charset="0"/>
                <a:ea typeface="Helvetica" charset="0"/>
                <a:cs typeface="Helvetica" charset="0"/>
              </a:rPr>
              <a:t>ve</a:t>
            </a:r>
            <a:r>
              <a:rPr kumimoji="1" lang="en-US" altLang="ja-JP" sz="2000" i="1" dirty="0">
                <a:latin typeface="Helvetica" charset="0"/>
                <a:ea typeface="Helvetica" charset="0"/>
                <a:cs typeface="Helvetica" charset="0"/>
              </a:rPr>
              <a:t> been there, </a:t>
            </a:r>
            <a:r>
              <a:rPr kumimoji="1" lang="en-US" altLang="ja-JP" sz="2000" i="1" dirty="0" smtClean="0">
                <a:latin typeface="Helvetica" charset="0"/>
                <a:ea typeface="Helvetica" charset="0"/>
                <a:cs typeface="Helvetica" charset="0"/>
              </a:rPr>
              <a:t>done </a:t>
            </a:r>
            <a:r>
              <a:rPr kumimoji="1" lang="en-US" altLang="ja-JP" sz="2000" i="1" dirty="0">
                <a:latin typeface="Helvetica" charset="0"/>
                <a:ea typeface="Helvetica" charset="0"/>
                <a:cs typeface="Helvetica" charset="0"/>
              </a:rPr>
              <a:t>that</a:t>
            </a:r>
            <a:endParaRPr kumimoji="1" lang="en-US" altLang="en-US" sz="2000" i="1" dirty="0">
              <a:latin typeface="Helvetica" charset="0"/>
              <a:ea typeface="Helvetica" charset="0"/>
              <a:cs typeface="Helvetica"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876300" y="1295400"/>
            <a:ext cx="7620000" cy="762000"/>
          </a:xfrm>
        </p:spPr>
        <p:txBody>
          <a:bodyPr anchor="t"/>
          <a:lstStyle/>
          <a:p>
            <a:pPr eaLnBrk="1" hangingPunct="1"/>
            <a:r>
              <a:rPr lang="en-US" altLang="en-US" sz="3200">
                <a:latin typeface="Arial" panose="020B0604020202020204" pitchFamily="34" charset="0"/>
              </a:rPr>
              <a:t>Urology Match</a:t>
            </a:r>
          </a:p>
        </p:txBody>
      </p:sp>
      <p:sp>
        <p:nvSpPr>
          <p:cNvPr id="52226" name="Content Placeholder 2"/>
          <p:cNvSpPr>
            <a:spLocks noGrp="1"/>
          </p:cNvSpPr>
          <p:nvPr>
            <p:ph idx="1"/>
          </p:nvPr>
        </p:nvSpPr>
        <p:spPr>
          <a:xfrm>
            <a:off x="533400" y="2209800"/>
            <a:ext cx="8305800" cy="4114800"/>
          </a:xfrm>
        </p:spPr>
        <p:txBody>
          <a:bodyPr/>
          <a:lstStyle/>
          <a:p>
            <a:pPr eaLnBrk="1" hangingPunct="1">
              <a:lnSpc>
                <a:spcPct val="90000"/>
              </a:lnSpc>
            </a:pPr>
            <a:r>
              <a:rPr kumimoji="1" lang="en-US" altLang="en-US" sz="2000" dirty="0">
                <a:solidFill>
                  <a:srgbClr val="000000"/>
                </a:solidFill>
                <a:latin typeface="Helvetica" panose="020B0604020202020204" pitchFamily="34" charset="0"/>
              </a:rPr>
              <a:t>Only specialty with their own </a:t>
            </a:r>
            <a:r>
              <a:rPr kumimoji="1" lang="en-US" altLang="en-US" sz="2000" dirty="0" smtClean="0">
                <a:solidFill>
                  <a:srgbClr val="000000"/>
                </a:solidFill>
                <a:latin typeface="Helvetica" panose="020B0604020202020204" pitchFamily="34" charset="0"/>
              </a:rPr>
              <a:t>match system</a:t>
            </a:r>
            <a:endParaRPr kumimoji="1" lang="en-US" altLang="en-US" sz="2000" dirty="0">
              <a:solidFill>
                <a:srgbClr val="000000"/>
              </a:solidFill>
              <a:latin typeface="Helvetica" panose="020B0604020202020204" pitchFamily="34" charset="0"/>
            </a:endParaRPr>
          </a:p>
          <a:p>
            <a:pPr eaLnBrk="1" hangingPunct="1">
              <a:lnSpc>
                <a:spcPct val="90000"/>
              </a:lnSpc>
            </a:pPr>
            <a:r>
              <a:rPr kumimoji="1" lang="en-US" altLang="en-US" sz="2000" dirty="0">
                <a:solidFill>
                  <a:srgbClr val="000000"/>
                </a:solidFill>
                <a:latin typeface="Helvetica" panose="020B0604020202020204" pitchFamily="34" charset="0"/>
              </a:rPr>
              <a:t>Most Urology programs use ERAS</a:t>
            </a:r>
          </a:p>
          <a:p>
            <a:pPr eaLnBrk="1" hangingPunct="1">
              <a:lnSpc>
                <a:spcPct val="90000"/>
              </a:lnSpc>
            </a:pPr>
            <a:r>
              <a:rPr kumimoji="1" lang="en-US" altLang="en-US" sz="2000" dirty="0">
                <a:solidFill>
                  <a:srgbClr val="000000"/>
                </a:solidFill>
                <a:latin typeface="Helvetica" panose="020B0604020202020204" pitchFamily="34" charset="0"/>
              </a:rPr>
              <a:t>An early match like the SF PGY-2 match</a:t>
            </a:r>
          </a:p>
          <a:p>
            <a:pPr marL="889000" eaLnBrk="1" hangingPunct="1">
              <a:lnSpc>
                <a:spcPct val="90000"/>
              </a:lnSpc>
              <a:buClr>
                <a:srgbClr val="00694E"/>
              </a:buClr>
              <a:buFont typeface="Wingdings" charset="2"/>
              <a:buChar char="ü"/>
            </a:pPr>
            <a:r>
              <a:rPr kumimoji="1" lang="en-US" altLang="en-US" sz="2000" dirty="0">
                <a:solidFill>
                  <a:srgbClr val="000000"/>
                </a:solidFill>
                <a:latin typeface="Arial" panose="020B0604020202020204" pitchFamily="34" charset="0"/>
              </a:rPr>
              <a:t>Go to </a:t>
            </a:r>
            <a:r>
              <a:rPr kumimoji="1" lang="en-US" altLang="en-US" sz="2000" dirty="0" err="1">
                <a:solidFill>
                  <a:srgbClr val="000000"/>
                </a:solidFill>
                <a:latin typeface="Arial" panose="020B0604020202020204" pitchFamily="34" charset="0"/>
              </a:rPr>
              <a:t>www.urologymatch.com</a:t>
            </a:r>
            <a:r>
              <a:rPr kumimoji="1" lang="en-US" altLang="en-US" sz="2000" dirty="0">
                <a:solidFill>
                  <a:srgbClr val="000000"/>
                </a:solidFill>
                <a:latin typeface="Arial" panose="020B0604020202020204" pitchFamily="34" charset="0"/>
              </a:rPr>
              <a:t> for info &amp; to register on-line </a:t>
            </a:r>
          </a:p>
          <a:p>
            <a:pPr marL="889000" eaLnBrk="1" hangingPunct="1">
              <a:lnSpc>
                <a:spcPct val="90000"/>
              </a:lnSpc>
              <a:buClr>
                <a:srgbClr val="00694E"/>
              </a:buClr>
              <a:buFont typeface="Wingdings" charset="2"/>
              <a:buChar char="ü"/>
            </a:pPr>
            <a:r>
              <a:rPr kumimoji="1" lang="en-US" altLang="en-US" sz="2000" dirty="0">
                <a:solidFill>
                  <a:srgbClr val="000000"/>
                </a:solidFill>
                <a:latin typeface="Arial" panose="020B0604020202020204" pitchFamily="34" charset="0"/>
              </a:rPr>
              <a:t>Aug…register</a:t>
            </a:r>
          </a:p>
          <a:p>
            <a:pPr marL="889000" eaLnBrk="1" hangingPunct="1">
              <a:lnSpc>
                <a:spcPct val="90000"/>
              </a:lnSpc>
              <a:buClr>
                <a:srgbClr val="00694E"/>
              </a:buClr>
              <a:buFont typeface="Wingdings" charset="2"/>
              <a:buChar char="ü"/>
            </a:pPr>
            <a:r>
              <a:rPr kumimoji="1" lang="en-US" altLang="en-US" sz="2000" dirty="0">
                <a:solidFill>
                  <a:srgbClr val="000000"/>
                </a:solidFill>
                <a:latin typeface="Arial" panose="020B0604020202020204" pitchFamily="34" charset="0"/>
              </a:rPr>
              <a:t>Jan…get results</a:t>
            </a:r>
          </a:p>
          <a:p>
            <a:pPr marL="889000" eaLnBrk="1" hangingPunct="1">
              <a:lnSpc>
                <a:spcPct val="90000"/>
              </a:lnSpc>
              <a:buClr>
                <a:srgbClr val="00694E"/>
              </a:buClr>
              <a:buFont typeface="Wingdings" charset="2"/>
              <a:buChar char="ü"/>
            </a:pPr>
            <a:r>
              <a:rPr kumimoji="1" lang="en-US" altLang="en-US" sz="2000" dirty="0">
                <a:solidFill>
                  <a:srgbClr val="000000"/>
                </a:solidFill>
                <a:latin typeface="Arial" panose="020B0604020202020204" pitchFamily="34" charset="0"/>
              </a:rPr>
              <a:t>If unsuccessful, you’</a:t>
            </a:r>
            <a:r>
              <a:rPr kumimoji="1" lang="en-US" altLang="ja-JP" sz="2000" dirty="0">
                <a:solidFill>
                  <a:srgbClr val="000000"/>
                </a:solidFill>
                <a:latin typeface="Arial" panose="020B0604020202020204" pitchFamily="34" charset="0"/>
              </a:rPr>
              <a:t>ll go through NRMP, provided you registered (match rate </a:t>
            </a:r>
            <a:r>
              <a:rPr kumimoji="1" lang="en-US" altLang="ja-JP" sz="2000" dirty="0" smtClean="0">
                <a:solidFill>
                  <a:srgbClr val="000000"/>
                </a:solidFill>
                <a:latin typeface="Arial" panose="020B0604020202020204" pitchFamily="34" charset="0"/>
              </a:rPr>
              <a:t>2016 </a:t>
            </a:r>
            <a:r>
              <a:rPr kumimoji="1" lang="en-US" altLang="ja-JP" sz="2000" dirty="0">
                <a:solidFill>
                  <a:srgbClr val="000000"/>
                </a:solidFill>
                <a:latin typeface="Arial" panose="020B0604020202020204" pitchFamily="34" charset="0"/>
              </a:rPr>
              <a:t>overall 72%)</a:t>
            </a:r>
          </a:p>
          <a:p>
            <a:pPr eaLnBrk="1" hangingPunct="1">
              <a:lnSpc>
                <a:spcPct val="90000"/>
              </a:lnSpc>
            </a:pPr>
            <a:r>
              <a:rPr kumimoji="1" lang="en-US" altLang="en-US" sz="2000" dirty="0">
                <a:solidFill>
                  <a:srgbClr val="000000"/>
                </a:solidFill>
                <a:latin typeface="Helvetica" panose="020B0604020202020204" pitchFamily="34" charset="0"/>
              </a:rPr>
              <a:t>If successful, you may… </a:t>
            </a:r>
          </a:p>
          <a:p>
            <a:pPr marL="889000" eaLnBrk="1" hangingPunct="1">
              <a:lnSpc>
                <a:spcPct val="90000"/>
              </a:lnSpc>
              <a:buClr>
                <a:srgbClr val="3C7D51"/>
              </a:buClr>
              <a:buFont typeface="Wingdings" charset="2"/>
              <a:buChar char="ü"/>
            </a:pPr>
            <a:r>
              <a:rPr kumimoji="1" lang="en-US" altLang="en-US" sz="2000" dirty="0">
                <a:solidFill>
                  <a:srgbClr val="000000"/>
                </a:solidFill>
                <a:latin typeface="Arial" panose="020B0604020202020204" pitchFamily="34" charset="0"/>
              </a:rPr>
              <a:t>go through </a:t>
            </a:r>
            <a:r>
              <a:rPr kumimoji="1" lang="en-US" altLang="en-US" sz="2000" dirty="0" smtClean="0">
                <a:solidFill>
                  <a:srgbClr val="000000"/>
                </a:solidFill>
                <a:latin typeface="Arial" panose="020B0604020202020204" pitchFamily="34" charset="0"/>
              </a:rPr>
              <a:t>NRMP </a:t>
            </a:r>
            <a:r>
              <a:rPr kumimoji="1" lang="en-US" altLang="en-US" sz="2000" dirty="0">
                <a:solidFill>
                  <a:srgbClr val="000000"/>
                </a:solidFill>
                <a:latin typeface="Arial" panose="020B0604020202020204" pitchFamily="34" charset="0"/>
              </a:rPr>
              <a:t>as a formality for a PGY-1 Surgery-P spot at same institution, or </a:t>
            </a:r>
          </a:p>
          <a:p>
            <a:pPr marL="889000" eaLnBrk="1" hangingPunct="1">
              <a:lnSpc>
                <a:spcPct val="90000"/>
              </a:lnSpc>
              <a:buClr>
                <a:srgbClr val="3C7D51"/>
              </a:buClr>
              <a:buFont typeface="Wingdings" charset="2"/>
              <a:buChar char="ü"/>
            </a:pPr>
            <a:r>
              <a:rPr kumimoji="1" lang="en-US" altLang="en-US" sz="2000" dirty="0">
                <a:solidFill>
                  <a:srgbClr val="000000"/>
                </a:solidFill>
                <a:latin typeface="Arial" panose="020B0604020202020204" pitchFamily="34" charset="0"/>
              </a:rPr>
              <a:t>go through </a:t>
            </a:r>
            <a:r>
              <a:rPr kumimoji="1" lang="en-US" altLang="en-US" sz="2000" dirty="0" smtClean="0">
                <a:solidFill>
                  <a:srgbClr val="000000"/>
                </a:solidFill>
                <a:latin typeface="Arial" panose="020B0604020202020204" pitchFamily="34" charset="0"/>
              </a:rPr>
              <a:t>NRMP </a:t>
            </a:r>
            <a:r>
              <a:rPr kumimoji="1" lang="en-US" altLang="en-US" sz="2000" dirty="0">
                <a:solidFill>
                  <a:srgbClr val="000000"/>
                </a:solidFill>
                <a:latin typeface="Arial" panose="020B0604020202020204" pitchFamily="34" charset="0"/>
              </a:rPr>
              <a:t>for a PGY-1 Surgery-P spot elsewhere</a:t>
            </a:r>
          </a:p>
          <a:p>
            <a:pPr eaLnBrk="1" hangingPunct="1">
              <a:lnSpc>
                <a:spcPct val="90000"/>
              </a:lnSpc>
              <a:buFont typeface="Wingdings" panose="05000000000000000000" pitchFamily="2" charset="2"/>
              <a:buChar char="ü"/>
            </a:pPr>
            <a:endParaRPr kumimoji="1" lang="en-US" altLang="en-US" sz="1800" b="1" dirty="0">
              <a:latin typeface="Helvetica" panose="020B0604020202020204" pitchFamily="34" charset="0"/>
            </a:endParaRPr>
          </a:p>
          <a:p>
            <a:pPr eaLnBrk="1" hangingPunct="1"/>
            <a:endParaRPr lang="en-US" altLang="en-US" dirty="0">
              <a:latin typeface="Helvetic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95300" y="1295400"/>
            <a:ext cx="8229600" cy="990600"/>
          </a:xfrm>
        </p:spPr>
        <p:txBody>
          <a:bodyPr anchor="t"/>
          <a:lstStyle/>
          <a:p>
            <a:pPr eaLnBrk="1" hangingPunct="1"/>
            <a:r>
              <a:rPr lang="en-US" altLang="en-US" sz="3200">
                <a:latin typeface="Arial" panose="020B0604020202020204" pitchFamily="34" charset="0"/>
              </a:rPr>
              <a:t>Military Scholarship Students</a:t>
            </a:r>
          </a:p>
        </p:txBody>
      </p:sp>
      <p:sp>
        <p:nvSpPr>
          <p:cNvPr id="53250" name="Content Placeholder 2"/>
          <p:cNvSpPr>
            <a:spLocks noGrp="1"/>
          </p:cNvSpPr>
          <p:nvPr>
            <p:ph idx="1"/>
          </p:nvPr>
        </p:nvSpPr>
        <p:spPr>
          <a:xfrm>
            <a:off x="457200" y="2288894"/>
            <a:ext cx="8305800" cy="4114800"/>
          </a:xfrm>
        </p:spPr>
        <p:txBody>
          <a:bodyPr/>
          <a:lstStyle/>
          <a:p>
            <a:pPr eaLnBrk="1" hangingPunct="1"/>
            <a:r>
              <a:rPr kumimoji="1" lang="en-US" altLang="en-US" sz="1800" dirty="0">
                <a:solidFill>
                  <a:srgbClr val="000000"/>
                </a:solidFill>
                <a:latin typeface="Helvetica" charset="0"/>
                <a:ea typeface="Helvetica" charset="0"/>
                <a:cs typeface="Helvetica" charset="0"/>
              </a:rPr>
              <a:t>Military branches have a selection/match process</a:t>
            </a:r>
          </a:p>
          <a:p>
            <a:pPr marL="1471613" lvl="1" eaLnBrk="1" hangingPunct="1"/>
            <a:r>
              <a:rPr kumimoji="1" lang="en-US" altLang="en-US" sz="1600" dirty="0">
                <a:solidFill>
                  <a:srgbClr val="000000"/>
                </a:solidFill>
                <a:latin typeface="Helvetica" charset="0"/>
                <a:ea typeface="Helvetica" charset="0"/>
                <a:cs typeface="Helvetica" charset="0"/>
              </a:rPr>
              <a:t>see </a:t>
            </a:r>
            <a:r>
              <a:rPr kumimoji="1" lang="en-US" altLang="en-US" sz="1600" dirty="0">
                <a:solidFill>
                  <a:srgbClr val="000000"/>
                </a:solidFill>
                <a:latin typeface="Helvetica" charset="0"/>
                <a:ea typeface="Helvetica" charset="0"/>
                <a:cs typeface="Helvetica" charset="0"/>
                <a:hlinkClick r:id="rId4"/>
              </a:rPr>
              <a:t>http://www.militarygme.org</a:t>
            </a:r>
            <a:endParaRPr kumimoji="1" lang="en-US" altLang="en-US" sz="1600" dirty="0">
              <a:solidFill>
                <a:srgbClr val="000000"/>
              </a:solidFill>
              <a:latin typeface="Helvetica" charset="0"/>
              <a:ea typeface="Helvetica" charset="0"/>
              <a:cs typeface="Helvetica" charset="0"/>
            </a:endParaRPr>
          </a:p>
          <a:p>
            <a:pPr marL="1471613" lvl="1" eaLnBrk="1" hangingPunct="1"/>
            <a:r>
              <a:rPr lang="en-US" altLang="ja-JP" sz="1600" dirty="0">
                <a:solidFill>
                  <a:srgbClr val="000000"/>
                </a:solidFill>
                <a:latin typeface="Helvetica" charset="0"/>
                <a:ea typeface="Helvetica" charset="0"/>
                <a:cs typeface="Helvetica" charset="0"/>
              </a:rPr>
              <a:t>handled by Joint Service Graduate Medical Education Selection Board</a:t>
            </a:r>
            <a:endParaRPr kumimoji="1" lang="en-US" altLang="ja-JP" sz="1600" dirty="0">
              <a:solidFill>
                <a:srgbClr val="000000"/>
              </a:solidFill>
              <a:latin typeface="Helvetica" charset="0"/>
              <a:ea typeface="Helvetica" charset="0"/>
              <a:cs typeface="Helvetica" charset="0"/>
            </a:endParaRPr>
          </a:p>
          <a:p>
            <a:pPr eaLnBrk="1" hangingPunct="1"/>
            <a:r>
              <a:rPr kumimoji="1" lang="en-US" altLang="en-US" sz="1800" dirty="0">
                <a:solidFill>
                  <a:srgbClr val="000000"/>
                </a:solidFill>
                <a:latin typeface="Helvetica" charset="0"/>
                <a:ea typeface="Helvetica" charset="0"/>
                <a:cs typeface="Helvetica" charset="0"/>
              </a:rPr>
              <a:t>Army &amp; Navy programs use ERAS, Air Force has own system</a:t>
            </a:r>
          </a:p>
          <a:p>
            <a:pPr eaLnBrk="1" hangingPunct="1"/>
            <a:r>
              <a:rPr kumimoji="1" lang="en-US" altLang="en-US" sz="1800" b="1" i="1" dirty="0">
                <a:solidFill>
                  <a:srgbClr val="000000"/>
                </a:solidFill>
                <a:latin typeface="Helvetica" charset="0"/>
                <a:ea typeface="Helvetica" charset="0"/>
                <a:cs typeface="Helvetica" charset="0"/>
              </a:rPr>
              <a:t>Service specific </a:t>
            </a:r>
            <a:r>
              <a:rPr kumimoji="1" lang="en-US" altLang="en-US" sz="1800" b="1" i="1" dirty="0" smtClean="0">
                <a:solidFill>
                  <a:srgbClr val="000000"/>
                </a:solidFill>
                <a:latin typeface="Helvetica" charset="0"/>
                <a:ea typeface="Helvetica" charset="0"/>
                <a:cs typeface="Helvetica" charset="0"/>
              </a:rPr>
              <a:t>decisions </a:t>
            </a:r>
            <a:r>
              <a:rPr kumimoji="1" lang="en-US" altLang="en-US" sz="1800" dirty="0" smtClean="0">
                <a:solidFill>
                  <a:srgbClr val="000000"/>
                </a:solidFill>
                <a:latin typeface="Helvetica" charset="0"/>
                <a:ea typeface="Helvetica" charset="0"/>
                <a:cs typeface="Helvetica" charset="0"/>
              </a:rPr>
              <a:t>regarding</a:t>
            </a:r>
            <a:r>
              <a:rPr kumimoji="1" lang="en-US" altLang="en-US" sz="1800" b="1" i="1" dirty="0" smtClean="0">
                <a:solidFill>
                  <a:srgbClr val="000000"/>
                </a:solidFill>
                <a:latin typeface="Helvetica" charset="0"/>
                <a:ea typeface="Helvetica" charset="0"/>
                <a:cs typeface="Helvetica" charset="0"/>
              </a:rPr>
              <a:t> </a:t>
            </a:r>
            <a:r>
              <a:rPr kumimoji="1" lang="en-US" altLang="en-US" sz="1800" dirty="0" smtClean="0">
                <a:solidFill>
                  <a:srgbClr val="000000"/>
                </a:solidFill>
                <a:latin typeface="Helvetica" charset="0"/>
                <a:ea typeface="Helvetica" charset="0"/>
                <a:cs typeface="Helvetica" charset="0"/>
              </a:rPr>
              <a:t>any possible </a:t>
            </a:r>
            <a:r>
              <a:rPr kumimoji="1" lang="en-US" altLang="en-US" sz="1800" dirty="0">
                <a:solidFill>
                  <a:srgbClr val="000000"/>
                </a:solidFill>
                <a:latin typeface="Helvetica" charset="0"/>
                <a:ea typeface="Helvetica" charset="0"/>
                <a:cs typeface="Helvetica" charset="0"/>
              </a:rPr>
              <a:t>deferment to NRMP </a:t>
            </a:r>
          </a:p>
          <a:p>
            <a:pPr eaLnBrk="1" hangingPunct="1"/>
            <a:r>
              <a:rPr kumimoji="1" lang="en-US" altLang="en-US" sz="1800" dirty="0">
                <a:solidFill>
                  <a:srgbClr val="000000"/>
                </a:solidFill>
                <a:latin typeface="Helvetica" charset="0"/>
                <a:ea typeface="Helvetica" charset="0"/>
                <a:cs typeface="Helvetica" charset="0"/>
              </a:rPr>
              <a:t>You’</a:t>
            </a:r>
            <a:r>
              <a:rPr kumimoji="1" lang="en-US" altLang="ja-JP" sz="1800" dirty="0">
                <a:solidFill>
                  <a:srgbClr val="000000"/>
                </a:solidFill>
                <a:latin typeface="Helvetica" charset="0"/>
                <a:ea typeface="Helvetica" charset="0"/>
                <a:cs typeface="Helvetica" charset="0"/>
              </a:rPr>
              <a:t>ll apply early (Summer) &amp; find out in mid-December </a:t>
            </a:r>
          </a:p>
          <a:p>
            <a:pPr eaLnBrk="1" hangingPunct="1"/>
            <a:r>
              <a:rPr kumimoji="1" lang="en-US" altLang="en-US" sz="1800" dirty="0" smtClean="0">
                <a:solidFill>
                  <a:srgbClr val="000000"/>
                </a:solidFill>
                <a:latin typeface="Helvetica" charset="0"/>
                <a:ea typeface="Helvetica" charset="0"/>
                <a:cs typeface="Helvetica" charset="0"/>
              </a:rPr>
              <a:t>MSPE </a:t>
            </a:r>
            <a:r>
              <a:rPr kumimoji="1" lang="en-US" altLang="en-US" sz="1800" dirty="0">
                <a:solidFill>
                  <a:srgbClr val="000000"/>
                </a:solidFill>
                <a:latin typeface="Helvetica" charset="0"/>
                <a:ea typeface="Helvetica" charset="0"/>
                <a:cs typeface="Helvetica" charset="0"/>
              </a:rPr>
              <a:t>will be sent on October 1</a:t>
            </a:r>
            <a:r>
              <a:rPr kumimoji="1" lang="en-US" altLang="en-US" sz="1800" baseline="30000" dirty="0">
                <a:solidFill>
                  <a:srgbClr val="000000"/>
                </a:solidFill>
                <a:latin typeface="Helvetica" charset="0"/>
                <a:ea typeface="Helvetica" charset="0"/>
                <a:cs typeface="Helvetica" charset="0"/>
              </a:rPr>
              <a:t>st</a:t>
            </a:r>
            <a:r>
              <a:rPr kumimoji="1" lang="en-US" altLang="en-US" sz="1800" dirty="0">
                <a:solidFill>
                  <a:srgbClr val="000000"/>
                </a:solidFill>
                <a:latin typeface="Helvetica" charset="0"/>
                <a:ea typeface="Helvetica" charset="0"/>
                <a:cs typeface="Helvetica" charset="0"/>
              </a:rPr>
              <a:t> </a:t>
            </a:r>
          </a:p>
          <a:p>
            <a:pPr eaLnBrk="1" hangingPunct="1"/>
            <a:r>
              <a:rPr lang="en-US" altLang="en-US" sz="1800" dirty="0">
                <a:solidFill>
                  <a:srgbClr val="000000"/>
                </a:solidFill>
                <a:latin typeface="Helvetica" charset="0"/>
                <a:ea typeface="Helvetica" charset="0"/>
                <a:cs typeface="Helvetica" charset="0"/>
              </a:rPr>
              <a:t>If deferred to do a civilian residency, </a:t>
            </a:r>
            <a:r>
              <a:rPr lang="en-US" altLang="en-US" sz="1800" dirty="0" smtClean="0">
                <a:solidFill>
                  <a:srgbClr val="000000"/>
                </a:solidFill>
                <a:latin typeface="Helvetica" charset="0"/>
                <a:ea typeface="Helvetica" charset="0"/>
                <a:cs typeface="Helvetica" charset="0"/>
              </a:rPr>
              <a:t>will continue </a:t>
            </a:r>
            <a:r>
              <a:rPr lang="en-US" altLang="en-US" sz="1800" dirty="0">
                <a:solidFill>
                  <a:srgbClr val="000000"/>
                </a:solidFill>
                <a:latin typeface="Helvetica" charset="0"/>
                <a:ea typeface="Helvetica" charset="0"/>
                <a:cs typeface="Helvetica" charset="0"/>
              </a:rPr>
              <a:t>in NRMP for the March match.   Re</a:t>
            </a:r>
            <a:r>
              <a:rPr kumimoji="1" lang="en-US" altLang="en-US" sz="1800" dirty="0">
                <a:solidFill>
                  <a:srgbClr val="000000"/>
                </a:solidFill>
                <a:latin typeface="Helvetica" charset="0"/>
                <a:ea typeface="Helvetica" charset="0"/>
                <a:cs typeface="Helvetica" charset="0"/>
              </a:rPr>
              <a:t>member Nov 30</a:t>
            </a:r>
            <a:r>
              <a:rPr kumimoji="1" lang="en-US" altLang="en-US" sz="1800" baseline="30000" dirty="0">
                <a:solidFill>
                  <a:srgbClr val="000000"/>
                </a:solidFill>
                <a:latin typeface="Helvetica" charset="0"/>
                <a:ea typeface="Helvetica" charset="0"/>
                <a:cs typeface="Helvetica" charset="0"/>
              </a:rPr>
              <a:t>th</a:t>
            </a:r>
            <a:r>
              <a:rPr kumimoji="1" lang="en-US" altLang="en-US" sz="1800" dirty="0">
                <a:solidFill>
                  <a:srgbClr val="000000"/>
                </a:solidFill>
                <a:latin typeface="Helvetica" charset="0"/>
                <a:ea typeface="Helvetica" charset="0"/>
                <a:cs typeface="Helvetica" charset="0"/>
              </a:rPr>
              <a:t> deadline</a:t>
            </a:r>
          </a:p>
          <a:p>
            <a:pPr eaLnBrk="1" hangingPunct="1"/>
            <a:endParaRPr kumimoji="1" lang="en-US" altLang="en-US" sz="1200" dirty="0">
              <a:solidFill>
                <a:srgbClr val="000000"/>
              </a:solidFill>
              <a:latin typeface="Sand" pitchFamily="1" charset="0"/>
            </a:endParaRPr>
          </a:p>
          <a:p>
            <a:pPr eaLnBrk="1" hangingPunct="1"/>
            <a:r>
              <a:rPr kumimoji="1" lang="en-US" altLang="en-US" sz="1800" b="1" dirty="0" smtClean="0">
                <a:solidFill>
                  <a:srgbClr val="000000"/>
                </a:solidFill>
                <a:latin typeface="Comic Sans MS" panose="030F0702030302020204" pitchFamily="66" charset="0"/>
              </a:rPr>
              <a:t>HPSP </a:t>
            </a:r>
            <a:r>
              <a:rPr kumimoji="1" lang="en-US" altLang="en-US" sz="1800" b="1" dirty="0">
                <a:solidFill>
                  <a:srgbClr val="000000"/>
                </a:solidFill>
                <a:latin typeface="Comic Sans MS" panose="030F0702030302020204" pitchFamily="66" charset="0"/>
              </a:rPr>
              <a:t>students should talk </a:t>
            </a:r>
            <a:r>
              <a:rPr kumimoji="1" lang="en-US" altLang="en-US" sz="1800" b="1" dirty="0" smtClean="0">
                <a:solidFill>
                  <a:srgbClr val="000000"/>
                </a:solidFill>
                <a:latin typeface="Comic Sans MS" panose="030F0702030302020204" pitchFamily="66" charset="0"/>
              </a:rPr>
              <a:t>with </a:t>
            </a:r>
            <a:r>
              <a:rPr kumimoji="1" lang="en-US" altLang="en-US" sz="1800" b="1" dirty="0" err="1" smtClean="0">
                <a:solidFill>
                  <a:srgbClr val="000000"/>
                </a:solidFill>
                <a:latin typeface="Comic Sans MS" panose="030F0702030302020204" pitchFamily="66" charset="0"/>
              </a:rPr>
              <a:t>Dr</a:t>
            </a:r>
            <a:r>
              <a:rPr kumimoji="1" lang="en-US" altLang="en-US" sz="1800" b="1" dirty="0" smtClean="0">
                <a:solidFill>
                  <a:srgbClr val="000000"/>
                </a:solidFill>
                <a:latin typeface="Comic Sans MS" panose="030F0702030302020204" pitchFamily="66" charset="0"/>
              </a:rPr>
              <a:t> </a:t>
            </a:r>
            <a:r>
              <a:rPr kumimoji="1" lang="en-US" altLang="en-US" sz="1800" b="1" dirty="0" err="1" smtClean="0">
                <a:solidFill>
                  <a:srgbClr val="000000"/>
                </a:solidFill>
                <a:latin typeface="Comic Sans MS" panose="030F0702030302020204" pitchFamily="66" charset="0"/>
              </a:rPr>
              <a:t>Tous</a:t>
            </a:r>
            <a:r>
              <a:rPr kumimoji="1" lang="en-US" altLang="en-US" sz="1800" b="1" dirty="0" smtClean="0">
                <a:solidFill>
                  <a:srgbClr val="000000"/>
                </a:solidFill>
                <a:latin typeface="Comic Sans MS" panose="030F0702030302020204" pitchFamily="66" charset="0"/>
              </a:rPr>
              <a:t> to </a:t>
            </a:r>
            <a:r>
              <a:rPr kumimoji="1" lang="en-US" altLang="en-US" sz="1800" b="1" dirty="0">
                <a:solidFill>
                  <a:srgbClr val="000000"/>
                </a:solidFill>
                <a:latin typeface="Comic Sans MS" panose="030F0702030302020204" pitchFamily="66" charset="0"/>
              </a:rPr>
              <a:t>review process</a:t>
            </a:r>
          </a:p>
          <a:p>
            <a:pPr marL="1071563" eaLnBrk="1" hangingPunct="1">
              <a:buClr>
                <a:srgbClr val="00694E"/>
              </a:buClr>
              <a:buFont typeface="Wingdings" charset="2"/>
              <a:buChar char="ü"/>
            </a:pPr>
            <a:r>
              <a:rPr kumimoji="1" lang="en-US" altLang="en-US" sz="1600" b="1" dirty="0">
                <a:solidFill>
                  <a:srgbClr val="000000"/>
                </a:solidFill>
                <a:latin typeface="Comic Sans MS" panose="030F0702030302020204" pitchFamily="66" charset="0"/>
              </a:rPr>
              <a:t>Commissioning ceremony is the morning of graduation, </a:t>
            </a:r>
            <a:r>
              <a:rPr kumimoji="1" lang="en-US" altLang="en-US" sz="1600" b="1" dirty="0" smtClean="0">
                <a:solidFill>
                  <a:srgbClr val="000000"/>
                </a:solidFill>
                <a:latin typeface="Comic Sans MS" panose="030F0702030302020204" pitchFamily="66" charset="0"/>
              </a:rPr>
              <a:t>26 May 2017!</a:t>
            </a:r>
            <a:endParaRPr kumimoji="1" lang="en-US" altLang="en-US" sz="1600" b="1" dirty="0">
              <a:solidFill>
                <a:srgbClr val="000000"/>
              </a:solidFill>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Chimes"/>
          </p:stSnd>
        </p:sndAc>
      </p:transition>
    </mc:Choice>
    <mc:Fallback xmlns="">
      <p:transition>
        <p:sndAc>
          <p:stSnd>
            <p:snd r:embed="rId5" name="Chimes"/>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81000" y="838200"/>
            <a:ext cx="8229600" cy="1143000"/>
          </a:xfrm>
        </p:spPr>
        <p:txBody>
          <a:bodyPr/>
          <a:lstStyle/>
          <a:p>
            <a:r>
              <a:rPr lang="en-US" altLang="en-US"/>
              <a:t>Key Student Affairs Contacts</a:t>
            </a:r>
          </a:p>
        </p:txBody>
      </p:sp>
      <p:sp>
        <p:nvSpPr>
          <p:cNvPr id="55298" name="Content Placeholder 2"/>
          <p:cNvSpPr>
            <a:spLocks noGrp="1"/>
          </p:cNvSpPr>
          <p:nvPr>
            <p:ph idx="1"/>
          </p:nvPr>
        </p:nvSpPr>
        <p:spPr>
          <a:xfrm>
            <a:off x="457200" y="2179638"/>
            <a:ext cx="8229600" cy="4525962"/>
          </a:xfrm>
        </p:spPr>
        <p:txBody>
          <a:bodyPr/>
          <a:lstStyle/>
          <a:p>
            <a:r>
              <a:rPr lang="en-US" altLang="en-US" dirty="0" err="1"/>
              <a:t>Dr</a:t>
            </a:r>
            <a:r>
              <a:rPr lang="en-US" altLang="en-US" dirty="0"/>
              <a:t> LeRoy – because he is in charge!</a:t>
            </a:r>
          </a:p>
          <a:p>
            <a:r>
              <a:rPr lang="en-US" altLang="en-US" dirty="0"/>
              <a:t>Joyce </a:t>
            </a:r>
            <a:r>
              <a:rPr lang="en-US" altLang="en-US" dirty="0" err="1"/>
              <a:t>Baver</a:t>
            </a:r>
            <a:r>
              <a:rPr lang="en-US" altLang="en-US" dirty="0"/>
              <a:t> – MSPE</a:t>
            </a:r>
          </a:p>
          <a:p>
            <a:r>
              <a:rPr lang="en-US" altLang="en-US" dirty="0"/>
              <a:t>Diana Ebert – Transcript</a:t>
            </a:r>
          </a:p>
          <a:p>
            <a:r>
              <a:rPr lang="en-US" altLang="en-US" dirty="0"/>
              <a:t>Chris DeWitt – NRMP system</a:t>
            </a:r>
          </a:p>
          <a:p>
            <a:r>
              <a:rPr lang="en-US" altLang="en-US" dirty="0"/>
              <a:t>Greg </a:t>
            </a:r>
            <a:r>
              <a:rPr lang="en-US" altLang="en-US" dirty="0" err="1"/>
              <a:t>Kojola</a:t>
            </a:r>
            <a:r>
              <a:rPr lang="en-US" altLang="en-US" dirty="0"/>
              <a:t> – Photos; ERAS; SF Match; Military Match systems</a:t>
            </a:r>
          </a:p>
          <a:p>
            <a:r>
              <a:rPr lang="en-US" altLang="en-US" dirty="0" err="1" smtClean="0"/>
              <a:t>Drs</a:t>
            </a:r>
            <a:r>
              <a:rPr lang="en-US" altLang="en-US" dirty="0" smtClean="0"/>
              <a:t> Poston, </a:t>
            </a:r>
            <a:r>
              <a:rPr lang="en-US" altLang="en-US" dirty="0" err="1"/>
              <a:t>Tous</a:t>
            </a:r>
            <a:r>
              <a:rPr lang="en-US" altLang="en-US" dirty="0"/>
              <a:t> – advice on the whole enchilada</a:t>
            </a: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78106" y="1134319"/>
            <a:ext cx="8229600" cy="762000"/>
          </a:xfrm>
        </p:spPr>
        <p:txBody>
          <a:bodyPr anchor="t"/>
          <a:lstStyle/>
          <a:p>
            <a:pPr eaLnBrk="1" hangingPunct="1"/>
            <a:r>
              <a:rPr lang="en-US" altLang="en-US" sz="3600" dirty="0" smtClean="0">
                <a:latin typeface="Arial" panose="020B0604020202020204" pitchFamily="34" charset="0"/>
              </a:rPr>
              <a:t>Tasks:</a:t>
            </a:r>
            <a:endParaRPr lang="en-US" altLang="en-US" sz="3600" dirty="0">
              <a:latin typeface="Arial" panose="020B0604020202020204" pitchFamily="34" charset="0"/>
            </a:endParaRPr>
          </a:p>
        </p:txBody>
      </p:sp>
      <p:sp>
        <p:nvSpPr>
          <p:cNvPr id="15363" name="Content Placeholder 2"/>
          <p:cNvSpPr>
            <a:spLocks noGrp="1"/>
          </p:cNvSpPr>
          <p:nvPr>
            <p:ph idx="1"/>
          </p:nvPr>
        </p:nvSpPr>
        <p:spPr>
          <a:xfrm>
            <a:off x="835306" y="1896319"/>
            <a:ext cx="7772400" cy="4191000"/>
          </a:xfrm>
          <a:extLst/>
        </p:spPr>
        <p:txBody>
          <a:bodyPr>
            <a:noAutofit/>
          </a:bodyPr>
          <a:lstStyle/>
          <a:p>
            <a:pPr eaLnBrk="1" hangingPunct="1"/>
            <a:r>
              <a:rPr kumimoji="1" lang="en-US" altLang="en-US" sz="2200" dirty="0">
                <a:ea typeface="Calibri" charset="0"/>
                <a:cs typeface="Calibri" charset="0"/>
              </a:rPr>
              <a:t>Research programs through ACGME or FREIDA websites</a:t>
            </a:r>
          </a:p>
          <a:p>
            <a:pPr eaLnBrk="1" hangingPunct="1"/>
            <a:r>
              <a:rPr kumimoji="1" lang="en-US" altLang="en-US" sz="2200" dirty="0">
                <a:ea typeface="Calibri" charset="0"/>
                <a:cs typeface="Calibri" charset="0"/>
              </a:rPr>
              <a:t>Complete </a:t>
            </a:r>
            <a:r>
              <a:rPr kumimoji="1" lang="en-US" altLang="en-US" sz="2200" dirty="0" smtClean="0">
                <a:ea typeface="Calibri" charset="0"/>
                <a:cs typeface="Calibri" charset="0"/>
              </a:rPr>
              <a:t>ERAS package</a:t>
            </a:r>
            <a:endParaRPr kumimoji="1" lang="en-US" altLang="en-US" sz="2200" dirty="0">
              <a:ea typeface="Calibri" charset="0"/>
              <a:cs typeface="Calibri" charset="0"/>
            </a:endParaRPr>
          </a:p>
          <a:p>
            <a:pPr eaLnBrk="1" hangingPunct="1"/>
            <a:r>
              <a:rPr kumimoji="1" lang="en-US" altLang="en-US" sz="2200" dirty="0">
                <a:ea typeface="Calibri" charset="0"/>
                <a:cs typeface="Calibri" charset="0"/>
              </a:rPr>
              <a:t>Develop </a:t>
            </a:r>
            <a:r>
              <a:rPr kumimoji="1" lang="en-US" altLang="en-US" sz="2200" dirty="0" smtClean="0">
                <a:ea typeface="Calibri" charset="0"/>
                <a:cs typeface="Calibri" charset="0"/>
              </a:rPr>
              <a:t>Personal </a:t>
            </a:r>
            <a:r>
              <a:rPr kumimoji="1" lang="en-US" altLang="en-US" sz="2200" dirty="0">
                <a:ea typeface="Calibri" charset="0"/>
                <a:cs typeface="Calibri" charset="0"/>
              </a:rPr>
              <a:t>Statement</a:t>
            </a:r>
          </a:p>
          <a:p>
            <a:pPr eaLnBrk="1" hangingPunct="1"/>
            <a:r>
              <a:rPr kumimoji="1" lang="en-US" altLang="en-US" sz="2200" dirty="0">
                <a:ea typeface="Calibri" charset="0"/>
                <a:cs typeface="Calibri" charset="0"/>
              </a:rPr>
              <a:t>Request letters of recommendation (</a:t>
            </a:r>
            <a:r>
              <a:rPr kumimoji="1" lang="en-US" altLang="en-US" sz="2200" dirty="0" err="1">
                <a:ea typeface="Calibri" charset="0"/>
                <a:cs typeface="Calibri" charset="0"/>
              </a:rPr>
              <a:t>LoRs</a:t>
            </a:r>
            <a:r>
              <a:rPr kumimoji="1" lang="en-US" altLang="en-US" sz="2200" dirty="0">
                <a:ea typeface="Calibri" charset="0"/>
                <a:cs typeface="Calibri" charset="0"/>
              </a:rPr>
              <a:t>)</a:t>
            </a:r>
          </a:p>
          <a:p>
            <a:pPr eaLnBrk="1" hangingPunct="1"/>
            <a:r>
              <a:rPr kumimoji="1" lang="en-US" altLang="en-US" sz="2200" dirty="0">
                <a:ea typeface="Calibri" charset="0"/>
                <a:cs typeface="Calibri" charset="0"/>
              </a:rPr>
              <a:t>Review Medical Student Performance Evaluation (Dean</a:t>
            </a:r>
            <a:r>
              <a:rPr kumimoji="1" lang="ja-JP" altLang="en-US" sz="2200" dirty="0">
                <a:ea typeface="Calibri" charset="0"/>
                <a:cs typeface="Calibri" charset="0"/>
              </a:rPr>
              <a:t>’</a:t>
            </a:r>
            <a:r>
              <a:rPr kumimoji="1" lang="en-US" altLang="ja-JP" sz="2200" dirty="0">
                <a:ea typeface="Calibri" charset="0"/>
                <a:cs typeface="Calibri" charset="0"/>
              </a:rPr>
              <a:t>s letter)</a:t>
            </a:r>
          </a:p>
          <a:p>
            <a:pPr eaLnBrk="1" hangingPunct="1"/>
            <a:r>
              <a:rPr kumimoji="1" lang="en-US" altLang="en-US" sz="2200" dirty="0">
                <a:ea typeface="Calibri" charset="0"/>
                <a:cs typeface="Calibri" charset="0"/>
              </a:rPr>
              <a:t>Step 2 CK &amp; CS </a:t>
            </a:r>
          </a:p>
          <a:p>
            <a:pPr eaLnBrk="1" hangingPunct="1"/>
            <a:r>
              <a:rPr kumimoji="1" lang="en-US" altLang="en-US" sz="2200" dirty="0" smtClean="0">
                <a:ea typeface="Calibri" charset="0"/>
                <a:cs typeface="Calibri" charset="0"/>
              </a:rPr>
              <a:t>Interview</a:t>
            </a:r>
            <a:endParaRPr kumimoji="1" lang="en-US" altLang="en-US" sz="2200" dirty="0">
              <a:ea typeface="Calibri" charset="0"/>
              <a:cs typeface="Calibri" charset="0"/>
            </a:endParaRPr>
          </a:p>
          <a:p>
            <a:pPr eaLnBrk="1" hangingPunct="1"/>
            <a:r>
              <a:rPr kumimoji="1" lang="en-US" altLang="en-US" sz="2200" dirty="0">
                <a:ea typeface="Calibri" charset="0"/>
                <a:cs typeface="Calibri" charset="0"/>
              </a:rPr>
              <a:t>Register for </a:t>
            </a:r>
            <a:r>
              <a:rPr kumimoji="1" lang="en-US" altLang="en-US" sz="2200" dirty="0" smtClean="0">
                <a:ea typeface="Calibri" charset="0"/>
                <a:cs typeface="Calibri" charset="0"/>
              </a:rPr>
              <a:t>Match(</a:t>
            </a:r>
            <a:r>
              <a:rPr kumimoji="1" lang="en-US" altLang="en-US" sz="2200" dirty="0" err="1" smtClean="0">
                <a:ea typeface="Calibri" charset="0"/>
                <a:cs typeface="Calibri" charset="0"/>
              </a:rPr>
              <a:t>es</a:t>
            </a:r>
            <a:r>
              <a:rPr kumimoji="1" lang="en-US" altLang="en-US" sz="2200" dirty="0">
                <a:ea typeface="Calibri" charset="0"/>
                <a:cs typeface="Calibri" charset="0"/>
              </a:rPr>
              <a:t>)</a:t>
            </a:r>
          </a:p>
          <a:p>
            <a:pPr eaLnBrk="1" hangingPunct="1"/>
            <a:r>
              <a:rPr kumimoji="1" lang="en-US" altLang="en-US" sz="2200" dirty="0">
                <a:ea typeface="Calibri" charset="0"/>
                <a:cs typeface="Calibri" charset="0"/>
              </a:rPr>
              <a:t>Submit rank list(s)</a:t>
            </a:r>
          </a:p>
          <a:p>
            <a:pPr eaLnBrk="1" hangingPunct="1"/>
            <a:r>
              <a:rPr kumimoji="1" lang="en-US" altLang="en-US" sz="2200" dirty="0">
                <a:ea typeface="Calibri" charset="0"/>
                <a:cs typeface="Calibri" charset="0"/>
              </a:rPr>
              <a:t>Avoid SOAP at all </a:t>
            </a:r>
            <a:r>
              <a:rPr kumimoji="1" lang="en-US" altLang="en-US" sz="2200" dirty="0" smtClean="0">
                <a:ea typeface="Calibri" charset="0"/>
                <a:cs typeface="Calibri" charset="0"/>
              </a:rPr>
              <a:t>costs</a:t>
            </a:r>
            <a:endParaRPr kumimoji="1" lang="en-US" altLang="en-US" sz="2200" dirty="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914400"/>
            <a:ext cx="8229600" cy="609600"/>
          </a:xfrm>
        </p:spPr>
        <p:txBody>
          <a:bodyPr anchor="t"/>
          <a:lstStyle/>
          <a:p>
            <a:pPr eaLnBrk="1" hangingPunct="1"/>
            <a:r>
              <a:rPr lang="en-US" altLang="en-US" sz="3600" dirty="0">
                <a:latin typeface="Arial" panose="020B0604020202020204" pitchFamily="34" charset="0"/>
              </a:rPr>
              <a:t>Timeline</a:t>
            </a:r>
          </a:p>
        </p:txBody>
      </p:sp>
      <p:sp>
        <p:nvSpPr>
          <p:cNvPr id="7170" name="Content Placeholder 2"/>
          <p:cNvSpPr>
            <a:spLocks noGrp="1"/>
          </p:cNvSpPr>
          <p:nvPr>
            <p:ph idx="1"/>
          </p:nvPr>
        </p:nvSpPr>
        <p:spPr>
          <a:xfrm>
            <a:off x="990600" y="1524000"/>
            <a:ext cx="7772400" cy="5029200"/>
          </a:xfrm>
        </p:spPr>
        <p:txBody>
          <a:bodyPr>
            <a:normAutofit/>
          </a:bodyPr>
          <a:lstStyle/>
          <a:p>
            <a:pPr eaLnBrk="1" hangingPunct="1">
              <a:lnSpc>
                <a:spcPct val="70000"/>
              </a:lnSpc>
            </a:pPr>
            <a:r>
              <a:rPr kumimoji="1" lang="en-US" altLang="en-US" sz="1500" b="1" dirty="0">
                <a:latin typeface="Helvetica" charset="0"/>
                <a:ea typeface="Helvetica" charset="0"/>
                <a:cs typeface="Helvetica" charset="0"/>
              </a:rPr>
              <a:t>June 2016 </a:t>
            </a:r>
          </a:p>
          <a:p>
            <a:pPr lvl="1" eaLnBrk="1" hangingPunct="1">
              <a:lnSpc>
                <a:spcPct val="70000"/>
              </a:lnSpc>
            </a:pPr>
            <a:r>
              <a:rPr kumimoji="1" lang="en-US" altLang="en-US" sz="1500" dirty="0">
                <a:latin typeface="Helvetica" charset="0"/>
                <a:ea typeface="Helvetica" charset="0"/>
                <a:cs typeface="Helvetica" charset="0"/>
              </a:rPr>
              <a:t>o</a:t>
            </a:r>
            <a:r>
              <a:rPr kumimoji="1" lang="en-US" altLang="en-US" sz="1500" dirty="0" smtClean="0">
                <a:latin typeface="Helvetica" charset="0"/>
                <a:ea typeface="Helvetica" charset="0"/>
                <a:cs typeface="Helvetica" charset="0"/>
              </a:rPr>
              <a:t>pen ERAS account  </a:t>
            </a:r>
            <a:r>
              <a:rPr kumimoji="1" lang="en-US" altLang="en-US" sz="1500" dirty="0">
                <a:latin typeface="Helvetica" charset="0"/>
                <a:ea typeface="Helvetica" charset="0"/>
                <a:cs typeface="Helvetica" charset="0"/>
              </a:rPr>
              <a:t>(complete online application)</a:t>
            </a:r>
          </a:p>
          <a:p>
            <a:pPr lvl="1" eaLnBrk="1" hangingPunct="1">
              <a:lnSpc>
                <a:spcPct val="70000"/>
              </a:lnSpc>
            </a:pPr>
            <a:r>
              <a:rPr kumimoji="1" lang="en-US" altLang="en-US" sz="1500" dirty="0">
                <a:latin typeface="Helvetica" charset="0"/>
                <a:ea typeface="Helvetica" charset="0"/>
                <a:cs typeface="Helvetica" charset="0"/>
              </a:rPr>
              <a:t>f</a:t>
            </a:r>
            <a:r>
              <a:rPr kumimoji="1" lang="en-US" altLang="en-US" sz="1500" dirty="0" smtClean="0">
                <a:latin typeface="Helvetica" charset="0"/>
                <a:ea typeface="Helvetica" charset="0"/>
                <a:cs typeface="Helvetica" charset="0"/>
              </a:rPr>
              <a:t>inalize Personal Statement (have </a:t>
            </a:r>
            <a:r>
              <a:rPr kumimoji="1" lang="en-US" altLang="en-US" sz="1500" dirty="0">
                <a:latin typeface="Helvetica" charset="0"/>
                <a:ea typeface="Helvetica" charset="0"/>
                <a:cs typeface="Helvetica" charset="0"/>
              </a:rPr>
              <a:t>reviewed for format and wording</a:t>
            </a:r>
            <a:r>
              <a:rPr kumimoji="1" lang="en-US" altLang="en-US" sz="1500" dirty="0" smtClean="0">
                <a:latin typeface="Helvetica" charset="0"/>
                <a:ea typeface="Helvetica" charset="0"/>
                <a:cs typeface="Helvetica" charset="0"/>
              </a:rPr>
              <a:t>)</a:t>
            </a:r>
          </a:p>
          <a:p>
            <a:pPr lvl="1" eaLnBrk="1" hangingPunct="1">
              <a:lnSpc>
                <a:spcPct val="70000"/>
              </a:lnSpc>
            </a:pPr>
            <a:r>
              <a:rPr kumimoji="1" lang="en-US" altLang="en-US" sz="1500" dirty="0" smtClean="0">
                <a:latin typeface="Helvetica" charset="0"/>
                <a:ea typeface="Helvetica" charset="0"/>
                <a:cs typeface="Helvetica" charset="0"/>
              </a:rPr>
              <a:t>complete CV</a:t>
            </a:r>
            <a:endParaRPr kumimoji="1" lang="en-US" altLang="en-US" sz="1500" dirty="0">
              <a:latin typeface="Helvetica" charset="0"/>
              <a:ea typeface="Helvetica" charset="0"/>
              <a:cs typeface="Helvetica" charset="0"/>
            </a:endParaRPr>
          </a:p>
          <a:p>
            <a:pPr lvl="1" eaLnBrk="1" hangingPunct="1">
              <a:lnSpc>
                <a:spcPct val="70000"/>
              </a:lnSpc>
            </a:pPr>
            <a:r>
              <a:rPr kumimoji="1" lang="en-US" altLang="en-US" sz="1500" dirty="0">
                <a:latin typeface="Helvetica" charset="0"/>
                <a:ea typeface="Helvetica" charset="0"/>
                <a:cs typeface="Helvetica" charset="0"/>
              </a:rPr>
              <a:t>r</a:t>
            </a:r>
            <a:r>
              <a:rPr kumimoji="1" lang="en-US" altLang="en-US" sz="1500" dirty="0" smtClean="0">
                <a:latin typeface="Helvetica" charset="0"/>
                <a:ea typeface="Helvetica" charset="0"/>
                <a:cs typeface="Helvetica" charset="0"/>
              </a:rPr>
              <a:t>equest Letters </a:t>
            </a:r>
            <a:r>
              <a:rPr kumimoji="1" lang="en-US" altLang="en-US" sz="1500" dirty="0">
                <a:latin typeface="Helvetica" charset="0"/>
                <a:ea typeface="Helvetica" charset="0"/>
                <a:cs typeface="Helvetica" charset="0"/>
              </a:rPr>
              <a:t>of Recommendation</a:t>
            </a:r>
          </a:p>
          <a:p>
            <a:pPr eaLnBrk="1" hangingPunct="1">
              <a:lnSpc>
                <a:spcPct val="70000"/>
              </a:lnSpc>
            </a:pPr>
            <a:r>
              <a:rPr kumimoji="1" lang="en-US" altLang="en-US" sz="1500" b="1" dirty="0">
                <a:latin typeface="Helvetica" charset="0"/>
                <a:ea typeface="Helvetica" charset="0"/>
                <a:cs typeface="Helvetica" charset="0"/>
              </a:rPr>
              <a:t>August</a:t>
            </a:r>
            <a:endParaRPr kumimoji="1" lang="en-US" altLang="en-US" sz="1500" dirty="0">
              <a:latin typeface="Helvetica" charset="0"/>
              <a:ea typeface="Helvetica" charset="0"/>
              <a:cs typeface="Helvetica" charset="0"/>
            </a:endParaRPr>
          </a:p>
          <a:p>
            <a:pPr lvl="1" eaLnBrk="1" hangingPunct="1">
              <a:lnSpc>
                <a:spcPct val="70000"/>
              </a:lnSpc>
            </a:pPr>
            <a:r>
              <a:rPr kumimoji="1" lang="en-US" altLang="en-US" sz="1500" dirty="0">
                <a:latin typeface="Helvetica" charset="0"/>
                <a:ea typeface="Helvetica" charset="0"/>
                <a:cs typeface="Helvetica" charset="0"/>
              </a:rPr>
              <a:t>f</a:t>
            </a:r>
            <a:r>
              <a:rPr kumimoji="1" lang="en-US" altLang="en-US" sz="1500" dirty="0" smtClean="0">
                <a:latin typeface="Helvetica" charset="0"/>
                <a:ea typeface="Helvetica" charset="0"/>
                <a:cs typeface="Helvetica" charset="0"/>
              </a:rPr>
              <a:t>inish up ERAS package</a:t>
            </a:r>
            <a:endParaRPr kumimoji="1" lang="en-US" altLang="en-US" sz="1500" dirty="0">
              <a:latin typeface="Helvetica" charset="0"/>
              <a:ea typeface="Helvetica" charset="0"/>
              <a:cs typeface="Helvetica" charset="0"/>
            </a:endParaRPr>
          </a:p>
          <a:p>
            <a:pPr eaLnBrk="1" hangingPunct="1">
              <a:lnSpc>
                <a:spcPct val="70000"/>
              </a:lnSpc>
            </a:pPr>
            <a:r>
              <a:rPr kumimoji="1" lang="en-US" altLang="en-US" sz="1500" b="1" dirty="0" smtClean="0">
                <a:latin typeface="Helvetica" charset="0"/>
                <a:ea typeface="Helvetica" charset="0"/>
                <a:cs typeface="Helvetica" charset="0"/>
              </a:rPr>
              <a:t>September</a:t>
            </a:r>
            <a:endParaRPr kumimoji="1" lang="en-US" altLang="en-US" sz="1500" b="1" dirty="0">
              <a:latin typeface="Helvetica" charset="0"/>
              <a:ea typeface="Helvetica" charset="0"/>
              <a:cs typeface="Helvetica" charset="0"/>
            </a:endParaRPr>
          </a:p>
          <a:p>
            <a:pPr lvl="1" eaLnBrk="1" hangingPunct="1">
              <a:lnSpc>
                <a:spcPct val="70000"/>
              </a:lnSpc>
            </a:pPr>
            <a:r>
              <a:rPr kumimoji="1" lang="en-US" altLang="en-US" sz="1500" dirty="0">
                <a:latin typeface="Helvetica" charset="0"/>
                <a:ea typeface="Helvetica" charset="0"/>
                <a:cs typeface="Helvetica" charset="0"/>
              </a:rPr>
              <a:t>certify (send) ERAS application (don’</a:t>
            </a:r>
            <a:r>
              <a:rPr kumimoji="1" lang="en-US" altLang="ja-JP" sz="1500" dirty="0">
                <a:latin typeface="Helvetica" charset="0"/>
                <a:ea typeface="Helvetica" charset="0"/>
                <a:cs typeface="Helvetica" charset="0"/>
              </a:rPr>
              <a:t>t wait for </a:t>
            </a:r>
            <a:r>
              <a:rPr kumimoji="1" lang="en-US" altLang="ja-JP" sz="1500" dirty="0" err="1" smtClean="0">
                <a:latin typeface="Helvetica" charset="0"/>
                <a:ea typeface="Helvetica" charset="0"/>
                <a:cs typeface="Helvetica" charset="0"/>
              </a:rPr>
              <a:t>LoRs</a:t>
            </a:r>
            <a:r>
              <a:rPr kumimoji="1" lang="en-US" altLang="ja-JP" sz="1500" dirty="0" smtClean="0">
                <a:latin typeface="Helvetica" charset="0"/>
                <a:ea typeface="Helvetica" charset="0"/>
                <a:cs typeface="Helvetica" charset="0"/>
              </a:rPr>
              <a:t>)</a:t>
            </a:r>
            <a:endParaRPr kumimoji="1" lang="en-US" altLang="ja-JP" sz="1500" dirty="0">
              <a:latin typeface="Helvetica" charset="0"/>
              <a:ea typeface="Helvetica" charset="0"/>
              <a:cs typeface="Helvetica" charset="0"/>
            </a:endParaRPr>
          </a:p>
          <a:p>
            <a:pPr lvl="1" eaLnBrk="1" hangingPunct="1">
              <a:lnSpc>
                <a:spcPct val="70000"/>
              </a:lnSpc>
            </a:pPr>
            <a:r>
              <a:rPr kumimoji="1" lang="en-US" altLang="en-US" sz="1500" dirty="0">
                <a:latin typeface="Helvetica" charset="0"/>
                <a:ea typeface="Helvetica" charset="0"/>
                <a:cs typeface="Helvetica" charset="0"/>
              </a:rPr>
              <a:t>r</a:t>
            </a:r>
            <a:r>
              <a:rPr kumimoji="1" lang="en-US" altLang="en-US" sz="1500" dirty="0" smtClean="0">
                <a:latin typeface="Helvetica" charset="0"/>
                <a:ea typeface="Helvetica" charset="0"/>
                <a:cs typeface="Helvetica" charset="0"/>
              </a:rPr>
              <a:t>eview </a:t>
            </a:r>
            <a:r>
              <a:rPr kumimoji="1" lang="en-US" altLang="en-US" sz="1500" dirty="0">
                <a:latin typeface="Helvetica" charset="0"/>
                <a:ea typeface="Helvetica" charset="0"/>
                <a:cs typeface="Helvetica" charset="0"/>
              </a:rPr>
              <a:t>MSPE on New Innovations (RMS</a:t>
            </a:r>
            <a:r>
              <a:rPr kumimoji="1" lang="en-US" altLang="en-US" sz="1500" dirty="0" smtClean="0">
                <a:latin typeface="Helvetica" charset="0"/>
                <a:ea typeface="Helvetica" charset="0"/>
                <a:cs typeface="Helvetica" charset="0"/>
              </a:rPr>
              <a:t>)</a:t>
            </a:r>
          </a:p>
          <a:p>
            <a:pPr lvl="1" eaLnBrk="1" hangingPunct="1">
              <a:lnSpc>
                <a:spcPct val="70000"/>
              </a:lnSpc>
            </a:pPr>
            <a:r>
              <a:rPr kumimoji="1" lang="en-US" altLang="ja-JP" sz="1500" dirty="0">
                <a:latin typeface="Helvetica" charset="0"/>
                <a:ea typeface="Helvetica" charset="0"/>
                <a:cs typeface="Helvetica" charset="0"/>
              </a:rPr>
              <a:t>m</a:t>
            </a:r>
            <a:r>
              <a:rPr kumimoji="1" lang="en-US" altLang="ja-JP" sz="1500" dirty="0" smtClean="0">
                <a:latin typeface="Helvetica" charset="0"/>
                <a:ea typeface="Helvetica" charset="0"/>
                <a:cs typeface="Helvetica" charset="0"/>
              </a:rPr>
              <a:t>ilitary rank lists</a:t>
            </a:r>
            <a:endParaRPr kumimoji="1" lang="en-US" altLang="ja-JP" sz="1500" dirty="0">
              <a:latin typeface="Helvetica" charset="0"/>
              <a:ea typeface="Helvetica" charset="0"/>
              <a:cs typeface="Helvetica" charset="0"/>
            </a:endParaRPr>
          </a:p>
          <a:p>
            <a:pPr eaLnBrk="1" hangingPunct="1">
              <a:lnSpc>
                <a:spcPct val="70000"/>
              </a:lnSpc>
            </a:pPr>
            <a:r>
              <a:rPr kumimoji="1" lang="en-US" altLang="en-US" sz="1500" b="1" dirty="0" smtClean="0">
                <a:latin typeface="Helvetica" charset="0"/>
                <a:ea typeface="Helvetica" charset="0"/>
                <a:cs typeface="Helvetica" charset="0"/>
              </a:rPr>
              <a:t>October </a:t>
            </a:r>
            <a:r>
              <a:rPr kumimoji="1" lang="en-US" altLang="en-US" sz="1500" b="1" dirty="0">
                <a:latin typeface="Helvetica" charset="0"/>
                <a:ea typeface="Helvetica" charset="0"/>
                <a:cs typeface="Helvetica" charset="0"/>
              </a:rPr>
              <a:t>1</a:t>
            </a:r>
            <a:r>
              <a:rPr kumimoji="1" lang="en-US" altLang="en-US" sz="1500" b="1" baseline="30000" dirty="0">
                <a:latin typeface="Helvetica" charset="0"/>
                <a:ea typeface="Helvetica" charset="0"/>
                <a:cs typeface="Helvetica" charset="0"/>
              </a:rPr>
              <a:t>st</a:t>
            </a:r>
            <a:endParaRPr kumimoji="1" lang="en-US" altLang="en-US" sz="1500" dirty="0">
              <a:latin typeface="Helvetica" charset="0"/>
              <a:ea typeface="Helvetica" charset="0"/>
              <a:cs typeface="Helvetica" charset="0"/>
            </a:endParaRPr>
          </a:p>
          <a:p>
            <a:pPr lvl="1" eaLnBrk="1" hangingPunct="1">
              <a:lnSpc>
                <a:spcPct val="70000"/>
              </a:lnSpc>
            </a:pPr>
            <a:r>
              <a:rPr kumimoji="1" lang="en-US" altLang="en-US" sz="1500" dirty="0">
                <a:latin typeface="Helvetica" charset="0"/>
                <a:ea typeface="Helvetica" charset="0"/>
                <a:cs typeface="Helvetica" charset="0"/>
              </a:rPr>
              <a:t>MSPE </a:t>
            </a:r>
            <a:r>
              <a:rPr kumimoji="1" lang="en-US" altLang="en-US" sz="1500" dirty="0" smtClean="0">
                <a:latin typeface="Helvetica" charset="0"/>
                <a:ea typeface="Helvetica" charset="0"/>
                <a:cs typeface="Helvetica" charset="0"/>
              </a:rPr>
              <a:t>uploaded to ERAS (ONLY </a:t>
            </a:r>
            <a:r>
              <a:rPr kumimoji="1" lang="en-US" altLang="en-US" sz="1500" dirty="0">
                <a:latin typeface="Helvetica" charset="0"/>
                <a:ea typeface="Helvetica" charset="0"/>
                <a:cs typeface="Helvetica" charset="0"/>
              </a:rPr>
              <a:t>after approval by you)</a:t>
            </a:r>
          </a:p>
          <a:p>
            <a:pPr eaLnBrk="1" hangingPunct="1">
              <a:lnSpc>
                <a:spcPct val="70000"/>
              </a:lnSpc>
            </a:pPr>
            <a:r>
              <a:rPr kumimoji="1" lang="en-US" altLang="en-US" sz="1500" b="1" dirty="0">
                <a:latin typeface="Helvetica" charset="0"/>
                <a:ea typeface="Helvetica" charset="0"/>
                <a:cs typeface="Helvetica" charset="0"/>
              </a:rPr>
              <a:t>December</a:t>
            </a:r>
            <a:endParaRPr kumimoji="1" lang="en-US" altLang="en-US" sz="1500" dirty="0">
              <a:latin typeface="Helvetica" charset="0"/>
              <a:ea typeface="Helvetica" charset="0"/>
              <a:cs typeface="Helvetica" charset="0"/>
            </a:endParaRPr>
          </a:p>
          <a:p>
            <a:pPr lvl="1" eaLnBrk="1" hangingPunct="1">
              <a:lnSpc>
                <a:spcPct val="70000"/>
              </a:lnSpc>
            </a:pPr>
            <a:r>
              <a:rPr kumimoji="1" lang="en-US" altLang="en-US" sz="1500" dirty="0">
                <a:latin typeface="Helvetica" charset="0"/>
                <a:ea typeface="Helvetica" charset="0"/>
                <a:cs typeface="Helvetica" charset="0"/>
              </a:rPr>
              <a:t>submit SF &amp; Urology Match rank order lists, </a:t>
            </a:r>
          </a:p>
          <a:p>
            <a:pPr lvl="1" eaLnBrk="1" hangingPunct="1">
              <a:lnSpc>
                <a:spcPct val="70000"/>
              </a:lnSpc>
            </a:pPr>
            <a:r>
              <a:rPr kumimoji="1" lang="en-US" altLang="en-US" sz="1500" dirty="0">
                <a:latin typeface="Helvetica" charset="0"/>
                <a:ea typeface="Helvetica" charset="0"/>
                <a:cs typeface="Helvetica" charset="0"/>
              </a:rPr>
              <a:t>Joint Services GME Selection Board (military) releases results</a:t>
            </a:r>
          </a:p>
          <a:p>
            <a:pPr eaLnBrk="1" hangingPunct="1">
              <a:lnSpc>
                <a:spcPct val="70000"/>
              </a:lnSpc>
            </a:pPr>
            <a:r>
              <a:rPr kumimoji="1" lang="en-US" altLang="en-US" sz="1500" b="1" dirty="0">
                <a:latin typeface="Helvetica" charset="0"/>
                <a:ea typeface="Helvetica" charset="0"/>
                <a:cs typeface="Helvetica" charset="0"/>
              </a:rPr>
              <a:t>January </a:t>
            </a:r>
            <a:r>
              <a:rPr kumimoji="1" lang="en-US" altLang="en-US" sz="1500" b="1" dirty="0" smtClean="0">
                <a:latin typeface="Helvetica" charset="0"/>
                <a:ea typeface="Helvetica" charset="0"/>
                <a:cs typeface="Helvetica" charset="0"/>
              </a:rPr>
              <a:t>2017</a:t>
            </a:r>
            <a:endParaRPr kumimoji="1" lang="en-US" altLang="en-US" sz="1500" dirty="0">
              <a:latin typeface="Helvetica" charset="0"/>
              <a:ea typeface="Helvetica" charset="0"/>
              <a:cs typeface="Helvetica" charset="0"/>
            </a:endParaRPr>
          </a:p>
          <a:p>
            <a:pPr lvl="1" eaLnBrk="1" hangingPunct="1">
              <a:lnSpc>
                <a:spcPct val="70000"/>
              </a:lnSpc>
            </a:pPr>
            <a:r>
              <a:rPr kumimoji="1" lang="en-US" altLang="en-US" sz="1500" dirty="0">
                <a:latin typeface="Helvetica" charset="0"/>
                <a:ea typeface="Helvetica" charset="0"/>
                <a:cs typeface="Helvetica" charset="0"/>
              </a:rPr>
              <a:t>SF &amp; Urology match results released; </a:t>
            </a:r>
          </a:p>
          <a:p>
            <a:pPr lvl="1" eaLnBrk="1" hangingPunct="1">
              <a:lnSpc>
                <a:spcPct val="70000"/>
              </a:lnSpc>
            </a:pPr>
            <a:r>
              <a:rPr kumimoji="1" lang="en-US" altLang="en-US" sz="1500" dirty="0">
                <a:latin typeface="Helvetica" charset="0"/>
                <a:ea typeface="Helvetica" charset="0"/>
                <a:cs typeface="Helvetica" charset="0"/>
              </a:rPr>
              <a:t>submit NRMP rank order list</a:t>
            </a:r>
          </a:p>
          <a:p>
            <a:pPr eaLnBrk="1" hangingPunct="1">
              <a:lnSpc>
                <a:spcPct val="70000"/>
              </a:lnSpc>
            </a:pPr>
            <a:r>
              <a:rPr kumimoji="1" lang="en-US" altLang="en-US" sz="1500" b="1" dirty="0">
                <a:latin typeface="Helvetica" charset="0"/>
                <a:ea typeface="Helvetica" charset="0"/>
                <a:cs typeface="Helvetica" charset="0"/>
              </a:rPr>
              <a:t>March</a:t>
            </a:r>
          </a:p>
          <a:p>
            <a:pPr lvl="1" eaLnBrk="1" hangingPunct="1">
              <a:lnSpc>
                <a:spcPct val="70000"/>
              </a:lnSpc>
            </a:pPr>
            <a:r>
              <a:rPr kumimoji="1" lang="en-US" altLang="en-US" sz="1500" dirty="0">
                <a:latin typeface="Helvetica" charset="0"/>
                <a:ea typeface="Helvetica" charset="0"/>
                <a:cs typeface="Helvetica" charset="0"/>
              </a:rPr>
              <a:t>SOAP (Supplemental Offer &amp; Acceptance Program) </a:t>
            </a:r>
          </a:p>
          <a:p>
            <a:pPr lvl="1" eaLnBrk="1" hangingPunct="1">
              <a:lnSpc>
                <a:spcPct val="70000"/>
              </a:lnSpc>
            </a:pPr>
            <a:r>
              <a:rPr kumimoji="1" lang="en-US" altLang="en-US" sz="1500" dirty="0">
                <a:latin typeface="Helvetica" charset="0"/>
                <a:ea typeface="Helvetica" charset="0"/>
                <a:cs typeface="Helvetica" charset="0"/>
              </a:rPr>
              <a:t>Match Day</a:t>
            </a:r>
          </a:p>
          <a:p>
            <a:pPr lvl="1" eaLnBrk="1" hangingPunct="1">
              <a:lnSpc>
                <a:spcPct val="70000"/>
              </a:lnSpc>
            </a:pPr>
            <a:endParaRPr kumimoji="1" lang="en-US" altLang="en-US" sz="1200" dirty="0">
              <a:latin typeface="Helvetica" panose="020B0604020202020204" pitchFamily="34" charset="0"/>
            </a:endParaRPr>
          </a:p>
          <a:p>
            <a:pPr lvl="1" eaLnBrk="1" hangingPunct="1">
              <a:lnSpc>
                <a:spcPct val="70000"/>
              </a:lnSpc>
              <a:buFont typeface="Arial" panose="020B0604020202020204" pitchFamily="34" charset="0"/>
              <a:buNone/>
            </a:pPr>
            <a:r>
              <a:rPr kumimoji="1" lang="en-US" altLang="en-US" sz="1200" dirty="0">
                <a:latin typeface="Helvetica" panose="020B0604020202020204" pitchFamily="34" charset="0"/>
                <a:hlinkClick r:id="rId4"/>
              </a:rPr>
              <a:t>http://medicine.wright.edu/student-life/applying-for-residency</a:t>
            </a:r>
            <a:r>
              <a:rPr kumimoji="1" lang="en-US" altLang="en-US" sz="1200" dirty="0">
                <a:latin typeface="Helvetica"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Chimes"/>
          </p:stSnd>
        </p:sndAc>
      </p:transition>
    </mc:Choice>
    <mc:Fallback xmlns="">
      <p:transition>
        <p:sndAc>
          <p:stSnd>
            <p:snd r:embed="rId5" name="Chimes"/>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533400" y="1143000"/>
            <a:ext cx="8229600" cy="990600"/>
          </a:xfrm>
        </p:spPr>
        <p:txBody>
          <a:bodyPr anchor="t"/>
          <a:lstStyle/>
          <a:p>
            <a:pPr eaLnBrk="1" hangingPunct="1"/>
            <a:r>
              <a:rPr lang="en-US" altLang="en-US" sz="3600" dirty="0"/>
              <a:t>Step 2 CK &amp; CS</a:t>
            </a:r>
            <a:endParaRPr lang="en-US" altLang="en-US" sz="3600" dirty="0">
              <a:latin typeface="Arial" panose="020B0604020202020204" pitchFamily="34" charset="0"/>
            </a:endParaRPr>
          </a:p>
        </p:txBody>
      </p:sp>
      <p:sp>
        <p:nvSpPr>
          <p:cNvPr id="8194" name="Content Placeholder 2"/>
          <p:cNvSpPr>
            <a:spLocks noGrp="1"/>
          </p:cNvSpPr>
          <p:nvPr>
            <p:ph idx="1"/>
          </p:nvPr>
        </p:nvSpPr>
        <p:spPr>
          <a:xfrm>
            <a:off x="457200" y="2286000"/>
            <a:ext cx="8382000" cy="3352800"/>
          </a:xfrm>
        </p:spPr>
        <p:txBody>
          <a:bodyPr rtlCol="0">
            <a:normAutofit fontScale="85000" lnSpcReduction="20000"/>
          </a:bodyPr>
          <a:lstStyle/>
          <a:p>
            <a:pPr eaLnBrk="1" fontAlgn="auto" hangingPunct="1">
              <a:lnSpc>
                <a:spcPct val="90000"/>
              </a:lnSpc>
              <a:spcAft>
                <a:spcPts val="0"/>
              </a:spcAft>
              <a:buFont typeface="Arial"/>
              <a:buChar char="•"/>
              <a:defRPr/>
            </a:pPr>
            <a:r>
              <a:rPr lang="en-US" dirty="0">
                <a:ea typeface="+mn-ea"/>
                <a:cs typeface="+mn-cs"/>
              </a:rPr>
              <a:t>Must pass CK &amp; CS to graduate &amp; receive diploma</a:t>
            </a:r>
          </a:p>
          <a:p>
            <a:pPr lvl="1" eaLnBrk="1" fontAlgn="auto" hangingPunct="1">
              <a:spcAft>
                <a:spcPts val="0"/>
              </a:spcAft>
              <a:buFont typeface="Arial"/>
              <a:buChar char="–"/>
              <a:defRPr/>
            </a:pPr>
            <a:r>
              <a:rPr lang="en-US" dirty="0">
                <a:ea typeface="+mn-ea"/>
              </a:rPr>
              <a:t>If you fail either, contact </a:t>
            </a:r>
            <a:r>
              <a:rPr lang="en-US" dirty="0" smtClean="0">
                <a:ea typeface="+mn-ea"/>
              </a:rPr>
              <a:t>Laura Johnson </a:t>
            </a:r>
            <a:r>
              <a:rPr lang="en-US" u="sng" dirty="0" smtClean="0">
                <a:ea typeface="+mn-ea"/>
              </a:rPr>
              <a:t>and</a:t>
            </a:r>
            <a:r>
              <a:rPr lang="en-US" dirty="0" smtClean="0">
                <a:ea typeface="+mn-ea"/>
              </a:rPr>
              <a:t> Student Affairs</a:t>
            </a:r>
          </a:p>
          <a:p>
            <a:pPr lvl="1" eaLnBrk="1" fontAlgn="auto" hangingPunct="1">
              <a:spcAft>
                <a:spcPts val="0"/>
              </a:spcAft>
              <a:buFont typeface="Arial"/>
              <a:buChar char="–"/>
              <a:defRPr/>
            </a:pPr>
            <a:r>
              <a:rPr lang="en-US" dirty="0" smtClean="0">
                <a:ea typeface="+mn-ea"/>
              </a:rPr>
              <a:t>Contact within 5 business days </a:t>
            </a:r>
            <a:r>
              <a:rPr lang="en-US" dirty="0">
                <a:ea typeface="+mn-ea"/>
              </a:rPr>
              <a:t>to discuss next steps</a:t>
            </a:r>
          </a:p>
          <a:p>
            <a:pPr marL="457200" lvl="1" indent="0" eaLnBrk="1" fontAlgn="auto" hangingPunct="1">
              <a:spcAft>
                <a:spcPts val="0"/>
              </a:spcAft>
              <a:buFont typeface="Arial"/>
              <a:buNone/>
              <a:defRPr/>
            </a:pPr>
            <a:endParaRPr lang="en-US" dirty="0">
              <a:ea typeface="+mn-ea"/>
            </a:endParaRPr>
          </a:p>
          <a:p>
            <a:pPr eaLnBrk="1" fontAlgn="auto" hangingPunct="1">
              <a:spcAft>
                <a:spcPts val="0"/>
              </a:spcAft>
              <a:buFont typeface="Arial"/>
              <a:buChar char="•"/>
              <a:defRPr/>
            </a:pPr>
            <a:r>
              <a:rPr lang="en-US" dirty="0">
                <a:ea typeface="+mn-ea"/>
                <a:cs typeface="+mn-cs"/>
              </a:rPr>
              <a:t>Registering</a:t>
            </a:r>
          </a:p>
          <a:p>
            <a:pPr lvl="1" eaLnBrk="1" fontAlgn="auto" hangingPunct="1">
              <a:spcAft>
                <a:spcPts val="0"/>
              </a:spcAft>
              <a:buFont typeface="Arial"/>
              <a:buChar char="–"/>
              <a:defRPr/>
            </a:pPr>
            <a:r>
              <a:rPr lang="en-US" dirty="0">
                <a:ea typeface="+mn-ea"/>
              </a:rPr>
              <a:t>Not automatically registered </a:t>
            </a:r>
            <a:r>
              <a:rPr lang="en-US" dirty="0" smtClean="0">
                <a:ea typeface="+mn-ea"/>
              </a:rPr>
              <a:t>just because took </a:t>
            </a:r>
            <a:r>
              <a:rPr lang="en-US" dirty="0">
                <a:ea typeface="+mn-ea"/>
              </a:rPr>
              <a:t>Step 1</a:t>
            </a:r>
          </a:p>
          <a:p>
            <a:pPr lvl="1" eaLnBrk="1" fontAlgn="auto" hangingPunct="1">
              <a:spcAft>
                <a:spcPts val="0"/>
              </a:spcAft>
              <a:buFont typeface="Arial"/>
              <a:buChar char="–"/>
              <a:defRPr/>
            </a:pPr>
            <a:r>
              <a:rPr lang="en-US" dirty="0">
                <a:ea typeface="+mn-ea"/>
              </a:rPr>
              <a:t>Encouraged to take as soon as you complete MS3</a:t>
            </a:r>
          </a:p>
          <a:p>
            <a:pPr lvl="1" eaLnBrk="1" fontAlgn="auto" hangingPunct="1">
              <a:spcAft>
                <a:spcPts val="0"/>
              </a:spcAft>
              <a:buFont typeface="Arial"/>
              <a:buChar char="–"/>
              <a:defRPr/>
            </a:pPr>
            <a:r>
              <a:rPr lang="en-US" dirty="0">
                <a:solidFill>
                  <a:srgbClr val="FF0000"/>
                </a:solidFill>
                <a:ea typeface="+mn-ea"/>
              </a:rPr>
              <a:t>Must take </a:t>
            </a:r>
            <a:r>
              <a:rPr lang="en-US" b="1" dirty="0">
                <a:solidFill>
                  <a:srgbClr val="FF0000"/>
                </a:solidFill>
                <a:ea typeface="+mn-ea"/>
              </a:rPr>
              <a:t>CK</a:t>
            </a:r>
            <a:r>
              <a:rPr lang="en-US" dirty="0">
                <a:solidFill>
                  <a:srgbClr val="FF0000"/>
                </a:solidFill>
                <a:ea typeface="+mn-ea"/>
              </a:rPr>
              <a:t> by October 31, 2016</a:t>
            </a:r>
          </a:p>
          <a:p>
            <a:pPr lvl="1" eaLnBrk="1" fontAlgn="auto" hangingPunct="1">
              <a:spcAft>
                <a:spcPts val="0"/>
              </a:spcAft>
              <a:buFont typeface="Arial"/>
              <a:buChar char="–"/>
              <a:defRPr/>
            </a:pPr>
            <a:r>
              <a:rPr lang="en-US" dirty="0">
                <a:solidFill>
                  <a:srgbClr val="FF0000"/>
                </a:solidFill>
                <a:ea typeface="+mn-ea"/>
              </a:rPr>
              <a:t>Must take </a:t>
            </a:r>
            <a:r>
              <a:rPr lang="en-US" b="1" dirty="0">
                <a:solidFill>
                  <a:srgbClr val="FF0000"/>
                </a:solidFill>
                <a:ea typeface="+mn-ea"/>
              </a:rPr>
              <a:t>CS</a:t>
            </a:r>
            <a:r>
              <a:rPr lang="en-US" dirty="0">
                <a:solidFill>
                  <a:srgbClr val="FF0000"/>
                </a:solidFill>
                <a:ea typeface="+mn-ea"/>
              </a:rPr>
              <a:t> by November 30, 2016</a:t>
            </a:r>
          </a:p>
          <a:p>
            <a:pPr eaLnBrk="1" fontAlgn="auto" hangingPunct="1">
              <a:spcAft>
                <a:spcPts val="0"/>
              </a:spcAft>
              <a:buFont typeface="Arial"/>
              <a:buChar char="•"/>
              <a:defRPr/>
            </a:pPr>
            <a:endParaRPr lang="en-US" sz="2400" dirty="0">
              <a:latin typeface="Helvetica" charset="0"/>
              <a:ea typeface="MS PGothic" charset="0"/>
              <a:cs typeface="+mn-cs"/>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3" name="Chimes"/>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632"/>
            <a:ext cx="8229600" cy="1143000"/>
          </a:xfrm>
        </p:spPr>
        <p:txBody>
          <a:bodyPr/>
          <a:lstStyle/>
          <a:p>
            <a:r>
              <a:rPr lang="en-US" sz="3200" dirty="0" smtClean="0">
                <a:latin typeface="Comic Sans MS" charset="0"/>
                <a:ea typeface="Comic Sans MS" charset="0"/>
                <a:cs typeface="Comic Sans MS" charset="0"/>
              </a:rPr>
              <a:t>Wrong residency?  Issues to switching</a:t>
            </a:r>
            <a:endParaRPr lang="en-US" sz="3200" dirty="0">
              <a:latin typeface="Comic Sans MS" charset="0"/>
              <a:ea typeface="Comic Sans MS" charset="0"/>
              <a:cs typeface="Comic Sans MS" charset="0"/>
            </a:endParaRPr>
          </a:p>
        </p:txBody>
      </p:sp>
      <p:sp>
        <p:nvSpPr>
          <p:cNvPr id="3" name="Content Placeholder 2"/>
          <p:cNvSpPr>
            <a:spLocks noGrp="1"/>
          </p:cNvSpPr>
          <p:nvPr>
            <p:ph idx="1"/>
          </p:nvPr>
        </p:nvSpPr>
        <p:spPr>
          <a:xfrm>
            <a:off x="609600" y="1828800"/>
            <a:ext cx="8077200" cy="4876800"/>
          </a:xfrm>
        </p:spPr>
        <p:txBody>
          <a:bodyPr/>
          <a:lstStyle/>
          <a:p>
            <a:r>
              <a:rPr lang="en-US" sz="2600" dirty="0" smtClean="0"/>
              <a:t>Medicare reimbursement to institutions</a:t>
            </a:r>
          </a:p>
          <a:p>
            <a:pPr lvl="1"/>
            <a:r>
              <a:rPr lang="en-US" sz="2200" dirty="0" smtClean="0"/>
              <a:t>Feds want you to train once – an initial residency</a:t>
            </a:r>
          </a:p>
          <a:p>
            <a:pPr lvl="1"/>
            <a:r>
              <a:rPr lang="en-US" sz="2200" dirty="0" smtClean="0"/>
              <a:t>Initial Residency Period (IRP) determines salary $$ paid</a:t>
            </a:r>
          </a:p>
          <a:p>
            <a:endParaRPr lang="en-US" sz="2600" dirty="0" smtClean="0"/>
          </a:p>
          <a:p>
            <a:endParaRPr lang="en-US" sz="2600" dirty="0"/>
          </a:p>
          <a:p>
            <a:endParaRPr lang="en-US" sz="3000" dirty="0" smtClean="0"/>
          </a:p>
          <a:p>
            <a:r>
              <a:rPr lang="en-US" sz="2600" i="1" dirty="0" smtClean="0"/>
              <a:t>Example</a:t>
            </a:r>
            <a:r>
              <a:rPr lang="en-US" sz="2600" dirty="0" smtClean="0"/>
              <a:t>:</a:t>
            </a:r>
          </a:p>
          <a:p>
            <a:pPr lvl="1"/>
            <a:r>
              <a:rPr lang="en-US" sz="2200" dirty="0" smtClean="0"/>
              <a:t>Start in Fam Med, change to Ob/</a:t>
            </a:r>
            <a:r>
              <a:rPr lang="en-US" sz="2200" dirty="0" err="1" smtClean="0"/>
              <a:t>Gyn</a:t>
            </a:r>
            <a:r>
              <a:rPr lang="en-US" sz="2200" dirty="0" smtClean="0"/>
              <a:t> after 1 year (1 FM + 4 Ob = 5 </a:t>
            </a:r>
            <a:r>
              <a:rPr lang="en-US" sz="2200" dirty="0" err="1" smtClean="0"/>
              <a:t>yrs</a:t>
            </a:r>
            <a:r>
              <a:rPr lang="en-US" sz="2200" dirty="0" smtClean="0"/>
              <a:t>).   IRP = 3 </a:t>
            </a:r>
            <a:r>
              <a:rPr lang="en-US" sz="2200" dirty="0" err="1" smtClean="0"/>
              <a:t>yrs</a:t>
            </a:r>
            <a:r>
              <a:rPr lang="en-US" sz="2200" dirty="0" smtClean="0"/>
              <a:t>, so hospital gets 100% salary support x 2 </a:t>
            </a:r>
            <a:r>
              <a:rPr lang="en-US" sz="2200" dirty="0" err="1" smtClean="0"/>
              <a:t>yrs</a:t>
            </a:r>
            <a:r>
              <a:rPr lang="en-US" sz="2200" dirty="0" smtClean="0"/>
              <a:t> in Ob, then only 50% years 3 + 4.  Ouch!</a:t>
            </a:r>
          </a:p>
          <a:p>
            <a:pPr lvl="1"/>
            <a:r>
              <a:rPr lang="en-US" sz="2200" dirty="0" smtClean="0"/>
              <a:t>Rules designed to discourage switching or 2</a:t>
            </a:r>
            <a:r>
              <a:rPr lang="en-US" sz="2200" baseline="30000" dirty="0" smtClean="0"/>
              <a:t>nd</a:t>
            </a:r>
            <a:r>
              <a:rPr lang="en-US" sz="2200" dirty="0" smtClean="0"/>
              <a:t> residency</a:t>
            </a: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val="402941843"/>
              </p:ext>
            </p:extLst>
          </p:nvPr>
        </p:nvGraphicFramePr>
        <p:xfrm>
          <a:off x="1447800" y="3200400"/>
          <a:ext cx="6248400" cy="1428247"/>
        </p:xfrm>
        <a:graphic>
          <a:graphicData uri="http://schemas.openxmlformats.org/drawingml/2006/table">
            <a:tbl>
              <a:tblPr/>
              <a:tblGrid>
                <a:gridCol w="1640205"/>
                <a:gridCol w="1483995"/>
                <a:gridCol w="3124200"/>
              </a:tblGrid>
              <a:tr h="32296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Helvetica" charset="0"/>
                          <a:ea typeface="ＭＳ Ｐゴシック" charset="0"/>
                          <a:cs typeface="ＭＳ Ｐゴシック" charset="0"/>
                        </a:rPr>
                        <a:t>IRP Years</a:t>
                      </a:r>
                      <a:endParaRPr kumimoji="0" lang="en-US" sz="1500" b="1" i="0" u="none" strike="noStrike" cap="none" normalizeH="0" baseline="0" dirty="0">
                        <a:ln>
                          <a:noFill/>
                        </a:ln>
                        <a:solidFill>
                          <a:schemeClr val="bg1"/>
                        </a:solidFill>
                        <a:effectLst/>
                        <a:latin typeface="Helvetica" charset="0"/>
                        <a:ea typeface="ＭＳ Ｐゴシック" charset="0"/>
                        <a:cs typeface="ＭＳ Ｐゴシック"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bg1"/>
                          </a:solidFill>
                          <a:effectLst/>
                          <a:latin typeface="Helvetica" charset="0"/>
                          <a:ea typeface="ＭＳ Ｐゴシック" charset="0"/>
                          <a:cs typeface="ＭＳ Ｐゴシック" charset="0"/>
                        </a:rPr>
                        <a:t>Medicare Reimbursement</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917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Helvetica" charset="0"/>
                          <a:ea typeface="ＭＳ Ｐゴシック" charset="0"/>
                          <a:cs typeface="ＭＳ Ｐゴシック" charset="0"/>
                        </a:rPr>
                        <a:t>Peds, IM, FM</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Helvetica" charset="0"/>
                          <a:ea typeface="ＭＳ Ｐゴシック" charset="0"/>
                          <a:cs typeface="ＭＳ Ｐゴシック" charset="0"/>
                        </a:rPr>
                        <a:t>3</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Helvetica" charset="0"/>
                          <a:ea typeface="ＭＳ Ｐゴシック" charset="0"/>
                          <a:cs typeface="ＭＳ Ｐゴシック" charset="0"/>
                        </a:rPr>
                        <a:t>100% X 3 years</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917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Helvetica" charset="0"/>
                          <a:ea typeface="ＭＳ Ｐゴシック" charset="0"/>
                          <a:cs typeface="ＭＳ Ｐゴシック" charset="0"/>
                        </a:rPr>
                        <a:t>Ob/</a:t>
                      </a:r>
                      <a:r>
                        <a:rPr kumimoji="0" lang="en-US" sz="1500" b="0" i="0" u="none" strike="noStrike" cap="none" normalizeH="0" baseline="0" dirty="0" err="1" smtClean="0">
                          <a:ln>
                            <a:noFill/>
                          </a:ln>
                          <a:solidFill>
                            <a:schemeClr val="tx1"/>
                          </a:solidFill>
                          <a:effectLst/>
                          <a:latin typeface="Helvetica" charset="0"/>
                          <a:ea typeface="ＭＳ Ｐゴシック" charset="0"/>
                          <a:cs typeface="ＭＳ Ｐゴシック" charset="0"/>
                        </a:rPr>
                        <a:t>Gyn</a:t>
                      </a:r>
                      <a:endParaRPr kumimoji="0" lang="en-US" sz="1500" b="0" i="0"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Helvetica" charset="0"/>
                          <a:ea typeface="ＭＳ Ｐゴシック" charset="0"/>
                          <a:cs typeface="ＭＳ Ｐゴシック" charset="0"/>
                        </a:rPr>
                        <a:t>4</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chemeClr val="tx1"/>
                          </a:solidFill>
                          <a:effectLst/>
                          <a:latin typeface="Helvetica" charset="0"/>
                          <a:ea typeface="ＭＳ Ｐゴシック" charset="0"/>
                          <a:cs typeface="ＭＳ Ｐゴシック" charset="0"/>
                        </a:rPr>
                        <a:t>100% X 4 years</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6512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Helvetica" charset="0"/>
                          <a:ea typeface="ＭＳ Ｐゴシック" charset="0"/>
                          <a:cs typeface="ＭＳ Ｐゴシック" charset="0"/>
                        </a:rPr>
                        <a:t>Gen </a:t>
                      </a:r>
                      <a:r>
                        <a:rPr kumimoji="0" lang="en-US" sz="1500" b="0" i="0" u="none" strike="noStrike" cap="none" normalizeH="0" baseline="0" dirty="0" err="1" smtClean="0">
                          <a:ln>
                            <a:noFill/>
                          </a:ln>
                          <a:solidFill>
                            <a:schemeClr val="tx1"/>
                          </a:solidFill>
                          <a:effectLst/>
                          <a:latin typeface="Helvetica" charset="0"/>
                          <a:ea typeface="ＭＳ Ｐゴシック" charset="0"/>
                          <a:cs typeface="ＭＳ Ｐゴシック" charset="0"/>
                        </a:rPr>
                        <a:t>Surg</a:t>
                      </a:r>
                      <a:endParaRPr kumimoji="0" lang="en-US" sz="1500" b="0" i="0"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Helvetica" charset="0"/>
                          <a:ea typeface="ＭＳ Ｐゴシック" charset="0"/>
                          <a:cs typeface="ＭＳ Ｐゴシック" charset="0"/>
                        </a:rPr>
                        <a:t>5</a:t>
                      </a: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Helvetica" charset="0"/>
                          <a:ea typeface="ＭＳ Ｐゴシック" charset="0"/>
                          <a:cs typeface="ＭＳ Ｐゴシック" charset="0"/>
                        </a:rPr>
                        <a:t>100% X 5 </a:t>
                      </a:r>
                      <a:r>
                        <a:rPr kumimoji="0" lang="en-US" sz="1500" b="0" i="0" u="none" strike="noStrike" cap="none" normalizeH="0" baseline="0" dirty="0" smtClean="0">
                          <a:ln>
                            <a:noFill/>
                          </a:ln>
                          <a:solidFill>
                            <a:schemeClr val="tx1"/>
                          </a:solidFill>
                          <a:effectLst/>
                          <a:latin typeface="Helvetica" charset="0"/>
                          <a:ea typeface="ＭＳ Ｐゴシック" charset="0"/>
                          <a:cs typeface="ＭＳ Ｐゴシック" charset="0"/>
                        </a:rPr>
                        <a:t>years</a:t>
                      </a:r>
                      <a:endParaRPr kumimoji="0" lang="en-US" sz="1500" b="0" i="0" u="none" strike="noStrike" cap="none" normalizeH="0" baseline="0" dirty="0">
                        <a:ln>
                          <a:noFill/>
                        </a:ln>
                        <a:solidFill>
                          <a:schemeClr val="tx1"/>
                        </a:solidFill>
                        <a:effectLst/>
                        <a:latin typeface="Helvetica" charset="0"/>
                        <a:ea typeface="ＭＳ Ｐゴシック" charset="0"/>
                        <a:cs typeface="ＭＳ Ｐゴシック" charset="0"/>
                      </a:endParaRPr>
                    </a:p>
                  </a:txBody>
                  <a:tcPr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838760415"/>
      </p:ext>
    </p:extLst>
  </p:cSld>
  <p:clrMapOvr>
    <a:masterClrMapping/>
  </p:clrMapOvr>
  <mc:AlternateContent xmlns:mc="http://schemas.openxmlformats.org/markup-compatibility/2006" xmlns:p14="http://schemas.microsoft.com/office/powerpoint/2010/main">
    <mc:Choice Requires="p14">
      <p:transition p14:dur="0">
        <p:sndAc>
          <p:stSnd>
            <p:snd r:embed="rId3" name="Chimes"/>
          </p:stSnd>
        </p:sndAc>
      </p:transition>
    </mc:Choice>
    <mc:Fallback xmlns="">
      <p:transition>
        <p:sndAc>
          <p:stSnd>
            <p:snd r:embed="rId4" name="Chimes"/>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838200"/>
            <a:ext cx="8229600" cy="1295400"/>
          </a:xfrm>
        </p:spPr>
        <p:txBody>
          <a:bodyPr anchor="t"/>
          <a:lstStyle/>
          <a:p>
            <a:pPr eaLnBrk="1" hangingPunct="1"/>
            <a:r>
              <a:rPr kumimoji="1" lang="en-US" altLang="en-US" sz="3600" dirty="0">
                <a:latin typeface="+mn-lt"/>
              </a:rPr>
              <a:t>ACGME Accredited Programs  </a:t>
            </a:r>
            <a:r>
              <a:rPr kumimoji="1" lang="en-US" altLang="en-US" sz="3200" dirty="0">
                <a:latin typeface="+mn-lt"/>
              </a:rPr>
              <a:t/>
            </a:r>
            <a:br>
              <a:rPr kumimoji="1" lang="en-US" altLang="en-US" sz="3200" dirty="0">
                <a:latin typeface="+mn-lt"/>
              </a:rPr>
            </a:br>
            <a:r>
              <a:rPr kumimoji="1" lang="en-US" altLang="en-US" sz="3200" dirty="0">
                <a:latin typeface="+mn-lt"/>
              </a:rPr>
              <a:t>- searchable website -</a:t>
            </a:r>
            <a:endParaRPr lang="en-US" altLang="en-US" sz="2400" dirty="0">
              <a:latin typeface="+mn-lt"/>
            </a:endParaRPr>
          </a:p>
        </p:txBody>
      </p:sp>
      <p:sp>
        <p:nvSpPr>
          <p:cNvPr id="23554" name="Content Placeholder 2"/>
          <p:cNvSpPr>
            <a:spLocks noGrp="1"/>
          </p:cNvSpPr>
          <p:nvPr>
            <p:ph idx="1"/>
          </p:nvPr>
        </p:nvSpPr>
        <p:spPr>
          <a:xfrm>
            <a:off x="457200" y="2286000"/>
            <a:ext cx="8382000" cy="4038600"/>
          </a:xfrm>
        </p:spPr>
        <p:txBody>
          <a:bodyPr/>
          <a:lstStyle/>
          <a:p>
            <a:pPr eaLnBrk="1" hangingPunct="1">
              <a:lnSpc>
                <a:spcPct val="90000"/>
              </a:lnSpc>
            </a:pPr>
            <a:r>
              <a:rPr kumimoji="1" lang="en-US" altLang="en-US" sz="2400" dirty="0">
                <a:solidFill>
                  <a:srgbClr val="000000"/>
                </a:solidFill>
              </a:rPr>
              <a:t>Go to: </a:t>
            </a:r>
            <a:r>
              <a:rPr kumimoji="1" lang="en-US" altLang="en-US" sz="2400" dirty="0">
                <a:solidFill>
                  <a:srgbClr val="000000"/>
                </a:solidFill>
                <a:hlinkClick r:id="rId3"/>
              </a:rPr>
              <a:t>https://apps.acgme.org/ads/public/</a:t>
            </a:r>
            <a:endParaRPr kumimoji="1" lang="en-US" altLang="en-US" sz="2400" dirty="0">
              <a:solidFill>
                <a:srgbClr val="000000"/>
              </a:solidFill>
            </a:endParaRPr>
          </a:p>
          <a:p>
            <a:pPr eaLnBrk="1" hangingPunct="1">
              <a:lnSpc>
                <a:spcPct val="90000"/>
              </a:lnSpc>
            </a:pPr>
            <a:r>
              <a:rPr kumimoji="1" lang="en-US" altLang="en-US" sz="2400" dirty="0">
                <a:solidFill>
                  <a:srgbClr val="000000"/>
                </a:solidFill>
              </a:rPr>
              <a:t>I</a:t>
            </a:r>
            <a:r>
              <a:rPr kumimoji="1" lang="en-US" altLang="en-US" sz="2400" dirty="0" smtClean="0">
                <a:solidFill>
                  <a:srgbClr val="000000"/>
                </a:solidFill>
              </a:rPr>
              <a:t>nfo </a:t>
            </a:r>
            <a:r>
              <a:rPr kumimoji="1" lang="en-US" altLang="en-US" sz="2400" dirty="0">
                <a:solidFill>
                  <a:srgbClr val="000000"/>
                </a:solidFill>
              </a:rPr>
              <a:t>on every accredited residency, fellowship program</a:t>
            </a:r>
          </a:p>
          <a:p>
            <a:pPr eaLnBrk="1" hangingPunct="1">
              <a:lnSpc>
                <a:spcPct val="90000"/>
              </a:lnSpc>
            </a:pPr>
            <a:r>
              <a:rPr kumimoji="1" lang="en-US" altLang="en-US" sz="2400" dirty="0">
                <a:solidFill>
                  <a:srgbClr val="000000"/>
                </a:solidFill>
              </a:rPr>
              <a:t>Similar to FREIDA, can search by specialty &amp; geographic area</a:t>
            </a:r>
          </a:p>
          <a:p>
            <a:pPr eaLnBrk="1" hangingPunct="1">
              <a:lnSpc>
                <a:spcPct val="90000"/>
              </a:lnSpc>
            </a:pPr>
            <a:r>
              <a:rPr kumimoji="1" lang="en-US" altLang="en-US" sz="2400" dirty="0">
                <a:solidFill>
                  <a:srgbClr val="000000"/>
                </a:solidFill>
              </a:rPr>
              <a:t>An </a:t>
            </a:r>
            <a:r>
              <a:rPr kumimoji="1" lang="ja-JP" altLang="en-US" sz="2400" dirty="0">
                <a:solidFill>
                  <a:srgbClr val="000000"/>
                </a:solidFill>
              </a:rPr>
              <a:t>“</a:t>
            </a:r>
            <a:r>
              <a:rPr kumimoji="1" lang="en-US" altLang="ja-JP" sz="2400" dirty="0">
                <a:solidFill>
                  <a:srgbClr val="000000"/>
                </a:solidFill>
              </a:rPr>
              <a:t>apples to apples</a:t>
            </a:r>
            <a:r>
              <a:rPr kumimoji="1" lang="ja-JP" altLang="en-US" sz="2400" dirty="0">
                <a:solidFill>
                  <a:srgbClr val="000000"/>
                </a:solidFill>
              </a:rPr>
              <a:t>”</a:t>
            </a:r>
            <a:r>
              <a:rPr kumimoji="1" lang="en-US" altLang="ja-JP" sz="2400" dirty="0">
                <a:solidFill>
                  <a:srgbClr val="000000"/>
                </a:solidFill>
              </a:rPr>
              <a:t> comparison of program details</a:t>
            </a:r>
          </a:p>
          <a:p>
            <a:pPr lvl="1" eaLnBrk="1" hangingPunct="1">
              <a:lnSpc>
                <a:spcPct val="90000"/>
              </a:lnSpc>
            </a:pPr>
            <a:r>
              <a:rPr kumimoji="1" lang="en-US" altLang="en-US" sz="2200" dirty="0">
                <a:solidFill>
                  <a:srgbClr val="000000"/>
                </a:solidFill>
              </a:rPr>
              <a:t>Contact info for program director and </a:t>
            </a:r>
            <a:r>
              <a:rPr kumimoji="1" lang="en-US" altLang="en-US" sz="2200" dirty="0" smtClean="0">
                <a:solidFill>
                  <a:srgbClr val="000000"/>
                </a:solidFill>
              </a:rPr>
              <a:t>coordinator</a:t>
            </a:r>
          </a:p>
          <a:p>
            <a:pPr lvl="1" eaLnBrk="1" hangingPunct="1">
              <a:lnSpc>
                <a:spcPct val="90000"/>
              </a:lnSpc>
            </a:pPr>
            <a:r>
              <a:rPr kumimoji="1" lang="en-US" altLang="en-US" sz="2200" dirty="0" smtClean="0">
                <a:solidFill>
                  <a:srgbClr val="000000"/>
                </a:solidFill>
              </a:rPr>
              <a:t>Details </a:t>
            </a:r>
            <a:r>
              <a:rPr kumimoji="1" lang="en-US" altLang="en-US" sz="2200" dirty="0">
                <a:solidFill>
                  <a:srgbClr val="000000"/>
                </a:solidFill>
              </a:rPr>
              <a:t>about number of positions, how many filled, training sites</a:t>
            </a:r>
          </a:p>
          <a:p>
            <a:pPr lvl="1" eaLnBrk="1" hangingPunct="1">
              <a:lnSpc>
                <a:spcPct val="90000"/>
              </a:lnSpc>
            </a:pPr>
            <a:r>
              <a:rPr kumimoji="1" lang="en-US" altLang="en-US" sz="2200" dirty="0">
                <a:solidFill>
                  <a:srgbClr val="000000"/>
                </a:solidFill>
              </a:rPr>
              <a:t>Link to program</a:t>
            </a:r>
            <a:r>
              <a:rPr kumimoji="1" lang="ja-JP" altLang="en-US" sz="2200" dirty="0">
                <a:solidFill>
                  <a:srgbClr val="000000"/>
                </a:solidFill>
              </a:rPr>
              <a:t>’</a:t>
            </a:r>
            <a:r>
              <a:rPr kumimoji="1" lang="en-US" altLang="ja-JP" sz="2200" dirty="0">
                <a:solidFill>
                  <a:srgbClr val="000000"/>
                </a:solidFill>
              </a:rPr>
              <a:t>s own website</a:t>
            </a:r>
          </a:p>
          <a:p>
            <a:pPr lvl="1" eaLnBrk="1" hangingPunct="1">
              <a:lnSpc>
                <a:spcPct val="90000"/>
              </a:lnSpc>
            </a:pPr>
            <a:r>
              <a:rPr kumimoji="1" lang="en-US" altLang="ja-JP" sz="2200" dirty="0">
                <a:solidFill>
                  <a:srgbClr val="000000"/>
                </a:solidFill>
              </a:rPr>
              <a:t>Accreditation </a:t>
            </a:r>
            <a:r>
              <a:rPr kumimoji="1" lang="en-US" altLang="ja-JP" sz="2200" dirty="0" smtClean="0">
                <a:solidFill>
                  <a:srgbClr val="000000"/>
                </a:solidFill>
              </a:rPr>
              <a:t>history, current status</a:t>
            </a:r>
          </a:p>
          <a:p>
            <a:pPr lvl="1" eaLnBrk="1" hangingPunct="1">
              <a:lnSpc>
                <a:spcPct val="90000"/>
              </a:lnSpc>
            </a:pPr>
            <a:endParaRPr kumimoji="1" lang="en-US" altLang="ja-JP" sz="2000" dirty="0" smtClean="0">
              <a:solidFill>
                <a:srgbClr val="000000"/>
              </a:solidFill>
            </a:endParaRPr>
          </a:p>
          <a:p>
            <a:pPr eaLnBrk="1" hangingPunct="1">
              <a:lnSpc>
                <a:spcPct val="90000"/>
              </a:lnSpc>
            </a:pPr>
            <a:r>
              <a:rPr kumimoji="1" lang="en-US" altLang="ja-JP" sz="2200" dirty="0" smtClean="0">
                <a:solidFill>
                  <a:srgbClr val="000000"/>
                </a:solidFill>
              </a:rPr>
              <a:t>Mac users – need to use Safari browser</a:t>
            </a:r>
            <a:endParaRPr kumimoji="1" lang="en-US" altLang="ja-JP" sz="22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4" name="Chimes"/>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4"/>
          <p:cNvSpPr>
            <a:spLocks noGrp="1"/>
          </p:cNvSpPr>
          <p:nvPr>
            <p:ph idx="1"/>
          </p:nvPr>
        </p:nvSpPr>
        <p:spPr>
          <a:xfrm>
            <a:off x="3575050" y="990600"/>
            <a:ext cx="5111750" cy="5135563"/>
          </a:xfrm>
        </p:spPr>
        <p:txBody>
          <a:bodyPr/>
          <a:lstStyle/>
          <a:p>
            <a:pPr marL="0" indent="0" eaLnBrk="1" hangingPunct="1">
              <a:buNone/>
            </a:pPr>
            <a:r>
              <a:rPr lang="en-US" altLang="en-US" dirty="0">
                <a:latin typeface="Arial" charset="0"/>
                <a:ea typeface="Arial" charset="0"/>
                <a:cs typeface="Arial" charset="0"/>
              </a:rPr>
              <a:t>ACGME website</a:t>
            </a:r>
          </a:p>
        </p:txBody>
      </p:sp>
      <p:sp>
        <p:nvSpPr>
          <p:cNvPr id="12290" name="Text Placeholder 5"/>
          <p:cNvSpPr>
            <a:spLocks noGrp="1"/>
          </p:cNvSpPr>
          <p:nvPr>
            <p:ph type="body" sz="half" idx="2"/>
          </p:nvPr>
        </p:nvSpPr>
        <p:spPr/>
        <p:txBody>
          <a:bodyPr>
            <a:normAutofit/>
          </a:bodyPr>
          <a:lstStyle/>
          <a:p>
            <a:pPr eaLnBrk="1" hangingPunct="1"/>
            <a:endParaRPr lang="en-US" altLang="en-US" sz="2000" dirty="0">
              <a:latin typeface="Helvetica" panose="020B0604020202020204" pitchFamily="34" charset="0"/>
            </a:endParaRPr>
          </a:p>
          <a:p>
            <a:pPr eaLnBrk="1" hangingPunct="1"/>
            <a:r>
              <a:rPr lang="en-US" altLang="en-US" sz="2000" dirty="0">
                <a:latin typeface="Helvetica" charset="0"/>
                <a:ea typeface="Helvetica" charset="0"/>
                <a:cs typeface="Helvetica" charset="0"/>
              </a:rPr>
              <a:t>Search results for:</a:t>
            </a:r>
          </a:p>
          <a:p>
            <a:pPr eaLnBrk="1" hangingPunct="1">
              <a:buFont typeface="Wingdings" panose="05000000000000000000" pitchFamily="2" charset="2"/>
              <a:buChar char="§"/>
            </a:pPr>
            <a:r>
              <a:rPr lang="ja-JP" altLang="en-US" sz="2000" dirty="0">
                <a:latin typeface="Helvetica" charset="0"/>
                <a:ea typeface="Helvetica" charset="0"/>
                <a:cs typeface="Helvetica" charset="0"/>
              </a:rPr>
              <a:t>“</a:t>
            </a:r>
            <a:r>
              <a:rPr lang="en-US" altLang="ja-JP" sz="2000" dirty="0">
                <a:latin typeface="Helvetica" charset="0"/>
                <a:ea typeface="Helvetica" charset="0"/>
                <a:cs typeface="Helvetica" charset="0"/>
              </a:rPr>
              <a:t>Internal medicine</a:t>
            </a:r>
            <a:r>
              <a:rPr lang="ja-JP" altLang="en-US" sz="2000" dirty="0">
                <a:latin typeface="Helvetica" charset="0"/>
                <a:ea typeface="Helvetica" charset="0"/>
                <a:cs typeface="Helvetica" charset="0"/>
              </a:rPr>
              <a:t>”</a:t>
            </a:r>
            <a:endParaRPr lang="en-US" altLang="ja-JP" sz="2000" dirty="0">
              <a:latin typeface="Helvetica" charset="0"/>
              <a:ea typeface="Helvetica" charset="0"/>
              <a:cs typeface="Helvetica" charset="0"/>
            </a:endParaRPr>
          </a:p>
          <a:p>
            <a:pPr eaLnBrk="1" hangingPunct="1">
              <a:buFont typeface="Wingdings" panose="05000000000000000000" pitchFamily="2" charset="2"/>
              <a:buChar char="§"/>
            </a:pPr>
            <a:r>
              <a:rPr lang="ja-JP" altLang="en-US" sz="2000" dirty="0">
                <a:latin typeface="Helvetica" charset="0"/>
                <a:ea typeface="Helvetica" charset="0"/>
                <a:cs typeface="Helvetica" charset="0"/>
              </a:rPr>
              <a:t>“</a:t>
            </a:r>
            <a:r>
              <a:rPr lang="en-US" altLang="ja-JP" sz="2000" dirty="0">
                <a:latin typeface="Helvetica" charset="0"/>
                <a:ea typeface="Helvetica" charset="0"/>
                <a:cs typeface="Helvetica" charset="0"/>
              </a:rPr>
              <a:t>Wisconsin</a:t>
            </a:r>
            <a:r>
              <a:rPr lang="ja-JP" altLang="en-US" sz="2000" dirty="0">
                <a:latin typeface="Helvetica" charset="0"/>
                <a:ea typeface="Helvetica" charset="0"/>
                <a:cs typeface="Helvetica" charset="0"/>
              </a:rPr>
              <a:t>”</a:t>
            </a:r>
            <a:endParaRPr lang="en-US" altLang="ja-JP" sz="2000" dirty="0">
              <a:latin typeface="Helvetica" charset="0"/>
              <a:ea typeface="Helvetica" charset="0"/>
              <a:cs typeface="Helvetica" charset="0"/>
            </a:endParaRPr>
          </a:p>
          <a:p>
            <a:pPr eaLnBrk="1" hangingPunct="1">
              <a:buFont typeface="Wingdings" panose="05000000000000000000" pitchFamily="2" charset="2"/>
              <a:buChar char="§"/>
            </a:pPr>
            <a:endParaRPr lang="en-US" altLang="en-US" sz="1000" dirty="0">
              <a:latin typeface="Helvetica" charset="0"/>
              <a:ea typeface="Helvetica" charset="0"/>
              <a:cs typeface="Helvetica" charset="0"/>
            </a:endParaRPr>
          </a:p>
          <a:p>
            <a:pPr eaLnBrk="1" hangingPunct="1"/>
            <a:r>
              <a:rPr lang="en-US" altLang="en-US" sz="2000" dirty="0">
                <a:latin typeface="Helvetica" charset="0"/>
                <a:ea typeface="Helvetica" charset="0"/>
                <a:cs typeface="Helvetica" charset="0"/>
              </a:rPr>
              <a:t>Yielded 5 programs:</a:t>
            </a:r>
          </a:p>
          <a:p>
            <a:pPr eaLnBrk="1" hangingPunct="1">
              <a:buFont typeface="Wingdings" panose="05000000000000000000" pitchFamily="2" charset="2"/>
              <a:buChar char="§"/>
            </a:pPr>
            <a:r>
              <a:rPr lang="en-US" altLang="en-US" sz="2000" dirty="0">
                <a:latin typeface="Helvetica" charset="0"/>
                <a:ea typeface="Helvetica" charset="0"/>
                <a:cs typeface="Helvetica" charset="0"/>
              </a:rPr>
              <a:t>Shows cities</a:t>
            </a:r>
          </a:p>
          <a:p>
            <a:pPr eaLnBrk="1" hangingPunct="1">
              <a:buFont typeface="Wingdings" panose="05000000000000000000" pitchFamily="2" charset="2"/>
              <a:buChar char="§"/>
            </a:pPr>
            <a:r>
              <a:rPr lang="ja-JP" altLang="en-US" sz="2000" dirty="0">
                <a:latin typeface="Helvetica" charset="0"/>
                <a:ea typeface="Helvetica" charset="0"/>
                <a:cs typeface="Helvetica" charset="0"/>
              </a:rPr>
              <a:t>“</a:t>
            </a:r>
            <a:r>
              <a:rPr lang="en-US" altLang="ja-JP" sz="2000" dirty="0">
                <a:latin typeface="Helvetica" charset="0"/>
                <a:ea typeface="Helvetica" charset="0"/>
                <a:cs typeface="Helvetica" charset="0"/>
              </a:rPr>
              <a:t>View details</a:t>
            </a:r>
            <a:r>
              <a:rPr lang="ja-JP" altLang="en-US" sz="2000" dirty="0">
                <a:latin typeface="Helvetica" charset="0"/>
                <a:ea typeface="Helvetica" charset="0"/>
                <a:cs typeface="Helvetica" charset="0"/>
              </a:rPr>
              <a:t>”</a:t>
            </a:r>
            <a:r>
              <a:rPr lang="en-US" altLang="ja-JP" sz="2000" dirty="0">
                <a:latin typeface="Helvetica" charset="0"/>
                <a:ea typeface="Helvetica" charset="0"/>
                <a:cs typeface="Helvetica" charset="0"/>
              </a:rPr>
              <a:t> for each</a:t>
            </a:r>
          </a:p>
          <a:p>
            <a:pPr eaLnBrk="1" hangingPunct="1">
              <a:buClr>
                <a:srgbClr val="0070C0"/>
              </a:buClr>
              <a:buFont typeface="Arial" panose="020B0604020202020204" pitchFamily="34" charset="0"/>
              <a:buChar char="•"/>
            </a:pPr>
            <a:r>
              <a:rPr lang="en-US" altLang="en-US" sz="1800" dirty="0" smtClean="0">
                <a:latin typeface="Helvetica" charset="0"/>
                <a:ea typeface="Helvetica" charset="0"/>
                <a:cs typeface="Helvetica" charset="0"/>
              </a:rPr>
              <a:t> Sponsoring </a:t>
            </a:r>
            <a:r>
              <a:rPr lang="en-US" altLang="en-US" sz="1800" dirty="0">
                <a:latin typeface="Helvetica" charset="0"/>
                <a:ea typeface="Helvetica" charset="0"/>
                <a:cs typeface="Helvetica" charset="0"/>
              </a:rPr>
              <a:t>institution</a:t>
            </a:r>
          </a:p>
          <a:p>
            <a:pPr eaLnBrk="1" hangingPunct="1">
              <a:buClr>
                <a:srgbClr val="0070C0"/>
              </a:buClr>
              <a:buFont typeface="Arial" panose="020B0604020202020204" pitchFamily="34" charset="0"/>
              <a:buChar char="•"/>
            </a:pPr>
            <a:r>
              <a:rPr lang="en-US" altLang="en-US" sz="1800" dirty="0" smtClean="0">
                <a:latin typeface="Helvetica" charset="0"/>
                <a:ea typeface="Helvetica" charset="0"/>
                <a:cs typeface="Helvetica" charset="0"/>
              </a:rPr>
              <a:t> Fellowships </a:t>
            </a:r>
            <a:r>
              <a:rPr lang="en-US" altLang="en-US" sz="1800" dirty="0">
                <a:latin typeface="Helvetica" charset="0"/>
                <a:ea typeface="Helvetica" charset="0"/>
                <a:cs typeface="Helvetica" charset="0"/>
              </a:rPr>
              <a:t>available</a:t>
            </a:r>
          </a:p>
          <a:p>
            <a:pPr eaLnBrk="1" hangingPunct="1">
              <a:buClr>
                <a:srgbClr val="0070C0"/>
              </a:buClr>
              <a:buFont typeface="Arial" panose="020B0604020202020204" pitchFamily="34" charset="0"/>
              <a:buChar char="•"/>
            </a:pPr>
            <a:r>
              <a:rPr lang="en-US" altLang="en-US" sz="1800" dirty="0" smtClean="0">
                <a:latin typeface="Helvetica" charset="0"/>
                <a:ea typeface="Helvetica" charset="0"/>
                <a:cs typeface="Helvetica" charset="0"/>
              </a:rPr>
              <a:t> Last </a:t>
            </a:r>
            <a:r>
              <a:rPr lang="en-US" altLang="en-US" sz="1800" dirty="0">
                <a:latin typeface="Helvetica" charset="0"/>
                <a:ea typeface="Helvetica" charset="0"/>
                <a:cs typeface="Helvetica" charset="0"/>
              </a:rPr>
              <a:t>accreditation date</a:t>
            </a:r>
          </a:p>
          <a:p>
            <a:pPr eaLnBrk="1" hangingPunct="1">
              <a:buClr>
                <a:srgbClr val="0070C0"/>
              </a:buClr>
              <a:buFont typeface="Arial" panose="020B0604020202020204" pitchFamily="34" charset="0"/>
              <a:buChar char="•"/>
            </a:pPr>
            <a:r>
              <a:rPr lang="en-US" altLang="en-US" sz="1800" dirty="0" smtClean="0">
                <a:latin typeface="Helvetica" charset="0"/>
                <a:ea typeface="Helvetica" charset="0"/>
                <a:cs typeface="Helvetica" charset="0"/>
              </a:rPr>
              <a:t> Slots </a:t>
            </a:r>
            <a:r>
              <a:rPr lang="en-US" altLang="en-US" sz="1800" dirty="0">
                <a:latin typeface="Helvetica" charset="0"/>
                <a:ea typeface="Helvetica" charset="0"/>
                <a:cs typeface="Helvetica" charset="0"/>
              </a:rPr>
              <a:t>per year</a:t>
            </a:r>
          </a:p>
          <a:p>
            <a:pPr eaLnBrk="1" hangingPunct="1">
              <a:buClr>
                <a:srgbClr val="0070C0"/>
              </a:buClr>
              <a:buFont typeface="Arial" panose="020B0604020202020204" pitchFamily="34" charset="0"/>
              <a:buChar char="•"/>
            </a:pPr>
            <a:r>
              <a:rPr lang="en-US" altLang="en-US" sz="1800" dirty="0" smtClean="0">
                <a:latin typeface="Helvetica" charset="0"/>
                <a:ea typeface="Helvetica" charset="0"/>
                <a:cs typeface="Helvetica" charset="0"/>
              </a:rPr>
              <a:t> Residency </a:t>
            </a:r>
            <a:r>
              <a:rPr lang="en-US" altLang="en-US" sz="1800" dirty="0">
                <a:latin typeface="Helvetica" charset="0"/>
                <a:ea typeface="Helvetica" charset="0"/>
                <a:cs typeface="Helvetica" charset="0"/>
              </a:rPr>
              <a:t>training sites</a:t>
            </a:r>
          </a:p>
          <a:p>
            <a:pPr eaLnBrk="1" hangingPunct="1">
              <a:buFont typeface="Wingdings" panose="05000000000000000000" pitchFamily="2" charset="2"/>
              <a:buChar char="§"/>
            </a:pPr>
            <a:endParaRPr lang="en-US" altLang="en-US" sz="2000" dirty="0">
              <a:latin typeface="Helvetica" panose="020B0604020202020204" pitchFamily="34" charset="0"/>
            </a:endParaRP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52578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
          </p:stSnd>
        </p:sndAc>
      </p:transition>
    </mc:Choice>
    <mc:Fallback xmlns="">
      <p:transition>
        <p:sndAc>
          <p:stSnd>
            <p:snd r:embed="rId4" name="Chimes"/>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6206</TotalTime>
  <Words>2992</Words>
  <Application>Microsoft Office PowerPoint</Application>
  <PresentationFormat>On-screen Show (4:3)</PresentationFormat>
  <Paragraphs>403</Paragraphs>
  <Slides>36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ＭＳ Ｐゴシック</vt:lpstr>
      <vt:lpstr>ＭＳ Ｐゴシック</vt:lpstr>
      <vt:lpstr>Arial</vt:lpstr>
      <vt:lpstr>Calibri</vt:lpstr>
      <vt:lpstr>Chalkboard SE</vt:lpstr>
      <vt:lpstr>Comic Sans MS</vt:lpstr>
      <vt:lpstr>Helvetica</vt:lpstr>
      <vt:lpstr>Sand</vt:lpstr>
      <vt:lpstr>Wingdings</vt:lpstr>
      <vt:lpstr>Office Theme</vt:lpstr>
      <vt:lpstr>ERAS and NRMP Pathway to Residency</vt:lpstr>
      <vt:lpstr>Administrative Items</vt:lpstr>
      <vt:lpstr>Administrative Items</vt:lpstr>
      <vt:lpstr>Tasks:</vt:lpstr>
      <vt:lpstr>Timeline</vt:lpstr>
      <vt:lpstr>Step 2 CK &amp; CS</vt:lpstr>
      <vt:lpstr>Wrong residency?  Issues to switching</vt:lpstr>
      <vt:lpstr>ACGME Accredited Programs   - searchable website -</vt:lpstr>
      <vt:lpstr>PowerPoint Presentation</vt:lpstr>
      <vt:lpstr>FREIDA   Fellowship &amp; Residency  Electronic Interactive Data Access</vt:lpstr>
      <vt:lpstr>ERAS…Electronic Residency Application Service  MyERAS…Your App</vt:lpstr>
      <vt:lpstr>Curriculum Vitae &amp; Personal Statement</vt:lpstr>
      <vt:lpstr>Letters of Recommendation (LOR)</vt:lpstr>
      <vt:lpstr>Letters of Rec ERAS Cover Sheet  Listing Authors</vt:lpstr>
      <vt:lpstr>Letters of Recommendation (LOR)</vt:lpstr>
      <vt:lpstr>Letters of Recommendation Process </vt:lpstr>
      <vt:lpstr>Medical Student Performance Evaluation  (Dean’s Letter) &amp; Transcript </vt:lpstr>
      <vt:lpstr>PowerPoint Presentation</vt:lpstr>
      <vt:lpstr>When it’s all said and done…don’t find yourself saying… Woulda, Coulda, Shoulda</vt:lpstr>
      <vt:lpstr>Applying Strategy</vt:lpstr>
      <vt:lpstr>Interviewing</vt:lpstr>
      <vt:lpstr>Interviewing</vt:lpstr>
      <vt:lpstr>Stay in a Host Home @ No/Low  Cost ☺</vt:lpstr>
      <vt:lpstr>National Residency Matching Program</vt:lpstr>
      <vt:lpstr>NRMP</vt:lpstr>
      <vt:lpstr>NRMP Timeline</vt:lpstr>
      <vt:lpstr>NRMP Strategy</vt:lpstr>
      <vt:lpstr>2016 Match Results</vt:lpstr>
      <vt:lpstr>2016 Match Results</vt:lpstr>
      <vt:lpstr>What does this mean???</vt:lpstr>
      <vt:lpstr>San Francisco Advanced PGY-2  Specialty Match</vt:lpstr>
      <vt:lpstr>San Francisco Advanced PGY-2  Specialty Match</vt:lpstr>
      <vt:lpstr>San Francisco PGY-2 Match </vt:lpstr>
      <vt:lpstr>Urology Match</vt:lpstr>
      <vt:lpstr>Military Scholarship Students</vt:lpstr>
      <vt:lpstr>Key Student Affairs Contacts</vt:lpstr>
    </vt:vector>
  </TitlesOfParts>
  <Company>Boonshoft School of Medicine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Meeting May 2014</dc:title>
  <dc:creator>Stuent Affairs/Admissions</dc:creator>
  <cp:lastModifiedBy>Leann Poston</cp:lastModifiedBy>
  <cp:revision>357</cp:revision>
  <cp:lastPrinted>2016-05-16T13:26:34Z</cp:lastPrinted>
  <dcterms:created xsi:type="dcterms:W3CDTF">2013-06-18T01:29:35Z</dcterms:created>
  <dcterms:modified xsi:type="dcterms:W3CDTF">2016-05-20T21:59:14Z</dcterms:modified>
</cp:coreProperties>
</file>