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6" r:id="rId4"/>
    <p:sldId id="260" r:id="rId5"/>
    <p:sldId id="265" r:id="rId6"/>
    <p:sldId id="264" r:id="rId7"/>
    <p:sldId id="275" r:id="rId8"/>
    <p:sldId id="266" r:id="rId9"/>
    <p:sldId id="269" r:id="rId10"/>
    <p:sldId id="271" r:id="rId11"/>
    <p:sldId id="273" r:id="rId12"/>
    <p:sldId id="267" r:id="rId13"/>
    <p:sldId id="268" r:id="rId14"/>
    <p:sldId id="270" r:id="rId15"/>
    <p:sldId id="274" r:id="rId16"/>
    <p:sldId id="257" r:id="rId17"/>
    <p:sldId id="262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32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ADC745-5B38-4374-B581-EED8B921C46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966597-AACA-449C-844D-5270DF03C2AB}">
      <dgm:prSet phldrT="[Text]" custT="1"/>
      <dgm:spPr/>
      <dgm:t>
        <a:bodyPr/>
        <a:lstStyle/>
        <a:p>
          <a:r>
            <a:rPr lang="en-US" sz="1100" b="1" dirty="0" smtClean="0"/>
            <a:t>Contact Jayna </a:t>
          </a:r>
          <a:endParaRPr lang="en-US" sz="1100" b="1" dirty="0"/>
        </a:p>
      </dgm:t>
    </dgm:pt>
    <dgm:pt modelId="{F26F6B7E-CEB8-40B0-A68D-2802B29CD7D0}" type="parTrans" cxnId="{3F319489-6BCD-4728-BE59-BBB02F01D715}">
      <dgm:prSet/>
      <dgm:spPr/>
      <dgm:t>
        <a:bodyPr/>
        <a:lstStyle/>
        <a:p>
          <a:endParaRPr lang="en-US"/>
        </a:p>
      </dgm:t>
    </dgm:pt>
    <dgm:pt modelId="{2480BE8B-7FA5-4EB4-A82E-B0684984EE26}" type="sibTrans" cxnId="{3F319489-6BCD-4728-BE59-BBB02F01D715}">
      <dgm:prSet/>
      <dgm:spPr/>
      <dgm:t>
        <a:bodyPr/>
        <a:lstStyle/>
        <a:p>
          <a:endParaRPr lang="en-US"/>
        </a:p>
      </dgm:t>
    </dgm:pt>
    <dgm:pt modelId="{83E0A2FE-1616-4BDD-AE8E-55165207DDED}">
      <dgm:prSet phldrT="[Text]" custT="1"/>
      <dgm:spPr/>
      <dgm:t>
        <a:bodyPr/>
        <a:lstStyle/>
        <a:p>
          <a:r>
            <a:rPr lang="en-US" sz="1100" b="1" dirty="0" smtClean="0"/>
            <a:t>Complete IRB</a:t>
          </a:r>
          <a:endParaRPr lang="en-US" sz="1100" b="1" dirty="0"/>
        </a:p>
      </dgm:t>
    </dgm:pt>
    <dgm:pt modelId="{F1485195-9609-45EE-9270-49B17266F004}" type="parTrans" cxnId="{6979B7CA-598A-4FCE-B5A2-8EE240CE2A2C}">
      <dgm:prSet/>
      <dgm:spPr/>
      <dgm:t>
        <a:bodyPr/>
        <a:lstStyle/>
        <a:p>
          <a:endParaRPr lang="en-US"/>
        </a:p>
      </dgm:t>
    </dgm:pt>
    <dgm:pt modelId="{071C7A93-8CA7-442E-9F61-E26D1EC0BAF4}" type="sibTrans" cxnId="{6979B7CA-598A-4FCE-B5A2-8EE240CE2A2C}">
      <dgm:prSet/>
      <dgm:spPr/>
      <dgm:t>
        <a:bodyPr/>
        <a:lstStyle/>
        <a:p>
          <a:endParaRPr lang="en-US"/>
        </a:p>
      </dgm:t>
    </dgm:pt>
    <dgm:pt modelId="{BA7C7A87-5280-4A35-9C63-CA49D7748836}">
      <dgm:prSet phldrT="[Text]" custT="1"/>
      <dgm:spPr/>
      <dgm:t>
        <a:bodyPr/>
        <a:lstStyle/>
        <a:p>
          <a:r>
            <a:rPr lang="en-US" sz="1100" b="1" dirty="0" smtClean="0"/>
            <a:t>Posters, Presentations, Publications</a:t>
          </a:r>
          <a:endParaRPr lang="en-US" sz="1100" b="1" dirty="0"/>
        </a:p>
      </dgm:t>
    </dgm:pt>
    <dgm:pt modelId="{4281C7E0-F4C7-4735-A27D-8B582F6234E4}" type="parTrans" cxnId="{ABB1F279-51D1-431F-8311-9BCD395AF29B}">
      <dgm:prSet/>
      <dgm:spPr/>
      <dgm:t>
        <a:bodyPr/>
        <a:lstStyle/>
        <a:p>
          <a:endParaRPr lang="en-US"/>
        </a:p>
      </dgm:t>
    </dgm:pt>
    <dgm:pt modelId="{4EF541D4-D608-4FA3-A182-6E0E4A194326}" type="sibTrans" cxnId="{ABB1F279-51D1-431F-8311-9BCD395AF29B}">
      <dgm:prSet/>
      <dgm:spPr/>
      <dgm:t>
        <a:bodyPr/>
        <a:lstStyle/>
        <a:p>
          <a:endParaRPr lang="en-US" dirty="0"/>
        </a:p>
      </dgm:t>
    </dgm:pt>
    <dgm:pt modelId="{226778C3-1FF2-477B-A011-F2D1480D69DC}">
      <dgm:prSet phldrT="[Text]" custT="1"/>
      <dgm:spPr/>
      <dgm:t>
        <a:bodyPr/>
        <a:lstStyle/>
        <a:p>
          <a:r>
            <a:rPr lang="en-US" sz="1100" b="1" dirty="0" smtClean="0"/>
            <a:t>Meet with Faculty and/or Resident</a:t>
          </a:r>
          <a:endParaRPr lang="en-US" sz="1100" b="1" dirty="0"/>
        </a:p>
      </dgm:t>
    </dgm:pt>
    <dgm:pt modelId="{AD4A034E-6138-43BE-9046-3D8593FF2196}" type="sibTrans" cxnId="{28A67DBD-4F3D-42FF-B02E-2DE11DE3F45E}">
      <dgm:prSet/>
      <dgm:spPr/>
      <dgm:t>
        <a:bodyPr/>
        <a:lstStyle/>
        <a:p>
          <a:endParaRPr lang="en-US"/>
        </a:p>
      </dgm:t>
    </dgm:pt>
    <dgm:pt modelId="{F525FCD9-C0BE-43E9-9AF0-200AB97E66B6}" type="parTrans" cxnId="{28A67DBD-4F3D-42FF-B02E-2DE11DE3F45E}">
      <dgm:prSet/>
      <dgm:spPr/>
      <dgm:t>
        <a:bodyPr/>
        <a:lstStyle/>
        <a:p>
          <a:endParaRPr lang="en-US"/>
        </a:p>
      </dgm:t>
    </dgm:pt>
    <dgm:pt modelId="{C0CA63B2-4F8A-4B1A-9B0B-BCF34253C245}">
      <dgm:prSet phldrT="[Text]" custT="1"/>
      <dgm:spPr/>
      <dgm:t>
        <a:bodyPr/>
        <a:lstStyle/>
        <a:p>
          <a:r>
            <a:rPr lang="en-US" sz="1100" b="1" dirty="0" smtClean="0"/>
            <a:t>Complete Training and Literature Review</a:t>
          </a:r>
          <a:endParaRPr lang="en-US" sz="1100" b="1" dirty="0"/>
        </a:p>
      </dgm:t>
    </dgm:pt>
    <dgm:pt modelId="{B04839A3-8C26-4620-96CF-433E1A237324}" type="sibTrans" cxnId="{F20D8AAA-BB1C-4B86-A8F7-6503CE532F3C}">
      <dgm:prSet/>
      <dgm:spPr/>
      <dgm:t>
        <a:bodyPr/>
        <a:lstStyle/>
        <a:p>
          <a:endParaRPr lang="en-US"/>
        </a:p>
      </dgm:t>
    </dgm:pt>
    <dgm:pt modelId="{D4DF4849-6A57-4243-9F22-A9170E93E741}" type="parTrans" cxnId="{F20D8AAA-BB1C-4B86-A8F7-6503CE532F3C}">
      <dgm:prSet/>
      <dgm:spPr/>
      <dgm:t>
        <a:bodyPr/>
        <a:lstStyle/>
        <a:p>
          <a:endParaRPr lang="en-US"/>
        </a:p>
      </dgm:t>
    </dgm:pt>
    <dgm:pt modelId="{0B0DE893-6AAB-46D7-A9E0-F730BA03F4AD}">
      <dgm:prSet phldrT="[Text]" custT="1"/>
      <dgm:spPr/>
      <dgm:t>
        <a:bodyPr/>
        <a:lstStyle/>
        <a:p>
          <a:r>
            <a:rPr lang="en-US" sz="1100" b="1" dirty="0" smtClean="0"/>
            <a:t>Start Research Project </a:t>
          </a:r>
          <a:endParaRPr lang="en-US" sz="1100" b="1" dirty="0"/>
        </a:p>
      </dgm:t>
    </dgm:pt>
    <dgm:pt modelId="{D72D31BE-C194-482A-8D49-1DE70B97C36D}" type="parTrans" cxnId="{224CBA51-2055-4093-A77A-F32C473549C0}">
      <dgm:prSet/>
      <dgm:spPr/>
      <dgm:t>
        <a:bodyPr/>
        <a:lstStyle/>
        <a:p>
          <a:endParaRPr lang="en-US"/>
        </a:p>
      </dgm:t>
    </dgm:pt>
    <dgm:pt modelId="{961C90FD-5F1D-4E71-B06F-3B8C67804480}" type="sibTrans" cxnId="{224CBA51-2055-4093-A77A-F32C473549C0}">
      <dgm:prSet/>
      <dgm:spPr/>
      <dgm:t>
        <a:bodyPr/>
        <a:lstStyle/>
        <a:p>
          <a:endParaRPr lang="en-US"/>
        </a:p>
      </dgm:t>
    </dgm:pt>
    <dgm:pt modelId="{4788F970-1377-4837-AD5C-F9909BF1AED2}">
      <dgm:prSet phldrT="[Text]" custT="1"/>
      <dgm:spPr/>
      <dgm:t>
        <a:bodyPr/>
        <a:lstStyle/>
        <a:p>
          <a:endParaRPr lang="en-US" sz="1100" b="1" dirty="0" smtClean="0"/>
        </a:p>
        <a:p>
          <a:r>
            <a:rPr lang="en-US" sz="1100" b="1" dirty="0" smtClean="0"/>
            <a:t>Establish a Research Project </a:t>
          </a:r>
          <a:endParaRPr lang="en-US" sz="1100" b="1" dirty="0"/>
        </a:p>
      </dgm:t>
    </dgm:pt>
    <dgm:pt modelId="{DFB2ECED-94DA-4B33-B1C3-8497FA3A76B3}" type="parTrans" cxnId="{4A2F2880-9D52-4657-B501-A57AC8DD77DB}">
      <dgm:prSet/>
      <dgm:spPr/>
      <dgm:t>
        <a:bodyPr/>
        <a:lstStyle/>
        <a:p>
          <a:endParaRPr lang="en-US"/>
        </a:p>
      </dgm:t>
    </dgm:pt>
    <dgm:pt modelId="{03729EC8-BEB2-41CD-897A-F24BE005116C}" type="sibTrans" cxnId="{4A2F2880-9D52-4657-B501-A57AC8DD77DB}">
      <dgm:prSet/>
      <dgm:spPr/>
      <dgm:t>
        <a:bodyPr/>
        <a:lstStyle/>
        <a:p>
          <a:endParaRPr lang="en-US"/>
        </a:p>
      </dgm:t>
    </dgm:pt>
    <dgm:pt modelId="{186BC4C2-19FA-47A4-8E23-23FB09579924}" type="pres">
      <dgm:prSet presAssocID="{30ADC745-5B38-4374-B581-EED8B921C46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6DA4EE-0B70-4706-931D-355AE77BD4E4}" type="pres">
      <dgm:prSet presAssocID="{61966597-AACA-449C-844D-5270DF03C2AB}" presName="node" presStyleLbl="node1" presStyleIdx="0" presStyleCnt="7" custScaleX="130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1B30F6-4B58-43C4-913B-3A684C94C3D8}" type="pres">
      <dgm:prSet presAssocID="{2480BE8B-7FA5-4EB4-A82E-B0684984EE26}" presName="sibTrans" presStyleLbl="sibTrans2D1" presStyleIdx="0" presStyleCnt="7"/>
      <dgm:spPr/>
      <dgm:t>
        <a:bodyPr/>
        <a:lstStyle/>
        <a:p>
          <a:endParaRPr lang="en-US"/>
        </a:p>
      </dgm:t>
    </dgm:pt>
    <dgm:pt modelId="{7BA818E6-E7A2-471A-AD47-6A09C2228958}" type="pres">
      <dgm:prSet presAssocID="{2480BE8B-7FA5-4EB4-A82E-B0684984EE26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F92B703F-6EDE-4742-BDCC-71F7FD31BF31}" type="pres">
      <dgm:prSet presAssocID="{C0CA63B2-4F8A-4B1A-9B0B-BCF34253C245}" presName="node" presStyleLbl="node1" presStyleIdx="1" presStyleCnt="7" custScaleX="130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5B92E-CD87-4BF7-BF9D-E0E11D94217B}" type="pres">
      <dgm:prSet presAssocID="{B04839A3-8C26-4620-96CF-433E1A237324}" presName="sibTrans" presStyleLbl="sibTrans2D1" presStyleIdx="1" presStyleCnt="7"/>
      <dgm:spPr/>
      <dgm:t>
        <a:bodyPr/>
        <a:lstStyle/>
        <a:p>
          <a:endParaRPr lang="en-US"/>
        </a:p>
      </dgm:t>
    </dgm:pt>
    <dgm:pt modelId="{2BCCA283-E5A8-4E57-962C-5C388DE76B8F}" type="pres">
      <dgm:prSet presAssocID="{B04839A3-8C26-4620-96CF-433E1A237324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98798A66-E3C6-4661-97C4-FEAF6510CC32}" type="pres">
      <dgm:prSet presAssocID="{226778C3-1FF2-477B-A011-F2D1480D69DC}" presName="node" presStyleLbl="node1" presStyleIdx="2" presStyleCnt="7" custScaleX="130147" custRadScaleRad="99065" custRadScaleInc="-12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12844-1A89-4C2C-87C1-4F8373C7275B}" type="pres">
      <dgm:prSet presAssocID="{AD4A034E-6138-43BE-9046-3D8593FF2196}" presName="sibTrans" presStyleLbl="sibTrans2D1" presStyleIdx="2" presStyleCnt="7"/>
      <dgm:spPr/>
      <dgm:t>
        <a:bodyPr/>
        <a:lstStyle/>
        <a:p>
          <a:endParaRPr lang="en-US"/>
        </a:p>
      </dgm:t>
    </dgm:pt>
    <dgm:pt modelId="{6C554621-0923-4701-9DB4-646999E472F1}" type="pres">
      <dgm:prSet presAssocID="{AD4A034E-6138-43BE-9046-3D8593FF2196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828BEAD5-E11D-42DE-95DA-237664B05DD8}" type="pres">
      <dgm:prSet presAssocID="{4788F970-1377-4837-AD5C-F9909BF1AED2}" presName="node" presStyleLbl="node1" presStyleIdx="3" presStyleCnt="7" custScaleX="130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963D10-A55C-44E5-9CDE-8EC9400FFE43}" type="pres">
      <dgm:prSet presAssocID="{03729EC8-BEB2-41CD-897A-F24BE005116C}" presName="sibTrans" presStyleLbl="sibTrans2D1" presStyleIdx="3" presStyleCnt="7"/>
      <dgm:spPr/>
      <dgm:t>
        <a:bodyPr/>
        <a:lstStyle/>
        <a:p>
          <a:endParaRPr lang="en-US"/>
        </a:p>
      </dgm:t>
    </dgm:pt>
    <dgm:pt modelId="{44701F7C-CD9F-4971-B120-52E48CE35CF6}" type="pres">
      <dgm:prSet presAssocID="{03729EC8-BEB2-41CD-897A-F24BE005116C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05ECB941-7682-4978-BA79-A9245179E6B6}" type="pres">
      <dgm:prSet presAssocID="{83E0A2FE-1616-4BDD-AE8E-55165207DDED}" presName="node" presStyleLbl="node1" presStyleIdx="4" presStyleCnt="7" custScaleX="130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8ACF7B-C4AD-4CF6-9BB3-0F5F3D3FE461}" type="pres">
      <dgm:prSet presAssocID="{071C7A93-8CA7-442E-9F61-E26D1EC0BAF4}" presName="sibTrans" presStyleLbl="sibTrans2D1" presStyleIdx="4" presStyleCnt="7"/>
      <dgm:spPr/>
      <dgm:t>
        <a:bodyPr/>
        <a:lstStyle/>
        <a:p>
          <a:endParaRPr lang="en-US"/>
        </a:p>
      </dgm:t>
    </dgm:pt>
    <dgm:pt modelId="{211C6639-94D4-4B13-AB03-6BE82C93788A}" type="pres">
      <dgm:prSet presAssocID="{071C7A93-8CA7-442E-9F61-E26D1EC0BAF4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41EB22CC-5E99-4BF5-A662-7F0D1362F45A}" type="pres">
      <dgm:prSet presAssocID="{0B0DE893-6AAB-46D7-A9E0-F730BA03F4AD}" presName="node" presStyleLbl="node1" presStyleIdx="5" presStyleCnt="7" custScaleX="130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151FBC-053C-40AB-8AD8-F4A60422F5ED}" type="pres">
      <dgm:prSet presAssocID="{961C90FD-5F1D-4E71-B06F-3B8C67804480}" presName="sibTrans" presStyleLbl="sibTrans2D1" presStyleIdx="5" presStyleCnt="7"/>
      <dgm:spPr/>
      <dgm:t>
        <a:bodyPr/>
        <a:lstStyle/>
        <a:p>
          <a:endParaRPr lang="en-US"/>
        </a:p>
      </dgm:t>
    </dgm:pt>
    <dgm:pt modelId="{F2B42394-94B5-4D3C-929F-F5DBF64C129D}" type="pres">
      <dgm:prSet presAssocID="{961C90FD-5F1D-4E71-B06F-3B8C67804480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2E2BDE9B-5B86-42DB-B72A-80E3D910890C}" type="pres">
      <dgm:prSet presAssocID="{BA7C7A87-5280-4A35-9C63-CA49D7748836}" presName="node" presStyleLbl="node1" presStyleIdx="6" presStyleCnt="7" custScaleX="130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62277-88B3-4C8C-BE6E-DC6120536795}" type="pres">
      <dgm:prSet presAssocID="{4EF541D4-D608-4FA3-A182-6E0E4A194326}" presName="sibTrans" presStyleLbl="sibTrans2D1" presStyleIdx="6" presStyleCnt="7" custAng="2490404" custFlipVert="1" custFlipHor="0" custScaleX="23306" custScaleY="24982"/>
      <dgm:spPr/>
      <dgm:t>
        <a:bodyPr/>
        <a:lstStyle/>
        <a:p>
          <a:endParaRPr lang="en-US"/>
        </a:p>
      </dgm:t>
    </dgm:pt>
    <dgm:pt modelId="{E1CFF977-3E7E-4148-8431-639A17E18E64}" type="pres">
      <dgm:prSet presAssocID="{4EF541D4-D608-4FA3-A182-6E0E4A194326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07F531E7-8867-4CEF-B9F3-CB0B9AD52579}" type="presOf" srcId="{2480BE8B-7FA5-4EB4-A82E-B0684984EE26}" destId="{7BA818E6-E7A2-471A-AD47-6A09C2228958}" srcOrd="1" destOrd="0" presId="urn:microsoft.com/office/officeart/2005/8/layout/cycle2"/>
    <dgm:cxn modelId="{224CBA51-2055-4093-A77A-F32C473549C0}" srcId="{30ADC745-5B38-4374-B581-EED8B921C469}" destId="{0B0DE893-6AAB-46D7-A9E0-F730BA03F4AD}" srcOrd="5" destOrd="0" parTransId="{D72D31BE-C194-482A-8D49-1DE70B97C36D}" sibTransId="{961C90FD-5F1D-4E71-B06F-3B8C67804480}"/>
    <dgm:cxn modelId="{3F319489-6BCD-4728-BE59-BBB02F01D715}" srcId="{30ADC745-5B38-4374-B581-EED8B921C469}" destId="{61966597-AACA-449C-844D-5270DF03C2AB}" srcOrd="0" destOrd="0" parTransId="{F26F6B7E-CEB8-40B0-A68D-2802B29CD7D0}" sibTransId="{2480BE8B-7FA5-4EB4-A82E-B0684984EE26}"/>
    <dgm:cxn modelId="{8ED4993A-871E-4DD5-935F-66376A157CB2}" type="presOf" srcId="{03729EC8-BEB2-41CD-897A-F24BE005116C}" destId="{44701F7C-CD9F-4971-B120-52E48CE35CF6}" srcOrd="1" destOrd="0" presId="urn:microsoft.com/office/officeart/2005/8/layout/cycle2"/>
    <dgm:cxn modelId="{A1889B4A-928E-459F-BC5D-095CC607F00A}" type="presOf" srcId="{4EF541D4-D608-4FA3-A182-6E0E4A194326}" destId="{EF162277-88B3-4C8C-BE6E-DC6120536795}" srcOrd="0" destOrd="0" presId="urn:microsoft.com/office/officeart/2005/8/layout/cycle2"/>
    <dgm:cxn modelId="{ABB1F279-51D1-431F-8311-9BCD395AF29B}" srcId="{30ADC745-5B38-4374-B581-EED8B921C469}" destId="{BA7C7A87-5280-4A35-9C63-CA49D7748836}" srcOrd="6" destOrd="0" parTransId="{4281C7E0-F4C7-4735-A27D-8B582F6234E4}" sibTransId="{4EF541D4-D608-4FA3-A182-6E0E4A194326}"/>
    <dgm:cxn modelId="{01A8914C-9B4A-4397-BCAC-9F1028A2E71A}" type="presOf" srcId="{B04839A3-8C26-4620-96CF-433E1A237324}" destId="{1855B92E-CD87-4BF7-BF9D-E0E11D94217B}" srcOrd="0" destOrd="0" presId="urn:microsoft.com/office/officeart/2005/8/layout/cycle2"/>
    <dgm:cxn modelId="{D885F8FF-3ED9-40D2-8224-61566CF3B29C}" type="presOf" srcId="{61966597-AACA-449C-844D-5270DF03C2AB}" destId="{4C6DA4EE-0B70-4706-931D-355AE77BD4E4}" srcOrd="0" destOrd="0" presId="urn:microsoft.com/office/officeart/2005/8/layout/cycle2"/>
    <dgm:cxn modelId="{212E0F78-6668-4CE8-AE52-86CB92F4C0FD}" type="presOf" srcId="{B04839A3-8C26-4620-96CF-433E1A237324}" destId="{2BCCA283-E5A8-4E57-962C-5C388DE76B8F}" srcOrd="1" destOrd="0" presId="urn:microsoft.com/office/officeart/2005/8/layout/cycle2"/>
    <dgm:cxn modelId="{26432FD9-B36D-43E2-9544-893CC34D2D5D}" type="presOf" srcId="{83E0A2FE-1616-4BDD-AE8E-55165207DDED}" destId="{05ECB941-7682-4978-BA79-A9245179E6B6}" srcOrd="0" destOrd="0" presId="urn:microsoft.com/office/officeart/2005/8/layout/cycle2"/>
    <dgm:cxn modelId="{47C845CB-A9F9-4A63-8A13-F80E2BC76A38}" type="presOf" srcId="{30ADC745-5B38-4374-B581-EED8B921C469}" destId="{186BC4C2-19FA-47A4-8E23-23FB09579924}" srcOrd="0" destOrd="0" presId="urn:microsoft.com/office/officeart/2005/8/layout/cycle2"/>
    <dgm:cxn modelId="{88E5553A-E733-4423-9EC0-9278C7119106}" type="presOf" srcId="{03729EC8-BEB2-41CD-897A-F24BE005116C}" destId="{67963D10-A55C-44E5-9CDE-8EC9400FFE43}" srcOrd="0" destOrd="0" presId="urn:microsoft.com/office/officeart/2005/8/layout/cycle2"/>
    <dgm:cxn modelId="{17568E25-7C1D-4E1A-BA1C-B174DD30D6BF}" type="presOf" srcId="{C0CA63B2-4F8A-4B1A-9B0B-BCF34253C245}" destId="{F92B703F-6EDE-4742-BDCC-71F7FD31BF31}" srcOrd="0" destOrd="0" presId="urn:microsoft.com/office/officeart/2005/8/layout/cycle2"/>
    <dgm:cxn modelId="{16E0F4AB-971B-4EBC-BF6B-5D1B733693AA}" type="presOf" srcId="{BA7C7A87-5280-4A35-9C63-CA49D7748836}" destId="{2E2BDE9B-5B86-42DB-B72A-80E3D910890C}" srcOrd="0" destOrd="0" presId="urn:microsoft.com/office/officeart/2005/8/layout/cycle2"/>
    <dgm:cxn modelId="{CDE28A00-E89D-4869-8D79-93F8A49B338D}" type="presOf" srcId="{0B0DE893-6AAB-46D7-A9E0-F730BA03F4AD}" destId="{41EB22CC-5E99-4BF5-A662-7F0D1362F45A}" srcOrd="0" destOrd="0" presId="urn:microsoft.com/office/officeart/2005/8/layout/cycle2"/>
    <dgm:cxn modelId="{7DFBBDB9-5F45-4773-A92C-8A50958B6F4D}" type="presOf" srcId="{961C90FD-5F1D-4E71-B06F-3B8C67804480}" destId="{F2B42394-94B5-4D3C-929F-F5DBF64C129D}" srcOrd="1" destOrd="0" presId="urn:microsoft.com/office/officeart/2005/8/layout/cycle2"/>
    <dgm:cxn modelId="{A4EF63E4-5738-429A-A46E-2AD93D85FBD5}" type="presOf" srcId="{4788F970-1377-4837-AD5C-F9909BF1AED2}" destId="{828BEAD5-E11D-42DE-95DA-237664B05DD8}" srcOrd="0" destOrd="0" presId="urn:microsoft.com/office/officeart/2005/8/layout/cycle2"/>
    <dgm:cxn modelId="{0DCDCB7B-4CE8-43E5-92E3-119101C22F6B}" type="presOf" srcId="{071C7A93-8CA7-442E-9F61-E26D1EC0BAF4}" destId="{211C6639-94D4-4B13-AB03-6BE82C93788A}" srcOrd="1" destOrd="0" presId="urn:microsoft.com/office/officeart/2005/8/layout/cycle2"/>
    <dgm:cxn modelId="{6CC100A2-10AD-49A8-B1A9-BA1E00C90A4E}" type="presOf" srcId="{AD4A034E-6138-43BE-9046-3D8593FF2196}" destId="{6C554621-0923-4701-9DB4-646999E472F1}" srcOrd="1" destOrd="0" presId="urn:microsoft.com/office/officeart/2005/8/layout/cycle2"/>
    <dgm:cxn modelId="{F20D8AAA-BB1C-4B86-A8F7-6503CE532F3C}" srcId="{30ADC745-5B38-4374-B581-EED8B921C469}" destId="{C0CA63B2-4F8A-4B1A-9B0B-BCF34253C245}" srcOrd="1" destOrd="0" parTransId="{D4DF4849-6A57-4243-9F22-A9170E93E741}" sibTransId="{B04839A3-8C26-4620-96CF-433E1A237324}"/>
    <dgm:cxn modelId="{8E169899-42D4-47AE-8B86-51D4A01EBEA0}" type="presOf" srcId="{961C90FD-5F1D-4E71-B06F-3B8C67804480}" destId="{76151FBC-053C-40AB-8AD8-F4A60422F5ED}" srcOrd="0" destOrd="0" presId="urn:microsoft.com/office/officeart/2005/8/layout/cycle2"/>
    <dgm:cxn modelId="{7B1FE724-9FB6-4456-A066-DC8C90A219E8}" type="presOf" srcId="{AD4A034E-6138-43BE-9046-3D8593FF2196}" destId="{FBC12844-1A89-4C2C-87C1-4F8373C7275B}" srcOrd="0" destOrd="0" presId="urn:microsoft.com/office/officeart/2005/8/layout/cycle2"/>
    <dgm:cxn modelId="{6979B7CA-598A-4FCE-B5A2-8EE240CE2A2C}" srcId="{30ADC745-5B38-4374-B581-EED8B921C469}" destId="{83E0A2FE-1616-4BDD-AE8E-55165207DDED}" srcOrd="4" destOrd="0" parTransId="{F1485195-9609-45EE-9270-49B17266F004}" sibTransId="{071C7A93-8CA7-442E-9F61-E26D1EC0BAF4}"/>
    <dgm:cxn modelId="{4A2F2880-9D52-4657-B501-A57AC8DD77DB}" srcId="{30ADC745-5B38-4374-B581-EED8B921C469}" destId="{4788F970-1377-4837-AD5C-F9909BF1AED2}" srcOrd="3" destOrd="0" parTransId="{DFB2ECED-94DA-4B33-B1C3-8497FA3A76B3}" sibTransId="{03729EC8-BEB2-41CD-897A-F24BE005116C}"/>
    <dgm:cxn modelId="{28A67DBD-4F3D-42FF-B02E-2DE11DE3F45E}" srcId="{30ADC745-5B38-4374-B581-EED8B921C469}" destId="{226778C3-1FF2-477B-A011-F2D1480D69DC}" srcOrd="2" destOrd="0" parTransId="{F525FCD9-C0BE-43E9-9AF0-200AB97E66B6}" sibTransId="{AD4A034E-6138-43BE-9046-3D8593FF2196}"/>
    <dgm:cxn modelId="{C4CDD4E6-7AD8-4B14-B63F-902070A2A9FF}" type="presOf" srcId="{2480BE8B-7FA5-4EB4-A82E-B0684984EE26}" destId="{7C1B30F6-4B58-43C4-913B-3A684C94C3D8}" srcOrd="0" destOrd="0" presId="urn:microsoft.com/office/officeart/2005/8/layout/cycle2"/>
    <dgm:cxn modelId="{B0C695C8-DEA5-4502-B75A-70A5A91C2EDA}" type="presOf" srcId="{071C7A93-8CA7-442E-9F61-E26D1EC0BAF4}" destId="{C08ACF7B-C4AD-4CF6-9BB3-0F5F3D3FE461}" srcOrd="0" destOrd="0" presId="urn:microsoft.com/office/officeart/2005/8/layout/cycle2"/>
    <dgm:cxn modelId="{90CBD848-C94C-4C24-9EC4-A66DE04D491C}" type="presOf" srcId="{226778C3-1FF2-477B-A011-F2D1480D69DC}" destId="{98798A66-E3C6-4661-97C4-FEAF6510CC32}" srcOrd="0" destOrd="0" presId="urn:microsoft.com/office/officeart/2005/8/layout/cycle2"/>
    <dgm:cxn modelId="{77B1BFB6-3AA3-4434-AD09-8F938974F383}" type="presOf" srcId="{4EF541D4-D608-4FA3-A182-6E0E4A194326}" destId="{E1CFF977-3E7E-4148-8431-639A17E18E64}" srcOrd="1" destOrd="0" presId="urn:microsoft.com/office/officeart/2005/8/layout/cycle2"/>
    <dgm:cxn modelId="{8AFCC2DA-60D6-4240-88D9-78525F738024}" type="presParOf" srcId="{186BC4C2-19FA-47A4-8E23-23FB09579924}" destId="{4C6DA4EE-0B70-4706-931D-355AE77BD4E4}" srcOrd="0" destOrd="0" presId="urn:microsoft.com/office/officeart/2005/8/layout/cycle2"/>
    <dgm:cxn modelId="{084CEBE3-2F3D-4F49-9628-A44FF7106B6E}" type="presParOf" srcId="{186BC4C2-19FA-47A4-8E23-23FB09579924}" destId="{7C1B30F6-4B58-43C4-913B-3A684C94C3D8}" srcOrd="1" destOrd="0" presId="urn:microsoft.com/office/officeart/2005/8/layout/cycle2"/>
    <dgm:cxn modelId="{24100A8B-7A00-493A-A74B-0FD143A33C22}" type="presParOf" srcId="{7C1B30F6-4B58-43C4-913B-3A684C94C3D8}" destId="{7BA818E6-E7A2-471A-AD47-6A09C2228958}" srcOrd="0" destOrd="0" presId="urn:microsoft.com/office/officeart/2005/8/layout/cycle2"/>
    <dgm:cxn modelId="{F12B15A3-07CF-4AFF-A5A5-2BE5C6940E2F}" type="presParOf" srcId="{186BC4C2-19FA-47A4-8E23-23FB09579924}" destId="{F92B703F-6EDE-4742-BDCC-71F7FD31BF31}" srcOrd="2" destOrd="0" presId="urn:microsoft.com/office/officeart/2005/8/layout/cycle2"/>
    <dgm:cxn modelId="{45E335B6-A3AE-4557-B835-27CB227C7D16}" type="presParOf" srcId="{186BC4C2-19FA-47A4-8E23-23FB09579924}" destId="{1855B92E-CD87-4BF7-BF9D-E0E11D94217B}" srcOrd="3" destOrd="0" presId="urn:microsoft.com/office/officeart/2005/8/layout/cycle2"/>
    <dgm:cxn modelId="{ED34759E-86CE-49F5-8A4B-E96AEF484476}" type="presParOf" srcId="{1855B92E-CD87-4BF7-BF9D-E0E11D94217B}" destId="{2BCCA283-E5A8-4E57-962C-5C388DE76B8F}" srcOrd="0" destOrd="0" presId="urn:microsoft.com/office/officeart/2005/8/layout/cycle2"/>
    <dgm:cxn modelId="{ED8089DD-8931-4D39-9639-62A6F09DA151}" type="presParOf" srcId="{186BC4C2-19FA-47A4-8E23-23FB09579924}" destId="{98798A66-E3C6-4661-97C4-FEAF6510CC32}" srcOrd="4" destOrd="0" presId="urn:microsoft.com/office/officeart/2005/8/layout/cycle2"/>
    <dgm:cxn modelId="{BF64915E-45F1-43D0-931C-5C0CC42E2E88}" type="presParOf" srcId="{186BC4C2-19FA-47A4-8E23-23FB09579924}" destId="{FBC12844-1A89-4C2C-87C1-4F8373C7275B}" srcOrd="5" destOrd="0" presId="urn:microsoft.com/office/officeart/2005/8/layout/cycle2"/>
    <dgm:cxn modelId="{01132563-4913-4377-9205-593CC065F552}" type="presParOf" srcId="{FBC12844-1A89-4C2C-87C1-4F8373C7275B}" destId="{6C554621-0923-4701-9DB4-646999E472F1}" srcOrd="0" destOrd="0" presId="urn:microsoft.com/office/officeart/2005/8/layout/cycle2"/>
    <dgm:cxn modelId="{163E98C7-5FB5-43CE-8173-5E2ABCFF1E7F}" type="presParOf" srcId="{186BC4C2-19FA-47A4-8E23-23FB09579924}" destId="{828BEAD5-E11D-42DE-95DA-237664B05DD8}" srcOrd="6" destOrd="0" presId="urn:microsoft.com/office/officeart/2005/8/layout/cycle2"/>
    <dgm:cxn modelId="{F3E56615-B605-47A7-9782-F1759AD0BA96}" type="presParOf" srcId="{186BC4C2-19FA-47A4-8E23-23FB09579924}" destId="{67963D10-A55C-44E5-9CDE-8EC9400FFE43}" srcOrd="7" destOrd="0" presId="urn:microsoft.com/office/officeart/2005/8/layout/cycle2"/>
    <dgm:cxn modelId="{B9F1FACE-68B8-4112-88C9-09EE64243AC2}" type="presParOf" srcId="{67963D10-A55C-44E5-9CDE-8EC9400FFE43}" destId="{44701F7C-CD9F-4971-B120-52E48CE35CF6}" srcOrd="0" destOrd="0" presId="urn:microsoft.com/office/officeart/2005/8/layout/cycle2"/>
    <dgm:cxn modelId="{FE1BF2E4-AB4D-41BD-BBF8-AFA41E7F85AE}" type="presParOf" srcId="{186BC4C2-19FA-47A4-8E23-23FB09579924}" destId="{05ECB941-7682-4978-BA79-A9245179E6B6}" srcOrd="8" destOrd="0" presId="urn:microsoft.com/office/officeart/2005/8/layout/cycle2"/>
    <dgm:cxn modelId="{F774D58E-141F-4ABC-858C-CFABD09892FD}" type="presParOf" srcId="{186BC4C2-19FA-47A4-8E23-23FB09579924}" destId="{C08ACF7B-C4AD-4CF6-9BB3-0F5F3D3FE461}" srcOrd="9" destOrd="0" presId="urn:microsoft.com/office/officeart/2005/8/layout/cycle2"/>
    <dgm:cxn modelId="{9731D23F-06CC-4E11-9C5E-AD93C08B2626}" type="presParOf" srcId="{C08ACF7B-C4AD-4CF6-9BB3-0F5F3D3FE461}" destId="{211C6639-94D4-4B13-AB03-6BE82C93788A}" srcOrd="0" destOrd="0" presId="urn:microsoft.com/office/officeart/2005/8/layout/cycle2"/>
    <dgm:cxn modelId="{EF10D4E0-B2A8-48F6-80AA-BB0A69467AD8}" type="presParOf" srcId="{186BC4C2-19FA-47A4-8E23-23FB09579924}" destId="{41EB22CC-5E99-4BF5-A662-7F0D1362F45A}" srcOrd="10" destOrd="0" presId="urn:microsoft.com/office/officeart/2005/8/layout/cycle2"/>
    <dgm:cxn modelId="{19A519E5-ACDB-4545-8961-C5CEBF65B61B}" type="presParOf" srcId="{186BC4C2-19FA-47A4-8E23-23FB09579924}" destId="{76151FBC-053C-40AB-8AD8-F4A60422F5ED}" srcOrd="11" destOrd="0" presId="urn:microsoft.com/office/officeart/2005/8/layout/cycle2"/>
    <dgm:cxn modelId="{068995E9-E65E-4269-A6CE-53BCEBEEC4B8}" type="presParOf" srcId="{76151FBC-053C-40AB-8AD8-F4A60422F5ED}" destId="{F2B42394-94B5-4D3C-929F-F5DBF64C129D}" srcOrd="0" destOrd="0" presId="urn:microsoft.com/office/officeart/2005/8/layout/cycle2"/>
    <dgm:cxn modelId="{C96043DA-08DD-4276-B056-F9778044BA5F}" type="presParOf" srcId="{186BC4C2-19FA-47A4-8E23-23FB09579924}" destId="{2E2BDE9B-5B86-42DB-B72A-80E3D910890C}" srcOrd="12" destOrd="0" presId="urn:microsoft.com/office/officeart/2005/8/layout/cycle2"/>
    <dgm:cxn modelId="{A6190F55-2407-4179-8F6B-2A9D8DF4A890}" type="presParOf" srcId="{186BC4C2-19FA-47A4-8E23-23FB09579924}" destId="{EF162277-88B3-4C8C-BE6E-DC6120536795}" srcOrd="13" destOrd="0" presId="urn:microsoft.com/office/officeart/2005/8/layout/cycle2"/>
    <dgm:cxn modelId="{123420B8-6370-46DB-A44D-4B4BB10E44ED}" type="presParOf" srcId="{EF162277-88B3-4C8C-BE6E-DC6120536795}" destId="{E1CFF977-3E7E-4148-8431-639A17E18E6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DA4EE-0B70-4706-931D-355AE77BD4E4}">
      <dsp:nvSpPr>
        <dsp:cNvPr id="0" name=""/>
        <dsp:cNvSpPr/>
      </dsp:nvSpPr>
      <dsp:spPr>
        <a:xfrm>
          <a:off x="3536953" y="2591"/>
          <a:ext cx="1731955" cy="13307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Contact Jayna </a:t>
          </a:r>
          <a:endParaRPr lang="en-US" sz="1100" b="1" kern="1200" dirty="0"/>
        </a:p>
      </dsp:txBody>
      <dsp:txXfrm>
        <a:off x="3790592" y="197477"/>
        <a:ext cx="1224677" cy="940996"/>
      </dsp:txXfrm>
    </dsp:sp>
    <dsp:sp modelId="{7C1B30F6-4B58-43C4-913B-3A684C94C3D8}">
      <dsp:nvSpPr>
        <dsp:cNvPr id="0" name=""/>
        <dsp:cNvSpPr/>
      </dsp:nvSpPr>
      <dsp:spPr>
        <a:xfrm rot="1542857">
          <a:off x="5200351" y="874662"/>
          <a:ext cx="196171" cy="4491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203265" y="951722"/>
        <a:ext cx="137320" cy="269480"/>
      </dsp:txXfrm>
    </dsp:sp>
    <dsp:sp modelId="{F92B703F-6EDE-4742-BDCC-71F7FD31BF31}">
      <dsp:nvSpPr>
        <dsp:cNvPr id="0" name=""/>
        <dsp:cNvSpPr/>
      </dsp:nvSpPr>
      <dsp:spPr>
        <a:xfrm>
          <a:off x="5337970" y="869915"/>
          <a:ext cx="1731955" cy="13307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Complete Training and Literature Review</a:t>
          </a:r>
          <a:endParaRPr lang="en-US" sz="1100" b="1" kern="1200" dirty="0"/>
        </a:p>
      </dsp:txBody>
      <dsp:txXfrm>
        <a:off x="5591609" y="1064801"/>
        <a:ext cx="1224677" cy="940996"/>
      </dsp:txXfrm>
    </dsp:sp>
    <dsp:sp modelId="{1855B92E-CD87-4BF7-BF9D-E0E11D94217B}">
      <dsp:nvSpPr>
        <dsp:cNvPr id="0" name=""/>
        <dsp:cNvSpPr/>
      </dsp:nvSpPr>
      <dsp:spPr>
        <a:xfrm rot="4652864">
          <a:off x="6246987" y="2267335"/>
          <a:ext cx="336396" cy="4491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6286566" y="2307890"/>
        <a:ext cx="235477" cy="269480"/>
      </dsp:txXfrm>
    </dsp:sp>
    <dsp:sp modelId="{98798A66-E3C6-4661-97C4-FEAF6510CC32}">
      <dsp:nvSpPr>
        <dsp:cNvPr id="0" name=""/>
        <dsp:cNvSpPr/>
      </dsp:nvSpPr>
      <dsp:spPr>
        <a:xfrm>
          <a:off x="5764551" y="2801713"/>
          <a:ext cx="1731955" cy="13307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Meet with Faculty and/or Resident</a:t>
          </a:r>
          <a:endParaRPr lang="en-US" sz="1100" b="1" kern="1200" dirty="0"/>
        </a:p>
      </dsp:txBody>
      <dsp:txXfrm>
        <a:off x="6018190" y="2996599"/>
        <a:ext cx="1224677" cy="940996"/>
      </dsp:txXfrm>
    </dsp:sp>
    <dsp:sp modelId="{FBC12844-1A89-4C2C-87C1-4F8373C7275B}">
      <dsp:nvSpPr>
        <dsp:cNvPr id="0" name=""/>
        <dsp:cNvSpPr/>
      </dsp:nvSpPr>
      <dsp:spPr>
        <a:xfrm rot="7671519">
          <a:off x="5874756" y="4025932"/>
          <a:ext cx="293637" cy="4491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5945833" y="4080984"/>
        <a:ext cx="205546" cy="269480"/>
      </dsp:txXfrm>
    </dsp:sp>
    <dsp:sp modelId="{828BEAD5-E11D-42DE-95DA-237664B05DD8}">
      <dsp:nvSpPr>
        <dsp:cNvPr id="0" name=""/>
        <dsp:cNvSpPr/>
      </dsp:nvSpPr>
      <dsp:spPr>
        <a:xfrm>
          <a:off x="4536442" y="4381639"/>
          <a:ext cx="1731955" cy="13307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Establish a Research Project </a:t>
          </a:r>
          <a:endParaRPr lang="en-US" sz="1100" b="1" kern="1200" dirty="0"/>
        </a:p>
      </dsp:txBody>
      <dsp:txXfrm>
        <a:off x="4790081" y="4576525"/>
        <a:ext cx="1224677" cy="940996"/>
      </dsp:txXfrm>
    </dsp:sp>
    <dsp:sp modelId="{67963D10-A55C-44E5-9CDE-8EC9400FFE43}">
      <dsp:nvSpPr>
        <dsp:cNvPr id="0" name=""/>
        <dsp:cNvSpPr/>
      </dsp:nvSpPr>
      <dsp:spPr>
        <a:xfrm rot="10800000">
          <a:off x="4336175" y="4822456"/>
          <a:ext cx="141521" cy="4491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4378631" y="4912283"/>
        <a:ext cx="99065" cy="269480"/>
      </dsp:txXfrm>
    </dsp:sp>
    <dsp:sp modelId="{05ECB941-7682-4978-BA79-A9245179E6B6}">
      <dsp:nvSpPr>
        <dsp:cNvPr id="0" name=""/>
        <dsp:cNvSpPr/>
      </dsp:nvSpPr>
      <dsp:spPr>
        <a:xfrm>
          <a:off x="2537464" y="4381639"/>
          <a:ext cx="1731955" cy="13307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Complete IRB</a:t>
          </a:r>
          <a:endParaRPr lang="en-US" sz="1100" b="1" kern="1200" dirty="0"/>
        </a:p>
      </dsp:txBody>
      <dsp:txXfrm>
        <a:off x="2791103" y="4576525"/>
        <a:ext cx="1224677" cy="940996"/>
      </dsp:txXfrm>
    </dsp:sp>
    <dsp:sp modelId="{C08ACF7B-C4AD-4CF6-9BB3-0F5F3D3FE461}">
      <dsp:nvSpPr>
        <dsp:cNvPr id="0" name=""/>
        <dsp:cNvSpPr/>
      </dsp:nvSpPr>
      <dsp:spPr>
        <a:xfrm rot="13885714">
          <a:off x="2640265" y="4047447"/>
          <a:ext cx="290254" cy="4491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2710949" y="4171313"/>
        <a:ext cx="203178" cy="269480"/>
      </dsp:txXfrm>
    </dsp:sp>
    <dsp:sp modelId="{41EB22CC-5E99-4BF5-A662-7F0D1362F45A}">
      <dsp:nvSpPr>
        <dsp:cNvPr id="0" name=""/>
        <dsp:cNvSpPr/>
      </dsp:nvSpPr>
      <dsp:spPr>
        <a:xfrm>
          <a:off x="1291122" y="2818775"/>
          <a:ext cx="1731955" cy="13307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Start Research Project </a:t>
          </a:r>
          <a:endParaRPr lang="en-US" sz="1100" b="1" kern="1200" dirty="0"/>
        </a:p>
      </dsp:txBody>
      <dsp:txXfrm>
        <a:off x="1544761" y="3013661"/>
        <a:ext cx="1224677" cy="940996"/>
      </dsp:txXfrm>
    </dsp:sp>
    <dsp:sp modelId="{76151FBC-053C-40AB-8AD8-F4A60422F5ED}">
      <dsp:nvSpPr>
        <dsp:cNvPr id="0" name=""/>
        <dsp:cNvSpPr/>
      </dsp:nvSpPr>
      <dsp:spPr>
        <a:xfrm rot="16971429">
          <a:off x="2203879" y="2294734"/>
          <a:ext cx="346887" cy="4491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244334" y="2435289"/>
        <a:ext cx="242821" cy="269480"/>
      </dsp:txXfrm>
    </dsp:sp>
    <dsp:sp modelId="{2E2BDE9B-5B86-42DB-B72A-80E3D910890C}">
      <dsp:nvSpPr>
        <dsp:cNvPr id="0" name=""/>
        <dsp:cNvSpPr/>
      </dsp:nvSpPr>
      <dsp:spPr>
        <a:xfrm>
          <a:off x="1735936" y="869915"/>
          <a:ext cx="1731955" cy="13307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Posters, Presentations, Publications</a:t>
          </a:r>
          <a:endParaRPr lang="en-US" sz="1100" b="1" kern="1200" dirty="0"/>
        </a:p>
      </dsp:txBody>
      <dsp:txXfrm>
        <a:off x="1989575" y="1064801"/>
        <a:ext cx="1224677" cy="940996"/>
      </dsp:txXfrm>
    </dsp:sp>
    <dsp:sp modelId="{EF162277-88B3-4C8C-BE6E-DC6120536795}">
      <dsp:nvSpPr>
        <dsp:cNvPr id="0" name=""/>
        <dsp:cNvSpPr/>
      </dsp:nvSpPr>
      <dsp:spPr>
        <a:xfrm rot="20652453" flipV="1">
          <a:off x="3474560" y="1047945"/>
          <a:ext cx="45719" cy="1122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-10800000">
        <a:off x="3474819" y="1072251"/>
        <a:ext cx="32003" cy="67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63C4-60FE-4A3B-A056-26152DB6858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53BB70-772B-470C-8DE3-953F383B20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63C4-60FE-4A3B-A056-26152DB6858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BB70-772B-470C-8DE3-953F383B20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753BB70-772B-470C-8DE3-953F383B20A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63C4-60FE-4A3B-A056-26152DB6858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63C4-60FE-4A3B-A056-26152DB6858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753BB70-772B-470C-8DE3-953F383B20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63C4-60FE-4A3B-A056-26152DB6858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53BB70-772B-470C-8DE3-953F383B20A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5FC63C4-60FE-4A3B-A056-26152DB6858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BB70-772B-470C-8DE3-953F383B20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63C4-60FE-4A3B-A056-26152DB6858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753BB70-772B-470C-8DE3-953F383B20A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63C4-60FE-4A3B-A056-26152DB6858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753BB70-772B-470C-8DE3-953F383B20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63C4-60FE-4A3B-A056-26152DB6858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53BB70-772B-470C-8DE3-953F383B20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53BB70-772B-470C-8DE3-953F383B20A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63C4-60FE-4A3B-A056-26152DB6858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753BB70-772B-470C-8DE3-953F383B20A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5FC63C4-60FE-4A3B-A056-26152DB6858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5FC63C4-60FE-4A3B-A056-26152DB6858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53BB70-772B-470C-8DE3-953F383B20A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right.edu/research/compliance/human-subject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gmec.org/" TargetMode="External"/><Relationship Id="rId4" Type="http://schemas.openxmlformats.org/officeDocument/2006/relationships/hyperlink" Target="http://www.stfm.org/Conferences/ConferenceonMedicalStudentEducation/StudentScholarshipAward" TargetMode="External"/><Relationship Id="rId5" Type="http://schemas.openxmlformats.org/officeDocument/2006/relationships/hyperlink" Target="http://www.stfm.org/Conferences/ConferenceonPracticeImprovement/HWinterGriffithResidentScholarshipAward" TargetMode="External"/><Relationship Id="rId6" Type="http://schemas.openxmlformats.org/officeDocument/2006/relationships/hyperlink" Target="http://www.aafp.org/events/national-conference/about/scholarship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dicine.wright.edu/research/medical-student-research-symposiu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amber.mccurdy@wright.edu" TargetMode="External"/><Relationship Id="rId4" Type="http://schemas.openxmlformats.org/officeDocument/2006/relationships/hyperlink" Target="http://medicine.wright.edu/research/research-learning-community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eople.wright.edu/amber.mccurd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itiprogram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atharine.conway@wright.edu" TargetMode="External"/><Relationship Id="rId4" Type="http://schemas.openxmlformats.org/officeDocument/2006/relationships/hyperlink" Target="mailto:fstuart.leeds@wright.edu" TargetMode="External"/><Relationship Id="rId5" Type="http://schemas.openxmlformats.org/officeDocument/2006/relationships/hyperlink" Target="mailto:paul.hershberger@wright.edu" TargetMode="External"/><Relationship Id="rId6" Type="http://schemas.openxmlformats.org/officeDocument/2006/relationships/hyperlink" Target="mailto:lisa.kellar@wright.edu" TargetMode="External"/><Relationship Id="rId7" Type="http://schemas.openxmlformats.org/officeDocument/2006/relationships/hyperlink" Target="mailto:michael.jacobson@wright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herese.zink@wright.edu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onald.clark@wright.edu" TargetMode="External"/><Relationship Id="rId4" Type="http://schemas.openxmlformats.org/officeDocument/2006/relationships/hyperlink" Target="mailto:anne.proulx@wright.edu" TargetMode="External"/><Relationship Id="rId5" Type="http://schemas.openxmlformats.org/officeDocument/2006/relationships/hyperlink" Target="mailto:lisa.righter@wright.edu" TargetMode="External"/><Relationship Id="rId6" Type="http://schemas.openxmlformats.org/officeDocument/2006/relationships/hyperlink" Target="mailto:Katie.McMenamin@wrightstatephysicians.org" TargetMode="External"/><Relationship Id="rId7" Type="http://schemas.openxmlformats.org/officeDocument/2006/relationships/hyperlink" Target="mailto:scott.newman@wright.edu" TargetMode="External"/><Relationship Id="rId8" Type="http://schemas.openxmlformats.org/officeDocument/2006/relationships/hyperlink" Target="mailto:Robert.brandt@wright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sephine.wilson@wright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Jayna Vossler, MS, CRA, RHIA</a:t>
            </a:r>
          </a:p>
          <a:p>
            <a:r>
              <a:rPr lang="en-US" b="0" i="1" dirty="0" smtClean="0"/>
              <a:t>Research program manager</a:t>
            </a:r>
            <a:endParaRPr lang="en-US" b="0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Conducting a Research Project in the Department of Family Medicine</a:t>
            </a:r>
            <a:endParaRPr lang="en-US" dirty="0"/>
          </a:p>
        </p:txBody>
      </p:sp>
      <p:pic>
        <p:nvPicPr>
          <p:cNvPr id="1027" name="Picture 3" descr="K:\Forms and Templates\Letterhead and Logos\BSOM Logos\DFM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362265"/>
            <a:ext cx="5794618" cy="193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444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4. Establish a Research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a New Research Protocol or Quality Improvement Project </a:t>
            </a:r>
          </a:p>
          <a:p>
            <a:pPr lvl="1"/>
            <a:r>
              <a:rPr lang="en-US" dirty="0" smtClean="0"/>
              <a:t>Identify problem/question</a:t>
            </a:r>
          </a:p>
          <a:p>
            <a:pPr lvl="1"/>
            <a:r>
              <a:rPr lang="en-US" dirty="0" smtClean="0"/>
              <a:t>Conduct a literature review on a topic area of interest</a:t>
            </a:r>
          </a:p>
          <a:p>
            <a:pPr lvl="1"/>
            <a:r>
              <a:rPr lang="en-US" dirty="0" smtClean="0"/>
              <a:t>Specify questions/hypotheses</a:t>
            </a:r>
          </a:p>
          <a:p>
            <a:pPr lvl="1"/>
            <a:r>
              <a:rPr lang="en-US" dirty="0" smtClean="0"/>
              <a:t>Determine the design/methods</a:t>
            </a:r>
          </a:p>
          <a:p>
            <a:pPr lvl="1"/>
            <a:r>
              <a:rPr lang="en-US" dirty="0" smtClean="0"/>
              <a:t>Data Collection</a:t>
            </a:r>
          </a:p>
          <a:p>
            <a:pPr lvl="1"/>
            <a:r>
              <a:rPr lang="en-US" dirty="0" smtClean="0"/>
              <a:t>Data Analysis/Presentation</a:t>
            </a:r>
          </a:p>
          <a:p>
            <a:pPr lvl="1"/>
            <a:r>
              <a:rPr lang="en-US" dirty="0" smtClean="0"/>
              <a:t>Interpretation of Findings </a:t>
            </a:r>
          </a:p>
          <a:p>
            <a:r>
              <a:rPr lang="en-US" dirty="0" smtClean="0"/>
              <a:t>Search for Funding Opportunities?</a:t>
            </a:r>
          </a:p>
        </p:txBody>
      </p:sp>
    </p:spTree>
    <p:extLst>
      <p:ext uri="{BB962C8B-B14F-4D97-AF65-F5344CB8AC3E}">
        <p14:creationId xmlns:p14="http://schemas.microsoft.com/office/powerpoint/2010/main" val="1173756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Continue an Existing Project </a:t>
            </a:r>
          </a:p>
          <a:p>
            <a:pPr lvl="1"/>
            <a:r>
              <a:rPr lang="en-US" dirty="0" smtClean="0"/>
              <a:t>Conduct </a:t>
            </a:r>
            <a:r>
              <a:rPr lang="en-US" dirty="0"/>
              <a:t>a literature review on a topic </a:t>
            </a:r>
            <a:r>
              <a:rPr lang="en-US" dirty="0" smtClean="0"/>
              <a:t>area</a:t>
            </a:r>
            <a:endParaRPr lang="en-US" dirty="0"/>
          </a:p>
          <a:p>
            <a:pPr lvl="1"/>
            <a:r>
              <a:rPr lang="en-US" dirty="0" smtClean="0"/>
              <a:t>Data </a:t>
            </a:r>
            <a:r>
              <a:rPr lang="en-US" dirty="0"/>
              <a:t>Collection</a:t>
            </a:r>
          </a:p>
          <a:p>
            <a:pPr lvl="1"/>
            <a:r>
              <a:rPr lang="en-US" dirty="0"/>
              <a:t>Data Analysis/Presentation</a:t>
            </a:r>
          </a:p>
          <a:p>
            <a:pPr lvl="1"/>
            <a:r>
              <a:rPr lang="en-US" dirty="0"/>
              <a:t>Interpretation of Findings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976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Complete IRB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developing a new project = initial IRB forms need to be completed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www.wright.edu/research/compliance/human-subjects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continuing an existing project = Need to be added on the IRB protocol. </a:t>
            </a:r>
          </a:p>
          <a:p>
            <a:r>
              <a:rPr lang="en-US" dirty="0" smtClean="0"/>
              <a:t>Quality Improvement Project = No IRB Required</a:t>
            </a:r>
          </a:p>
        </p:txBody>
      </p:sp>
    </p:spTree>
    <p:extLst>
      <p:ext uri="{BB962C8B-B14F-4D97-AF65-F5344CB8AC3E}">
        <p14:creationId xmlns:p14="http://schemas.microsoft.com/office/powerpoint/2010/main" val="1470587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. Start Research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 a project </a:t>
            </a:r>
            <a:r>
              <a:rPr lang="en-US" dirty="0" smtClean="0">
                <a:solidFill>
                  <a:srgbClr val="FF0000"/>
                </a:solidFill>
              </a:rPr>
              <a:t>timeline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schedule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7030A0"/>
                </a:solidFill>
              </a:rPr>
              <a:t>goals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0162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. Posters, Presentations, 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Our goal is for you to present the findings of your project through posters, presentations and publications.</a:t>
            </a:r>
          </a:p>
          <a:p>
            <a:r>
              <a:rPr lang="en-US" dirty="0" smtClean="0"/>
              <a:t>Many Scholarship and Presentation Opportunities Available: </a:t>
            </a:r>
          </a:p>
          <a:p>
            <a:pPr lvl="1"/>
            <a:r>
              <a:rPr lang="en-US" dirty="0" smtClean="0"/>
              <a:t>BSOM Medical Student Research Symposium</a:t>
            </a:r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medicine.wright.edu/research/medical-student-research-symposium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DAGMEC</a:t>
            </a:r>
          </a:p>
          <a:p>
            <a:pPr lvl="2"/>
            <a:r>
              <a:rPr lang="en-US" dirty="0">
                <a:hlinkClick r:id="rId3"/>
              </a:rPr>
              <a:t>http://dagmec.org/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STFM </a:t>
            </a:r>
          </a:p>
          <a:p>
            <a:pPr lvl="2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www.stfm.org/Conferences/ConferenceonMedicalStudentEducation/StudentScholarshipAward</a:t>
            </a:r>
            <a:r>
              <a:rPr lang="en-US" dirty="0" smtClean="0"/>
              <a:t> </a:t>
            </a:r>
          </a:p>
          <a:p>
            <a:pPr lvl="2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www.stfm.org/Conferences/ConferenceonPracticeImprovement/HWinterGriffithResidentScholarshipAward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AAFP</a:t>
            </a:r>
          </a:p>
          <a:p>
            <a:pPr lvl="2"/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www.aafp.org/events/national-conference/about/scholarships.html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7763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Student Publications and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March 2015 Publication: </a:t>
            </a:r>
            <a:r>
              <a:rPr lang="en-US" dirty="0">
                <a:solidFill>
                  <a:schemeClr val="bg1"/>
                </a:solidFill>
              </a:rPr>
              <a:t>Christen </a:t>
            </a:r>
            <a:r>
              <a:rPr lang="en-US" dirty="0" smtClean="0">
                <a:solidFill>
                  <a:schemeClr val="bg1"/>
                </a:solidFill>
              </a:rPr>
              <a:t>Johnson, MS2 </a:t>
            </a:r>
            <a:r>
              <a:rPr lang="en-US" dirty="0">
                <a:solidFill>
                  <a:schemeClr val="bg1"/>
                </a:solidFill>
              </a:rPr>
              <a:t>and Maggie </a:t>
            </a:r>
            <a:r>
              <a:rPr lang="en-US" dirty="0" smtClean="0">
                <a:solidFill>
                  <a:schemeClr val="bg1"/>
                </a:solidFill>
              </a:rPr>
              <a:t>Rechel, MS2</a:t>
            </a:r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dirty="0"/>
              <a:t>Yes, Virginia—Sex &amp; Human Trafficking are Problems in Ohio</a:t>
            </a:r>
          </a:p>
          <a:p>
            <a:pPr lvl="1"/>
            <a:r>
              <a:rPr lang="en-US" dirty="0"/>
              <a:t>2015 </a:t>
            </a:r>
            <a:r>
              <a:rPr lang="en-US" dirty="0" smtClean="0"/>
              <a:t>STFM Practice Improvement Conference: </a:t>
            </a:r>
            <a:r>
              <a:rPr lang="en-US" dirty="0" smtClean="0">
                <a:solidFill>
                  <a:schemeClr val="bg1"/>
                </a:solidFill>
              </a:rPr>
              <a:t>Claire Dolan, MS3 and Marie-Noelle Atkinson, MS4</a:t>
            </a:r>
          </a:p>
          <a:p>
            <a:pPr lvl="2"/>
            <a:r>
              <a:rPr lang="en-US" dirty="0" smtClean="0"/>
              <a:t>Improvements in NCQA PCMH Documentation </a:t>
            </a:r>
            <a:endParaRPr lang="en-US" dirty="0"/>
          </a:p>
          <a:p>
            <a:pPr lvl="1"/>
            <a:r>
              <a:rPr lang="en-US" dirty="0"/>
              <a:t>2015 BSOM Medical Student Symposium: </a:t>
            </a:r>
            <a:r>
              <a:rPr lang="en-US" dirty="0">
                <a:solidFill>
                  <a:schemeClr val="bg1"/>
                </a:solidFill>
              </a:rPr>
              <a:t>Samantha </a:t>
            </a:r>
            <a:r>
              <a:rPr lang="en-US" dirty="0" smtClean="0">
                <a:solidFill>
                  <a:schemeClr val="bg1"/>
                </a:solidFill>
              </a:rPr>
              <a:t>Imfeld, MS4, </a:t>
            </a:r>
            <a:r>
              <a:rPr lang="en-US" dirty="0">
                <a:solidFill>
                  <a:schemeClr val="bg1"/>
                </a:solidFill>
              </a:rPr>
              <a:t>Sara </a:t>
            </a:r>
            <a:r>
              <a:rPr lang="en-US" dirty="0" err="1" smtClean="0">
                <a:solidFill>
                  <a:schemeClr val="bg1"/>
                </a:solidFill>
              </a:rPr>
              <a:t>Roberston</a:t>
            </a:r>
            <a:r>
              <a:rPr lang="en-US" dirty="0" smtClean="0">
                <a:solidFill>
                  <a:schemeClr val="bg1"/>
                </a:solidFill>
              </a:rPr>
              <a:t> MS4, </a:t>
            </a:r>
            <a:r>
              <a:rPr lang="en-US" dirty="0">
                <a:solidFill>
                  <a:schemeClr val="bg1"/>
                </a:solidFill>
              </a:rPr>
              <a:t>Jaclyn </a:t>
            </a:r>
            <a:r>
              <a:rPr lang="en-US" dirty="0" smtClean="0">
                <a:solidFill>
                  <a:schemeClr val="bg1"/>
                </a:solidFill>
              </a:rPr>
              <a:t>Scholtz, MS2, </a:t>
            </a:r>
            <a:r>
              <a:rPr lang="en-US" dirty="0">
                <a:solidFill>
                  <a:schemeClr val="bg1"/>
                </a:solidFill>
              </a:rPr>
              <a:t>Maggie </a:t>
            </a:r>
            <a:r>
              <a:rPr lang="en-US" dirty="0" smtClean="0">
                <a:solidFill>
                  <a:schemeClr val="bg1"/>
                </a:solidFill>
              </a:rPr>
              <a:t>Rechel, MS2, </a:t>
            </a:r>
            <a:r>
              <a:rPr lang="en-US" dirty="0">
                <a:solidFill>
                  <a:schemeClr val="bg1"/>
                </a:solidFill>
              </a:rPr>
              <a:t>RJ </a:t>
            </a:r>
            <a:r>
              <a:rPr lang="en-US" dirty="0" smtClean="0">
                <a:solidFill>
                  <a:schemeClr val="bg1"/>
                </a:solidFill>
              </a:rPr>
              <a:t>Sontag, MS2</a:t>
            </a:r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dirty="0"/>
              <a:t>The Use of Motivational Interviewing with the Statin/Aspirin Choice Decision Aid to Encourage Smoking Cessation</a:t>
            </a:r>
          </a:p>
          <a:p>
            <a:pPr lvl="2"/>
            <a:r>
              <a:rPr lang="en-US" dirty="0"/>
              <a:t>No Oasis in this Desert: Identification and Implications of the Food Desert around an Urban Ohio Hospital.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79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be Involved in Research?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learn something new</a:t>
            </a:r>
          </a:p>
          <a:p>
            <a:r>
              <a:rPr lang="en-US" dirty="0" smtClean="0"/>
              <a:t>Hone your problem solving skills</a:t>
            </a:r>
          </a:p>
          <a:p>
            <a:r>
              <a:rPr lang="en-US" dirty="0" smtClean="0"/>
              <a:t>Challenge yourself</a:t>
            </a:r>
          </a:p>
          <a:p>
            <a:r>
              <a:rPr lang="en-US" dirty="0" smtClean="0"/>
              <a:t>Pursue your interests</a:t>
            </a:r>
          </a:p>
          <a:p>
            <a:r>
              <a:rPr lang="en-US" dirty="0" smtClean="0"/>
              <a:t>Add to your CV!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4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 am here to help you through these steps! Never be afraid to contact me!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7162800" cy="3055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4136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BSOM Research Opportunities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>
                <a:hlinkClick r:id="rId2"/>
              </a:rPr>
              <a:t>Amber N. McCurdy, </a:t>
            </a:r>
            <a:r>
              <a:rPr lang="en-US" b="1" dirty="0" smtClean="0">
                <a:hlinkClick r:id="rId2"/>
              </a:rPr>
              <a:t>B.A.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Medical </a:t>
            </a:r>
            <a:r>
              <a:rPr lang="en-US" dirty="0"/>
              <a:t>Student Research </a:t>
            </a:r>
            <a:r>
              <a:rPr lang="en-US" dirty="0" smtClean="0"/>
              <a:t>Coordinator</a:t>
            </a:r>
          </a:p>
          <a:p>
            <a:pPr marL="274320" lvl="1" indent="0">
              <a:buNone/>
            </a:pPr>
            <a:r>
              <a:rPr lang="en-US" dirty="0" smtClean="0"/>
              <a:t>White </a:t>
            </a:r>
            <a:r>
              <a:rPr lang="en-US" dirty="0"/>
              <a:t>Hall 290, 3640 Colonel Glenn Hwy, Dayton, OH </a:t>
            </a:r>
            <a:r>
              <a:rPr lang="en-US" dirty="0" smtClean="0"/>
              <a:t>45435</a:t>
            </a:r>
          </a:p>
          <a:p>
            <a:pPr marL="274320" lvl="1" indent="0">
              <a:buNone/>
            </a:pPr>
            <a:r>
              <a:rPr lang="en-US" dirty="0" smtClean="0"/>
              <a:t>937-775-3814 </a:t>
            </a:r>
            <a:r>
              <a:rPr lang="en-US" dirty="0"/>
              <a:t> </a:t>
            </a:r>
            <a:r>
              <a:rPr lang="en-US" dirty="0" smtClean="0"/>
              <a:t>                      </a:t>
            </a:r>
            <a:r>
              <a:rPr lang="en-US" dirty="0" smtClean="0">
                <a:hlinkClick r:id="rId3"/>
              </a:rPr>
              <a:t>amber.mccurdy@wright.edu</a:t>
            </a:r>
            <a:endParaRPr lang="en-US" dirty="0"/>
          </a:p>
          <a:p>
            <a:r>
              <a:rPr lang="en-US" dirty="0" smtClean="0"/>
              <a:t>Research Funding and Electives are Available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medicine.wright.edu/research/research-learning-community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139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Fears of Being Involved in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I have enough time?</a:t>
            </a:r>
          </a:p>
          <a:p>
            <a:r>
              <a:rPr lang="en-US" dirty="0" smtClean="0"/>
              <a:t>Where do I begin?</a:t>
            </a:r>
          </a:p>
          <a:p>
            <a:r>
              <a:rPr lang="en-US" dirty="0" smtClean="0"/>
              <a:t>How do I  find a mentor?</a:t>
            </a:r>
          </a:p>
          <a:p>
            <a:r>
              <a:rPr lang="en-US" dirty="0" smtClean="0"/>
              <a:t>I don’t know what my research interests are yet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32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An opportunity for students to ‘link’ with faculty and students to learn about </a:t>
            </a:r>
            <a:r>
              <a:rPr lang="en-US"/>
              <a:t>research </a:t>
            </a:r>
            <a:r>
              <a:rPr lang="en-US" smtClean="0"/>
              <a:t>opportunities and </a:t>
            </a:r>
            <a:r>
              <a:rPr lang="en-US" dirty="0"/>
              <a:t>the procedures to be involved in a project within the FM department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501" y="3352800"/>
            <a:ext cx="6711950" cy="292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8233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Conduct a Research Project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63278314"/>
              </p:ext>
            </p:extLst>
          </p:nvPr>
        </p:nvGraphicFramePr>
        <p:xfrm>
          <a:off x="169068" y="914400"/>
          <a:ext cx="8805863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19600" y="1066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22763" y="1883279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06925" y="5444739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71032" y="5444739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87085" y="3828516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0" y="3828516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90800" y="1865119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350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Contact Jayna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Contact ME!</a:t>
            </a:r>
          </a:p>
          <a:p>
            <a:pPr lvl="1"/>
            <a:r>
              <a:rPr lang="en-US" dirty="0"/>
              <a:t>Time is and always will be an issue now and in your future careers!</a:t>
            </a:r>
          </a:p>
          <a:p>
            <a:pPr lvl="2"/>
            <a:r>
              <a:rPr lang="en-US" dirty="0"/>
              <a:t>Opportunities to receive credit for your time through research electives.</a:t>
            </a:r>
          </a:p>
          <a:p>
            <a:pPr lvl="3"/>
            <a:r>
              <a:rPr lang="en-US" dirty="0"/>
              <a:t>SMD 616 RLC 1 and SMD 617 RLC 2</a:t>
            </a:r>
          </a:p>
          <a:p>
            <a:pPr lvl="1"/>
            <a:r>
              <a:rPr lang="en-US" dirty="0"/>
              <a:t>If you are interested in pursuing a research project contact me to schedule a meeting. During this meeting we will:</a:t>
            </a:r>
          </a:p>
          <a:p>
            <a:pPr lvl="2"/>
            <a:r>
              <a:rPr lang="en-US" dirty="0"/>
              <a:t>Discuss your interests, ideas, questions, and goals </a:t>
            </a:r>
          </a:p>
          <a:p>
            <a:pPr lvl="2"/>
            <a:r>
              <a:rPr lang="en-US" dirty="0"/>
              <a:t>Decide which faculty member would be most fitting</a:t>
            </a:r>
          </a:p>
          <a:p>
            <a:pPr lvl="2"/>
            <a:r>
              <a:rPr lang="en-US" dirty="0"/>
              <a:t>Provide </a:t>
            </a:r>
            <a:r>
              <a:rPr lang="en-US" dirty="0" smtClean="0"/>
              <a:t>information on which CITI Training Courses to take </a:t>
            </a:r>
            <a:endParaRPr lang="en-US" dirty="0"/>
          </a:p>
          <a:p>
            <a:pPr lvl="2"/>
            <a:r>
              <a:rPr lang="en-US" dirty="0"/>
              <a:t>Schedule a meeting with the faculty member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439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Complete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CITI Training</a:t>
            </a:r>
          </a:p>
          <a:p>
            <a:pPr lvl="1"/>
            <a:r>
              <a:rPr lang="en-US" dirty="0" smtClean="0"/>
              <a:t>Collaborative Institutional Training Initiative is an online training on the Protection of Human Subjects in research. </a:t>
            </a:r>
          </a:p>
          <a:p>
            <a:pPr lvl="1"/>
            <a:r>
              <a:rPr lang="en-US" dirty="0"/>
              <a:t>During our initial meeting we will discuss which modules you need to complete. </a:t>
            </a:r>
          </a:p>
          <a:p>
            <a:pPr lvl="1"/>
            <a:r>
              <a:rPr lang="en-US" dirty="0" smtClean="0"/>
              <a:t>The training courses may take 3 or more hours to complete, but all courses do not need to be taken all at one time. </a:t>
            </a:r>
          </a:p>
          <a:p>
            <a:pPr lvl="1"/>
            <a:r>
              <a:rPr lang="en-US" dirty="0" smtClean="0"/>
              <a:t>No research will be conducted until all CITI training modules are completed</a:t>
            </a:r>
          </a:p>
          <a:p>
            <a:pPr lvl="1"/>
            <a:r>
              <a:rPr lang="en-US" b="1" dirty="0" smtClean="0"/>
              <a:t>How </a:t>
            </a:r>
            <a:r>
              <a:rPr lang="en-US" b="1" dirty="0"/>
              <a:t>to Access the CITI Course</a:t>
            </a:r>
          </a:p>
          <a:p>
            <a:pPr lvl="2"/>
            <a:r>
              <a:rPr lang="en-US" dirty="0"/>
              <a:t>Go to the CITI website (</a:t>
            </a:r>
            <a:r>
              <a:rPr lang="en-US" dirty="0">
                <a:hlinkClick r:id="rId2"/>
              </a:rPr>
              <a:t>https://www.citiprogram.org</a:t>
            </a:r>
            <a:r>
              <a:rPr lang="en-US" dirty="0"/>
              <a:t>) and register as a new member, if you have not registered previously. Select  Wright State University as your participating institution. You should register using a computer connected to the WSU network. Once you have a username and password, you can access the CITI course remotely from any computer</a:t>
            </a:r>
            <a:r>
              <a:rPr lang="en-US" dirty="0" smtClean="0"/>
              <a:t>.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84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Complete 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Prior to scheduling a meeting with a faculty member be prepared!</a:t>
            </a:r>
          </a:p>
          <a:p>
            <a:pPr lvl="1"/>
            <a:r>
              <a:rPr lang="en-US" dirty="0" smtClean="0"/>
              <a:t>Review publications on a topic area of interest </a:t>
            </a:r>
          </a:p>
          <a:p>
            <a:pPr lvl="1"/>
            <a:r>
              <a:rPr lang="en-US" dirty="0" smtClean="0"/>
              <a:t>Have questions written down about the topic area that you would like to further explore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21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Meet with FM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47500" lnSpcReduction="20000"/>
          </a:bodyPr>
          <a:lstStyle/>
          <a:p>
            <a:r>
              <a:rPr lang="en-US" sz="2500" b="1" dirty="0" smtClean="0"/>
              <a:t>Therese Zink, MD, MPH (</a:t>
            </a:r>
            <a:r>
              <a:rPr lang="en-US" sz="2500" b="1" dirty="0" smtClean="0">
                <a:hlinkClick r:id="rId2"/>
              </a:rPr>
              <a:t>therese.zink@wright.edu</a:t>
            </a:r>
            <a:r>
              <a:rPr lang="en-US" sz="2500" b="1" dirty="0" smtClean="0"/>
              <a:t>) </a:t>
            </a:r>
          </a:p>
          <a:p>
            <a:pPr lvl="1"/>
            <a:r>
              <a:rPr lang="en-US" sz="2500" dirty="0" smtClean="0"/>
              <a:t>Interests: Rural Health; </a:t>
            </a:r>
            <a:r>
              <a:rPr lang="en-US" sz="2500" dirty="0" err="1" smtClean="0"/>
              <a:t>Superutilizers</a:t>
            </a:r>
            <a:r>
              <a:rPr lang="en-US" sz="2500" dirty="0" smtClean="0"/>
              <a:t>; Family Violence; Sexual Assault; Women’s Health</a:t>
            </a:r>
          </a:p>
          <a:p>
            <a:pPr marL="0" indent="0">
              <a:buNone/>
            </a:pPr>
            <a:endParaRPr lang="en-US" sz="2500" b="1" dirty="0"/>
          </a:p>
          <a:p>
            <a:r>
              <a:rPr lang="en-US" sz="2500" b="1" dirty="0" smtClean="0"/>
              <a:t>Kate </a:t>
            </a:r>
            <a:r>
              <a:rPr lang="en-US" sz="2500" b="1" dirty="0"/>
              <a:t>Conway, MD, MPH (</a:t>
            </a:r>
            <a:r>
              <a:rPr lang="en-US" sz="2500" b="1" u="sng" dirty="0">
                <a:hlinkClick r:id="rId3"/>
              </a:rPr>
              <a:t>katharine.conway@wright.edu</a:t>
            </a:r>
            <a:r>
              <a:rPr lang="en-US" sz="2500" b="1" dirty="0"/>
              <a:t>) </a:t>
            </a:r>
            <a:endParaRPr lang="en-US" sz="2500" dirty="0"/>
          </a:p>
          <a:p>
            <a:pPr lvl="1"/>
            <a:r>
              <a:rPr lang="en-US" sz="2500" dirty="0" smtClean="0"/>
              <a:t>Interest</a:t>
            </a:r>
            <a:r>
              <a:rPr lang="en-US" sz="2500" dirty="0"/>
              <a:t>: Refugee Health; Global </a:t>
            </a:r>
            <a:r>
              <a:rPr lang="en-US" sz="2500" dirty="0" smtClean="0"/>
              <a:t>Health</a:t>
            </a:r>
          </a:p>
          <a:p>
            <a:pPr lvl="1"/>
            <a:r>
              <a:rPr lang="en-US" sz="2500" dirty="0" smtClean="0"/>
              <a:t>Project </a:t>
            </a:r>
            <a:r>
              <a:rPr lang="en-US" sz="2500" dirty="0"/>
              <a:t>Ideas: Outreach within the Dayton Community on Refugee Health and Issues</a:t>
            </a:r>
          </a:p>
          <a:p>
            <a:pPr marL="0" indent="0">
              <a:buNone/>
            </a:pPr>
            <a:r>
              <a:rPr lang="en-US" sz="2500" dirty="0"/>
              <a:t> </a:t>
            </a:r>
          </a:p>
          <a:p>
            <a:r>
              <a:rPr lang="en-US" sz="2500" b="1" dirty="0"/>
              <a:t>F. </a:t>
            </a:r>
            <a:r>
              <a:rPr lang="en-US" sz="2500" b="1" dirty="0" smtClean="0"/>
              <a:t>Stuart (Skip) </a:t>
            </a:r>
            <a:r>
              <a:rPr lang="en-US" sz="2500" b="1" dirty="0"/>
              <a:t>Leeds, MD (</a:t>
            </a:r>
            <a:r>
              <a:rPr lang="en-US" sz="2500" b="1" u="sng" dirty="0">
                <a:hlinkClick r:id="rId4"/>
              </a:rPr>
              <a:t>fstuart.leeds@wright.edu</a:t>
            </a:r>
            <a:r>
              <a:rPr lang="en-US" sz="2500" b="1" dirty="0"/>
              <a:t>) </a:t>
            </a:r>
            <a:endParaRPr lang="en-US" sz="2500" dirty="0"/>
          </a:p>
          <a:p>
            <a:pPr lvl="1"/>
            <a:r>
              <a:rPr lang="en-US" sz="2500" dirty="0" smtClean="0"/>
              <a:t>Interest</a:t>
            </a:r>
            <a:r>
              <a:rPr lang="en-US" sz="2500" dirty="0"/>
              <a:t>: Chronic Pain Management in Primary Care Setting, Fibromyalgia, </a:t>
            </a:r>
            <a:r>
              <a:rPr lang="en-US" sz="2500" dirty="0" smtClean="0"/>
              <a:t>Narcotics</a:t>
            </a:r>
          </a:p>
          <a:p>
            <a:pPr lvl="1"/>
            <a:r>
              <a:rPr lang="en-US" sz="2500" dirty="0" smtClean="0"/>
              <a:t>Projects</a:t>
            </a:r>
            <a:r>
              <a:rPr lang="en-US" sz="2500" dirty="0"/>
              <a:t>: </a:t>
            </a:r>
            <a:r>
              <a:rPr lang="en-US" sz="2500" dirty="0" smtClean="0"/>
              <a:t>SCOPE, OATS (Ohio Automated  Rx Report System Access Time Study)  </a:t>
            </a:r>
            <a:endParaRPr lang="en-US" sz="2500" dirty="0"/>
          </a:p>
          <a:p>
            <a:endParaRPr lang="en-US" sz="2500" dirty="0"/>
          </a:p>
          <a:p>
            <a:r>
              <a:rPr lang="en-US" sz="2500" b="1" dirty="0"/>
              <a:t>Paul Hershberger, PhD (</a:t>
            </a:r>
            <a:r>
              <a:rPr lang="en-US" sz="2500" b="1" u="sng" dirty="0">
                <a:hlinkClick r:id="rId5"/>
              </a:rPr>
              <a:t>paul.hershberger@wright.edu</a:t>
            </a:r>
            <a:r>
              <a:rPr lang="en-US" sz="2500" b="1" dirty="0"/>
              <a:t>) </a:t>
            </a:r>
            <a:endParaRPr lang="en-US" sz="2500" dirty="0"/>
          </a:p>
          <a:p>
            <a:pPr lvl="1"/>
            <a:r>
              <a:rPr lang="en-US" sz="2500" dirty="0" smtClean="0"/>
              <a:t>Interest</a:t>
            </a:r>
            <a:r>
              <a:rPr lang="en-US" sz="2500" dirty="0"/>
              <a:t>: Motivational Interviewing (STEPS Program), Behavior </a:t>
            </a:r>
            <a:r>
              <a:rPr lang="en-US" sz="2500" dirty="0" smtClean="0"/>
              <a:t>Change</a:t>
            </a:r>
          </a:p>
          <a:p>
            <a:pPr lvl="1"/>
            <a:r>
              <a:rPr lang="en-US" sz="2500" dirty="0" smtClean="0"/>
              <a:t>Projects</a:t>
            </a:r>
            <a:r>
              <a:rPr lang="en-US" sz="2500" dirty="0"/>
              <a:t>: SBIRT (incorporating motivational interviewing in curricula) </a:t>
            </a:r>
          </a:p>
          <a:p>
            <a:endParaRPr lang="en-US" sz="2500" dirty="0"/>
          </a:p>
          <a:p>
            <a:r>
              <a:rPr lang="en-US" sz="2500" b="1" dirty="0"/>
              <a:t>Lisa Kellar, MD (</a:t>
            </a:r>
            <a:r>
              <a:rPr lang="en-US" sz="2500" b="1" u="sng" dirty="0">
                <a:hlinkClick r:id="rId6"/>
              </a:rPr>
              <a:t>lisa.kellar@wright.edu</a:t>
            </a:r>
            <a:r>
              <a:rPr lang="en-US" sz="2500" b="1" dirty="0"/>
              <a:t>) </a:t>
            </a:r>
            <a:endParaRPr lang="en-US" sz="2500" dirty="0"/>
          </a:p>
          <a:p>
            <a:pPr lvl="1"/>
            <a:r>
              <a:rPr lang="en-US" sz="2500" dirty="0" smtClean="0"/>
              <a:t>Interest</a:t>
            </a:r>
            <a:r>
              <a:rPr lang="en-US" sz="2500" dirty="0"/>
              <a:t>: Increase immunization rates in seniors, Clinic focus and community outreach, Improve screening and </a:t>
            </a:r>
            <a:r>
              <a:rPr lang="en-US" sz="2500" dirty="0" smtClean="0"/>
              <a:t>management</a:t>
            </a:r>
          </a:p>
          <a:p>
            <a:pPr lvl="1"/>
            <a:r>
              <a:rPr lang="en-US" sz="2500" dirty="0" smtClean="0"/>
              <a:t>Projects</a:t>
            </a:r>
            <a:r>
              <a:rPr lang="en-US" sz="2500" dirty="0"/>
              <a:t>: Senior Immunization, Jefferson Township </a:t>
            </a:r>
            <a:r>
              <a:rPr lang="en-US" sz="2500" dirty="0" smtClean="0"/>
              <a:t>Outreach, </a:t>
            </a:r>
            <a:r>
              <a:rPr lang="en-US" sz="2500" dirty="0" err="1" smtClean="0"/>
              <a:t>Superutilizers</a:t>
            </a:r>
            <a:endParaRPr lang="en-US" sz="2500" dirty="0" smtClean="0"/>
          </a:p>
          <a:p>
            <a:pPr lvl="1"/>
            <a:endParaRPr lang="en-US" sz="2500" dirty="0" smtClean="0"/>
          </a:p>
          <a:p>
            <a:r>
              <a:rPr lang="en-US" sz="2500" b="1" dirty="0" smtClean="0"/>
              <a:t>Michael Jacobson, DO, MPH Col USAF SFS (</a:t>
            </a:r>
            <a:r>
              <a:rPr lang="en-US" sz="2500" b="1" dirty="0" smtClean="0">
                <a:hlinkClick r:id="rId7"/>
              </a:rPr>
              <a:t>michael.jacobson@wright.edu</a:t>
            </a:r>
            <a:r>
              <a:rPr lang="en-US" sz="2500" b="1" dirty="0" smtClean="0"/>
              <a:t>) </a:t>
            </a:r>
          </a:p>
          <a:p>
            <a:pPr lvl="1"/>
            <a:r>
              <a:rPr lang="en-US" sz="2500" dirty="0" smtClean="0"/>
              <a:t>Interest: Substance Abuse </a:t>
            </a:r>
          </a:p>
          <a:p>
            <a:pPr lvl="1"/>
            <a:r>
              <a:rPr lang="en-US" sz="2500" dirty="0" smtClean="0"/>
              <a:t>Projects: </a:t>
            </a:r>
            <a:r>
              <a:rPr lang="en-US" sz="2500" dirty="0" err="1" smtClean="0"/>
              <a:t>CareText</a:t>
            </a:r>
            <a:r>
              <a:rPr lang="en-US" sz="2500" dirty="0" smtClean="0"/>
              <a:t> (automated  motivational text </a:t>
            </a:r>
            <a:r>
              <a:rPr lang="en-US" sz="2500" dirty="0"/>
              <a:t>m</a:t>
            </a:r>
            <a:r>
              <a:rPr lang="en-US" sz="2500" dirty="0" smtClean="0"/>
              <a:t>essage for substance and/or alcohol abuse </a:t>
            </a:r>
            <a:r>
              <a:rPr lang="en-US" sz="2500" dirty="0" err="1" smtClean="0"/>
              <a:t>ppts</a:t>
            </a:r>
            <a:r>
              <a:rPr lang="en-US" sz="2500" dirty="0" smtClean="0"/>
              <a:t> vs. standard care)</a:t>
            </a:r>
          </a:p>
          <a:p>
            <a:pPr lvl="1"/>
            <a:endParaRPr lang="en-US" sz="2500" dirty="0"/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214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7048"/>
            <a:ext cx="8272272" cy="4873752"/>
          </a:xfrm>
        </p:spPr>
        <p:txBody>
          <a:bodyPr>
            <a:normAutofit fontScale="55000" lnSpcReduction="20000"/>
          </a:bodyPr>
          <a:lstStyle/>
          <a:p>
            <a:r>
              <a:rPr lang="en-US" sz="2000" b="1" dirty="0"/>
              <a:t>Josephine Wilson, DDS, PhD (</a:t>
            </a:r>
            <a:r>
              <a:rPr lang="en-US" sz="2000" b="1" u="sng" dirty="0">
                <a:hlinkClick r:id="rId2"/>
              </a:rPr>
              <a:t>Josephine.wilson@wright.edu</a:t>
            </a:r>
            <a:r>
              <a:rPr lang="en-US" sz="2000" b="1" dirty="0"/>
              <a:t> )</a:t>
            </a:r>
            <a:endParaRPr lang="en-US" sz="2000" dirty="0"/>
          </a:p>
          <a:p>
            <a:pPr lvl="1"/>
            <a:r>
              <a:rPr lang="en-US" sz="2000" dirty="0"/>
              <a:t>Interest: Substance Abuse</a:t>
            </a:r>
          </a:p>
          <a:p>
            <a:pPr lvl="1"/>
            <a:r>
              <a:rPr lang="en-US" sz="2000" dirty="0"/>
              <a:t>Projects: SARDI (Substance Abuse Resources and Disability Issues) Program; </a:t>
            </a:r>
            <a:r>
              <a:rPr lang="en-US" sz="2000" dirty="0" err="1"/>
              <a:t>CareText</a:t>
            </a:r>
            <a:r>
              <a:rPr lang="en-US" sz="2000" dirty="0"/>
              <a:t> (automated motivational text message for substance and/or alcohol abuse patients vs. standard care); SBIRT (incorporating motivational interviewing in curricula)</a:t>
            </a:r>
          </a:p>
          <a:p>
            <a:pPr lvl="0">
              <a:buClr>
                <a:srgbClr val="D16349"/>
              </a:buClr>
            </a:pPr>
            <a:endParaRPr lang="en-US" sz="2000" b="1" dirty="0" smtClean="0">
              <a:solidFill>
                <a:prstClr val="black"/>
              </a:solidFill>
            </a:endParaRPr>
          </a:p>
          <a:p>
            <a:pPr lvl="0">
              <a:buClr>
                <a:srgbClr val="D16349"/>
              </a:buClr>
            </a:pPr>
            <a:r>
              <a:rPr lang="en-US" sz="2000" b="1" dirty="0" smtClean="0">
                <a:solidFill>
                  <a:prstClr val="black"/>
                </a:solidFill>
              </a:rPr>
              <a:t>Donald </a:t>
            </a:r>
            <a:r>
              <a:rPr lang="en-US" sz="2000" b="1" dirty="0">
                <a:solidFill>
                  <a:prstClr val="black"/>
                </a:solidFill>
              </a:rPr>
              <a:t>Clark, MD (</a:t>
            </a:r>
            <a:r>
              <a:rPr lang="en-US" sz="2000" b="1" u="sng" dirty="0">
                <a:solidFill>
                  <a:prstClr val="black"/>
                </a:solidFill>
                <a:hlinkClick r:id="rId3"/>
              </a:rPr>
              <a:t>Donald.clark@wright.edu</a:t>
            </a:r>
            <a:r>
              <a:rPr lang="en-US" sz="2000" b="1" dirty="0">
                <a:solidFill>
                  <a:prstClr val="black"/>
                </a:solidFill>
              </a:rPr>
              <a:t>) </a:t>
            </a:r>
            <a:endParaRPr lang="en-US" sz="2000" dirty="0">
              <a:solidFill>
                <a:prstClr val="black"/>
              </a:solidFill>
            </a:endParaRPr>
          </a:p>
          <a:p>
            <a:pPr lvl="1">
              <a:buClr>
                <a:srgbClr val="CCB400"/>
              </a:buClr>
            </a:pPr>
            <a:r>
              <a:rPr lang="en-US" sz="2000" dirty="0">
                <a:solidFill>
                  <a:srgbClr val="646B86"/>
                </a:solidFill>
              </a:rPr>
              <a:t>Interest: Quality Improvement; Patient Center Medical Home (PCMH); Behavioral Health Integration ; HPV Improvement Rates </a:t>
            </a:r>
            <a:endParaRPr lang="en-US" sz="2000" dirty="0" smtClean="0">
              <a:solidFill>
                <a:srgbClr val="646B86"/>
              </a:solidFill>
            </a:endParaRPr>
          </a:p>
          <a:p>
            <a:pPr marL="274320" lvl="1" indent="0">
              <a:buClr>
                <a:srgbClr val="CCB400"/>
              </a:buClr>
              <a:buNone/>
            </a:pPr>
            <a:endParaRPr lang="en-US" sz="2000" b="1" dirty="0" smtClean="0"/>
          </a:p>
          <a:p>
            <a:r>
              <a:rPr lang="en-US" sz="2000" b="1" dirty="0" smtClean="0"/>
              <a:t>Anne </a:t>
            </a:r>
            <a:r>
              <a:rPr lang="en-US" sz="2000" b="1" dirty="0"/>
              <a:t>Proulx, DO (</a:t>
            </a:r>
            <a:r>
              <a:rPr lang="en-US" sz="2000" b="1" u="sng" dirty="0">
                <a:hlinkClick r:id="rId4"/>
              </a:rPr>
              <a:t>anne.proulx@wright.edu</a:t>
            </a:r>
            <a:r>
              <a:rPr lang="en-US" sz="2000" b="1" dirty="0"/>
              <a:t>) </a:t>
            </a:r>
            <a:endParaRPr lang="en-US" sz="2000" dirty="0"/>
          </a:p>
          <a:p>
            <a:pPr lvl="1"/>
            <a:r>
              <a:rPr lang="en-US" sz="2000" dirty="0"/>
              <a:t>Interest: Decision tool for cardiac risk reduction, Obesity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b="1" dirty="0"/>
              <a:t>Lisa Righter, MD (</a:t>
            </a:r>
            <a:r>
              <a:rPr lang="en-US" sz="2000" b="1" u="sng" dirty="0">
                <a:hlinkClick r:id="rId5"/>
              </a:rPr>
              <a:t>lisa.righter@wright.edu</a:t>
            </a:r>
            <a:r>
              <a:rPr lang="en-US" sz="2000" b="1" dirty="0"/>
              <a:t>) </a:t>
            </a:r>
            <a:endParaRPr lang="en-US" sz="2000" dirty="0"/>
          </a:p>
          <a:p>
            <a:pPr lvl="1"/>
            <a:r>
              <a:rPr lang="en-US" sz="2000" dirty="0"/>
              <a:t>Interest: Quality Improvement</a:t>
            </a:r>
          </a:p>
          <a:p>
            <a:pPr lvl="2"/>
            <a:r>
              <a:rPr lang="en-US" dirty="0"/>
              <a:t>Colon cancer, flu/pneumonia, hypertension, diabetes, smoking cessation, alcohol/drug, </a:t>
            </a:r>
            <a:r>
              <a:rPr lang="en-US" dirty="0" smtClean="0"/>
              <a:t>obesity</a:t>
            </a:r>
            <a:endParaRPr lang="en-US" dirty="0"/>
          </a:p>
          <a:p>
            <a:endParaRPr lang="en-US" sz="2000" b="1" dirty="0" smtClean="0"/>
          </a:p>
          <a:p>
            <a:r>
              <a:rPr lang="en-US" sz="2000" b="1" dirty="0" smtClean="0"/>
              <a:t>Katie </a:t>
            </a:r>
            <a:r>
              <a:rPr lang="en-US" sz="2000" b="1" dirty="0"/>
              <a:t>McMenamin, CNP (</a:t>
            </a:r>
            <a:r>
              <a:rPr lang="en-US" sz="2000" b="1" u="sng" dirty="0">
                <a:hlinkClick r:id="rId6"/>
              </a:rPr>
              <a:t>Katie.McMenamin@wrightstatephysicians.org</a:t>
            </a:r>
            <a:r>
              <a:rPr lang="en-US" sz="2000" b="1" dirty="0"/>
              <a:t>)  </a:t>
            </a:r>
            <a:endParaRPr lang="en-US" sz="2000" dirty="0"/>
          </a:p>
          <a:p>
            <a:pPr lvl="1"/>
            <a:r>
              <a:rPr lang="en-US" sz="2000" dirty="0"/>
              <a:t>Interest: Relationship between NP and Medical Students with Faculty</a:t>
            </a:r>
          </a:p>
          <a:p>
            <a:pPr lvl="1"/>
            <a:r>
              <a:rPr lang="en-US" sz="2000" dirty="0"/>
              <a:t>Project: Million Hearts Campaign (Hypertension)</a:t>
            </a:r>
          </a:p>
          <a:p>
            <a:pPr marL="0" indent="0">
              <a:buNone/>
            </a:pPr>
            <a:r>
              <a:rPr lang="en-US" sz="2000" b="1" dirty="0"/>
              <a:t> </a:t>
            </a:r>
            <a:endParaRPr lang="en-US" sz="2000" dirty="0"/>
          </a:p>
          <a:p>
            <a:r>
              <a:rPr lang="en-US" sz="2000" b="1" dirty="0"/>
              <a:t>Scott Newman, CNP (</a:t>
            </a:r>
            <a:r>
              <a:rPr lang="en-US" sz="2000" b="1" u="sng" dirty="0">
                <a:hlinkClick r:id="rId7"/>
              </a:rPr>
              <a:t>scott.newman@wright.edu</a:t>
            </a:r>
            <a:r>
              <a:rPr lang="en-US" sz="2000" b="1" dirty="0"/>
              <a:t>) </a:t>
            </a:r>
            <a:endParaRPr lang="en-US" sz="2000" dirty="0"/>
          </a:p>
          <a:p>
            <a:pPr lvl="1"/>
            <a:r>
              <a:rPr lang="en-US" sz="2000" dirty="0"/>
              <a:t>Interest: Quality Improvement</a:t>
            </a:r>
          </a:p>
          <a:p>
            <a:pPr lvl="1"/>
            <a:r>
              <a:rPr lang="en-US" sz="2000" dirty="0"/>
              <a:t>Project: Good Catch Project (Promote Safety in the clinic) </a:t>
            </a:r>
            <a:endParaRPr lang="en-US" sz="2000" dirty="0" smtClean="0"/>
          </a:p>
          <a:p>
            <a:endParaRPr lang="en-US" sz="2000" b="1" dirty="0"/>
          </a:p>
          <a:p>
            <a:r>
              <a:rPr lang="en-US" sz="2000" b="1" dirty="0" smtClean="0"/>
              <a:t>Robert </a:t>
            </a:r>
            <a:r>
              <a:rPr lang="en-US" sz="2000" b="1" dirty="0"/>
              <a:t>Brandt, MD (</a:t>
            </a:r>
            <a:r>
              <a:rPr lang="en-US" sz="2000" b="1" u="sng" dirty="0">
                <a:hlinkClick r:id="rId8"/>
              </a:rPr>
              <a:t>Robert.brandt@wright.edu</a:t>
            </a:r>
            <a:r>
              <a:rPr lang="en-US" sz="2000" b="1" dirty="0"/>
              <a:t>) </a:t>
            </a:r>
            <a:endParaRPr lang="en-US" sz="2000" dirty="0"/>
          </a:p>
          <a:p>
            <a:pPr lvl="1"/>
            <a:r>
              <a:rPr lang="en-US" sz="2000" dirty="0"/>
              <a:t>Interest: </a:t>
            </a:r>
            <a:r>
              <a:rPr lang="en-US" sz="2000" dirty="0" err="1"/>
              <a:t>PharmD</a:t>
            </a:r>
            <a:r>
              <a:rPr lang="en-US" sz="2000" dirty="0"/>
              <a:t>, </a:t>
            </a:r>
            <a:r>
              <a:rPr lang="en-US" sz="2000" dirty="0" smtClean="0"/>
              <a:t>HIV</a:t>
            </a:r>
          </a:p>
          <a:p>
            <a:pPr marL="274320" lvl="1" indent="0">
              <a:buNone/>
            </a:pPr>
            <a:endParaRPr lang="en-US" sz="2000" dirty="0" smtClean="0"/>
          </a:p>
          <a:p>
            <a:pPr marL="274320" lvl="1" indent="0">
              <a:buNone/>
            </a:pPr>
            <a:endParaRPr lang="en-US" sz="2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7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699</TotalTime>
  <Words>994</Words>
  <Application>Microsoft Macintosh PowerPoint</Application>
  <PresentationFormat>On-screen Show (4:3)</PresentationFormat>
  <Paragraphs>161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Conducting a Research Project in the Department of Family Medicine</vt:lpstr>
      <vt:lpstr>Fears of Being Involved in Research</vt:lpstr>
      <vt:lpstr>Linking Meeting</vt:lpstr>
      <vt:lpstr>Steps to Conduct a Research Project</vt:lpstr>
      <vt:lpstr>1. Contact Jayna</vt:lpstr>
      <vt:lpstr>2. Complete Training</vt:lpstr>
      <vt:lpstr>2. Complete Literature Review</vt:lpstr>
      <vt:lpstr>3. Meet with FM Faculty</vt:lpstr>
      <vt:lpstr>PowerPoint Presentation</vt:lpstr>
      <vt:lpstr>4. Establish a Research Project</vt:lpstr>
      <vt:lpstr>PowerPoint Presentation</vt:lpstr>
      <vt:lpstr>5. Complete IRB</vt:lpstr>
      <vt:lpstr>6. Start Research Project</vt:lpstr>
      <vt:lpstr>7. Posters, Presentations, Publications</vt:lpstr>
      <vt:lpstr>Current Student Publications and Presentations</vt:lpstr>
      <vt:lpstr>Why be Involved in Research?</vt:lpstr>
      <vt:lpstr>Contact Information</vt:lpstr>
      <vt:lpstr>BSOM Research Opportunities </vt:lpstr>
    </vt:vector>
  </TitlesOfParts>
  <Company>Wright State Physicians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in the Department of Family Medicine</dc:title>
  <dc:creator>User</dc:creator>
  <cp:lastModifiedBy>Robin Suits</cp:lastModifiedBy>
  <cp:revision>39</cp:revision>
  <dcterms:created xsi:type="dcterms:W3CDTF">2015-08-10T17:17:01Z</dcterms:created>
  <dcterms:modified xsi:type="dcterms:W3CDTF">2015-11-10T21:53:54Z</dcterms:modified>
</cp:coreProperties>
</file>