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2"/>
  </p:notesMasterIdLst>
  <p:sldIdLst>
    <p:sldId id="256" r:id="rId5"/>
    <p:sldId id="257" r:id="rId6"/>
    <p:sldId id="263" r:id="rId7"/>
    <p:sldId id="269" r:id="rId8"/>
    <p:sldId id="260" r:id="rId9"/>
    <p:sldId id="258" r:id="rId10"/>
    <p:sldId id="259" r:id="rId11"/>
    <p:sldId id="261" r:id="rId12"/>
    <p:sldId id="273" r:id="rId13"/>
    <p:sldId id="267" r:id="rId14"/>
    <p:sldId id="268" r:id="rId15"/>
    <p:sldId id="266" r:id="rId16"/>
    <p:sldId id="270" r:id="rId17"/>
    <p:sldId id="274" r:id="rId18"/>
    <p:sldId id="271" r:id="rId19"/>
    <p:sldId id="272" r:id="rId20"/>
    <p:sldId id="262" r:id="rId21"/>
  </p:sldIdLst>
  <p:sldSz cx="9144000" cy="5143500" type="screen16x9"/>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2301" autoAdjust="0"/>
  </p:normalViewPr>
  <p:slideViewPr>
    <p:cSldViewPr>
      <p:cViewPr>
        <p:scale>
          <a:sx n="100" d="100"/>
          <a:sy n="100" d="100"/>
        </p:scale>
        <p:origin x="1424" y="-11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478D2BC0-9B11-044F-A2DC-E846400D6AB1}" type="slidenum">
              <a:rPr lang="en-US"/>
              <a:pPr/>
              <a:t>‹#›</a:t>
            </a:fld>
            <a:endParaRPr lang="en-US"/>
          </a:p>
        </p:txBody>
      </p:sp>
    </p:spTree>
    <p:extLst>
      <p:ext uri="{BB962C8B-B14F-4D97-AF65-F5344CB8AC3E}">
        <p14:creationId xmlns:p14="http://schemas.microsoft.com/office/powerpoint/2010/main" val="1230419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76CE0071-3775-FC43-B95E-BF468EDB84C9}" type="slidenum">
              <a:rPr lang="en-US" sz="1200"/>
              <a:pPr/>
              <a:t>1</a:t>
            </a:fld>
            <a:endParaRPr lang="en-US" sz="1200"/>
          </a:p>
        </p:txBody>
      </p:sp>
      <p:sp>
        <p:nvSpPr>
          <p:cNvPr id="15363" name="Rectangle 2"/>
          <p:cNvSpPr>
            <a:spLocks noGrp="1" noRot="1" noChangeAspect="1" noChangeArrowheads="1" noTextEdit="1"/>
          </p:cNvSpPr>
          <p:nvPr>
            <p:ph type="sldImg"/>
          </p:nvPr>
        </p:nvSpPr>
        <p:spPr>
          <a:xfrm>
            <a:off x="381000" y="685800"/>
            <a:ext cx="6096000" cy="3429000"/>
          </a:xfrm>
          <a:ln/>
        </p:spPr>
      </p:sp>
      <p:sp>
        <p:nvSpPr>
          <p:cNvPr id="1536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068978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FA3FB28C-152E-C544-8B40-3B20F69D7D5C}" type="slidenum">
              <a:rPr lang="en-US" sz="1200"/>
              <a:pPr/>
              <a:t>2</a:t>
            </a:fld>
            <a:endParaRPr lang="en-US" sz="1200"/>
          </a:p>
        </p:txBody>
      </p:sp>
      <p:sp>
        <p:nvSpPr>
          <p:cNvPr id="17411" name="Rectangle 2"/>
          <p:cNvSpPr>
            <a:spLocks noGrp="1" noRot="1" noChangeAspect="1" noChangeArrowheads="1" noTextEdit="1"/>
          </p:cNvSpPr>
          <p:nvPr>
            <p:ph type="sldImg"/>
          </p:nvPr>
        </p:nvSpPr>
        <p:spPr>
          <a:xfrm>
            <a:off x="381000" y="685800"/>
            <a:ext cx="6096000" cy="3429000"/>
          </a:xfrm>
          <a:ln/>
        </p:spPr>
      </p:sp>
      <p:sp>
        <p:nvSpPr>
          <p:cNvPr id="1741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471122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7EB44040-22CE-AB44-8F79-AACA9259A708}" type="slidenum">
              <a:rPr lang="en-US" sz="1200"/>
              <a:pPr/>
              <a:t>6</a:t>
            </a:fld>
            <a:endParaRPr lang="en-US" sz="1200"/>
          </a:p>
        </p:txBody>
      </p:sp>
      <p:sp>
        <p:nvSpPr>
          <p:cNvPr id="21507" name="Rectangle 2"/>
          <p:cNvSpPr>
            <a:spLocks noGrp="1" noRot="1" noChangeAspect="1" noChangeArrowheads="1" noTextEdit="1"/>
          </p:cNvSpPr>
          <p:nvPr>
            <p:ph type="sldImg"/>
          </p:nvPr>
        </p:nvSpPr>
        <p:spPr>
          <a:xfrm>
            <a:off x="381000" y="685800"/>
            <a:ext cx="6096000" cy="3429000"/>
          </a:xfrm>
          <a:ln/>
        </p:spPr>
      </p:sp>
      <p:sp>
        <p:nvSpPr>
          <p:cNvPr id="21508"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384071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US" sz="1200" kern="1200" dirty="0">
                <a:solidFill>
                  <a:schemeClr val="tx1"/>
                </a:solidFill>
                <a:effectLst/>
                <a:latin typeface="Arial" pitchFamily="-107" charset="0"/>
                <a:ea typeface="ＭＳ Ｐゴシック" pitchFamily="-107" charset="-128"/>
                <a:cs typeface="ＭＳ Ｐゴシック" pitchFamily="-107" charset="-128"/>
              </a:rPr>
              <a:t>Rooms must be approved at least 72 hours in advance and at least one week in advance for large or complicated setups (see examples in 5b below). All rooms may be requested by contacting MedOPS at 118 White Hall, 775-2986. Please note that academic needs and occasional major university events may take precedence. If student events are asked to move, MedOPS staff will make every effort to provide replacement space and support.</a:t>
            </a:r>
          </a:p>
          <a:p>
            <a:pPr lvl="0" eaLnBrk="0" fontAlgn="base" hangingPunct="0"/>
            <a:r>
              <a:rPr lang="en-US" sz="1200" kern="1200" dirty="0">
                <a:solidFill>
                  <a:schemeClr val="tx1"/>
                </a:solidFill>
                <a:effectLst/>
                <a:latin typeface="Arial" pitchFamily="-107" charset="0"/>
                <a:ea typeface="ＭＳ Ｐゴシック" pitchFamily="-107" charset="-128"/>
                <a:cs typeface="ＭＳ Ｐゴシック" pitchFamily="-107" charset="-128"/>
              </a:rPr>
              <a:t>ICM Rooms (175 Hallway): Capacity of 12-15 people. Food is permitted.</a:t>
            </a:r>
          </a:p>
          <a:p>
            <a:pPr lvl="0" eaLnBrk="0" fontAlgn="base" hangingPunct="0"/>
            <a:r>
              <a:rPr lang="en-US" sz="1200" kern="1200" dirty="0">
                <a:solidFill>
                  <a:schemeClr val="tx1"/>
                </a:solidFill>
                <a:effectLst/>
                <a:latin typeface="Arial" pitchFamily="-107" charset="0"/>
                <a:ea typeface="ＭＳ Ｐゴシック" pitchFamily="-107" charset="-128"/>
                <a:cs typeface="ＭＳ Ｐゴシック" pitchFamily="-107" charset="-128"/>
              </a:rPr>
              <a:t>Five-in-One Labs (130 Rooms): Capacity of 30-48 people. </a:t>
            </a:r>
            <a:r>
              <a:rPr lang="en-US" sz="1200" b="1" kern="1200" dirty="0">
                <a:solidFill>
                  <a:schemeClr val="tx1"/>
                </a:solidFill>
                <a:effectLst/>
                <a:latin typeface="Arial" pitchFamily="-107" charset="0"/>
                <a:ea typeface="ＭＳ Ｐゴシック" pitchFamily="-107" charset="-128"/>
                <a:cs typeface="ＭＳ Ｐゴシック" pitchFamily="-107" charset="-128"/>
              </a:rPr>
              <a:t>NO</a:t>
            </a:r>
            <a:r>
              <a:rPr lang="en-US" sz="1200" kern="1200" dirty="0">
                <a:solidFill>
                  <a:schemeClr val="tx1"/>
                </a:solidFill>
                <a:effectLst/>
                <a:latin typeface="Arial" pitchFamily="-107" charset="0"/>
                <a:ea typeface="ＭＳ Ｐゴシック" pitchFamily="-107" charset="-128"/>
                <a:cs typeface="ＭＳ Ｐゴシック" pitchFamily="-107" charset="-128"/>
              </a:rPr>
              <a:t> food permitted.</a:t>
            </a:r>
          </a:p>
          <a:p>
            <a:pPr lvl="0" eaLnBrk="0" fontAlgn="base" hangingPunct="0"/>
            <a:r>
              <a:rPr lang="en-US" sz="1200" kern="1200" dirty="0">
                <a:solidFill>
                  <a:schemeClr val="tx1"/>
                </a:solidFill>
                <a:effectLst/>
                <a:latin typeface="Arial" pitchFamily="-107" charset="0"/>
                <a:ea typeface="ＭＳ Ｐゴシック" pitchFamily="-107" charset="-128"/>
                <a:cs typeface="ＭＳ Ｐゴシック" pitchFamily="-107" charset="-128"/>
              </a:rPr>
              <a:t>Rooms 101 (Gandhi Auditorium) and 120 (McGee Auditorium) can accommodate larger groups (40 or more people). Smaller groups may request these rooms, but MedOPS has the option to bump if a larger group makes a request.</a:t>
            </a:r>
          </a:p>
          <a:p>
            <a:pPr lvl="0" eaLnBrk="0" fontAlgn="base" hangingPunct="0"/>
            <a:r>
              <a:rPr lang="en-US" sz="1200" kern="1200" dirty="0">
                <a:solidFill>
                  <a:schemeClr val="tx1"/>
                </a:solidFill>
                <a:effectLst/>
                <a:latin typeface="Arial" pitchFamily="-107" charset="0"/>
                <a:ea typeface="ＭＳ Ｐゴシック" pitchFamily="-107" charset="-128"/>
                <a:cs typeface="ＭＳ Ｐゴシック" pitchFamily="-107" charset="-128"/>
              </a:rPr>
              <a:t>Atrium and Lobby may be requested for special events; a fee may be assessed if staff hours are needed for support.</a:t>
            </a:r>
          </a:p>
          <a:p>
            <a:endParaRPr lang="en-US" dirty="0"/>
          </a:p>
        </p:txBody>
      </p:sp>
      <p:sp>
        <p:nvSpPr>
          <p:cNvPr id="4" name="Slide Number Placeholder 3"/>
          <p:cNvSpPr>
            <a:spLocks noGrp="1"/>
          </p:cNvSpPr>
          <p:nvPr>
            <p:ph type="sldNum" sz="quarter" idx="10"/>
          </p:nvPr>
        </p:nvSpPr>
        <p:spPr/>
        <p:txBody>
          <a:bodyPr/>
          <a:lstStyle/>
          <a:p>
            <a:fld id="{478D2BC0-9B11-044F-A2DC-E846400D6AB1}" type="slidenum">
              <a:rPr lang="en-US" smtClean="0"/>
              <a:pPr/>
              <a:t>10</a:t>
            </a:fld>
            <a:endParaRPr lang="en-US"/>
          </a:p>
        </p:txBody>
      </p:sp>
    </p:spTree>
    <p:extLst>
      <p:ext uri="{BB962C8B-B14F-4D97-AF65-F5344CB8AC3E}">
        <p14:creationId xmlns:p14="http://schemas.microsoft.com/office/powerpoint/2010/main" val="2624484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r>
              <a:rPr lang="en-US" sz="1200" b="1" kern="1200" dirty="0">
                <a:solidFill>
                  <a:schemeClr val="tx1"/>
                </a:solidFill>
                <a:effectLst/>
                <a:latin typeface="Arial" pitchFamily="-107" charset="0"/>
                <a:ea typeface="ＭＳ Ｐゴシック" pitchFamily="-107" charset="-128"/>
                <a:cs typeface="ＭＳ Ｐゴシック" pitchFamily="-107" charset="-128"/>
              </a:rPr>
              <a:t>Requesting audiovisual support</a:t>
            </a:r>
            <a:endParaRPr lang="en-US" sz="1000" kern="1200" dirty="0">
              <a:solidFill>
                <a:schemeClr val="tx1"/>
              </a:solidFill>
              <a:effectLst/>
              <a:latin typeface="Arial" pitchFamily="-107" charset="0"/>
              <a:ea typeface="ＭＳ Ｐゴシック" pitchFamily="-107" charset="-128"/>
              <a:cs typeface="ＭＳ Ｐゴシック" pitchFamily="-107" charset="-128"/>
            </a:endParaRPr>
          </a:p>
          <a:p>
            <a:pPr lvl="0" eaLnBrk="0" fontAlgn="base" hangingPunct="0"/>
            <a:r>
              <a:rPr lang="en-US" sz="1200" kern="1200" dirty="0">
                <a:solidFill>
                  <a:schemeClr val="tx1"/>
                </a:solidFill>
                <a:effectLst/>
                <a:latin typeface="Arial" pitchFamily="-107" charset="0"/>
                <a:ea typeface="ＭＳ Ｐゴシック" pitchFamily="-107" charset="-128"/>
                <a:cs typeface="ＭＳ Ｐゴシック" pitchFamily="-107" charset="-128"/>
              </a:rPr>
              <a:t>Properly scheduled events will have the support of MedOPS personnel only if scheduled in advance. </a:t>
            </a:r>
            <a:endParaRPr lang="en-US" sz="1000" kern="1200" dirty="0">
              <a:solidFill>
                <a:schemeClr val="tx1"/>
              </a:solidFill>
              <a:effectLst/>
              <a:latin typeface="Arial" pitchFamily="-107" charset="0"/>
              <a:ea typeface="ＭＳ Ｐゴシック" pitchFamily="-107" charset="-128"/>
              <a:cs typeface="ＭＳ Ｐゴシック" pitchFamily="-107" charset="-128"/>
            </a:endParaRPr>
          </a:p>
          <a:p>
            <a:pPr lvl="1" eaLnBrk="0" fontAlgn="base" hangingPunct="0"/>
            <a:r>
              <a:rPr lang="en-US" sz="1200" kern="1200" dirty="0">
                <a:solidFill>
                  <a:schemeClr val="tx1"/>
                </a:solidFill>
                <a:effectLst/>
                <a:latin typeface="Arial" pitchFamily="-107" charset="0"/>
                <a:ea typeface="ＭＳ Ｐゴシック" pitchFamily="-107" charset="-128"/>
                <a:cs typeface="+mn-cs"/>
              </a:rPr>
              <a:t>Contact MedOPS at 775-2986 to reserve room.</a:t>
            </a:r>
            <a:endParaRPr lang="en-US" sz="1000" kern="1200" dirty="0">
              <a:solidFill>
                <a:schemeClr val="tx1"/>
              </a:solidFill>
              <a:effectLst/>
              <a:latin typeface="Arial" pitchFamily="-107" charset="0"/>
              <a:ea typeface="ＭＳ Ｐゴシック" pitchFamily="-107" charset="-128"/>
              <a:cs typeface="+mn-cs"/>
            </a:endParaRPr>
          </a:p>
          <a:p>
            <a:pPr lvl="1" eaLnBrk="0" fontAlgn="base" hangingPunct="0"/>
            <a:r>
              <a:rPr lang="en-US" sz="1200" kern="1200" dirty="0">
                <a:solidFill>
                  <a:schemeClr val="tx1"/>
                </a:solidFill>
                <a:effectLst/>
                <a:latin typeface="Arial" pitchFamily="-107" charset="0"/>
                <a:ea typeface="ＭＳ Ｐゴシック" pitchFamily="-107" charset="-128"/>
                <a:cs typeface="+mn-cs"/>
              </a:rPr>
              <a:t>Notify MedOPS if audiovisual support is requested. Give MedOPS 72 hours notice. At least one full week advance notice is required for large or elaborate set-ups (moving furniture, recording, panel discussions, and/or clicker use).</a:t>
            </a:r>
            <a:endParaRPr lang="en-US" sz="1000" kern="1200" dirty="0">
              <a:solidFill>
                <a:schemeClr val="tx1"/>
              </a:solidFill>
              <a:effectLst/>
              <a:latin typeface="Arial" pitchFamily="-107" charset="0"/>
              <a:ea typeface="ＭＳ Ｐゴシック" pitchFamily="-107" charset="-128"/>
              <a:cs typeface="+mn-cs"/>
            </a:endParaRPr>
          </a:p>
          <a:p>
            <a:pPr lvl="0" eaLnBrk="0" fontAlgn="base" hangingPunct="0"/>
            <a:r>
              <a:rPr lang="en-US" sz="1200" kern="1200" dirty="0">
                <a:solidFill>
                  <a:schemeClr val="tx1"/>
                </a:solidFill>
                <a:effectLst/>
                <a:latin typeface="Arial" pitchFamily="-107" charset="0"/>
                <a:ea typeface="ＭＳ Ｐゴシック" pitchFamily="-107" charset="-128"/>
                <a:cs typeface="ＭＳ Ｐゴシック" pitchFamily="-107" charset="-128"/>
              </a:rPr>
              <a:t>White Hall 120 may be used for your event presentation without the use of support staff, but must still be booked through the MedOPS office.</a:t>
            </a:r>
            <a:endParaRPr lang="en-US" sz="1000" kern="1200" dirty="0">
              <a:solidFill>
                <a:schemeClr val="tx1"/>
              </a:solidFill>
              <a:effectLst/>
              <a:latin typeface="Arial" pitchFamily="-107" charset="0"/>
              <a:ea typeface="ＭＳ Ｐゴシック" pitchFamily="-107" charset="-128"/>
              <a:cs typeface="ＭＳ Ｐゴシック" pitchFamily="-107" charset="-128"/>
            </a:endParaRPr>
          </a:p>
          <a:p>
            <a:pPr lvl="0" eaLnBrk="0" fontAlgn="base" hangingPunct="0"/>
            <a:r>
              <a:rPr lang="en-US" sz="1200" kern="1200" dirty="0">
                <a:solidFill>
                  <a:schemeClr val="tx1"/>
                </a:solidFill>
                <a:effectLst/>
                <a:latin typeface="Arial" pitchFamily="-107" charset="0"/>
                <a:ea typeface="ＭＳ Ｐゴシック" pitchFamily="-107" charset="-128"/>
                <a:cs typeface="ＭＳ Ｐゴシック" pitchFamily="-107" charset="-128"/>
              </a:rPr>
              <a:t>RESPONSIBLE PARTIES MUST TURN OFF PROJECTORS AFTER THE EVENT. If the projectors are left on, there will be a charge of $50 to cover the expense of the additional hours lost on the bulbs.</a:t>
            </a:r>
            <a:endParaRPr lang="en-US" sz="1000" kern="1200" dirty="0">
              <a:solidFill>
                <a:schemeClr val="tx1"/>
              </a:solidFill>
              <a:effectLst/>
              <a:latin typeface="Arial" pitchFamily="-107" charset="0"/>
              <a:ea typeface="ＭＳ Ｐゴシック" pitchFamily="-107" charset="-128"/>
              <a:cs typeface="ＭＳ Ｐゴシック" pitchFamily="-107" charset="-128"/>
            </a:endParaRPr>
          </a:p>
          <a:p>
            <a:pPr lvl="0" eaLnBrk="0" fontAlgn="base" hangingPunct="0"/>
            <a:r>
              <a:rPr lang="en-US" sz="1200" kern="1200" dirty="0">
                <a:solidFill>
                  <a:schemeClr val="tx1"/>
                </a:solidFill>
                <a:effectLst/>
                <a:latin typeface="Arial" pitchFamily="-107" charset="0"/>
                <a:ea typeface="ＭＳ Ｐゴシック" pitchFamily="-107" charset="-128"/>
                <a:cs typeface="ＭＳ Ｐゴシック" pitchFamily="-107" charset="-128"/>
              </a:rPr>
              <a:t>MedOPS has a wide variety of presentation tools available that are not listed here. Please contact MedOPS with your event needs and we will do our best to accommodate your request. </a:t>
            </a:r>
            <a:endParaRPr lang="en-US" sz="1000" kern="1200" dirty="0">
              <a:solidFill>
                <a:schemeClr val="tx1"/>
              </a:solidFill>
              <a:effectLst/>
              <a:latin typeface="Arial" pitchFamily="-107" charset="0"/>
              <a:ea typeface="ＭＳ Ｐゴシック" pitchFamily="-107" charset="-128"/>
              <a:cs typeface="ＭＳ Ｐゴシック" pitchFamily="-107" charset="-128"/>
            </a:endParaRPr>
          </a:p>
          <a:p>
            <a:endParaRPr lang="en-US" dirty="0"/>
          </a:p>
          <a:p>
            <a:endParaRPr lang="en-US" dirty="0"/>
          </a:p>
        </p:txBody>
      </p:sp>
      <p:sp>
        <p:nvSpPr>
          <p:cNvPr id="4" name="Slide Number Placeholder 3"/>
          <p:cNvSpPr>
            <a:spLocks noGrp="1"/>
          </p:cNvSpPr>
          <p:nvPr>
            <p:ph type="sldNum" sz="quarter" idx="10"/>
          </p:nvPr>
        </p:nvSpPr>
        <p:spPr/>
        <p:txBody>
          <a:bodyPr/>
          <a:lstStyle/>
          <a:p>
            <a:fld id="{478D2BC0-9B11-044F-A2DC-E846400D6AB1}" type="slidenum">
              <a:rPr lang="en-US" smtClean="0"/>
              <a:pPr/>
              <a:t>11</a:t>
            </a:fld>
            <a:endParaRPr lang="en-US"/>
          </a:p>
        </p:txBody>
      </p:sp>
    </p:spTree>
    <p:extLst>
      <p:ext uri="{BB962C8B-B14F-4D97-AF65-F5344CB8AC3E}">
        <p14:creationId xmlns:p14="http://schemas.microsoft.com/office/powerpoint/2010/main" val="2045952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D2BC0-9B11-044F-A2DC-E846400D6AB1}" type="slidenum">
              <a:rPr lang="en-US" smtClean="0"/>
              <a:pPr/>
              <a:t>13</a:t>
            </a:fld>
            <a:endParaRPr lang="en-US"/>
          </a:p>
        </p:txBody>
      </p:sp>
    </p:spTree>
    <p:extLst>
      <p:ext uri="{BB962C8B-B14F-4D97-AF65-F5344CB8AC3E}">
        <p14:creationId xmlns:p14="http://schemas.microsoft.com/office/powerpoint/2010/main" val="770501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E07993E-C964-A842-B0E9-9D35C8B86B6F}" type="slidenum">
              <a:rPr lang="en-US"/>
              <a:pPr/>
              <a:t>‹#›</a:t>
            </a:fld>
            <a:endParaRPr lang="en-US"/>
          </a:p>
        </p:txBody>
      </p:sp>
    </p:spTree>
    <p:extLst>
      <p:ext uri="{BB962C8B-B14F-4D97-AF65-F5344CB8AC3E}">
        <p14:creationId xmlns:p14="http://schemas.microsoft.com/office/powerpoint/2010/main" val="391942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9588C0C-DCD6-DF40-9484-2705EAFFA8F3}" type="slidenum">
              <a:rPr lang="en-US"/>
              <a:pPr/>
              <a:t>‹#›</a:t>
            </a:fld>
            <a:endParaRPr lang="en-US"/>
          </a:p>
        </p:txBody>
      </p:sp>
    </p:spTree>
    <p:extLst>
      <p:ext uri="{BB962C8B-B14F-4D97-AF65-F5344CB8AC3E}">
        <p14:creationId xmlns:p14="http://schemas.microsoft.com/office/powerpoint/2010/main" val="186713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114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57200"/>
            <a:ext cx="5676900" cy="411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2EBE432-6254-8C48-A7D8-3F8ACDF37FAA}" type="slidenum">
              <a:rPr lang="en-US"/>
              <a:pPr/>
              <a:t>‹#›</a:t>
            </a:fld>
            <a:endParaRPr lang="en-US"/>
          </a:p>
        </p:txBody>
      </p:sp>
    </p:spTree>
    <p:extLst>
      <p:ext uri="{BB962C8B-B14F-4D97-AF65-F5344CB8AC3E}">
        <p14:creationId xmlns:p14="http://schemas.microsoft.com/office/powerpoint/2010/main" val="2552695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B94650C-80D1-594E-A3A9-C61200F6B10B}" type="slidenum">
              <a:rPr lang="en-US"/>
              <a:pPr/>
              <a:t>‹#›</a:t>
            </a:fld>
            <a:endParaRPr lang="en-US"/>
          </a:p>
        </p:txBody>
      </p:sp>
    </p:spTree>
    <p:extLst>
      <p:ext uri="{BB962C8B-B14F-4D97-AF65-F5344CB8AC3E}">
        <p14:creationId xmlns:p14="http://schemas.microsoft.com/office/powerpoint/2010/main" val="117352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BC3C879-98CF-3642-8889-55E909237F1B}" type="slidenum">
              <a:rPr lang="en-US"/>
              <a:pPr/>
              <a:t>‹#›</a:t>
            </a:fld>
            <a:endParaRPr lang="en-US"/>
          </a:p>
        </p:txBody>
      </p:sp>
    </p:spTree>
    <p:extLst>
      <p:ext uri="{BB962C8B-B14F-4D97-AF65-F5344CB8AC3E}">
        <p14:creationId xmlns:p14="http://schemas.microsoft.com/office/powerpoint/2010/main" val="373005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D15AD52-65E4-0443-AD58-2CC66F949D33}" type="slidenum">
              <a:rPr lang="en-US"/>
              <a:pPr/>
              <a:t>‹#›</a:t>
            </a:fld>
            <a:endParaRPr lang="en-US"/>
          </a:p>
        </p:txBody>
      </p:sp>
    </p:spTree>
    <p:extLst>
      <p:ext uri="{BB962C8B-B14F-4D97-AF65-F5344CB8AC3E}">
        <p14:creationId xmlns:p14="http://schemas.microsoft.com/office/powerpoint/2010/main" val="203492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9FB78875-CE89-AD4D-98B6-98DD0FBAB046}" type="slidenum">
              <a:rPr lang="en-US"/>
              <a:pPr/>
              <a:t>‹#›</a:t>
            </a:fld>
            <a:endParaRPr lang="en-US"/>
          </a:p>
        </p:txBody>
      </p:sp>
    </p:spTree>
    <p:extLst>
      <p:ext uri="{BB962C8B-B14F-4D97-AF65-F5344CB8AC3E}">
        <p14:creationId xmlns:p14="http://schemas.microsoft.com/office/powerpoint/2010/main" val="2540322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342B969-4B82-C94E-8342-2AF3F11E1D56}" type="slidenum">
              <a:rPr lang="en-US"/>
              <a:pPr/>
              <a:t>‹#›</a:t>
            </a:fld>
            <a:endParaRPr lang="en-US"/>
          </a:p>
        </p:txBody>
      </p:sp>
    </p:spTree>
    <p:extLst>
      <p:ext uri="{BB962C8B-B14F-4D97-AF65-F5344CB8AC3E}">
        <p14:creationId xmlns:p14="http://schemas.microsoft.com/office/powerpoint/2010/main" val="166053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2184FC6C-8F97-7142-9DED-6A049E0A00FC}" type="slidenum">
              <a:rPr lang="en-US"/>
              <a:pPr/>
              <a:t>‹#›</a:t>
            </a:fld>
            <a:endParaRPr lang="en-US"/>
          </a:p>
        </p:txBody>
      </p:sp>
    </p:spTree>
    <p:extLst>
      <p:ext uri="{BB962C8B-B14F-4D97-AF65-F5344CB8AC3E}">
        <p14:creationId xmlns:p14="http://schemas.microsoft.com/office/powerpoint/2010/main" val="1249085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1670F75-8E89-F643-A42A-B4A3F639B7EA}" type="slidenum">
              <a:rPr lang="en-US"/>
              <a:pPr/>
              <a:t>‹#›</a:t>
            </a:fld>
            <a:endParaRPr lang="en-US"/>
          </a:p>
        </p:txBody>
      </p:sp>
    </p:spTree>
    <p:extLst>
      <p:ext uri="{BB962C8B-B14F-4D97-AF65-F5344CB8AC3E}">
        <p14:creationId xmlns:p14="http://schemas.microsoft.com/office/powerpoint/2010/main" val="4240958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C5AA123-1FCD-CF40-8F4E-71EBF8B13BC9}" type="slidenum">
              <a:rPr lang="en-US"/>
              <a:pPr/>
              <a:t>‹#›</a:t>
            </a:fld>
            <a:endParaRPr lang="en-US"/>
          </a:p>
        </p:txBody>
      </p:sp>
    </p:spTree>
    <p:extLst>
      <p:ext uri="{BB962C8B-B14F-4D97-AF65-F5344CB8AC3E}">
        <p14:creationId xmlns:p14="http://schemas.microsoft.com/office/powerpoint/2010/main" val="294554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4686300"/>
            <a:ext cx="19050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4686300"/>
            <a:ext cx="28956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4686300"/>
            <a:ext cx="19050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EA1BB1C5-11F7-4C43-BDDB-9E1D12993CE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6pPr>
      <a:lvl7pPr marL="914400" algn="ctr" rtl="0" fontAlgn="base">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7pPr>
      <a:lvl8pPr marL="1371600" algn="ctr" rtl="0" fontAlgn="base">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8pPr>
      <a:lvl9pPr marL="1828800" algn="ctr" rtl="0" fontAlgn="base">
        <a:spcBef>
          <a:spcPct val="0"/>
        </a:spcBef>
        <a:spcAft>
          <a:spcPct val="0"/>
        </a:spcAft>
        <a:defRPr sz="4400">
          <a:solidFill>
            <a:schemeClr val="tx2"/>
          </a:solidFill>
          <a:latin typeface="Arial" pitchFamily="-107" charset="0"/>
          <a:ea typeface="ＭＳ Ｐゴシック" pitchFamily="-107" charset="-128"/>
          <a:cs typeface="ＭＳ Ｐゴシック" pitchFamily="-10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om_medops_help@wright.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tinyurl.com/hz9kzfz"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account.turningtechnologies.com/accoun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som_medops_help@wright.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xamsoft.com/wrightm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right.edu/information-technolog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right.edu/information-technology/services/printwrigh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ilot.wright.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pport.panopto.com/articles/Documentation/viewing-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subTitle" idx="1"/>
          </p:nvPr>
        </p:nvSpPr>
        <p:spPr>
          <a:xfrm>
            <a:off x="0" y="971550"/>
            <a:ext cx="9144000" cy="628650"/>
          </a:xfrm>
        </p:spPr>
        <p:txBody>
          <a:bodyPr/>
          <a:lstStyle/>
          <a:p>
            <a:pPr eaLnBrk="1" hangingPunct="1"/>
            <a:r>
              <a:rPr lang="en-US" sz="4800">
                <a:latin typeface="Arial" charset="0"/>
                <a:ea typeface="ＭＳ Ｐゴシック" charset="0"/>
                <a:cs typeface="ＭＳ Ｐゴシック" charset="0"/>
              </a:rPr>
              <a:t>Welcome!</a:t>
            </a:r>
            <a:endParaRPr lang="en-US">
              <a:latin typeface="Arial" charset="0"/>
              <a:ea typeface="ＭＳ Ｐゴシック" charset="0"/>
              <a:cs typeface="ＭＳ Ｐゴシック" charset="0"/>
            </a:endParaRPr>
          </a:p>
        </p:txBody>
      </p:sp>
      <p:pic>
        <p:nvPicPr>
          <p:cNvPr id="14339" name="Picture 3" descr="BSOM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85950"/>
            <a:ext cx="7753369" cy="19202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extBox 3"/>
          <p:cNvSpPr txBox="1"/>
          <p:nvPr/>
        </p:nvSpPr>
        <p:spPr>
          <a:xfrm>
            <a:off x="1219200" y="3943350"/>
            <a:ext cx="7086600" cy="830997"/>
          </a:xfrm>
          <a:prstGeom prst="rect">
            <a:avLst/>
          </a:prstGeom>
          <a:noFill/>
        </p:spPr>
        <p:txBody>
          <a:bodyPr wrap="square" rtlCol="0">
            <a:spAutoFit/>
          </a:bodyPr>
          <a:lstStyle/>
          <a:p>
            <a:r>
              <a:rPr lang="en-US" dirty="0"/>
              <a:t>Make sure you have your clicker and web enabled device with access to your Wright State email!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Requesting Rooms in White Hall</a:t>
            </a:r>
          </a:p>
        </p:txBody>
      </p:sp>
      <p:sp>
        <p:nvSpPr>
          <p:cNvPr id="3" name="Content Placeholder 2"/>
          <p:cNvSpPr>
            <a:spLocks noGrp="1"/>
          </p:cNvSpPr>
          <p:nvPr>
            <p:ph idx="1"/>
          </p:nvPr>
        </p:nvSpPr>
        <p:spPr/>
        <p:txBody>
          <a:bodyPr/>
          <a:lstStyle/>
          <a:p>
            <a:r>
              <a:rPr lang="en-US" sz="2800" dirty="0"/>
              <a:t>Email: </a:t>
            </a:r>
            <a:r>
              <a:rPr lang="en-US" sz="2800" u="sng" dirty="0">
                <a:hlinkClick r:id="rId3"/>
              </a:rPr>
              <a:t>som_medops_help@wright.edu</a:t>
            </a:r>
            <a:endParaRPr lang="en-US" sz="2800" u="sng" dirty="0"/>
          </a:p>
          <a:p>
            <a:r>
              <a:rPr lang="en-US" sz="2800" dirty="0"/>
              <a:t>72 hrs. – one wk. notice</a:t>
            </a:r>
          </a:p>
          <a:p>
            <a:r>
              <a:rPr lang="en-US" sz="2800" dirty="0"/>
              <a:t>Ask MedOPS for room descriptions</a:t>
            </a:r>
          </a:p>
          <a:p>
            <a:r>
              <a:rPr lang="en-US" sz="2800" dirty="0"/>
              <a:t>NO food in 130 (5-in-1) Labs</a:t>
            </a:r>
          </a:p>
          <a:p>
            <a:r>
              <a:rPr lang="en-US" sz="2800" dirty="0"/>
              <a:t>For Gandhi &amp; McGee Auditoriums, classes and larger groups have priority</a:t>
            </a:r>
          </a:p>
        </p:txBody>
      </p:sp>
    </p:spTree>
    <p:extLst>
      <p:ext uri="{BB962C8B-B14F-4D97-AF65-F5344CB8AC3E}">
        <p14:creationId xmlns:p14="http://schemas.microsoft.com/office/powerpoint/2010/main" val="94741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Requesting Event Support</a:t>
            </a:r>
          </a:p>
        </p:txBody>
      </p:sp>
      <p:sp>
        <p:nvSpPr>
          <p:cNvPr id="3" name="Content Placeholder 2"/>
          <p:cNvSpPr>
            <a:spLocks noGrp="1"/>
          </p:cNvSpPr>
          <p:nvPr>
            <p:ph idx="1"/>
          </p:nvPr>
        </p:nvSpPr>
        <p:spPr/>
        <p:txBody>
          <a:bodyPr/>
          <a:lstStyle/>
          <a:p>
            <a:r>
              <a:rPr lang="en-US" dirty="0"/>
              <a:t>A/V support, furniture moves, etc.</a:t>
            </a:r>
          </a:p>
          <a:p>
            <a:r>
              <a:rPr lang="en-US" dirty="0"/>
              <a:t>72 hrs. notification; 1 week if big event</a:t>
            </a:r>
          </a:p>
          <a:p>
            <a:r>
              <a:rPr lang="en-US" dirty="0"/>
              <a:t>Fees may be assessed in some cases</a:t>
            </a:r>
          </a:p>
          <a:p>
            <a:r>
              <a:rPr lang="en-US" dirty="0"/>
              <a:t>Turn off projectors!</a:t>
            </a:r>
          </a:p>
        </p:txBody>
      </p:sp>
    </p:spTree>
    <p:extLst>
      <p:ext uri="{BB962C8B-B14F-4D97-AF65-F5344CB8AC3E}">
        <p14:creationId xmlns:p14="http://schemas.microsoft.com/office/powerpoint/2010/main" val="1476791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Assignments</a:t>
            </a:r>
          </a:p>
        </p:txBody>
      </p:sp>
      <p:sp>
        <p:nvSpPr>
          <p:cNvPr id="3" name="Content Placeholder 2"/>
          <p:cNvSpPr>
            <a:spLocks noGrp="1"/>
          </p:cNvSpPr>
          <p:nvPr>
            <p:ph idx="1"/>
          </p:nvPr>
        </p:nvSpPr>
        <p:spPr>
          <a:xfrm>
            <a:off x="685800" y="1276350"/>
            <a:ext cx="7772400" cy="3276600"/>
          </a:xfrm>
        </p:spPr>
        <p:txBody>
          <a:bodyPr/>
          <a:lstStyle/>
          <a:p>
            <a:r>
              <a:rPr lang="en-US" sz="2800" dirty="0"/>
              <a:t>Students will be assigned a clicker. You will be responsible for having it for sessions. </a:t>
            </a:r>
          </a:p>
          <a:p>
            <a:r>
              <a:rPr lang="en-US" sz="2800" dirty="0"/>
              <a:t>On occasion, you will be given team clickers to use. Please be sure these are returned.</a:t>
            </a:r>
          </a:p>
        </p:txBody>
      </p:sp>
    </p:spTree>
    <p:extLst>
      <p:ext uri="{BB962C8B-B14F-4D97-AF65-F5344CB8AC3E}">
        <p14:creationId xmlns:p14="http://schemas.microsoft.com/office/powerpoint/2010/main" val="2769530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
            <a:ext cx="7772400" cy="857250"/>
          </a:xfrm>
        </p:spPr>
        <p:txBody>
          <a:bodyPr/>
          <a:lstStyle/>
          <a:p>
            <a:r>
              <a:rPr lang="en-US" dirty="0"/>
              <a:t>What if I forgot my clicker?</a:t>
            </a:r>
          </a:p>
        </p:txBody>
      </p:sp>
      <p:sp>
        <p:nvSpPr>
          <p:cNvPr id="3" name="Content Placeholder 2"/>
          <p:cNvSpPr>
            <a:spLocks noGrp="1"/>
          </p:cNvSpPr>
          <p:nvPr>
            <p:ph idx="1"/>
          </p:nvPr>
        </p:nvSpPr>
        <p:spPr>
          <a:xfrm>
            <a:off x="685800" y="1276350"/>
            <a:ext cx="7772400" cy="3086100"/>
          </a:xfrm>
        </p:spPr>
        <p:txBody>
          <a:bodyPr/>
          <a:lstStyle/>
          <a:p>
            <a:r>
              <a:rPr lang="en-US" sz="2400" dirty="0"/>
              <a:t>If it’s a graded activity, you will </a:t>
            </a:r>
            <a:r>
              <a:rPr lang="en-US" sz="2400" b="1" dirty="0"/>
              <a:t>NOT</a:t>
            </a:r>
            <a:r>
              <a:rPr lang="en-US" sz="2400" dirty="0"/>
              <a:t> get a grade.</a:t>
            </a:r>
          </a:p>
          <a:p>
            <a:pPr lvl="1"/>
            <a:r>
              <a:rPr lang="en-US" sz="2400" dirty="0"/>
              <a:t>If it’s a Peer Instruction, you will be permitted to attend the session and engage in discussion, but you will not receive a grade.</a:t>
            </a:r>
          </a:p>
          <a:p>
            <a:pPr lvl="1"/>
            <a:r>
              <a:rPr lang="en-US" sz="2400" dirty="0"/>
              <a:t>If it’s a TBL or other graded activity, you will need to talk to OME (Dr. Roman/Colleen Hayden)</a:t>
            </a:r>
          </a:p>
          <a:p>
            <a:r>
              <a:rPr lang="en-US" sz="2800" dirty="0"/>
              <a:t>This is not negotiable. Session proctors cannot help you. Keep them in your locker!</a:t>
            </a:r>
          </a:p>
        </p:txBody>
      </p:sp>
    </p:spTree>
    <p:extLst>
      <p:ext uri="{BB962C8B-B14F-4D97-AF65-F5344CB8AC3E}">
        <p14:creationId xmlns:p14="http://schemas.microsoft.com/office/powerpoint/2010/main" val="1149728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
            <a:ext cx="7772400" cy="857250"/>
          </a:xfrm>
        </p:spPr>
        <p:txBody>
          <a:bodyPr/>
          <a:lstStyle/>
          <a:p>
            <a:r>
              <a:rPr lang="en-US" dirty="0"/>
              <a:t>What if I lose my clicker?</a:t>
            </a:r>
          </a:p>
        </p:txBody>
      </p:sp>
      <p:sp>
        <p:nvSpPr>
          <p:cNvPr id="3" name="Content Placeholder 2"/>
          <p:cNvSpPr>
            <a:spLocks noGrp="1"/>
          </p:cNvSpPr>
          <p:nvPr>
            <p:ph idx="1"/>
          </p:nvPr>
        </p:nvSpPr>
        <p:spPr>
          <a:xfrm>
            <a:off x="685800" y="895350"/>
            <a:ext cx="7772400" cy="3086100"/>
          </a:xfrm>
        </p:spPr>
        <p:txBody>
          <a:bodyPr/>
          <a:lstStyle/>
          <a:p>
            <a:r>
              <a:rPr lang="en-US" sz="2800" dirty="0" err="1"/>
              <a:t>MedOPS</a:t>
            </a:r>
            <a:r>
              <a:rPr lang="en-US" sz="2800" dirty="0"/>
              <a:t> has a small supply of extras. They cost $45 and can be purchased at: </a:t>
            </a:r>
            <a:r>
              <a:rPr lang="en-US" sz="2800" dirty="0">
                <a:hlinkClick r:id="rId2"/>
              </a:rPr>
              <a:t>http://tinyurl.com/hz9kzfz</a:t>
            </a:r>
            <a:r>
              <a:rPr lang="en-US" sz="2800" dirty="0"/>
              <a:t> under </a:t>
            </a:r>
            <a:r>
              <a:rPr lang="en-US" sz="2800" dirty="0" err="1"/>
              <a:t>MedOps</a:t>
            </a:r>
            <a:r>
              <a:rPr lang="en-US" sz="2800" dirty="0"/>
              <a:t>.</a:t>
            </a:r>
          </a:p>
          <a:p>
            <a:r>
              <a:rPr lang="en-US" sz="2800" dirty="0"/>
              <a:t>You can also purchase through the WSU “store” in the Turning Point cloud menu. (Make sure to purchase the correct Model! QT2!)</a:t>
            </a:r>
          </a:p>
          <a:p>
            <a:r>
              <a:rPr lang="en-US" sz="2800" dirty="0"/>
              <a:t>Register your new device through your Turning account.</a:t>
            </a:r>
          </a:p>
        </p:txBody>
      </p:sp>
    </p:spTree>
    <p:extLst>
      <p:ext uri="{BB962C8B-B14F-4D97-AF65-F5344CB8AC3E}">
        <p14:creationId xmlns:p14="http://schemas.microsoft.com/office/powerpoint/2010/main" val="492571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06" y="810027"/>
            <a:ext cx="3665055" cy="3665055"/>
          </a:xfrm>
          <a:prstGeom prst="rect">
            <a:avLst/>
          </a:prstGeom>
          <a:noFill/>
        </p:spPr>
      </p:pic>
      <p:sp>
        <p:nvSpPr>
          <p:cNvPr id="5" name="Title 4"/>
          <p:cNvSpPr txBox="1">
            <a:spLocks noGrp="1"/>
          </p:cNvSpPr>
          <p:nvPr>
            <p:ph type="title"/>
          </p:nvPr>
        </p:nvSpPr>
        <p:spPr>
          <a:xfrm>
            <a:off x="3352800" y="742950"/>
            <a:ext cx="5655212" cy="3801041"/>
          </a:xfrm>
          <a:prstGeom prst="rect">
            <a:avLst/>
          </a:prstGeom>
          <a:noFill/>
        </p:spPr>
        <p:txBody>
          <a:bodyPr wrap="square" rtlCol="0">
            <a:spAutoFit/>
          </a:bodyPr>
          <a:lstStyle/>
          <a:p>
            <a:r>
              <a:rPr lang="en-US" dirty="0"/>
              <a:t>Go to </a:t>
            </a:r>
            <a:r>
              <a:rPr lang="en-US" sz="2100" dirty="0">
                <a:hlinkClick r:id="rId3"/>
              </a:rPr>
              <a:t>https://account.turningtechnologies.com/</a:t>
            </a:r>
            <a:r>
              <a:rPr lang="en-US" sz="2100" dirty="0"/>
              <a:t> </a:t>
            </a:r>
            <a:br>
              <a:rPr lang="en-US" sz="2400" dirty="0"/>
            </a:br>
            <a:r>
              <a:rPr lang="en-US" dirty="0"/>
              <a:t>to register your Turning Point account using your Wright State email address</a:t>
            </a:r>
          </a:p>
        </p:txBody>
      </p:sp>
      <p:sp>
        <p:nvSpPr>
          <p:cNvPr id="7" name="TextBox 6"/>
          <p:cNvSpPr txBox="1"/>
          <p:nvPr/>
        </p:nvSpPr>
        <p:spPr>
          <a:xfrm>
            <a:off x="801859" y="189914"/>
            <a:ext cx="7512148" cy="507831"/>
          </a:xfrm>
          <a:prstGeom prst="rect">
            <a:avLst/>
          </a:prstGeom>
          <a:noFill/>
        </p:spPr>
        <p:txBody>
          <a:bodyPr wrap="square" rtlCol="0">
            <a:spAutoFit/>
          </a:bodyPr>
          <a:lstStyle/>
          <a:p>
            <a:pPr algn="ctr"/>
            <a:r>
              <a:rPr lang="en-US" sz="2700" dirty="0"/>
              <a:t>Turning Point Clicker registration</a:t>
            </a:r>
          </a:p>
        </p:txBody>
      </p:sp>
    </p:spTree>
    <p:extLst>
      <p:ext uri="{BB962C8B-B14F-4D97-AF65-F5344CB8AC3E}">
        <p14:creationId xmlns:p14="http://schemas.microsoft.com/office/powerpoint/2010/main" val="425665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Turning Point Cloud Registration steps</a:t>
            </a:r>
            <a:br>
              <a:rPr lang="en-US" sz="2800" dirty="0"/>
            </a:br>
            <a:r>
              <a:rPr lang="en-US" sz="2800" dirty="0" err="1"/>
              <a:t>account.turningtechnologies.com</a:t>
            </a:r>
            <a:endParaRPr lang="en-US" sz="2800" dirty="0"/>
          </a:p>
        </p:txBody>
      </p:sp>
      <p:sp>
        <p:nvSpPr>
          <p:cNvPr id="3" name="Content Placeholder 2"/>
          <p:cNvSpPr>
            <a:spLocks noGrp="1"/>
          </p:cNvSpPr>
          <p:nvPr>
            <p:ph idx="1"/>
          </p:nvPr>
        </p:nvSpPr>
        <p:spPr>
          <a:xfrm>
            <a:off x="609056" y="1428001"/>
            <a:ext cx="7886700" cy="3263504"/>
          </a:xfrm>
        </p:spPr>
        <p:txBody>
          <a:bodyPr>
            <a:normAutofit fontScale="62500" lnSpcReduction="20000"/>
          </a:bodyPr>
          <a:lstStyle/>
          <a:p>
            <a:pPr marL="514350" indent="-514350">
              <a:buFont typeface="+mj-lt"/>
              <a:buAutoNum type="arabicPeriod"/>
            </a:pPr>
            <a:r>
              <a:rPr lang="en-US" dirty="0"/>
              <a:t>Create Turning Point Cloud Account with </a:t>
            </a:r>
            <a:r>
              <a:rPr lang="en-US" dirty="0" err="1"/>
              <a:t>wright.edu</a:t>
            </a:r>
            <a:r>
              <a:rPr lang="en-US" dirty="0"/>
              <a:t> email address (this is the address we enroll you in class with)</a:t>
            </a:r>
          </a:p>
          <a:p>
            <a:pPr marL="514350" indent="-514350">
              <a:buFont typeface="+mj-lt"/>
              <a:buAutoNum type="arabicPeriod"/>
            </a:pPr>
            <a:r>
              <a:rPr lang="en-US" dirty="0"/>
              <a:t>Skip anything related to Learning Management System (LMS)</a:t>
            </a:r>
          </a:p>
          <a:p>
            <a:pPr marL="514350" indent="-514350">
              <a:buFont typeface="+mj-lt"/>
              <a:buAutoNum type="arabicPeriod"/>
            </a:pPr>
            <a:r>
              <a:rPr lang="en-US" dirty="0"/>
              <a:t>Verify your Turning account via email</a:t>
            </a:r>
          </a:p>
          <a:p>
            <a:pPr marL="514350" indent="-514350">
              <a:buFont typeface="+mj-lt"/>
              <a:buAutoNum type="arabicPeriod"/>
            </a:pPr>
            <a:r>
              <a:rPr lang="en-US" dirty="0"/>
              <a:t>Login and register your 10 digit license number (on accompanying card) and register your device ID (on the back of your clicker)</a:t>
            </a:r>
          </a:p>
          <a:p>
            <a:pPr marL="514350" indent="-514350">
              <a:buFont typeface="+mj-lt"/>
              <a:buAutoNum type="arabicPeriod"/>
            </a:pPr>
            <a:r>
              <a:rPr lang="en-US" dirty="0"/>
              <a:t>In profile, add w# to user ID section</a:t>
            </a:r>
          </a:p>
          <a:p>
            <a:pPr marL="514350" indent="-514350">
              <a:buFont typeface="+mj-lt"/>
              <a:buAutoNum type="arabicPeriod"/>
            </a:pPr>
            <a:r>
              <a:rPr lang="en-US" dirty="0"/>
              <a:t>Set clicker to channel 45 by hitting channel button (left side) selecting 45 and OK</a:t>
            </a:r>
          </a:p>
          <a:p>
            <a:pPr marL="514350" indent="-514350">
              <a:buFont typeface="+mj-lt"/>
              <a:buAutoNum type="arabicPeriod"/>
            </a:pPr>
            <a:r>
              <a:rPr lang="en-US" dirty="0"/>
              <a:t>You’re done! Sit tight and we’ll all test our clickers at the end.</a:t>
            </a:r>
          </a:p>
          <a:p>
            <a:endParaRPr lang="en-US" dirty="0"/>
          </a:p>
          <a:p>
            <a:endParaRPr lang="en-US" dirty="0"/>
          </a:p>
          <a:p>
            <a:endParaRPr lang="en-US" dirty="0"/>
          </a:p>
        </p:txBody>
      </p:sp>
    </p:spTree>
    <p:extLst>
      <p:ext uri="{BB962C8B-B14F-4D97-AF65-F5344CB8AC3E}">
        <p14:creationId xmlns:p14="http://schemas.microsoft.com/office/powerpoint/2010/main" val="893492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33350"/>
            <a:ext cx="7772400" cy="857250"/>
          </a:xfrm>
        </p:spPr>
        <p:txBody>
          <a:bodyPr/>
          <a:lstStyle/>
          <a:p>
            <a:pPr eaLnBrk="1" hangingPunct="1"/>
            <a:r>
              <a:rPr lang="en-US" dirty="0">
                <a:latin typeface="Arial" charset="0"/>
                <a:ea typeface="ＭＳ Ｐゴシック" charset="0"/>
                <a:cs typeface="ＭＳ Ｐゴシック" charset="0"/>
              </a:rPr>
              <a:t>Questions?</a:t>
            </a:r>
          </a:p>
        </p:txBody>
      </p:sp>
      <p:sp>
        <p:nvSpPr>
          <p:cNvPr id="25603" name="Rectangle 3"/>
          <p:cNvSpPr>
            <a:spLocks noGrp="1" noChangeArrowheads="1"/>
          </p:cNvSpPr>
          <p:nvPr>
            <p:ph type="body" idx="1"/>
          </p:nvPr>
        </p:nvSpPr>
        <p:spPr>
          <a:xfrm>
            <a:off x="685800" y="1123950"/>
            <a:ext cx="7772400" cy="3086100"/>
          </a:xfrm>
        </p:spPr>
        <p:txBody>
          <a:bodyPr/>
          <a:lstStyle/>
          <a:p>
            <a:pPr eaLnBrk="1" hangingPunct="1"/>
            <a:r>
              <a:rPr lang="en-US" dirty="0">
                <a:latin typeface="Arial" charset="0"/>
                <a:ea typeface="ＭＳ Ｐゴシック" charset="0"/>
                <a:cs typeface="ＭＳ Ｐゴシック" charset="0"/>
              </a:rPr>
              <a:t>Email us your questions</a:t>
            </a:r>
          </a:p>
          <a:p>
            <a:pPr lvl="1"/>
            <a:r>
              <a:rPr lang="en-US" sz="2400" u="sng" dirty="0">
                <a:hlinkClick r:id="rId2"/>
              </a:rPr>
              <a:t>som_medops_help@wright.edu</a:t>
            </a:r>
            <a:endParaRPr lang="en-US" sz="2400" u="sng" dirty="0"/>
          </a:p>
          <a:p>
            <a:pPr eaLnBrk="1" hangingPunct="1"/>
            <a:r>
              <a:rPr lang="en-US" dirty="0">
                <a:latin typeface="Arial" charset="0"/>
                <a:ea typeface="ＭＳ Ｐゴシック" charset="0"/>
                <a:cs typeface="ＭＳ Ｐゴシック" charset="0"/>
              </a:rPr>
              <a:t>If we don</a:t>
            </a:r>
            <a:r>
              <a:rPr lang="ja-JP" altLang="en-US" dirty="0">
                <a:latin typeface="Arial" charset="0"/>
                <a:ea typeface="ＭＳ Ｐゴシック" charset="0"/>
                <a:cs typeface="ＭＳ Ｐゴシック" charset="0"/>
              </a:rPr>
              <a:t>’</a:t>
            </a:r>
            <a:r>
              <a:rPr lang="en-US" dirty="0">
                <a:latin typeface="Arial" charset="0"/>
                <a:ea typeface="ＭＳ Ｐゴシック" charset="0"/>
                <a:cs typeface="ＭＳ Ｐゴシック" charset="0"/>
              </a:rPr>
              <a:t>t have an answer, we can point you in the right direction.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14350"/>
            <a:ext cx="7772400" cy="857250"/>
          </a:xfrm>
        </p:spPr>
        <p:txBody>
          <a:bodyPr/>
          <a:lstStyle/>
          <a:p>
            <a:pPr eaLnBrk="1" hangingPunct="1"/>
            <a:r>
              <a:rPr lang="en-US" dirty="0">
                <a:latin typeface="Arial" charset="0"/>
                <a:ea typeface="ＭＳ Ｐゴシック" charset="0"/>
                <a:cs typeface="ＭＳ Ｐゴシック" charset="0"/>
              </a:rPr>
              <a:t>Who Are We?</a:t>
            </a:r>
            <a:br>
              <a:rPr lang="en-US" dirty="0">
                <a:latin typeface="Arial" charset="0"/>
                <a:ea typeface="ＭＳ Ｐゴシック" charset="0"/>
                <a:cs typeface="ＭＳ Ｐゴシック" charset="0"/>
              </a:rPr>
            </a:br>
            <a:r>
              <a:rPr lang="en-US" sz="3600" dirty="0">
                <a:latin typeface="Arial" charset="0"/>
                <a:ea typeface="ＭＳ Ｐゴシック" charset="0"/>
                <a:cs typeface="ＭＳ Ｐゴシック" charset="0"/>
              </a:rPr>
              <a:t>Medical Academic Operations (MedOPS)   WH118</a:t>
            </a:r>
          </a:p>
        </p:txBody>
      </p:sp>
      <p:sp>
        <p:nvSpPr>
          <p:cNvPr id="16387" name="Rectangle 3"/>
          <p:cNvSpPr>
            <a:spLocks noGrp="1" noChangeArrowheads="1"/>
          </p:cNvSpPr>
          <p:nvPr>
            <p:ph type="body" idx="1"/>
          </p:nvPr>
        </p:nvSpPr>
        <p:spPr>
          <a:xfrm>
            <a:off x="609600" y="2419350"/>
            <a:ext cx="4724400" cy="1981200"/>
          </a:xfrm>
        </p:spPr>
        <p:txBody>
          <a:bodyPr/>
          <a:lstStyle/>
          <a:p>
            <a:pPr eaLnBrk="1" hangingPunct="1">
              <a:lnSpc>
                <a:spcPct val="120000"/>
              </a:lnSpc>
            </a:pPr>
            <a:r>
              <a:rPr lang="en-US" sz="1800" dirty="0">
                <a:latin typeface="Arial" charset="0"/>
                <a:ea typeface="ＭＳ Ｐゴシック" charset="0"/>
                <a:cs typeface="ＭＳ Ｐゴシック" charset="0"/>
              </a:rPr>
              <a:t>John Needles: Manager</a:t>
            </a:r>
          </a:p>
          <a:p>
            <a:pPr eaLnBrk="1" hangingPunct="1">
              <a:lnSpc>
                <a:spcPct val="120000"/>
              </a:lnSpc>
            </a:pPr>
            <a:r>
              <a:rPr lang="en-US" sz="1800" dirty="0"/>
              <a:t>Derek Akers: Student Employee</a:t>
            </a:r>
          </a:p>
          <a:p>
            <a:pPr eaLnBrk="1" hangingPunct="1">
              <a:lnSpc>
                <a:spcPct val="120000"/>
              </a:lnSpc>
            </a:pPr>
            <a:r>
              <a:rPr lang="en-US" sz="1800" dirty="0">
                <a:latin typeface="Arial" charset="0"/>
                <a:ea typeface="ＭＳ Ｐゴシック" charset="0"/>
                <a:cs typeface="ＭＳ Ｐゴシック" charset="0"/>
              </a:rPr>
              <a:t>Max Cartwright: Developer</a:t>
            </a:r>
          </a:p>
          <a:p>
            <a:pPr eaLnBrk="1" hangingPunct="1">
              <a:lnSpc>
                <a:spcPct val="120000"/>
              </a:lnSpc>
            </a:pPr>
            <a:r>
              <a:rPr lang="en-US" sz="1800" dirty="0">
                <a:latin typeface="Arial" charset="0"/>
                <a:ea typeface="ＭＳ Ｐゴシック" charset="0"/>
                <a:cs typeface="ＭＳ Ｐゴシック" charset="0"/>
              </a:rPr>
              <a:t>Anna Cromer: Lab Technician</a:t>
            </a:r>
          </a:p>
          <a:p>
            <a:pPr eaLnBrk="1" hangingPunct="1">
              <a:lnSpc>
                <a:spcPct val="120000"/>
              </a:lnSpc>
            </a:pPr>
            <a:r>
              <a:rPr lang="en-US" sz="1800" dirty="0"/>
              <a:t>Darren </a:t>
            </a:r>
            <a:r>
              <a:rPr lang="en-US" sz="1800" dirty="0" err="1"/>
              <a:t>Harbert</a:t>
            </a:r>
            <a:r>
              <a:rPr lang="en-US" sz="1800" dirty="0"/>
              <a:t>: Technology Analyst</a:t>
            </a:r>
          </a:p>
          <a:p>
            <a:pPr eaLnBrk="1" hangingPunct="1">
              <a:lnSpc>
                <a:spcPct val="120000"/>
              </a:lnSpc>
            </a:pPr>
            <a:endParaRPr lang="en-US" sz="1800" dirty="0">
              <a:latin typeface="Arial" charset="0"/>
              <a:ea typeface="ＭＳ Ｐゴシック" charset="0"/>
              <a:cs typeface="ＭＳ Ｐゴシック" charset="0"/>
            </a:endParaRPr>
          </a:p>
          <a:p>
            <a:pPr marL="0" indent="0" eaLnBrk="1" hangingPunct="1">
              <a:lnSpc>
                <a:spcPct val="120000"/>
              </a:lnSpc>
              <a:buNone/>
            </a:pPr>
            <a:endParaRPr lang="en-US" sz="1800" dirty="0">
              <a:latin typeface="Arial" charset="0"/>
              <a:ea typeface="ＭＳ Ｐゴシック" charset="0"/>
              <a:cs typeface="ＭＳ Ｐゴシック" charset="0"/>
            </a:endParaRPr>
          </a:p>
        </p:txBody>
      </p:sp>
      <p:sp>
        <p:nvSpPr>
          <p:cNvPr id="5" name="Rectangle 3"/>
          <p:cNvSpPr txBox="1">
            <a:spLocks noChangeArrowheads="1"/>
          </p:cNvSpPr>
          <p:nvPr/>
        </p:nvSpPr>
        <p:spPr bwMode="auto">
          <a:xfrm>
            <a:off x="4762500" y="2419350"/>
            <a:ext cx="4343400" cy="23622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285750" indent="-285750" eaLnBrk="1" hangingPunct="1">
              <a:lnSpc>
                <a:spcPct val="120000"/>
              </a:lnSpc>
              <a:buFont typeface="Arial"/>
              <a:buChar char="•"/>
            </a:pPr>
            <a:r>
              <a:rPr lang="en-US" sz="1800" dirty="0"/>
              <a:t>Kevin Henry: Student Employee</a:t>
            </a:r>
          </a:p>
          <a:p>
            <a:pPr marL="285750" indent="-285750" eaLnBrk="1" hangingPunct="1">
              <a:lnSpc>
                <a:spcPct val="120000"/>
              </a:lnSpc>
              <a:buFont typeface="Arial"/>
              <a:buChar char="•"/>
            </a:pPr>
            <a:r>
              <a:rPr lang="en-US" sz="1800" dirty="0"/>
              <a:t>Tonya Hester: Lab Technician</a:t>
            </a:r>
          </a:p>
          <a:p>
            <a:pPr marL="285750" indent="-285750" eaLnBrk="1" hangingPunct="1">
              <a:lnSpc>
                <a:spcPct val="120000"/>
              </a:lnSpc>
              <a:buFont typeface="Arial"/>
              <a:buChar char="•"/>
            </a:pPr>
            <a:r>
              <a:rPr lang="en-US" sz="1800" dirty="0"/>
              <a:t>Sue </a:t>
            </a:r>
            <a:r>
              <a:rPr lang="en-US" sz="1800" dirty="0" err="1"/>
              <a:t>Rytel</a:t>
            </a:r>
            <a:r>
              <a:rPr lang="en-US" sz="1800" dirty="0"/>
              <a:t>: Administrative Assistant</a:t>
            </a:r>
          </a:p>
          <a:p>
            <a:pPr marL="285750" indent="-285750" eaLnBrk="1" hangingPunct="1">
              <a:lnSpc>
                <a:spcPct val="120000"/>
              </a:lnSpc>
              <a:buFont typeface="Arial"/>
              <a:buChar char="•"/>
            </a:pPr>
            <a:r>
              <a:rPr lang="en-US" sz="1800" dirty="0"/>
              <a:t>Aaron Smith: Technology Analyst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What do we do for the School of Medicine?</a:t>
            </a:r>
          </a:p>
        </p:txBody>
      </p:sp>
      <p:sp>
        <p:nvSpPr>
          <p:cNvPr id="18435" name="Rectangle 3"/>
          <p:cNvSpPr>
            <a:spLocks noGrp="1" noChangeArrowheads="1"/>
          </p:cNvSpPr>
          <p:nvPr>
            <p:ph type="body" idx="1"/>
          </p:nvPr>
        </p:nvSpPr>
        <p:spPr>
          <a:xfrm>
            <a:off x="990600" y="1581150"/>
            <a:ext cx="7772400" cy="3371850"/>
          </a:xfrm>
        </p:spPr>
        <p:txBody>
          <a:bodyPr/>
          <a:lstStyle/>
          <a:p>
            <a:pPr eaLnBrk="1" hangingPunct="1"/>
            <a:r>
              <a:rPr lang="en-US" sz="2400" dirty="0">
                <a:latin typeface="Arial" charset="0"/>
                <a:ea typeface="ＭＳ Ｐゴシック" charset="0"/>
                <a:cs typeface="ＭＳ Ｐゴシック" charset="0"/>
              </a:rPr>
              <a:t>Assessments</a:t>
            </a:r>
          </a:p>
          <a:p>
            <a:pPr eaLnBrk="1" hangingPunct="1"/>
            <a:r>
              <a:rPr lang="en-US" sz="2400" dirty="0">
                <a:latin typeface="Arial" charset="0"/>
                <a:ea typeface="ＭＳ Ｐゴシック" charset="0"/>
                <a:cs typeface="ＭＳ Ｐゴシック" charset="0"/>
              </a:rPr>
              <a:t>Pilot Assistance</a:t>
            </a:r>
          </a:p>
          <a:p>
            <a:pPr eaLnBrk="1" hangingPunct="1"/>
            <a:r>
              <a:rPr lang="en-US" sz="2400" dirty="0">
                <a:latin typeface="Arial" charset="0"/>
                <a:ea typeface="ＭＳ Ｐゴシック" charset="0"/>
                <a:cs typeface="ＭＳ Ｐゴシック" charset="0"/>
              </a:rPr>
              <a:t>Classroom/lab support</a:t>
            </a:r>
          </a:p>
          <a:p>
            <a:pPr eaLnBrk="1" hangingPunct="1"/>
            <a:r>
              <a:rPr lang="en-US" sz="2400" dirty="0">
                <a:latin typeface="Arial" charset="0"/>
                <a:ea typeface="ＭＳ Ｐゴシック" charset="0"/>
                <a:cs typeface="ＭＳ Ｐゴシック" charset="0"/>
              </a:rPr>
              <a:t>Student support</a:t>
            </a:r>
          </a:p>
          <a:p>
            <a:pPr eaLnBrk="1" hangingPunct="1"/>
            <a:r>
              <a:rPr lang="en-US" sz="2400" dirty="0">
                <a:latin typeface="Arial" charset="0"/>
                <a:ea typeface="ＭＳ Ｐゴシック" charset="0"/>
                <a:cs typeface="ＭＳ Ｐゴシック" charset="0"/>
              </a:rPr>
              <a:t>Faculty/Staff curriculum support</a:t>
            </a:r>
          </a:p>
          <a:p>
            <a:pPr eaLnBrk="1" hangingPunct="1"/>
            <a:r>
              <a:rPr lang="en-US" sz="2400" dirty="0">
                <a:latin typeface="Arial" charset="0"/>
                <a:ea typeface="ＭＳ Ｐゴシック" charset="0"/>
                <a:cs typeface="ＭＳ Ｐゴシック" charset="0"/>
              </a:rPr>
              <a:t>Team Learning/Peer Instruction Support</a:t>
            </a:r>
          </a:p>
          <a:p>
            <a:pPr eaLnBrk="1" hangingPunct="1"/>
            <a:r>
              <a:rPr lang="en-US" sz="2400" dirty="0">
                <a:latin typeface="Arial" charset="0"/>
                <a:ea typeface="ＭＳ Ｐゴシック" charset="0"/>
                <a:cs typeface="ＭＳ Ｐゴシック" charset="0"/>
              </a:rPr>
              <a:t>Media Production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ExamSoft</a:t>
            </a:r>
          </a:p>
        </p:txBody>
      </p:sp>
      <p:sp>
        <p:nvSpPr>
          <p:cNvPr id="3" name="Content Placeholder 2"/>
          <p:cNvSpPr>
            <a:spLocks noGrp="1"/>
          </p:cNvSpPr>
          <p:nvPr>
            <p:ph idx="1"/>
          </p:nvPr>
        </p:nvSpPr>
        <p:spPr/>
        <p:txBody>
          <a:bodyPr/>
          <a:lstStyle/>
          <a:p>
            <a:r>
              <a:rPr lang="en-US" dirty="0">
                <a:hlinkClick r:id="rId2"/>
              </a:rPr>
              <a:t>https://examsoft.com/wrightmed</a:t>
            </a:r>
            <a:endParaRPr lang="en-US" dirty="0"/>
          </a:p>
          <a:p>
            <a:r>
              <a:rPr lang="en-US" dirty="0"/>
              <a:t>I will send out the above link so you may download and verify your system.</a:t>
            </a:r>
          </a:p>
          <a:p>
            <a:endParaRPr lang="en-US" dirty="0"/>
          </a:p>
          <a:p>
            <a:endParaRPr lang="en-US" dirty="0"/>
          </a:p>
        </p:txBody>
      </p:sp>
    </p:spTree>
    <p:extLst>
      <p:ext uri="{BB962C8B-B14F-4D97-AF65-F5344CB8AC3E}">
        <p14:creationId xmlns:p14="http://schemas.microsoft.com/office/powerpoint/2010/main" val="243591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ID numbers</a:t>
            </a:r>
          </a:p>
        </p:txBody>
      </p:sp>
      <p:sp>
        <p:nvSpPr>
          <p:cNvPr id="19459" name="Rectangle 3"/>
          <p:cNvSpPr>
            <a:spLocks noGrp="1" noChangeArrowheads="1"/>
          </p:cNvSpPr>
          <p:nvPr>
            <p:ph type="body" idx="1"/>
          </p:nvPr>
        </p:nvSpPr>
        <p:spPr/>
        <p:txBody>
          <a:bodyPr/>
          <a:lstStyle/>
          <a:p>
            <a:pPr eaLnBrk="1" hangingPunct="1"/>
            <a:r>
              <a:rPr lang="en-US" sz="2400" dirty="0">
                <a:latin typeface="Arial" charset="0"/>
                <a:ea typeface="ＭＳ Ｐゴシック" charset="0"/>
                <a:cs typeface="ＭＳ Ｐゴシック" charset="0"/>
              </a:rPr>
              <a:t>Campus ID or </a:t>
            </a:r>
            <a:r>
              <a:rPr lang="ja-JP" altLang="en-US" sz="2400" dirty="0">
                <a:latin typeface="Arial" charset="0"/>
                <a:ea typeface="ＭＳ Ｐゴシック" charset="0"/>
                <a:cs typeface="ＭＳ Ｐゴシック" charset="0"/>
              </a:rPr>
              <a:t>“</a:t>
            </a:r>
            <a:r>
              <a:rPr lang="en-US" sz="2400" dirty="0">
                <a:latin typeface="Arial" charset="0"/>
                <a:ea typeface="ＭＳ Ｐゴシック" charset="0"/>
                <a:cs typeface="ＭＳ Ｐゴシック" charset="0"/>
              </a:rPr>
              <a:t>W</a:t>
            </a:r>
            <a:r>
              <a:rPr lang="ja-JP" altLang="en-US" sz="2400" dirty="0">
                <a:latin typeface="Arial" charset="0"/>
                <a:ea typeface="ＭＳ Ｐゴシック" charset="0"/>
                <a:cs typeface="ＭＳ Ｐゴシック" charset="0"/>
              </a:rPr>
              <a:t>”</a:t>
            </a:r>
            <a:r>
              <a:rPr lang="en-US" sz="2400" dirty="0">
                <a:latin typeface="Arial" charset="0"/>
                <a:ea typeface="ＭＳ Ｐゴシック" charset="0"/>
                <a:cs typeface="ＭＳ Ｐゴシック" charset="0"/>
              </a:rPr>
              <a:t> number (w001abc)</a:t>
            </a:r>
          </a:p>
          <a:p>
            <a:pPr lvl="1" eaLnBrk="1" hangingPunct="1"/>
            <a:r>
              <a:rPr lang="en-US" sz="1800" dirty="0">
                <a:latin typeface="Arial" charset="0"/>
                <a:ea typeface="ＭＳ Ｐゴシック" charset="0"/>
              </a:rPr>
              <a:t>This is used to log into many services at WSU including Wings, labs, Pilot and Exams.</a:t>
            </a:r>
          </a:p>
          <a:p>
            <a:pPr eaLnBrk="1" hangingPunct="1"/>
            <a:r>
              <a:rPr lang="en-US" sz="2400" dirty="0">
                <a:latin typeface="Arial" charset="0"/>
                <a:ea typeface="ＭＳ Ｐゴシック" charset="0"/>
                <a:cs typeface="ＭＳ Ｐゴシック" charset="0"/>
              </a:rPr>
              <a:t>UID (U12345678)</a:t>
            </a:r>
          </a:p>
          <a:p>
            <a:pPr lvl="1" eaLnBrk="1" hangingPunct="1"/>
            <a:r>
              <a:rPr lang="en-US" sz="1800" dirty="0">
                <a:latin typeface="Arial" charset="0"/>
                <a:ea typeface="ＭＳ Ｐゴシック" charset="0"/>
              </a:rPr>
              <a:t>Used to log into Wings Express (grades and financial aid) and for identification instead of SSN.</a:t>
            </a:r>
          </a:p>
          <a:p>
            <a:pPr lvl="1" eaLnBrk="1" hangingPunct="1"/>
            <a:r>
              <a:rPr lang="en-US" sz="1800" dirty="0">
                <a:latin typeface="Arial" charset="0"/>
                <a:ea typeface="ＭＳ Ｐゴシック" charset="0"/>
              </a:rPr>
              <a:t>Need this for many things. Memorize it now!</a:t>
            </a:r>
          </a:p>
          <a:p>
            <a:pPr eaLnBrk="1" hangingPunct="1"/>
            <a:r>
              <a:rPr lang="en-US" sz="2200" dirty="0">
                <a:latin typeface="Arial" charset="0"/>
                <a:ea typeface="ＭＳ Ｐゴシック" charset="0"/>
              </a:rPr>
              <a:t>Office 365 Account (lastname.#@wright.edu)</a:t>
            </a:r>
          </a:p>
          <a:p>
            <a:pPr lvl="1" eaLnBrk="1" hangingPunct="1"/>
            <a:r>
              <a:rPr lang="en-US" sz="1800" dirty="0">
                <a:latin typeface="Arial" charset="0"/>
                <a:ea typeface="ＭＳ Ｐゴシック" charset="0"/>
              </a:rPr>
              <a:t>WSU email, Calendar, </a:t>
            </a:r>
            <a:r>
              <a:rPr lang="en-US" sz="1800" dirty="0" err="1">
                <a:latin typeface="Arial" charset="0"/>
                <a:ea typeface="ＭＳ Ｐゴシック" charset="0"/>
              </a:rPr>
              <a:t>ProPlus</a:t>
            </a:r>
            <a:r>
              <a:rPr lang="en-US" sz="1800" dirty="0">
                <a:latin typeface="Arial" charset="0"/>
                <a:ea typeface="ＭＳ Ｐゴシック" charset="0"/>
              </a:rPr>
              <a:t>, </a:t>
            </a:r>
            <a:r>
              <a:rPr lang="en-US" sz="1800" dirty="0" err="1">
                <a:latin typeface="Arial" charset="0"/>
                <a:ea typeface="ＭＳ Ｐゴシック" charset="0"/>
              </a:rPr>
              <a:t>OneDrive</a:t>
            </a:r>
            <a:endParaRPr lang="en-US" sz="1800" dirty="0">
              <a:latin typeface="Arial" charset="0"/>
              <a:ea typeface="ＭＳ Ｐゴシック"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Computing Information</a:t>
            </a:r>
          </a:p>
        </p:txBody>
      </p:sp>
      <p:sp>
        <p:nvSpPr>
          <p:cNvPr id="20483" name="Rectangle 3"/>
          <p:cNvSpPr>
            <a:spLocks noGrp="1" noChangeArrowheads="1"/>
          </p:cNvSpPr>
          <p:nvPr>
            <p:ph type="body" idx="1"/>
          </p:nvPr>
        </p:nvSpPr>
        <p:spPr>
          <a:xfrm>
            <a:off x="685800" y="1485900"/>
            <a:ext cx="8305800" cy="3657600"/>
          </a:xfrm>
        </p:spPr>
        <p:txBody>
          <a:bodyPr/>
          <a:lstStyle/>
          <a:p>
            <a:pPr eaLnBrk="1" hangingPunct="1"/>
            <a:r>
              <a:rPr lang="en-US" dirty="0">
                <a:latin typeface="Arial" charset="0"/>
                <a:ea typeface="ＭＳ Ｐゴシック" charset="0"/>
                <a:cs typeface="ＭＳ Ｐゴシック" charset="0"/>
              </a:rPr>
              <a:t>Getting Started</a:t>
            </a:r>
          </a:p>
          <a:p>
            <a:pPr lvl="1" eaLnBrk="1" hangingPunct="1">
              <a:buClr>
                <a:schemeClr val="tx2"/>
              </a:buClr>
            </a:pPr>
            <a:r>
              <a:rPr lang="en-US" sz="1600" dirty="0">
                <a:solidFill>
                  <a:schemeClr val="hlink"/>
                </a:solidFill>
                <a:latin typeface="Arial" charset="0"/>
                <a:ea typeface="ＭＳ Ｐゴシック" charset="0"/>
                <a:hlinkClick r:id="rId3"/>
              </a:rPr>
              <a:t>https://www.wright.edu/information-technology</a:t>
            </a:r>
            <a:endParaRPr lang="en-US" sz="1600" dirty="0">
              <a:solidFill>
                <a:schemeClr val="hlink"/>
              </a:solidFill>
              <a:latin typeface="Arial" charset="0"/>
              <a:ea typeface="ＭＳ Ｐゴシック" charset="0"/>
            </a:endParaRPr>
          </a:p>
          <a:p>
            <a:pPr lvl="1" eaLnBrk="1" hangingPunct="1"/>
            <a:r>
              <a:rPr lang="en-US" sz="1600" u="sng" dirty="0">
                <a:solidFill>
                  <a:schemeClr val="accent2">
                    <a:lumMod val="50000"/>
                  </a:schemeClr>
                </a:solidFill>
                <a:latin typeface="Arial" charset="0"/>
                <a:ea typeface="ＭＳ Ｐゴシック" charset="0"/>
                <a:cs typeface="ＭＳ Ｐゴシック" charset="0"/>
              </a:rPr>
              <a:t>https://</a:t>
            </a:r>
            <a:r>
              <a:rPr lang="en-US" sz="1600" u="sng" dirty="0" err="1">
                <a:solidFill>
                  <a:schemeClr val="accent2">
                    <a:lumMod val="50000"/>
                  </a:schemeClr>
                </a:solidFill>
                <a:latin typeface="Arial" charset="0"/>
                <a:ea typeface="ＭＳ Ｐゴシック" charset="0"/>
                <a:cs typeface="ＭＳ Ｐゴシック" charset="0"/>
              </a:rPr>
              <a:t>www.wright.edu</a:t>
            </a:r>
            <a:r>
              <a:rPr lang="en-US" sz="1600" u="sng" dirty="0">
                <a:solidFill>
                  <a:schemeClr val="accent2">
                    <a:lumMod val="50000"/>
                  </a:schemeClr>
                </a:solidFill>
                <a:latin typeface="Arial" charset="0"/>
                <a:ea typeface="ＭＳ Ｐゴシック" charset="0"/>
                <a:cs typeface="ＭＳ Ｐゴシック" charset="0"/>
              </a:rPr>
              <a:t>/information-technology/services/home-base</a:t>
            </a:r>
          </a:p>
          <a:p>
            <a:pPr eaLnBrk="1" hangingPunct="1"/>
            <a:r>
              <a:rPr lang="en-US" dirty="0">
                <a:latin typeface="Arial" charset="0"/>
                <a:ea typeface="ＭＳ Ｐゴシック" charset="0"/>
                <a:cs typeface="ＭＳ Ｐゴシック" charset="0"/>
              </a:rPr>
              <a:t>Phishing (Never give out your password, ever.)</a:t>
            </a:r>
            <a:endParaRPr lang="en-US" sz="2000" dirty="0">
              <a:latin typeface="Arial" charset="0"/>
              <a:ea typeface="ＭＳ Ｐゴシック" charset="0"/>
              <a:cs typeface="ＭＳ Ｐゴシック" charset="0"/>
            </a:endParaRPr>
          </a:p>
          <a:p>
            <a:pPr lvl="1" eaLnBrk="1" hangingPunct="1">
              <a:buFontTx/>
              <a:buNone/>
            </a:pPr>
            <a:endParaRPr lang="en-US" sz="1600" dirty="0">
              <a:latin typeface="Arial" charset="0"/>
              <a:ea typeface="ＭＳ Ｐゴシック" charset="0"/>
            </a:endParaRPr>
          </a:p>
          <a:p>
            <a:pPr lvl="1" eaLnBrk="1" hangingPunct="1">
              <a:buFontTx/>
              <a:buNone/>
            </a:pPr>
            <a:endParaRPr lang="en-US" sz="1600" dirty="0">
              <a:latin typeface="Arial" charset="0"/>
              <a:ea typeface="ＭＳ Ｐゴシック"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Other Tidbits</a:t>
            </a:r>
          </a:p>
        </p:txBody>
      </p:sp>
      <p:sp>
        <p:nvSpPr>
          <p:cNvPr id="23555" name="Rectangle 3"/>
          <p:cNvSpPr>
            <a:spLocks noGrp="1" noChangeArrowheads="1"/>
          </p:cNvSpPr>
          <p:nvPr>
            <p:ph type="body" idx="1"/>
          </p:nvPr>
        </p:nvSpPr>
        <p:spPr>
          <a:xfrm>
            <a:off x="685800" y="1619250"/>
            <a:ext cx="7772400" cy="3086100"/>
          </a:xfrm>
        </p:spPr>
        <p:txBody>
          <a:bodyPr/>
          <a:lstStyle/>
          <a:p>
            <a:pPr eaLnBrk="1" hangingPunct="1">
              <a:lnSpc>
                <a:spcPct val="90000"/>
              </a:lnSpc>
            </a:pPr>
            <a:r>
              <a:rPr lang="en-US" sz="2000" dirty="0">
                <a:latin typeface="Arial" charset="0"/>
                <a:ea typeface="ＭＳ Ｐゴシック" charset="0"/>
                <a:cs typeface="ＭＳ Ｐゴシック" charset="0"/>
              </a:rPr>
              <a:t>Printer located floor 2 outside of SATC and 1st floor by SAC</a:t>
            </a:r>
          </a:p>
          <a:p>
            <a:pPr lvl="1" eaLnBrk="1" hangingPunct="1">
              <a:lnSpc>
                <a:spcPct val="90000"/>
              </a:lnSpc>
              <a:buClr>
                <a:schemeClr val="tx2"/>
              </a:buClr>
            </a:pPr>
            <a:r>
              <a:rPr lang="en-US" sz="2000" dirty="0">
                <a:latin typeface="Arial" charset="0"/>
                <a:ea typeface="ＭＳ Ｐゴシック" charset="0"/>
              </a:rPr>
              <a:t>Wireless printing ($.06/Sheet BW, .50 Color)</a:t>
            </a:r>
          </a:p>
          <a:p>
            <a:pPr lvl="1" eaLnBrk="1" hangingPunct="1">
              <a:lnSpc>
                <a:spcPct val="90000"/>
              </a:lnSpc>
              <a:buClr>
                <a:schemeClr val="tx2"/>
              </a:buClr>
            </a:pPr>
            <a:r>
              <a:rPr lang="en-US" sz="2000" dirty="0">
                <a:solidFill>
                  <a:schemeClr val="hlink"/>
                </a:solidFill>
                <a:latin typeface="Arial" charset="0"/>
                <a:ea typeface="ＭＳ Ｐゴシック" charset="0"/>
                <a:hlinkClick r:id="rId2"/>
              </a:rPr>
              <a:t>http://www.wright.edu/information-technology/services/printwright</a:t>
            </a:r>
            <a:endParaRPr lang="en-US" sz="2000" dirty="0">
              <a:solidFill>
                <a:schemeClr val="hlink"/>
              </a:solidFill>
              <a:latin typeface="Arial" charset="0"/>
              <a:ea typeface="ＭＳ Ｐゴシック" charset="0"/>
            </a:endParaRPr>
          </a:p>
          <a:p>
            <a:pPr lvl="2" eaLnBrk="1" hangingPunct="1">
              <a:lnSpc>
                <a:spcPct val="90000"/>
              </a:lnSpc>
              <a:buClr>
                <a:schemeClr val="tx2"/>
              </a:buClr>
            </a:pPr>
            <a:r>
              <a:rPr lang="en-US" sz="1600" dirty="0">
                <a:latin typeface="Arial" charset="0"/>
                <a:ea typeface="ＭＳ Ｐゴシック" charset="0"/>
              </a:rPr>
              <a:t>(157 and 261 White Hall, Mac users: you still need to install specific printers listed in step 2!)</a:t>
            </a:r>
          </a:p>
          <a:p>
            <a:pPr eaLnBrk="1" hangingPunct="1">
              <a:lnSpc>
                <a:spcPct val="90000"/>
              </a:lnSpc>
            </a:pPr>
            <a:r>
              <a:rPr lang="en-US" sz="2000" dirty="0">
                <a:latin typeface="Arial" charset="0"/>
                <a:ea typeface="ＭＳ Ｐゴシック" charset="0"/>
                <a:cs typeface="ＭＳ Ｐゴシック" charset="0"/>
              </a:rPr>
              <a:t>Your Wright 1 Cards</a:t>
            </a:r>
          </a:p>
          <a:p>
            <a:pPr lvl="1" eaLnBrk="1" hangingPunct="1">
              <a:lnSpc>
                <a:spcPct val="90000"/>
              </a:lnSpc>
            </a:pPr>
            <a:r>
              <a:rPr lang="en-US" sz="2000" dirty="0">
                <a:latin typeface="Arial" charset="0"/>
                <a:ea typeface="ＭＳ Ｐゴシック" charset="0"/>
              </a:rPr>
              <a:t>Allows access to authorized student area secured doors</a:t>
            </a:r>
          </a:p>
          <a:p>
            <a:pPr lvl="1" eaLnBrk="1" hangingPunct="1">
              <a:lnSpc>
                <a:spcPct val="90000"/>
              </a:lnSpc>
            </a:pPr>
            <a:r>
              <a:rPr lang="en-US" sz="2000" dirty="0">
                <a:latin typeface="Arial" charset="0"/>
                <a:ea typeface="ＭＳ Ｐゴシック" charset="0"/>
              </a:rPr>
              <a:t>Printing/Copier by 1</a:t>
            </a:r>
            <a:r>
              <a:rPr lang="en-US" sz="2000" baseline="30000" dirty="0">
                <a:latin typeface="Arial" charset="0"/>
                <a:ea typeface="ＭＳ Ｐゴシック" charset="0"/>
              </a:rPr>
              <a:t>st</a:t>
            </a:r>
            <a:r>
              <a:rPr lang="en-US" sz="2000" dirty="0">
                <a:latin typeface="Arial" charset="0"/>
                <a:ea typeface="ＭＳ Ｐゴシック" charset="0"/>
              </a:rPr>
              <a:t> floor printer</a:t>
            </a:r>
          </a:p>
          <a:p>
            <a:pPr lvl="1" eaLnBrk="1" hangingPunct="1">
              <a:lnSpc>
                <a:spcPct val="90000"/>
              </a:lnSpc>
            </a:pPr>
            <a:r>
              <a:rPr lang="en-US" sz="2000" dirty="0">
                <a:latin typeface="Arial" charset="0"/>
                <a:ea typeface="ＭＳ Ｐゴシック" charset="0"/>
              </a:rPr>
              <a:t>Food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a:latin typeface="Arial" charset="0"/>
                <a:ea typeface="ＭＳ Ｐゴシック" charset="0"/>
                <a:cs typeface="ＭＳ Ｐゴシック" charset="0"/>
              </a:rPr>
              <a:t>Pilot</a:t>
            </a:r>
          </a:p>
        </p:txBody>
      </p:sp>
      <p:sp>
        <p:nvSpPr>
          <p:cNvPr id="24579" name="Rectangle 3"/>
          <p:cNvSpPr>
            <a:spLocks noGrp="1" noChangeArrowheads="1"/>
          </p:cNvSpPr>
          <p:nvPr>
            <p:ph type="body" idx="1"/>
          </p:nvPr>
        </p:nvSpPr>
        <p:spPr/>
        <p:txBody>
          <a:bodyPr/>
          <a:lstStyle/>
          <a:p>
            <a:pPr algn="ctr" eaLnBrk="1" hangingPunct="1">
              <a:buFontTx/>
              <a:buNone/>
            </a:pPr>
            <a:r>
              <a:rPr lang="en-US" dirty="0">
                <a:latin typeface="Arial" charset="0"/>
                <a:ea typeface="ＭＳ Ｐゴシック" charset="0"/>
                <a:cs typeface="ＭＳ Ｐゴシック" charset="0"/>
                <a:hlinkClick r:id="rId2"/>
              </a:rPr>
              <a:t>https://pilot.wright.edu/</a:t>
            </a:r>
            <a:endParaRPr lang="en-US" dirty="0">
              <a:latin typeface="Arial" charset="0"/>
              <a:ea typeface="ＭＳ Ｐゴシック" charset="0"/>
              <a:cs typeface="ＭＳ Ｐゴシック" charset="0"/>
            </a:endParaRPr>
          </a:p>
          <a:p>
            <a:pPr eaLnBrk="1" hangingPunct="1"/>
            <a:r>
              <a:rPr lang="en-US" dirty="0">
                <a:latin typeface="Arial" charset="0"/>
                <a:ea typeface="ＭＳ Ｐゴシック" charset="0"/>
                <a:cs typeface="ＭＳ Ｐゴシック" charset="0"/>
              </a:rPr>
              <a:t>All course specific schedules and content will be located here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
            <a:ext cx="7772400" cy="857250"/>
          </a:xfrm>
        </p:spPr>
        <p:txBody>
          <a:bodyPr/>
          <a:lstStyle/>
          <a:p>
            <a:r>
              <a:rPr lang="en-US" dirty="0"/>
              <a:t>Online video (</a:t>
            </a:r>
            <a:r>
              <a:rPr lang="en-US" dirty="0" err="1"/>
              <a:t>Panopto</a:t>
            </a:r>
            <a:r>
              <a:rPr lang="en-US" dirty="0"/>
              <a:t>)</a:t>
            </a:r>
          </a:p>
        </p:txBody>
      </p:sp>
      <p:sp>
        <p:nvSpPr>
          <p:cNvPr id="3" name="Content Placeholder 2"/>
          <p:cNvSpPr>
            <a:spLocks noGrp="1"/>
          </p:cNvSpPr>
          <p:nvPr>
            <p:ph idx="1"/>
          </p:nvPr>
        </p:nvSpPr>
        <p:spPr>
          <a:xfrm>
            <a:off x="685800" y="1276350"/>
            <a:ext cx="7772400" cy="3086100"/>
          </a:xfrm>
        </p:spPr>
        <p:txBody>
          <a:bodyPr/>
          <a:lstStyle/>
          <a:p>
            <a:r>
              <a:rPr lang="en-US" sz="2400" dirty="0"/>
              <a:t>Live Lectures are recorded; Assessment events (PI, TBL) &amp; Reviews are NOT</a:t>
            </a:r>
          </a:p>
          <a:p>
            <a:r>
              <a:rPr lang="en-US" sz="2400" dirty="0"/>
              <a:t>Many lectures will be pre-recorded</a:t>
            </a:r>
          </a:p>
          <a:p>
            <a:r>
              <a:rPr lang="en-US" sz="2400" dirty="0"/>
              <a:t>These videos will be located in the course content page of it’s affiliated Pilot course</a:t>
            </a:r>
          </a:p>
          <a:p>
            <a:r>
              <a:rPr lang="en-US" sz="2400" dirty="0">
                <a:hlinkClick r:id="rId2"/>
              </a:rPr>
              <a:t>http://</a:t>
            </a:r>
            <a:r>
              <a:rPr lang="en-US" sz="2400" dirty="0" err="1">
                <a:hlinkClick r:id="rId2"/>
              </a:rPr>
              <a:t>support.panopto.com</a:t>
            </a:r>
            <a:r>
              <a:rPr lang="en-US" sz="2400" dirty="0">
                <a:hlinkClick r:id="rId2"/>
              </a:rPr>
              <a:t>/articles/Documentation/viewing-0</a:t>
            </a:r>
            <a:endParaRPr lang="en-US" sz="2400" dirty="0"/>
          </a:p>
        </p:txBody>
      </p:sp>
    </p:spTree>
    <p:extLst>
      <p:ext uri="{BB962C8B-B14F-4D97-AF65-F5344CB8AC3E}">
        <p14:creationId xmlns:p14="http://schemas.microsoft.com/office/powerpoint/2010/main" val="1723661640"/>
      </p:ext>
    </p:extLst>
  </p:cSld>
  <p:clrMapOvr>
    <a:masterClrMapping/>
  </p:clrMapOvr>
</p:sld>
</file>

<file path=ppt/theme/theme1.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CBCC38C554CA40800F5F5CEECA04DF" ma:contentTypeVersion="" ma:contentTypeDescription="Create a new document." ma:contentTypeScope="" ma:versionID="755f7bd3437321819992ecc50008708c">
  <xsd:schema xmlns:xsd="http://www.w3.org/2001/XMLSchema" xmlns:xs="http://www.w3.org/2001/XMLSchema" xmlns:p="http://schemas.microsoft.com/office/2006/metadata/properties" xmlns:ns2="a518c5ca-8ba8-43ef-bd4a-416cfa10410b" targetNamespace="http://schemas.microsoft.com/office/2006/metadata/properties" ma:root="true" ma:fieldsID="fd9d949962d6abd8d0424d616a379a36" ns2:_="">
    <xsd:import namespace="a518c5ca-8ba8-43ef-bd4a-416cfa10410b"/>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18c5ca-8ba8-43ef-bd4a-416cfa10410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86FED9-4F0E-462F-A833-4363407050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18c5ca-8ba8-43ef-bd4a-416cfa1041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CBA7A7-643B-4F6A-BCE8-E83E9C938515}">
  <ds:schemaRefs>
    <ds:schemaRef ds:uri="http://purl.org/dc/terms/"/>
    <ds:schemaRef ds:uri="http://schemas.microsoft.com/office/infopath/2007/PartnerControls"/>
    <ds:schemaRef ds:uri="a518c5ca-8ba8-43ef-bd4a-416cfa10410b"/>
    <ds:schemaRef ds:uri="http://schemas.microsoft.com/office/2006/documentManagement/types"/>
    <ds:schemaRef ds:uri="http://www.w3.org/XML/1998/namespace"/>
    <ds:schemaRef ds:uri="http://purl.org/dc/elements/1.1/"/>
    <ds:schemaRef ds:uri="http://schemas.microsoft.com/office/2006/metadata/properti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58EB527B-6FFC-4A16-8543-A53D86F0D8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2602</TotalTime>
  <Words>1101</Words>
  <Application>Microsoft Office PowerPoint</Application>
  <PresentationFormat>On-screen Show (16:9)</PresentationFormat>
  <Paragraphs>110</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 Presentation</vt:lpstr>
      <vt:lpstr>PowerPoint Presentation</vt:lpstr>
      <vt:lpstr>Who Are We? Medical Academic Operations (MedOPS)   WH118</vt:lpstr>
      <vt:lpstr>What do we do for the School of Medicine?</vt:lpstr>
      <vt:lpstr>ExamSoft</vt:lpstr>
      <vt:lpstr>ID numbers</vt:lpstr>
      <vt:lpstr>Computing Information</vt:lpstr>
      <vt:lpstr>Other Tidbits</vt:lpstr>
      <vt:lpstr>Pilot</vt:lpstr>
      <vt:lpstr>Online video (Panopto)</vt:lpstr>
      <vt:lpstr>Requesting Rooms in White Hall</vt:lpstr>
      <vt:lpstr>Requesting Event Support</vt:lpstr>
      <vt:lpstr>Clicker Assignments</vt:lpstr>
      <vt:lpstr>What if I forgot my clicker?</vt:lpstr>
      <vt:lpstr>What if I lose my clicker?</vt:lpstr>
      <vt:lpstr>Go to https://account.turningtechnologies.com/  to register your Turning Point account using your Wright State email address</vt:lpstr>
      <vt:lpstr>Turning Point Cloud Registration steps account.turningtechnologies.com</vt:lpstr>
      <vt:lpstr>Questions?</vt:lpstr>
    </vt:vector>
  </TitlesOfParts>
  <Company>John SOM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SOM</dc:creator>
  <cp:lastModifiedBy>Smith, Aaron Anthony</cp:lastModifiedBy>
  <cp:revision>157</cp:revision>
  <dcterms:created xsi:type="dcterms:W3CDTF">2009-07-29T18:08:42Z</dcterms:created>
  <dcterms:modified xsi:type="dcterms:W3CDTF">2016-07-14T19:41:34Z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0x01010071CBCC38C554CA40800F5F5CEECA04DF</vt:lpwstr>
  </property>
</Properties>
</file>