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Lst>
  <p:notesMasterIdLst>
    <p:notesMasterId r:id="rId27"/>
  </p:notesMasterIdLst>
  <p:sldIdLst>
    <p:sldId id="290" r:id="rId6"/>
    <p:sldId id="293" r:id="rId7"/>
    <p:sldId id="284" r:id="rId8"/>
    <p:sldId id="292" r:id="rId9"/>
    <p:sldId id="300" r:id="rId10"/>
    <p:sldId id="312" r:id="rId11"/>
    <p:sldId id="306" r:id="rId12"/>
    <p:sldId id="305" r:id="rId13"/>
    <p:sldId id="304" r:id="rId14"/>
    <p:sldId id="310" r:id="rId15"/>
    <p:sldId id="303" r:id="rId16"/>
    <p:sldId id="301" r:id="rId17"/>
    <p:sldId id="294" r:id="rId18"/>
    <p:sldId id="291" r:id="rId19"/>
    <p:sldId id="287" r:id="rId20"/>
    <p:sldId id="286" r:id="rId21"/>
    <p:sldId id="295" r:id="rId22"/>
    <p:sldId id="309" r:id="rId23"/>
    <p:sldId id="297" r:id="rId24"/>
    <p:sldId id="298" r:id="rId25"/>
    <p:sldId id="30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6"/>
  </p:normalViewPr>
  <p:slideViewPr>
    <p:cSldViewPr snapToGrid="0">
      <p:cViewPr varScale="1">
        <p:scale>
          <a:sx n="102" d="100"/>
          <a:sy n="102" d="100"/>
        </p:scale>
        <p:origin x="13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1D300-A2D3-0443-89ED-745BC61A33A5}" type="datetimeFigureOut">
              <a:rPr lang="en-US" smtClean="0"/>
              <a:t>10/19/22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BDBF6-793A-FD43-B8D0-22B12BD68826}" type="slidenum">
              <a:rPr lang="en-US" smtClean="0"/>
              <a:t>‹#›</a:t>
            </a:fld>
            <a:endParaRPr lang="en-US"/>
          </a:p>
        </p:txBody>
      </p:sp>
    </p:spTree>
    <p:extLst>
      <p:ext uri="{BB962C8B-B14F-4D97-AF65-F5344CB8AC3E}">
        <p14:creationId xmlns:p14="http://schemas.microsoft.com/office/powerpoint/2010/main" val="99232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BDBF6-793A-FD43-B8D0-22B12BD68826}" type="slidenum">
              <a:rPr lang="en-US" smtClean="0"/>
              <a:t>5</a:t>
            </a:fld>
            <a:endParaRPr lang="en-US"/>
          </a:p>
        </p:txBody>
      </p:sp>
    </p:spTree>
    <p:extLst>
      <p:ext uri="{BB962C8B-B14F-4D97-AF65-F5344CB8AC3E}">
        <p14:creationId xmlns:p14="http://schemas.microsoft.com/office/powerpoint/2010/main" val="205395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BDBF6-793A-FD43-B8D0-22B12BD68826}" type="slidenum">
              <a:rPr lang="en-US" smtClean="0"/>
              <a:t>6</a:t>
            </a:fld>
            <a:endParaRPr lang="en-US"/>
          </a:p>
        </p:txBody>
      </p:sp>
    </p:spTree>
    <p:extLst>
      <p:ext uri="{BB962C8B-B14F-4D97-AF65-F5344CB8AC3E}">
        <p14:creationId xmlns:p14="http://schemas.microsoft.com/office/powerpoint/2010/main" val="703496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rot="10800000">
            <a:off x="0" y="508000"/>
            <a:ext cx="9144000" cy="6350000"/>
          </a:xfrm>
          <a:prstGeom prst="rect">
            <a:avLst/>
          </a:prstGeom>
        </p:spPr>
      </p:pic>
      <p:sp>
        <p:nvSpPr>
          <p:cNvPr id="2" name="Title 1"/>
          <p:cNvSpPr>
            <a:spLocks noGrp="1"/>
          </p:cNvSpPr>
          <p:nvPr>
            <p:ph type="ctrTitle"/>
          </p:nvPr>
        </p:nvSpPr>
        <p:spPr>
          <a:xfrm>
            <a:off x="400050" y="1676401"/>
            <a:ext cx="8343900" cy="3276599"/>
          </a:xfrm>
        </p:spPr>
        <p:txBody>
          <a:bodyPr anchor="b">
            <a:normAutofit/>
          </a:bodyPr>
          <a:lstStyle>
            <a:lvl1pPr algn="l">
              <a:defRPr sz="540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400050" y="5010150"/>
            <a:ext cx="8343900" cy="514351"/>
          </a:xfrm>
        </p:spPr>
        <p:txBody>
          <a:bodyPr>
            <a:normAutofit/>
          </a:bodyPr>
          <a:lstStyle>
            <a:lvl1pPr marL="0" indent="0" algn="l">
              <a:buNone/>
              <a:defRPr sz="2800" b="1">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400049" y="5524501"/>
            <a:ext cx="1720215" cy="990598"/>
          </a:xfrm>
        </p:spPr>
        <p:txBody>
          <a:bodyPr/>
          <a:lstStyle>
            <a:lvl1pPr>
              <a:defRPr sz="2800">
                <a:solidFill>
                  <a:schemeClr val="accent3"/>
                </a:solidFill>
              </a:defRPr>
            </a:lvl1pPr>
          </a:lstStyle>
          <a:p>
            <a:fld id="{4A30C89F-C37C-4AEC-9C6D-6240C0F9D16E}" type="datetime1">
              <a:rPr lang="en-US" smtClean="0"/>
              <a:t>10/19/22</a:t>
            </a:fld>
            <a:endParaRPr lang="en-US"/>
          </a:p>
        </p:txBody>
      </p:sp>
      <p:sp>
        <p:nvSpPr>
          <p:cNvPr id="5" name="Footer Placeholder 4"/>
          <p:cNvSpPr>
            <a:spLocks noGrp="1"/>
          </p:cNvSpPr>
          <p:nvPr>
            <p:ph type="ftr" sz="quarter" idx="11"/>
          </p:nvPr>
        </p:nvSpPr>
        <p:spPr/>
        <p:txBody>
          <a:bodyPr/>
          <a:lstStyle>
            <a:lvl1pPr>
              <a:defRPr>
                <a:solidFill>
                  <a:schemeClr val="accent3"/>
                </a:solidFill>
              </a:defRPr>
            </a:lvl1pPr>
          </a:lstStyle>
          <a:p>
            <a:r>
              <a:rPr lang="en-US"/>
              <a:t>Confidential Quality Improvement Information, Ohio Revised Code Sections 2305.24, et seq - Dayton Children's</a:t>
            </a:r>
          </a:p>
        </p:txBody>
      </p:sp>
      <p:sp>
        <p:nvSpPr>
          <p:cNvPr id="6" name="Slide Number Placeholder 5"/>
          <p:cNvSpPr>
            <a:spLocks noGrp="1"/>
          </p:cNvSpPr>
          <p:nvPr>
            <p:ph type="sldNum" sz="quarter" idx="12"/>
          </p:nvPr>
        </p:nvSpPr>
        <p:spPr/>
        <p:txBody>
          <a:bodyPr/>
          <a:lstStyle>
            <a:lvl1pPr>
              <a:defRPr>
                <a:solidFill>
                  <a:schemeClr val="accent3"/>
                </a:solidFill>
              </a:defRPr>
            </a:lvl1pPr>
          </a:lstStyle>
          <a:p>
            <a:fld id="{68A274D8-BDF7-394B-B94E-BD6A355A686C}" type="slidenum">
              <a:rPr lang="en-US" smtClean="0"/>
              <a:pPr/>
              <a:t>‹#›</a:t>
            </a:fld>
            <a:endParaRPr lang="en-US"/>
          </a:p>
        </p:txBody>
      </p:sp>
      <p:pic>
        <p:nvPicPr>
          <p:cNvPr id="10" name="Picture 9"/>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167688" y="1135785"/>
            <a:ext cx="2194179" cy="2153516"/>
          </a:xfrm>
          <a:prstGeom prst="rect">
            <a:avLst/>
          </a:prstGeom>
        </p:spPr>
      </p:pic>
    </p:spTree>
    <p:extLst>
      <p:ext uri="{BB962C8B-B14F-4D97-AF65-F5344CB8AC3E}">
        <p14:creationId xmlns:p14="http://schemas.microsoft.com/office/powerpoint/2010/main" val="2066195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9144000" cy="6350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6EF64-EDFB-463C-AEB0-68B7AEAC9AE5}" type="datetime1">
              <a:rPr lang="en-US" smtClean="0"/>
              <a:t>10/19/22</a:t>
            </a:fld>
            <a:endParaRPr lang="en-US"/>
          </a:p>
        </p:txBody>
      </p:sp>
      <p:sp>
        <p:nvSpPr>
          <p:cNvPr id="5" name="Footer Placeholder 4"/>
          <p:cNvSpPr>
            <a:spLocks noGrp="1"/>
          </p:cNvSpPr>
          <p:nvPr>
            <p:ph type="ftr" sz="quarter" idx="11"/>
          </p:nvPr>
        </p:nvSpPr>
        <p:spPr/>
        <p:txBody>
          <a:bodyPr/>
          <a:lstStyle/>
          <a:p>
            <a:r>
              <a:rPr lang="en-US"/>
              <a:t>Confidential Quality Improvement Information, Ohio Revised Code Sections 2305.24, et seq - Dayton Children's</a:t>
            </a:r>
          </a:p>
        </p:txBody>
      </p:sp>
      <p:sp>
        <p:nvSpPr>
          <p:cNvPr id="6" name="Slide Number Placeholder 5"/>
          <p:cNvSpPr>
            <a:spLocks noGrp="1"/>
          </p:cNvSpPr>
          <p:nvPr>
            <p:ph type="sldNum" sz="quarter" idx="12"/>
          </p:nvPr>
        </p:nvSpPr>
        <p:spPr/>
        <p:txBody>
          <a:bodyPr/>
          <a:lstStyle/>
          <a:p>
            <a:fld id="{68A274D8-BDF7-394B-B94E-BD6A355A686C}" type="slidenum">
              <a:rPr lang="en-US" smtClean="0"/>
              <a:t>‹#›</a:t>
            </a:fld>
            <a:endParaRPr lang="en-US"/>
          </a:p>
        </p:txBody>
      </p:sp>
      <p:pic>
        <p:nvPicPr>
          <p:cNvPr id="9" name="Picture 8"/>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304548" y="6146892"/>
            <a:ext cx="2432527" cy="405228"/>
          </a:xfrm>
          <a:prstGeom prst="rect">
            <a:avLst/>
          </a:prstGeom>
        </p:spPr>
      </p:pic>
    </p:spTree>
    <p:extLst>
      <p:ext uri="{BB962C8B-B14F-4D97-AF65-F5344CB8AC3E}">
        <p14:creationId xmlns:p14="http://schemas.microsoft.com/office/powerpoint/2010/main" val="1714282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9144000" cy="6350000"/>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C1C514-6947-4D08-B5FA-114C9CB11287}" type="datetime1">
              <a:rPr lang="en-US" smtClean="0"/>
              <a:t>10/19/22</a:t>
            </a:fld>
            <a:endParaRPr lang="en-US"/>
          </a:p>
        </p:txBody>
      </p:sp>
      <p:sp>
        <p:nvSpPr>
          <p:cNvPr id="5" name="Footer Placeholder 4"/>
          <p:cNvSpPr>
            <a:spLocks noGrp="1"/>
          </p:cNvSpPr>
          <p:nvPr>
            <p:ph type="ftr" sz="quarter" idx="11"/>
          </p:nvPr>
        </p:nvSpPr>
        <p:spPr/>
        <p:txBody>
          <a:bodyPr/>
          <a:lstStyle/>
          <a:p>
            <a:r>
              <a:rPr lang="en-US"/>
              <a:t>Confidential Quality Improvement Information, Ohio Revised Code Sections 2305.24, et seq - Dayton Children's</a:t>
            </a:r>
          </a:p>
        </p:txBody>
      </p:sp>
      <p:sp>
        <p:nvSpPr>
          <p:cNvPr id="6" name="Slide Number Placeholder 5"/>
          <p:cNvSpPr>
            <a:spLocks noGrp="1"/>
          </p:cNvSpPr>
          <p:nvPr>
            <p:ph type="sldNum" sz="quarter" idx="12"/>
          </p:nvPr>
        </p:nvSpPr>
        <p:spPr/>
        <p:txBody>
          <a:bodyPr/>
          <a:lstStyle/>
          <a:p>
            <a:fld id="{68A274D8-BDF7-394B-B94E-BD6A355A686C}" type="slidenum">
              <a:rPr lang="en-US" smtClean="0"/>
              <a:t>‹#›</a:t>
            </a:fld>
            <a:endParaRPr lang="en-US"/>
          </a:p>
        </p:txBody>
      </p:sp>
      <p:pic>
        <p:nvPicPr>
          <p:cNvPr id="9" name="Picture 8"/>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304548" y="6146892"/>
            <a:ext cx="2432527" cy="405228"/>
          </a:xfrm>
          <a:prstGeom prst="rect">
            <a:avLst/>
          </a:prstGeom>
        </p:spPr>
      </p:pic>
    </p:spTree>
    <p:extLst>
      <p:ext uri="{BB962C8B-B14F-4D97-AF65-F5344CB8AC3E}">
        <p14:creationId xmlns:p14="http://schemas.microsoft.com/office/powerpoint/2010/main" val="1311554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0"/>
            <a:ext cx="9144000" cy="6350000"/>
          </a:xfrm>
          <a:prstGeom prst="rect">
            <a:avLst/>
          </a:prstGeom>
        </p:spPr>
      </p:pic>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0BB5DC-F675-4170-ADA2-0FB87D21F332}" type="datetime1">
              <a:rPr lang="en-US" smtClean="0"/>
              <a:t>10/19/22</a:t>
            </a:fld>
            <a:endParaRPr lang="en-US"/>
          </a:p>
        </p:txBody>
      </p:sp>
      <p:sp>
        <p:nvSpPr>
          <p:cNvPr id="5" name="Footer Placeholder 4"/>
          <p:cNvSpPr>
            <a:spLocks noGrp="1"/>
          </p:cNvSpPr>
          <p:nvPr>
            <p:ph type="ftr" sz="quarter" idx="11"/>
          </p:nvPr>
        </p:nvSpPr>
        <p:spPr/>
        <p:txBody>
          <a:bodyPr/>
          <a:lstStyle/>
          <a:p>
            <a:r>
              <a:rPr lang="en-US"/>
              <a:t>Confidential Quality Improvement Information, Ohio Revised Code Sections 2305.24, et seq - Dayton Children's</a:t>
            </a:r>
          </a:p>
        </p:txBody>
      </p:sp>
      <p:sp>
        <p:nvSpPr>
          <p:cNvPr id="6" name="Slide Number Placeholder 5"/>
          <p:cNvSpPr>
            <a:spLocks noGrp="1"/>
          </p:cNvSpPr>
          <p:nvPr>
            <p:ph type="sldNum" sz="quarter" idx="12"/>
          </p:nvPr>
        </p:nvSpPr>
        <p:spPr/>
        <p:txBody>
          <a:bodyPr/>
          <a:lstStyle/>
          <a:p>
            <a:fld id="{68A274D8-BDF7-394B-B94E-BD6A355A686C}" type="slidenum">
              <a:rPr lang="en-US" smtClean="0"/>
              <a:t>‹#›</a:t>
            </a:fld>
            <a:endParaRPr lang="en-US"/>
          </a:p>
        </p:txBody>
      </p:sp>
      <p:pic>
        <p:nvPicPr>
          <p:cNvPr id="16" name="Picture 15"/>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304548" y="6146892"/>
            <a:ext cx="2432527" cy="405228"/>
          </a:xfrm>
          <a:prstGeom prst="rect">
            <a:avLst/>
          </a:prstGeom>
        </p:spPr>
      </p:pic>
    </p:spTree>
    <p:extLst>
      <p:ext uri="{BB962C8B-B14F-4D97-AF65-F5344CB8AC3E}">
        <p14:creationId xmlns:p14="http://schemas.microsoft.com/office/powerpoint/2010/main" val="1351034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
            <a:ext cx="9151728" cy="635058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793"/>
              <a:gd name="connsiteX1" fmla="*/ 21600 w 21600"/>
              <a:gd name="connsiteY1" fmla="*/ 0 h 21793"/>
              <a:gd name="connsiteX2" fmla="*/ 21569 w 21600"/>
              <a:gd name="connsiteY2" fmla="*/ 19991 h 21793"/>
              <a:gd name="connsiteX3" fmla="*/ 0 w 21600"/>
              <a:gd name="connsiteY3" fmla="*/ 20172 h 21793"/>
              <a:gd name="connsiteX4" fmla="*/ 0 w 21600"/>
              <a:gd name="connsiteY4" fmla="*/ 0 h 21793"/>
              <a:gd name="connsiteX0" fmla="*/ 0 w 21600"/>
              <a:gd name="connsiteY0" fmla="*/ 0 h 22272"/>
              <a:gd name="connsiteX1" fmla="*/ 21600 w 21600"/>
              <a:gd name="connsiteY1" fmla="*/ 0 h 22272"/>
              <a:gd name="connsiteX2" fmla="*/ 21569 w 21600"/>
              <a:gd name="connsiteY2" fmla="*/ 19991 h 22272"/>
              <a:gd name="connsiteX3" fmla="*/ 0 w 21600"/>
              <a:gd name="connsiteY3" fmla="*/ 20790 h 22272"/>
              <a:gd name="connsiteX4" fmla="*/ 0 w 21600"/>
              <a:gd name="connsiteY4" fmla="*/ 0 h 22272"/>
              <a:gd name="connsiteX0" fmla="*/ 7 w 21607"/>
              <a:gd name="connsiteY0" fmla="*/ 0 h 22289"/>
              <a:gd name="connsiteX1" fmla="*/ 21607 w 21607"/>
              <a:gd name="connsiteY1" fmla="*/ 0 h 22289"/>
              <a:gd name="connsiteX2" fmla="*/ 21576 w 21607"/>
              <a:gd name="connsiteY2" fmla="*/ 19991 h 22289"/>
              <a:gd name="connsiteX3" fmla="*/ 0 w 21607"/>
              <a:gd name="connsiteY3" fmla="*/ 20812 h 22289"/>
              <a:gd name="connsiteX4" fmla="*/ 7 w 21607"/>
              <a:gd name="connsiteY4" fmla="*/ 0 h 22289"/>
              <a:gd name="connsiteX0" fmla="*/ 7 w 21607"/>
              <a:gd name="connsiteY0" fmla="*/ 0 h 21491"/>
              <a:gd name="connsiteX1" fmla="*/ 21607 w 21607"/>
              <a:gd name="connsiteY1" fmla="*/ 0 h 21491"/>
              <a:gd name="connsiteX2" fmla="*/ 21576 w 21607"/>
              <a:gd name="connsiteY2" fmla="*/ 19991 h 21491"/>
              <a:gd name="connsiteX3" fmla="*/ 0 w 21607"/>
              <a:gd name="connsiteY3" fmla="*/ 20812 h 21491"/>
              <a:gd name="connsiteX4" fmla="*/ 7 w 21607"/>
              <a:gd name="connsiteY4" fmla="*/ 0 h 21491"/>
              <a:gd name="connsiteX0" fmla="*/ 7 w 21607"/>
              <a:gd name="connsiteY0" fmla="*/ 0 h 21570"/>
              <a:gd name="connsiteX1" fmla="*/ 21607 w 21607"/>
              <a:gd name="connsiteY1" fmla="*/ 0 h 21570"/>
              <a:gd name="connsiteX2" fmla="*/ 21576 w 21607"/>
              <a:gd name="connsiteY2" fmla="*/ 19991 h 21570"/>
              <a:gd name="connsiteX3" fmla="*/ 0 w 21607"/>
              <a:gd name="connsiteY3" fmla="*/ 20812 h 21570"/>
              <a:gd name="connsiteX4" fmla="*/ 7 w 21607"/>
              <a:gd name="connsiteY4" fmla="*/ 0 h 21570"/>
              <a:gd name="connsiteX0" fmla="*/ 7 w 21607"/>
              <a:gd name="connsiteY0" fmla="*/ 0 h 21598"/>
              <a:gd name="connsiteX1" fmla="*/ 21607 w 21607"/>
              <a:gd name="connsiteY1" fmla="*/ 0 h 21598"/>
              <a:gd name="connsiteX2" fmla="*/ 21576 w 21607"/>
              <a:gd name="connsiteY2" fmla="*/ 19991 h 21598"/>
              <a:gd name="connsiteX3" fmla="*/ 0 w 21607"/>
              <a:gd name="connsiteY3" fmla="*/ 20812 h 21598"/>
              <a:gd name="connsiteX4" fmla="*/ 7 w 21607"/>
              <a:gd name="connsiteY4" fmla="*/ 0 h 21598"/>
              <a:gd name="connsiteX0" fmla="*/ 7 w 21607"/>
              <a:gd name="connsiteY0" fmla="*/ 0 h 21643"/>
              <a:gd name="connsiteX1" fmla="*/ 21607 w 21607"/>
              <a:gd name="connsiteY1" fmla="*/ 0 h 21643"/>
              <a:gd name="connsiteX2" fmla="*/ 21576 w 21607"/>
              <a:gd name="connsiteY2" fmla="*/ 19991 h 21643"/>
              <a:gd name="connsiteX3" fmla="*/ 0 w 21607"/>
              <a:gd name="connsiteY3" fmla="*/ 20866 h 21643"/>
              <a:gd name="connsiteX4" fmla="*/ 7 w 21607"/>
              <a:gd name="connsiteY4" fmla="*/ 0 h 21643"/>
              <a:gd name="connsiteX0" fmla="*/ 7 w 21607"/>
              <a:gd name="connsiteY0" fmla="*/ 0 h 21564"/>
              <a:gd name="connsiteX1" fmla="*/ 21607 w 21607"/>
              <a:gd name="connsiteY1" fmla="*/ 0 h 21564"/>
              <a:gd name="connsiteX2" fmla="*/ 21576 w 21607"/>
              <a:gd name="connsiteY2" fmla="*/ 19991 h 21564"/>
              <a:gd name="connsiteX3" fmla="*/ 0 w 21607"/>
              <a:gd name="connsiteY3" fmla="*/ 20866 h 21564"/>
              <a:gd name="connsiteX4" fmla="*/ 7 w 21607"/>
              <a:gd name="connsiteY4" fmla="*/ 0 h 21564"/>
              <a:gd name="connsiteX0" fmla="*/ 7 w 21607"/>
              <a:gd name="connsiteY0" fmla="*/ 0 h 21578"/>
              <a:gd name="connsiteX1" fmla="*/ 21607 w 21607"/>
              <a:gd name="connsiteY1" fmla="*/ 0 h 21578"/>
              <a:gd name="connsiteX2" fmla="*/ 21576 w 21607"/>
              <a:gd name="connsiteY2" fmla="*/ 19991 h 21578"/>
              <a:gd name="connsiteX3" fmla="*/ 0 w 21607"/>
              <a:gd name="connsiteY3" fmla="*/ 20866 h 21578"/>
              <a:gd name="connsiteX4" fmla="*/ 7 w 21607"/>
              <a:gd name="connsiteY4" fmla="*/ 0 h 21578"/>
              <a:gd name="connsiteX0" fmla="*/ 7 w 21607"/>
              <a:gd name="connsiteY0" fmla="*/ 0 h 21642"/>
              <a:gd name="connsiteX1" fmla="*/ 21607 w 21607"/>
              <a:gd name="connsiteY1" fmla="*/ 0 h 21642"/>
              <a:gd name="connsiteX2" fmla="*/ 21576 w 21607"/>
              <a:gd name="connsiteY2" fmla="*/ 19991 h 21642"/>
              <a:gd name="connsiteX3" fmla="*/ 0 w 21607"/>
              <a:gd name="connsiteY3" fmla="*/ 20866 h 21642"/>
              <a:gd name="connsiteX4" fmla="*/ 7 w 21607"/>
              <a:gd name="connsiteY4" fmla="*/ 0 h 21642"/>
              <a:gd name="connsiteX0" fmla="*/ 7 w 21607"/>
              <a:gd name="connsiteY0" fmla="*/ 0 h 21635"/>
              <a:gd name="connsiteX1" fmla="*/ 21607 w 21607"/>
              <a:gd name="connsiteY1" fmla="*/ 0 h 21635"/>
              <a:gd name="connsiteX2" fmla="*/ 21591 w 21607"/>
              <a:gd name="connsiteY2" fmla="*/ 19948 h 21635"/>
              <a:gd name="connsiteX3" fmla="*/ 0 w 21607"/>
              <a:gd name="connsiteY3" fmla="*/ 20866 h 21635"/>
              <a:gd name="connsiteX4" fmla="*/ 7 w 21607"/>
              <a:gd name="connsiteY4" fmla="*/ 0 h 21635"/>
              <a:gd name="connsiteX0" fmla="*/ 7 w 21607"/>
              <a:gd name="connsiteY0" fmla="*/ 0 h 21541"/>
              <a:gd name="connsiteX1" fmla="*/ 21607 w 21607"/>
              <a:gd name="connsiteY1" fmla="*/ 0 h 21541"/>
              <a:gd name="connsiteX2" fmla="*/ 21591 w 21607"/>
              <a:gd name="connsiteY2" fmla="*/ 19948 h 21541"/>
              <a:gd name="connsiteX3" fmla="*/ 0 w 21607"/>
              <a:gd name="connsiteY3" fmla="*/ 20866 h 21541"/>
              <a:gd name="connsiteX4" fmla="*/ 7 w 21607"/>
              <a:gd name="connsiteY4" fmla="*/ 0 h 21541"/>
              <a:gd name="connsiteX0" fmla="*/ 7 w 21607"/>
              <a:gd name="connsiteY0" fmla="*/ 0 h 21538"/>
              <a:gd name="connsiteX1" fmla="*/ 21607 w 21607"/>
              <a:gd name="connsiteY1" fmla="*/ 0 h 21538"/>
              <a:gd name="connsiteX2" fmla="*/ 21591 w 21607"/>
              <a:gd name="connsiteY2" fmla="*/ 19948 h 21538"/>
              <a:gd name="connsiteX3" fmla="*/ 0 w 21607"/>
              <a:gd name="connsiteY3" fmla="*/ 20866 h 21538"/>
              <a:gd name="connsiteX4" fmla="*/ 7 w 21607"/>
              <a:gd name="connsiteY4" fmla="*/ 0 h 21538"/>
              <a:gd name="connsiteX0" fmla="*/ 7 w 21607"/>
              <a:gd name="connsiteY0" fmla="*/ 0 h 21508"/>
              <a:gd name="connsiteX1" fmla="*/ 21607 w 21607"/>
              <a:gd name="connsiteY1" fmla="*/ 0 h 21508"/>
              <a:gd name="connsiteX2" fmla="*/ 21591 w 21607"/>
              <a:gd name="connsiteY2" fmla="*/ 19948 h 21508"/>
              <a:gd name="connsiteX3" fmla="*/ 0 w 21607"/>
              <a:gd name="connsiteY3" fmla="*/ 20866 h 21508"/>
              <a:gd name="connsiteX4" fmla="*/ 7 w 21607"/>
              <a:gd name="connsiteY4" fmla="*/ 0 h 21508"/>
              <a:gd name="connsiteX0" fmla="*/ 7 w 21607"/>
              <a:gd name="connsiteY0" fmla="*/ 0 h 21496"/>
              <a:gd name="connsiteX1" fmla="*/ 21607 w 21607"/>
              <a:gd name="connsiteY1" fmla="*/ 0 h 21496"/>
              <a:gd name="connsiteX2" fmla="*/ 21591 w 21607"/>
              <a:gd name="connsiteY2" fmla="*/ 19948 h 21496"/>
              <a:gd name="connsiteX3" fmla="*/ 0 w 21607"/>
              <a:gd name="connsiteY3" fmla="*/ 20866 h 21496"/>
              <a:gd name="connsiteX4" fmla="*/ 7 w 21607"/>
              <a:gd name="connsiteY4" fmla="*/ 0 h 21496"/>
              <a:gd name="connsiteX0" fmla="*/ 7 w 21607"/>
              <a:gd name="connsiteY0" fmla="*/ 0 h 21575"/>
              <a:gd name="connsiteX1" fmla="*/ 21607 w 21607"/>
              <a:gd name="connsiteY1" fmla="*/ 0 h 21575"/>
              <a:gd name="connsiteX2" fmla="*/ 21591 w 21607"/>
              <a:gd name="connsiteY2" fmla="*/ 19948 h 21575"/>
              <a:gd name="connsiteX3" fmla="*/ 0 w 21607"/>
              <a:gd name="connsiteY3" fmla="*/ 20866 h 21575"/>
              <a:gd name="connsiteX4" fmla="*/ 7 w 21607"/>
              <a:gd name="connsiteY4" fmla="*/ 0 h 21575"/>
              <a:gd name="connsiteX0" fmla="*/ 7 w 21607"/>
              <a:gd name="connsiteY0" fmla="*/ 0 h 21602"/>
              <a:gd name="connsiteX1" fmla="*/ 21607 w 21607"/>
              <a:gd name="connsiteY1" fmla="*/ 0 h 21602"/>
              <a:gd name="connsiteX2" fmla="*/ 21591 w 21607"/>
              <a:gd name="connsiteY2" fmla="*/ 19948 h 21602"/>
              <a:gd name="connsiteX3" fmla="*/ 0 w 21607"/>
              <a:gd name="connsiteY3" fmla="*/ 20866 h 21602"/>
              <a:gd name="connsiteX4" fmla="*/ 7 w 21607"/>
              <a:gd name="connsiteY4" fmla="*/ 0 h 21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7" h="21602">
                <a:moveTo>
                  <a:pt x="7" y="0"/>
                </a:moveTo>
                <a:lnTo>
                  <a:pt x="21607" y="0"/>
                </a:lnTo>
                <a:cubicBezTo>
                  <a:pt x="21607" y="5774"/>
                  <a:pt x="21591" y="14174"/>
                  <a:pt x="21591" y="19948"/>
                </a:cubicBezTo>
                <a:cubicBezTo>
                  <a:pt x="12956" y="18849"/>
                  <a:pt x="6515" y="23293"/>
                  <a:pt x="0" y="20866"/>
                </a:cubicBezTo>
                <a:cubicBezTo>
                  <a:pt x="2" y="13929"/>
                  <a:pt x="5" y="6937"/>
                  <a:pt x="7" y="0"/>
                </a:cubicBezTo>
                <a:close/>
              </a:path>
            </a:pathLst>
          </a:custGeom>
          <a:solidFill>
            <a:schemeClr val="bg1"/>
          </a:solidFill>
        </p:spPr>
        <p:txBody>
          <a:bodyPr/>
          <a:lstStyle/>
          <a:p>
            <a:endParaRPr lang="en-US"/>
          </a:p>
        </p:txBody>
      </p:sp>
      <p:sp>
        <p:nvSpPr>
          <p:cNvPr id="3" name="Text Placeholder 2"/>
          <p:cNvSpPr>
            <a:spLocks noGrp="1"/>
          </p:cNvSpPr>
          <p:nvPr>
            <p:ph type="body" idx="1"/>
          </p:nvPr>
        </p:nvSpPr>
        <p:spPr>
          <a:xfrm>
            <a:off x="400050" y="5201786"/>
            <a:ext cx="8110538" cy="887865"/>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4456B2-B9FA-44F6-81C7-795D592B013D}" type="datetime1">
              <a:rPr lang="en-US" smtClean="0"/>
              <a:t>10/19/22</a:t>
            </a:fld>
            <a:endParaRPr lang="en-US"/>
          </a:p>
        </p:txBody>
      </p:sp>
      <p:sp>
        <p:nvSpPr>
          <p:cNvPr id="5" name="Footer Placeholder 4"/>
          <p:cNvSpPr>
            <a:spLocks noGrp="1"/>
          </p:cNvSpPr>
          <p:nvPr>
            <p:ph type="ftr" sz="quarter" idx="11"/>
          </p:nvPr>
        </p:nvSpPr>
        <p:spPr/>
        <p:txBody>
          <a:bodyPr/>
          <a:lstStyle/>
          <a:p>
            <a:r>
              <a:rPr lang="en-US"/>
              <a:t>Confidential Quality Improvement Information, Ohio Revised Code Sections 2305.24, et seq - Dayton Children's</a:t>
            </a:r>
          </a:p>
        </p:txBody>
      </p:sp>
      <p:sp>
        <p:nvSpPr>
          <p:cNvPr id="6" name="Slide Number Placeholder 5"/>
          <p:cNvSpPr>
            <a:spLocks noGrp="1"/>
          </p:cNvSpPr>
          <p:nvPr>
            <p:ph type="sldNum" sz="quarter" idx="12"/>
          </p:nvPr>
        </p:nvSpPr>
        <p:spPr/>
        <p:txBody>
          <a:bodyPr/>
          <a:lstStyle/>
          <a:p>
            <a:fld id="{68A274D8-BDF7-394B-B94E-BD6A355A686C}" type="slidenum">
              <a:rPr lang="en-US" smtClean="0"/>
              <a:t>‹#›</a:t>
            </a:fld>
            <a:endParaRPr lang="en-US"/>
          </a:p>
        </p:txBody>
      </p:sp>
      <p:pic>
        <p:nvPicPr>
          <p:cNvPr id="15" name="Picture 1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04548" y="6146892"/>
            <a:ext cx="2432527" cy="405228"/>
          </a:xfrm>
          <a:prstGeom prst="rect">
            <a:avLst/>
          </a:prstGeom>
        </p:spPr>
      </p:pic>
    </p:spTree>
    <p:extLst>
      <p:ext uri="{BB962C8B-B14F-4D97-AF65-F5344CB8AC3E}">
        <p14:creationId xmlns:p14="http://schemas.microsoft.com/office/powerpoint/2010/main" val="1497031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0"/>
            <a:ext cx="9144000" cy="6350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0050" y="1676401"/>
            <a:ext cx="4114800"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676400"/>
            <a:ext cx="41148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939C06-FF6D-44E9-A2AA-1BACEBC43131}" type="datetime1">
              <a:rPr lang="en-US" smtClean="0"/>
              <a:t>10/19/22</a:t>
            </a:fld>
            <a:endParaRPr lang="en-US"/>
          </a:p>
        </p:txBody>
      </p:sp>
      <p:sp>
        <p:nvSpPr>
          <p:cNvPr id="6" name="Footer Placeholder 5"/>
          <p:cNvSpPr>
            <a:spLocks noGrp="1"/>
          </p:cNvSpPr>
          <p:nvPr>
            <p:ph type="ftr" sz="quarter" idx="11"/>
          </p:nvPr>
        </p:nvSpPr>
        <p:spPr/>
        <p:txBody>
          <a:bodyPr/>
          <a:lstStyle/>
          <a:p>
            <a:r>
              <a:rPr lang="en-US"/>
              <a:t>Confidential Quality Improvement Information, Ohio Revised Code Sections 2305.24, et seq - Dayton Children's</a:t>
            </a:r>
          </a:p>
        </p:txBody>
      </p:sp>
      <p:sp>
        <p:nvSpPr>
          <p:cNvPr id="7" name="Slide Number Placeholder 6"/>
          <p:cNvSpPr>
            <a:spLocks noGrp="1"/>
          </p:cNvSpPr>
          <p:nvPr>
            <p:ph type="sldNum" sz="quarter" idx="12"/>
          </p:nvPr>
        </p:nvSpPr>
        <p:spPr/>
        <p:txBody>
          <a:bodyPr/>
          <a:lstStyle/>
          <a:p>
            <a:fld id="{68A274D8-BDF7-394B-B94E-BD6A355A686C}" type="slidenum">
              <a:rPr lang="en-US" smtClean="0"/>
              <a:t>‹#›</a:t>
            </a:fld>
            <a:endParaRPr lang="en-US"/>
          </a:p>
        </p:txBody>
      </p:sp>
      <p:pic>
        <p:nvPicPr>
          <p:cNvPr id="10" name="Picture 9"/>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304548" y="6146892"/>
            <a:ext cx="2432527" cy="405228"/>
          </a:xfrm>
          <a:prstGeom prst="rect">
            <a:avLst/>
          </a:prstGeom>
        </p:spPr>
      </p:pic>
    </p:spTree>
    <p:extLst>
      <p:ext uri="{BB962C8B-B14F-4D97-AF65-F5344CB8AC3E}">
        <p14:creationId xmlns:p14="http://schemas.microsoft.com/office/powerpoint/2010/main" val="694449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0"/>
            <a:ext cx="9144000" cy="6350000"/>
          </a:xfrm>
          <a:prstGeom prst="rect">
            <a:avLst/>
          </a:prstGeom>
        </p:spPr>
      </p:pic>
      <p:sp>
        <p:nvSpPr>
          <p:cNvPr id="3" name="Text Placeholder 2"/>
          <p:cNvSpPr>
            <a:spLocks noGrp="1"/>
          </p:cNvSpPr>
          <p:nvPr>
            <p:ph type="body" idx="1"/>
          </p:nvPr>
        </p:nvSpPr>
        <p:spPr>
          <a:xfrm>
            <a:off x="400051" y="1681163"/>
            <a:ext cx="4116947"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0051" y="2505075"/>
            <a:ext cx="41169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4114800"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E9DFEF-EB59-4E8B-B83F-D4EC51CADE64}" type="datetime1">
              <a:rPr lang="en-US" smtClean="0"/>
              <a:t>10/19/22</a:t>
            </a:fld>
            <a:endParaRPr lang="en-US"/>
          </a:p>
        </p:txBody>
      </p:sp>
      <p:sp>
        <p:nvSpPr>
          <p:cNvPr id="8" name="Footer Placeholder 7"/>
          <p:cNvSpPr>
            <a:spLocks noGrp="1"/>
          </p:cNvSpPr>
          <p:nvPr>
            <p:ph type="ftr" sz="quarter" idx="11"/>
          </p:nvPr>
        </p:nvSpPr>
        <p:spPr/>
        <p:txBody>
          <a:bodyPr/>
          <a:lstStyle/>
          <a:p>
            <a:r>
              <a:rPr lang="en-US"/>
              <a:t>Confidential Quality Improvement Information, Ohio Revised Code Sections 2305.24, et seq - Dayton Children's</a:t>
            </a:r>
          </a:p>
        </p:txBody>
      </p:sp>
      <p:sp>
        <p:nvSpPr>
          <p:cNvPr id="9" name="Slide Number Placeholder 8"/>
          <p:cNvSpPr>
            <a:spLocks noGrp="1"/>
          </p:cNvSpPr>
          <p:nvPr>
            <p:ph type="sldNum" sz="quarter" idx="12"/>
          </p:nvPr>
        </p:nvSpPr>
        <p:spPr/>
        <p:txBody>
          <a:bodyPr/>
          <a:lstStyle/>
          <a:p>
            <a:fld id="{68A274D8-BDF7-394B-B94E-BD6A355A686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pic>
        <p:nvPicPr>
          <p:cNvPr id="13" name="Picture 12"/>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304548" y="6146892"/>
            <a:ext cx="2432527" cy="405228"/>
          </a:xfrm>
          <a:prstGeom prst="rect">
            <a:avLst/>
          </a:prstGeom>
        </p:spPr>
      </p:pic>
    </p:spTree>
    <p:extLst>
      <p:ext uri="{BB962C8B-B14F-4D97-AF65-F5344CB8AC3E}">
        <p14:creationId xmlns:p14="http://schemas.microsoft.com/office/powerpoint/2010/main" val="35696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9144000" cy="6350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B313A036-A0F6-4479-80A8-09E8C741016B}" type="datetime1">
              <a:rPr lang="en-US" smtClean="0"/>
              <a:t>10/19/22</a:t>
            </a:fld>
            <a:endParaRPr lang="en-US"/>
          </a:p>
        </p:txBody>
      </p:sp>
      <p:sp>
        <p:nvSpPr>
          <p:cNvPr id="7" name="Footer Placeholder 6"/>
          <p:cNvSpPr>
            <a:spLocks noGrp="1"/>
          </p:cNvSpPr>
          <p:nvPr>
            <p:ph type="ftr" sz="quarter" idx="11"/>
          </p:nvPr>
        </p:nvSpPr>
        <p:spPr/>
        <p:txBody>
          <a:bodyPr/>
          <a:lstStyle/>
          <a:p>
            <a:r>
              <a:rPr lang="en-US"/>
              <a:t>Confidential Quality Improvement Information, Ohio Revised Code Sections 2305.24, et seq - Dayton Children's</a:t>
            </a:r>
          </a:p>
        </p:txBody>
      </p:sp>
      <p:sp>
        <p:nvSpPr>
          <p:cNvPr id="8" name="Slide Number Placeholder 7"/>
          <p:cNvSpPr>
            <a:spLocks noGrp="1"/>
          </p:cNvSpPr>
          <p:nvPr>
            <p:ph type="sldNum" sz="quarter" idx="12"/>
          </p:nvPr>
        </p:nvSpPr>
        <p:spPr/>
        <p:txBody>
          <a:bodyPr/>
          <a:lstStyle/>
          <a:p>
            <a:fld id="{68A274D8-BDF7-394B-B94E-BD6A355A686C}" type="slidenum">
              <a:rPr lang="en-US" smtClean="0"/>
              <a:pPr/>
              <a:t>‹#›</a:t>
            </a:fld>
            <a:endParaRPr lang="en-US"/>
          </a:p>
        </p:txBody>
      </p:sp>
      <p:pic>
        <p:nvPicPr>
          <p:cNvPr id="11" name="Picture 10"/>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304548" y="6146892"/>
            <a:ext cx="2432527" cy="405228"/>
          </a:xfrm>
          <a:prstGeom prst="rect">
            <a:avLst/>
          </a:prstGeom>
        </p:spPr>
      </p:pic>
    </p:spTree>
    <p:extLst>
      <p:ext uri="{BB962C8B-B14F-4D97-AF65-F5344CB8AC3E}">
        <p14:creationId xmlns:p14="http://schemas.microsoft.com/office/powerpoint/2010/main" val="80191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9144000" cy="6350000"/>
          </a:xfrm>
          <a:prstGeom prst="rect">
            <a:avLst/>
          </a:prstGeom>
        </p:spPr>
      </p:pic>
      <p:sp>
        <p:nvSpPr>
          <p:cNvPr id="2" name="Date Placeholder 1"/>
          <p:cNvSpPr>
            <a:spLocks noGrp="1"/>
          </p:cNvSpPr>
          <p:nvPr>
            <p:ph type="dt" sz="half" idx="10"/>
          </p:nvPr>
        </p:nvSpPr>
        <p:spPr/>
        <p:txBody>
          <a:bodyPr/>
          <a:lstStyle/>
          <a:p>
            <a:fld id="{6425E8A7-DF92-4408-91AB-5F2800BE859C}" type="datetime1">
              <a:rPr lang="en-US" smtClean="0"/>
              <a:t>10/19/22</a:t>
            </a:fld>
            <a:endParaRPr lang="en-US"/>
          </a:p>
        </p:txBody>
      </p:sp>
      <p:sp>
        <p:nvSpPr>
          <p:cNvPr id="3" name="Footer Placeholder 2"/>
          <p:cNvSpPr>
            <a:spLocks noGrp="1"/>
          </p:cNvSpPr>
          <p:nvPr>
            <p:ph type="ftr" sz="quarter" idx="11"/>
          </p:nvPr>
        </p:nvSpPr>
        <p:spPr/>
        <p:txBody>
          <a:bodyPr/>
          <a:lstStyle/>
          <a:p>
            <a:r>
              <a:rPr lang="en-US"/>
              <a:t>Confidential Quality Improvement Information, Ohio Revised Code Sections 2305.24, et seq - Dayton Children's</a:t>
            </a:r>
          </a:p>
        </p:txBody>
      </p:sp>
      <p:sp>
        <p:nvSpPr>
          <p:cNvPr id="4" name="Slide Number Placeholder 3"/>
          <p:cNvSpPr>
            <a:spLocks noGrp="1"/>
          </p:cNvSpPr>
          <p:nvPr>
            <p:ph type="sldNum" sz="quarter" idx="12"/>
          </p:nvPr>
        </p:nvSpPr>
        <p:spPr/>
        <p:txBody>
          <a:bodyPr/>
          <a:lstStyle/>
          <a:p>
            <a:fld id="{68A274D8-BDF7-394B-B94E-BD6A355A686C}" type="slidenum">
              <a:rPr lang="en-US" smtClean="0"/>
              <a:t>‹#›</a:t>
            </a:fld>
            <a:endParaRPr lang="en-US"/>
          </a:p>
        </p:txBody>
      </p:sp>
      <p:pic>
        <p:nvPicPr>
          <p:cNvPr id="7" name="Picture 6"/>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304548" y="6146892"/>
            <a:ext cx="2432527" cy="405228"/>
          </a:xfrm>
          <a:prstGeom prst="rect">
            <a:avLst/>
          </a:prstGeom>
        </p:spPr>
      </p:pic>
    </p:spTree>
    <p:extLst>
      <p:ext uri="{BB962C8B-B14F-4D97-AF65-F5344CB8AC3E}">
        <p14:creationId xmlns:p14="http://schemas.microsoft.com/office/powerpoint/2010/main" val="11208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0"/>
            <a:ext cx="9144000" cy="6350000"/>
          </a:xfrm>
          <a:prstGeom prst="rect">
            <a:avLst/>
          </a:prstGeom>
        </p:spPr>
      </p:pic>
      <p:sp>
        <p:nvSpPr>
          <p:cNvPr id="2" name="Title 1"/>
          <p:cNvSpPr>
            <a:spLocks noGrp="1"/>
          </p:cNvSpPr>
          <p:nvPr>
            <p:ph type="title"/>
          </p:nvPr>
        </p:nvSpPr>
        <p:spPr>
          <a:xfrm>
            <a:off x="629841" y="457199"/>
            <a:ext cx="2949178" cy="2806699"/>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3887391" y="457200"/>
            <a:ext cx="4629150" cy="540385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3429000"/>
            <a:ext cx="2949178" cy="2439988"/>
          </a:xfrm>
        </p:spPr>
        <p:txBody>
          <a:bodyPr>
            <a:normAutofit/>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073770-CC60-47B0-AC68-1B25686B3AB3}" type="datetime1">
              <a:rPr lang="en-US" smtClean="0"/>
              <a:t>10/19/22</a:t>
            </a:fld>
            <a:endParaRPr lang="en-US"/>
          </a:p>
        </p:txBody>
      </p:sp>
      <p:sp>
        <p:nvSpPr>
          <p:cNvPr id="6" name="Footer Placeholder 5"/>
          <p:cNvSpPr>
            <a:spLocks noGrp="1"/>
          </p:cNvSpPr>
          <p:nvPr>
            <p:ph type="ftr" sz="quarter" idx="11"/>
          </p:nvPr>
        </p:nvSpPr>
        <p:spPr/>
        <p:txBody>
          <a:bodyPr/>
          <a:lstStyle/>
          <a:p>
            <a:r>
              <a:rPr lang="en-US"/>
              <a:t>Confidential Quality Improvement Information, Ohio Revised Code Sections 2305.24, et seq - Dayton Children's</a:t>
            </a:r>
          </a:p>
        </p:txBody>
      </p:sp>
      <p:sp>
        <p:nvSpPr>
          <p:cNvPr id="7" name="Slide Number Placeholder 6"/>
          <p:cNvSpPr>
            <a:spLocks noGrp="1"/>
          </p:cNvSpPr>
          <p:nvPr>
            <p:ph type="sldNum" sz="quarter" idx="12"/>
          </p:nvPr>
        </p:nvSpPr>
        <p:spPr/>
        <p:txBody>
          <a:bodyPr/>
          <a:lstStyle/>
          <a:p>
            <a:fld id="{68A274D8-BDF7-394B-B94E-BD6A355A686C}" type="slidenum">
              <a:rPr lang="en-US" smtClean="0"/>
              <a:t>‹#›</a:t>
            </a:fld>
            <a:endParaRPr lang="en-US"/>
          </a:p>
        </p:txBody>
      </p:sp>
      <p:pic>
        <p:nvPicPr>
          <p:cNvPr id="10" name="Picture 9"/>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304548" y="6146892"/>
            <a:ext cx="2432527" cy="405228"/>
          </a:xfrm>
          <a:prstGeom prst="rect">
            <a:avLst/>
          </a:prstGeom>
        </p:spPr>
      </p:pic>
    </p:spTree>
    <p:extLst>
      <p:ext uri="{BB962C8B-B14F-4D97-AF65-F5344CB8AC3E}">
        <p14:creationId xmlns:p14="http://schemas.microsoft.com/office/powerpoint/2010/main" val="48220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0"/>
            <a:ext cx="9144000" cy="6350000"/>
          </a:xfrm>
          <a:prstGeom prst="rect">
            <a:avLst/>
          </a:prstGeom>
        </p:spPr>
      </p:pic>
      <p:sp>
        <p:nvSpPr>
          <p:cNvPr id="2" name="Title 1"/>
          <p:cNvSpPr>
            <a:spLocks noGrp="1"/>
          </p:cNvSpPr>
          <p:nvPr>
            <p:ph type="title"/>
          </p:nvPr>
        </p:nvSpPr>
        <p:spPr>
          <a:xfrm>
            <a:off x="629841" y="457199"/>
            <a:ext cx="2949178" cy="2806699"/>
          </a:xfrm>
        </p:spPr>
        <p:txBody>
          <a:bodyPr anchor="b">
            <a:noAutofit/>
          </a:bodyPr>
          <a:lstStyle>
            <a:lvl1pPr>
              <a:defRPr sz="4000"/>
            </a:lvl1pPr>
          </a:lstStyle>
          <a:p>
            <a:r>
              <a:rPr lang="en-US"/>
              <a:t>Click to edit Master title style</a:t>
            </a:r>
          </a:p>
        </p:txBody>
      </p:sp>
      <p:sp>
        <p:nvSpPr>
          <p:cNvPr id="3" name="Picture Placeholder 2"/>
          <p:cNvSpPr>
            <a:spLocks noGrp="1"/>
          </p:cNvSpPr>
          <p:nvPr>
            <p:ph type="pic" idx="1"/>
          </p:nvPr>
        </p:nvSpPr>
        <p:spPr>
          <a:xfrm>
            <a:off x="3887391" y="457200"/>
            <a:ext cx="4629150" cy="516636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3429000"/>
            <a:ext cx="2949178" cy="2439988"/>
          </a:xfrm>
        </p:spPr>
        <p:txBody>
          <a:bodyPr>
            <a:normAutofit/>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59241EE-2E36-4CFD-9114-578B851E4D76}" type="datetime1">
              <a:rPr lang="en-US" smtClean="0"/>
              <a:t>10/19/22</a:t>
            </a:fld>
            <a:endParaRPr lang="en-US"/>
          </a:p>
        </p:txBody>
      </p:sp>
      <p:sp>
        <p:nvSpPr>
          <p:cNvPr id="6" name="Footer Placeholder 5"/>
          <p:cNvSpPr>
            <a:spLocks noGrp="1"/>
          </p:cNvSpPr>
          <p:nvPr>
            <p:ph type="ftr" sz="quarter" idx="11"/>
          </p:nvPr>
        </p:nvSpPr>
        <p:spPr/>
        <p:txBody>
          <a:bodyPr/>
          <a:lstStyle/>
          <a:p>
            <a:r>
              <a:rPr lang="en-US"/>
              <a:t>Confidential Quality Improvement Information, Ohio Revised Code Sections 2305.24, et seq - Dayton Children's</a:t>
            </a:r>
          </a:p>
        </p:txBody>
      </p:sp>
      <p:sp>
        <p:nvSpPr>
          <p:cNvPr id="7" name="Slide Number Placeholder 6"/>
          <p:cNvSpPr>
            <a:spLocks noGrp="1"/>
          </p:cNvSpPr>
          <p:nvPr>
            <p:ph type="sldNum" sz="quarter" idx="12"/>
          </p:nvPr>
        </p:nvSpPr>
        <p:spPr/>
        <p:txBody>
          <a:bodyPr/>
          <a:lstStyle/>
          <a:p>
            <a:fld id="{68A274D8-BDF7-394B-B94E-BD6A355A686C}" type="slidenum">
              <a:rPr lang="en-US" smtClean="0"/>
              <a:t>‹#›</a:t>
            </a:fld>
            <a:endParaRPr lang="en-US"/>
          </a:p>
        </p:txBody>
      </p:sp>
      <p:pic>
        <p:nvPicPr>
          <p:cNvPr id="10" name="Picture 9"/>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304548" y="6146892"/>
            <a:ext cx="2432527" cy="405228"/>
          </a:xfrm>
          <a:prstGeom prst="rect">
            <a:avLst/>
          </a:prstGeom>
        </p:spPr>
      </p:pic>
    </p:spTree>
    <p:extLst>
      <p:ext uri="{BB962C8B-B14F-4D97-AF65-F5344CB8AC3E}">
        <p14:creationId xmlns:p14="http://schemas.microsoft.com/office/powerpoint/2010/main" val="204600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0050" y="228601"/>
            <a:ext cx="8343900" cy="1295400"/>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400050" y="1676400"/>
            <a:ext cx="8343900" cy="4500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14487" y="6515100"/>
            <a:ext cx="1071563" cy="342901"/>
          </a:xfrm>
          <a:prstGeom prst="rect">
            <a:avLst/>
          </a:prstGeom>
        </p:spPr>
        <p:txBody>
          <a:bodyPr vert="horz" lIns="0" tIns="0" rIns="0" bIns="0" rtlCol="0" anchor="t"/>
          <a:lstStyle>
            <a:lvl1pPr algn="l">
              <a:defRPr sz="750">
                <a:solidFill>
                  <a:schemeClr val="bg1"/>
                </a:solidFill>
              </a:defRPr>
            </a:lvl1pPr>
          </a:lstStyle>
          <a:p>
            <a:fld id="{9AB3FFAE-8BD2-4D9C-BE15-36FFAA9ECDB8}" type="datetime1">
              <a:rPr lang="en-US" smtClean="0"/>
              <a:t>10/19/22</a:t>
            </a:fld>
            <a:endParaRPr lang="en-US"/>
          </a:p>
        </p:txBody>
      </p:sp>
      <p:sp>
        <p:nvSpPr>
          <p:cNvPr id="5" name="Footer Placeholder 4"/>
          <p:cNvSpPr>
            <a:spLocks noGrp="1"/>
          </p:cNvSpPr>
          <p:nvPr>
            <p:ph type="ftr" sz="quarter" idx="3"/>
          </p:nvPr>
        </p:nvSpPr>
        <p:spPr>
          <a:xfrm>
            <a:off x="2686050" y="6515101"/>
            <a:ext cx="4171950" cy="342901"/>
          </a:xfrm>
          <a:prstGeom prst="rect">
            <a:avLst/>
          </a:prstGeom>
        </p:spPr>
        <p:txBody>
          <a:bodyPr vert="horz" lIns="0" tIns="0" rIns="0" bIns="0" rtlCol="0" anchor="t"/>
          <a:lstStyle>
            <a:lvl1pPr algn="l">
              <a:defRPr sz="750">
                <a:solidFill>
                  <a:schemeClr val="bg1"/>
                </a:solidFill>
              </a:defRPr>
            </a:lvl1pPr>
          </a:lstStyle>
          <a:p>
            <a:r>
              <a:rPr lang="en-US"/>
              <a:t>Confidential Quality Improvement Information, Ohio Revised Code Sections 2305.24, et seq - Dayton Children's</a:t>
            </a:r>
          </a:p>
        </p:txBody>
      </p:sp>
      <p:sp>
        <p:nvSpPr>
          <p:cNvPr id="6" name="Slide Number Placeholder 5"/>
          <p:cNvSpPr>
            <a:spLocks noGrp="1"/>
          </p:cNvSpPr>
          <p:nvPr>
            <p:ph type="sldNum" sz="quarter" idx="4"/>
          </p:nvPr>
        </p:nvSpPr>
        <p:spPr>
          <a:xfrm>
            <a:off x="400050" y="6515100"/>
            <a:ext cx="1214438" cy="342901"/>
          </a:xfrm>
          <a:prstGeom prst="rect">
            <a:avLst/>
          </a:prstGeom>
        </p:spPr>
        <p:txBody>
          <a:bodyPr vert="horz" lIns="0" tIns="0" rIns="0" bIns="0" rtlCol="0" anchor="t"/>
          <a:lstStyle>
            <a:lvl1pPr algn="l">
              <a:defRPr sz="750">
                <a:solidFill>
                  <a:schemeClr val="bg1"/>
                </a:solidFill>
              </a:defRPr>
            </a:lvl1pPr>
          </a:lstStyle>
          <a:p>
            <a:fld id="{68A274D8-BDF7-394B-B94E-BD6A355A686C}" type="slidenum">
              <a:rPr lang="en-US" smtClean="0"/>
              <a:pPr/>
              <a:t>‹#›</a:t>
            </a:fld>
            <a:endParaRPr lang="en-US"/>
          </a:p>
        </p:txBody>
      </p:sp>
    </p:spTree>
    <p:extLst>
      <p:ext uri="{BB962C8B-B14F-4D97-AF65-F5344CB8AC3E}">
        <p14:creationId xmlns:p14="http://schemas.microsoft.com/office/powerpoint/2010/main" val="76914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800" rtl="0" eaLnBrk="1" latinLnBrk="0" hangingPunct="1">
        <a:lnSpc>
          <a:spcPct val="90000"/>
        </a:lnSpc>
        <a:spcBef>
          <a:spcPct val="0"/>
        </a:spcBef>
        <a:buNone/>
        <a:defRPr sz="3600" b="1" kern="1200">
          <a:solidFill>
            <a:schemeClr val="accent3"/>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Courier New" charset="0"/>
        <a:buChar char="o"/>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Courier New" charset="0"/>
        <a:buChar char="o"/>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52" userDrawn="1">
          <p15:clr>
            <a:srgbClr val="F26B43"/>
          </p15:clr>
        </p15:guide>
        <p15:guide id="4" pos="5508" userDrawn="1">
          <p15:clr>
            <a:srgbClr val="F26B43"/>
          </p15:clr>
        </p15:guide>
        <p15:guide id="5" orient="horz" pos="1056" userDrawn="1">
          <p15:clr>
            <a:srgbClr val="F26B43"/>
          </p15:clr>
        </p15:guide>
        <p15:guide id="6" orient="horz" pos="960" userDrawn="1">
          <p15:clr>
            <a:srgbClr val="F26B43"/>
          </p15:clr>
        </p15:guide>
        <p15:guide id="7" orient="horz" pos="144" userDrawn="1">
          <p15:clr>
            <a:srgbClr val="F26B43"/>
          </p15:clr>
        </p15:guide>
        <p15:guide id="8" orient="horz" pos="4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10/19/22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PeraltaE@childrensdayton.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mutyalar@childrensdayton.org" TargetMode="External"/><Relationship Id="rId2" Type="http://schemas.openxmlformats.org/officeDocument/2006/relationships/hyperlink" Target="mailto:sandbergk@childrensdayton.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bugnitzc@childrensdayton.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mutyalak@childrensDayton.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mutyalak@childrensDayton.org" TargetMode="External"/><Relationship Id="rId2" Type="http://schemas.openxmlformats.org/officeDocument/2006/relationships/hyperlink" Target="mailto:Meyers@childrensdayton.org" TargetMode="External"/><Relationship Id="rId1" Type="http://schemas.openxmlformats.org/officeDocument/2006/relationships/slideLayout" Target="../slideLayouts/slideLayout2.xml"/><Relationship Id="rId4" Type="http://schemas.openxmlformats.org/officeDocument/2006/relationships/hyperlink" Target="mailto:nicholsony@childrensdayton.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mutyalak@childrensDayton.org" TargetMode="External"/><Relationship Id="rId2" Type="http://schemas.openxmlformats.org/officeDocument/2006/relationships/hyperlink" Target="mailto:Almazans@childrensdayton.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wasylyshen-velascoj@childrensdayton.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neumeiers@childrensdayton.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aldughiema@childrensdayton.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dzodzomenyos@childrensdayton.o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chowl@childrensdayton.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vannostrands@childrensdayton.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Winnerk@childrensdayton.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fonsecal@childrensdayton.org" TargetMode="External"/><Relationship Id="rId2" Type="http://schemas.openxmlformats.org/officeDocument/2006/relationships/hyperlink" Target="mailto:kumarg@childrensdayton.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HartkeS@childrensdayton.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Vishn@childrensdayt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E1856-E0C1-5040-AD51-43C17E5D0DEF}"/>
              </a:ext>
            </a:extLst>
          </p:cNvPr>
          <p:cNvSpPr>
            <a:spLocks noGrp="1"/>
          </p:cNvSpPr>
          <p:nvPr>
            <p:ph type="ctrTitle"/>
          </p:nvPr>
        </p:nvSpPr>
        <p:spPr/>
        <p:txBody>
          <a:bodyPr/>
          <a:lstStyle/>
          <a:p>
            <a:r>
              <a:rPr lang="en-US" dirty="0"/>
              <a:t>Research Fair</a:t>
            </a:r>
          </a:p>
        </p:txBody>
      </p:sp>
      <p:sp>
        <p:nvSpPr>
          <p:cNvPr id="3" name="Subtitle 2">
            <a:extLst>
              <a:ext uri="{FF2B5EF4-FFF2-40B4-BE49-F238E27FC236}">
                <a16:creationId xmlns:a16="http://schemas.microsoft.com/office/drawing/2014/main" id="{96FD0A54-2886-184D-903B-D0CAB9948B82}"/>
              </a:ext>
            </a:extLst>
          </p:cNvPr>
          <p:cNvSpPr>
            <a:spLocks noGrp="1"/>
          </p:cNvSpPr>
          <p:nvPr>
            <p:ph type="subTitle" idx="1"/>
          </p:nvPr>
        </p:nvSpPr>
        <p:spPr/>
        <p:txBody>
          <a:bodyPr/>
          <a:lstStyle/>
          <a:p>
            <a:r>
              <a:rPr lang="en-US" dirty="0"/>
              <a:t>October  2022</a:t>
            </a:r>
          </a:p>
        </p:txBody>
      </p:sp>
    </p:spTree>
    <p:extLst>
      <p:ext uri="{BB962C8B-B14F-4D97-AF65-F5344CB8AC3E}">
        <p14:creationId xmlns:p14="http://schemas.microsoft.com/office/powerpoint/2010/main" val="2881320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B652D-2F58-4359-9351-9D9B70225B0E}"/>
              </a:ext>
            </a:extLst>
          </p:cNvPr>
          <p:cNvSpPr>
            <a:spLocks noGrp="1"/>
          </p:cNvSpPr>
          <p:nvPr>
            <p:ph type="title"/>
          </p:nvPr>
        </p:nvSpPr>
        <p:spPr>
          <a:xfrm>
            <a:off x="293518" y="-150180"/>
            <a:ext cx="8343900" cy="1295400"/>
          </a:xfrm>
        </p:spPr>
        <p:txBody>
          <a:bodyPr/>
          <a:lstStyle/>
          <a:p>
            <a:r>
              <a:rPr lang="en-US" dirty="0"/>
              <a:t>Child Advocacy	</a:t>
            </a:r>
          </a:p>
        </p:txBody>
      </p:sp>
      <p:sp>
        <p:nvSpPr>
          <p:cNvPr id="3" name="Content Placeholder 2">
            <a:extLst>
              <a:ext uri="{FF2B5EF4-FFF2-40B4-BE49-F238E27FC236}">
                <a16:creationId xmlns:a16="http://schemas.microsoft.com/office/drawing/2014/main" id="{537E8302-035A-4ED6-826A-8CBE1DE074C5}"/>
              </a:ext>
            </a:extLst>
          </p:cNvPr>
          <p:cNvSpPr>
            <a:spLocks noGrp="1"/>
          </p:cNvSpPr>
          <p:nvPr>
            <p:ph idx="1"/>
          </p:nvPr>
        </p:nvSpPr>
        <p:spPr>
          <a:xfrm>
            <a:off x="400050" y="985422"/>
            <a:ext cx="8343900" cy="5031744"/>
          </a:xfrm>
        </p:spPr>
        <p:txBody>
          <a:bodyPr vert="horz" lIns="0" tIns="0" rIns="0" bIns="0" rtlCol="0" anchor="t">
            <a:normAutofit fontScale="85000" lnSpcReduction="20000"/>
          </a:bodyPr>
          <a:lstStyle/>
          <a:p>
            <a:r>
              <a:rPr lang="en-US" dirty="0"/>
              <a:t>Possible new research (all with potential for resident involvement):</a:t>
            </a:r>
          </a:p>
          <a:p>
            <a:pPr lvl="1"/>
            <a:r>
              <a:rPr lang="en-US" dirty="0"/>
              <a:t>Understanding and enacting child death review recommendations in the community</a:t>
            </a:r>
          </a:p>
          <a:p>
            <a:pPr lvl="2"/>
            <a:r>
              <a:rPr lang="en-US" dirty="0"/>
              <a:t>Community-based implementation project partnering with health department</a:t>
            </a:r>
          </a:p>
          <a:p>
            <a:pPr lvl="1"/>
            <a:r>
              <a:rPr lang="en-US" dirty="0"/>
              <a:t>Earned-income tax credit and poverty policy impacts on child maltreatment</a:t>
            </a:r>
          </a:p>
          <a:p>
            <a:pPr lvl="2"/>
            <a:r>
              <a:rPr lang="en-US" dirty="0"/>
              <a:t>Ecological level, using publicly available data</a:t>
            </a:r>
          </a:p>
          <a:p>
            <a:pPr lvl="1"/>
            <a:r>
              <a:rPr lang="en-US" dirty="0"/>
              <a:t>Sentinel injuries and skeletal survey compliance</a:t>
            </a:r>
          </a:p>
          <a:p>
            <a:pPr lvl="2"/>
            <a:r>
              <a:rPr lang="en-US" dirty="0"/>
              <a:t>Retrospective chart review, based on TRAIN study</a:t>
            </a:r>
          </a:p>
          <a:p>
            <a:pPr lvl="1"/>
            <a:r>
              <a:rPr lang="en-US" dirty="0"/>
              <a:t>Cost implications of medical child abuse</a:t>
            </a:r>
          </a:p>
          <a:p>
            <a:pPr lvl="2"/>
            <a:r>
              <a:rPr lang="en-US" dirty="0"/>
              <a:t>Descriptive study on prior MCA cases, costs pre- and post- diagnosis</a:t>
            </a:r>
          </a:p>
          <a:p>
            <a:pPr lvl="1"/>
            <a:r>
              <a:rPr lang="en-US" dirty="0"/>
              <a:t>CK levels, outcomes (AKI incidence), thresholds for inpatient care, IVF</a:t>
            </a:r>
          </a:p>
          <a:p>
            <a:pPr lvl="2"/>
            <a:r>
              <a:rPr lang="en-US" dirty="0"/>
              <a:t>Retrospective chart review, descriptive</a:t>
            </a:r>
          </a:p>
          <a:p>
            <a:pPr lvl="1"/>
            <a:r>
              <a:rPr lang="en-US" dirty="0"/>
              <a:t>Racial disparities in child advocacy consults, maltreatment evaluations, reporting</a:t>
            </a:r>
          </a:p>
          <a:p>
            <a:pPr lvl="2"/>
            <a:r>
              <a:rPr lang="en-US" dirty="0"/>
              <a:t>Retrospective chart review</a:t>
            </a:r>
          </a:p>
          <a:p>
            <a:pPr lvl="1"/>
            <a:r>
              <a:rPr lang="en-US" dirty="0"/>
              <a:t>Collaborative projects with other services as primary (e.g. ortho, hematology, trauma surgery)</a:t>
            </a:r>
          </a:p>
          <a:p>
            <a:endParaRPr lang="en-US" dirty="0"/>
          </a:p>
          <a:p>
            <a:r>
              <a:rPr lang="en-US" dirty="0"/>
              <a:t>Resident involvement dependent on time commitment but very flexible</a:t>
            </a:r>
          </a:p>
          <a:p>
            <a:endParaRPr lang="en-US" dirty="0"/>
          </a:p>
          <a:p>
            <a:r>
              <a:rPr lang="en-US" dirty="0"/>
              <a:t>Contact information: Child Advocacy coordinator, Erika Peralta, x3050</a:t>
            </a:r>
          </a:p>
          <a:p>
            <a:pPr lvl="1">
              <a:buFont typeface="Courier New"/>
            </a:pPr>
            <a:r>
              <a:rPr lang="en-US" dirty="0">
                <a:cs typeface="Arial" panose="020B0604020202020204"/>
                <a:hlinkClick r:id="rId2"/>
              </a:rPr>
              <a:t>PeraltaE@childrensdayton.org</a:t>
            </a:r>
            <a:endParaRPr lang="en-US" dirty="0">
              <a:cs typeface="Arial" panose="020B0604020202020204"/>
            </a:endParaRPr>
          </a:p>
          <a:p>
            <a:pPr lvl="1">
              <a:buFont typeface="Courier New"/>
            </a:pPr>
            <a:endParaRPr lang="en-US" dirty="0">
              <a:cs typeface="Arial" panose="020B0604020202020204"/>
            </a:endParaRPr>
          </a:p>
          <a:p>
            <a:endParaRPr lang="en-US" dirty="0"/>
          </a:p>
          <a:p>
            <a:endParaRPr lang="en-US" dirty="0">
              <a:cs typeface="Arial" panose="020B0604020202020204"/>
            </a:endParaRPr>
          </a:p>
        </p:txBody>
      </p:sp>
      <p:sp>
        <p:nvSpPr>
          <p:cNvPr id="4" name="Footer Placeholder 3">
            <a:extLst>
              <a:ext uri="{FF2B5EF4-FFF2-40B4-BE49-F238E27FC236}">
                <a16:creationId xmlns:a16="http://schemas.microsoft.com/office/drawing/2014/main" id="{6762D3DE-A11C-4965-8658-8D69B1CC3973}"/>
              </a:ext>
            </a:extLst>
          </p:cNvPr>
          <p:cNvSpPr>
            <a:spLocks noGrp="1"/>
          </p:cNvSpPr>
          <p:nvPr>
            <p:ph type="ftr" sz="quarter" idx="11"/>
          </p:nvPr>
        </p:nvSpPr>
        <p:spPr/>
        <p:txBody>
          <a:bodyPr/>
          <a:lstStyle/>
          <a:p>
            <a:endParaRPr lang="en-US">
              <a:cs typeface="Arial"/>
            </a:endParaRPr>
          </a:p>
        </p:txBody>
      </p:sp>
      <p:sp>
        <p:nvSpPr>
          <p:cNvPr id="5" name="Slide Number Placeholder 4">
            <a:extLst>
              <a:ext uri="{FF2B5EF4-FFF2-40B4-BE49-F238E27FC236}">
                <a16:creationId xmlns:a16="http://schemas.microsoft.com/office/drawing/2014/main" id="{3A2E6449-5D09-4083-A65E-9E6E3626E1C3}"/>
              </a:ext>
            </a:extLst>
          </p:cNvPr>
          <p:cNvSpPr>
            <a:spLocks noGrp="1"/>
          </p:cNvSpPr>
          <p:nvPr>
            <p:ph type="sldNum" sz="quarter" idx="12"/>
          </p:nvPr>
        </p:nvSpPr>
        <p:spPr/>
        <p:txBody>
          <a:bodyPr/>
          <a:lstStyle/>
          <a:p>
            <a:fld id="{68A274D8-BDF7-394B-B94E-BD6A355A686C}" type="slidenum">
              <a:rPr lang="en-US" smtClean="0"/>
              <a:t>10</a:t>
            </a:fld>
            <a:endParaRPr lang="en-US"/>
          </a:p>
        </p:txBody>
      </p:sp>
    </p:spTree>
    <p:extLst>
      <p:ext uri="{BB962C8B-B14F-4D97-AF65-F5344CB8AC3E}">
        <p14:creationId xmlns:p14="http://schemas.microsoft.com/office/powerpoint/2010/main" val="2773797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8446-BD8A-8E96-7F06-21412153D396}"/>
              </a:ext>
            </a:extLst>
          </p:cNvPr>
          <p:cNvSpPr>
            <a:spLocks noGrp="1"/>
          </p:cNvSpPr>
          <p:nvPr>
            <p:ph type="title"/>
          </p:nvPr>
        </p:nvSpPr>
        <p:spPr/>
        <p:txBody>
          <a:bodyPr/>
          <a:lstStyle/>
          <a:p>
            <a:r>
              <a:rPr lang="en-US"/>
              <a:t>Gastroenterology: Research</a:t>
            </a:r>
            <a:endParaRPr lang="en-US">
              <a:cs typeface="Arial"/>
            </a:endParaRPr>
          </a:p>
        </p:txBody>
      </p:sp>
      <p:sp>
        <p:nvSpPr>
          <p:cNvPr id="3" name="Content Placeholder 2">
            <a:extLst>
              <a:ext uri="{FF2B5EF4-FFF2-40B4-BE49-F238E27FC236}">
                <a16:creationId xmlns:a16="http://schemas.microsoft.com/office/drawing/2014/main" id="{69DD0198-DADF-5B96-686A-4005BC49FA5B}"/>
              </a:ext>
            </a:extLst>
          </p:cNvPr>
          <p:cNvSpPr>
            <a:spLocks noGrp="1"/>
          </p:cNvSpPr>
          <p:nvPr>
            <p:ph idx="1"/>
          </p:nvPr>
        </p:nvSpPr>
        <p:spPr>
          <a:xfrm>
            <a:off x="400050" y="1676400"/>
            <a:ext cx="8343900" cy="4260437"/>
          </a:xfrm>
        </p:spPr>
        <p:txBody>
          <a:bodyPr vert="horz" lIns="0" tIns="0" rIns="0" bIns="0" rtlCol="0" anchor="t">
            <a:normAutofit fontScale="85000" lnSpcReduction="20000"/>
          </a:bodyPr>
          <a:lstStyle/>
          <a:p>
            <a:r>
              <a:rPr lang="en-US" b="1" dirty="0">
                <a:ea typeface="+mn-lt"/>
                <a:cs typeface="+mn-lt"/>
              </a:rPr>
              <a:t>IBD disease burden</a:t>
            </a:r>
            <a:endParaRPr lang="en-US" dirty="0"/>
          </a:p>
          <a:p>
            <a:pPr lvl="1"/>
            <a:r>
              <a:rPr lang="en-US"/>
              <a:t>Multicenter project, collaboration with State of Ohio</a:t>
            </a:r>
            <a:endParaRPr lang="en-US" dirty="0">
              <a:cs typeface="Arial"/>
            </a:endParaRPr>
          </a:p>
          <a:p>
            <a:pPr lvl="1"/>
            <a:r>
              <a:rPr lang="en-US" dirty="0">
                <a:ea typeface="+mn-lt"/>
                <a:cs typeface="+mn-lt"/>
              </a:rPr>
              <a:t>Cincinnati Children’s,</a:t>
            </a:r>
            <a:r>
              <a:rPr lang="en-US" dirty="0"/>
              <a:t> Cleveland clinic Children’s, Rainbow babies and Children’s,  Nationwide Children’s</a:t>
            </a:r>
            <a:endParaRPr lang="en-US">
              <a:cs typeface="Arial"/>
            </a:endParaRPr>
          </a:p>
          <a:p>
            <a:pPr lvl="1"/>
            <a:r>
              <a:rPr lang="en-US" dirty="0"/>
              <a:t>Cost of hospitalization, surgeries and medical care</a:t>
            </a:r>
            <a:endParaRPr lang="en-US" dirty="0">
              <a:cs typeface="Arial"/>
            </a:endParaRPr>
          </a:p>
          <a:p>
            <a:pPr lvl="1"/>
            <a:r>
              <a:rPr lang="en-US" dirty="0"/>
              <a:t>Resident can help with data collection, literature review and manuscript</a:t>
            </a:r>
            <a:endParaRPr lang="en-US" dirty="0">
              <a:cs typeface="Arial" panose="020B0604020202020204"/>
            </a:endParaRPr>
          </a:p>
          <a:p>
            <a:pPr lvl="1">
              <a:buFont typeface="Courier New"/>
              <a:buChar char="o"/>
            </a:pPr>
            <a:r>
              <a:rPr lang="en-US" dirty="0"/>
              <a:t>Cost analysis &amp; utilization research project</a:t>
            </a:r>
            <a:endParaRPr lang="en-US">
              <a:cs typeface="Arial"/>
            </a:endParaRPr>
          </a:p>
          <a:p>
            <a:pPr lvl="1"/>
            <a:r>
              <a:rPr lang="en-US" b="1"/>
              <a:t>Contact: </a:t>
            </a:r>
            <a:r>
              <a:rPr lang="en-US"/>
              <a:t>Kelly Sandberg, </a:t>
            </a:r>
            <a:r>
              <a:rPr lang="en-US" dirty="0">
                <a:hlinkClick r:id="rId2"/>
              </a:rPr>
              <a:t>sandbergk@childrensdayton.org</a:t>
            </a:r>
            <a:endParaRPr lang="en-US" dirty="0"/>
          </a:p>
          <a:p>
            <a:pPr lvl="1"/>
            <a:endParaRPr lang="en-US" dirty="0">
              <a:solidFill>
                <a:srgbClr val="000000"/>
              </a:solidFill>
              <a:ea typeface="+mn-lt"/>
              <a:cs typeface="+mn-lt"/>
            </a:endParaRPr>
          </a:p>
          <a:p>
            <a:pPr>
              <a:buFont typeface="Arial" charset="0"/>
              <a:buChar char="•"/>
            </a:pPr>
            <a:r>
              <a:rPr lang="en-US" b="1">
                <a:solidFill>
                  <a:schemeClr val="tx1">
                    <a:lumMod val="95000"/>
                    <a:lumOff val="5000"/>
                  </a:schemeClr>
                </a:solidFill>
                <a:ea typeface="+mn-lt"/>
                <a:cs typeface="+mn-lt"/>
              </a:rPr>
              <a:t>School causes constipation: decrease in emergency department visits for constipation during covid-19 pandemic school closures</a:t>
            </a:r>
            <a:endParaRPr lang="en-US" b="1" dirty="0">
              <a:solidFill>
                <a:schemeClr val="tx1">
                  <a:lumMod val="95000"/>
                  <a:lumOff val="5000"/>
                </a:schemeClr>
              </a:solidFill>
              <a:cs typeface="Arial"/>
            </a:endParaRPr>
          </a:p>
          <a:p>
            <a:pPr lvl="1"/>
            <a:r>
              <a:rPr lang="en-US">
                <a:ea typeface="+mn-lt"/>
                <a:cs typeface="+mn-lt"/>
              </a:rPr>
              <a:t>Data already collected from 2017 to 2021</a:t>
            </a:r>
          </a:p>
          <a:p>
            <a:pPr lvl="1"/>
            <a:r>
              <a:rPr lang="en-US">
                <a:ea typeface="+mn-lt"/>
                <a:cs typeface="+mn-lt"/>
              </a:rPr>
              <a:t>Poster presented at NASPGHAN conference Dec 2021</a:t>
            </a:r>
          </a:p>
          <a:p>
            <a:pPr lvl="1"/>
            <a:r>
              <a:rPr lang="en-US">
                <a:ea typeface="+mn-lt"/>
                <a:cs typeface="+mn-lt"/>
              </a:rPr>
              <a:t>Further data analysis needed for 2021-2022</a:t>
            </a:r>
          </a:p>
          <a:p>
            <a:pPr lvl="1"/>
            <a:r>
              <a:rPr lang="en-US">
                <a:ea typeface="+mn-lt"/>
                <a:cs typeface="+mn-lt"/>
              </a:rPr>
              <a:t>Manuscript to be written after data analysis</a:t>
            </a:r>
          </a:p>
          <a:p>
            <a:pPr lvl="1"/>
            <a:r>
              <a:rPr lang="en-US">
                <a:ea typeface="+mn-lt"/>
                <a:cs typeface="+mn-lt"/>
              </a:rPr>
              <a:t>Retrospective review</a:t>
            </a:r>
          </a:p>
          <a:p>
            <a:pPr lvl="1"/>
            <a:r>
              <a:rPr lang="en-US" b="1">
                <a:ea typeface="+mn-lt"/>
                <a:cs typeface="+mn-lt"/>
              </a:rPr>
              <a:t>Contact: </a:t>
            </a:r>
            <a:r>
              <a:rPr lang="en-US">
                <a:ea typeface="+mn-lt"/>
                <a:cs typeface="+mn-lt"/>
              </a:rPr>
              <a:t>Krishna Mutyala, MD </a:t>
            </a:r>
            <a:r>
              <a:rPr lang="en-US" dirty="0">
                <a:ea typeface="+mn-lt"/>
                <a:cs typeface="+mn-lt"/>
                <a:hlinkClick r:id="rId3"/>
              </a:rPr>
              <a:t>mutyalar@childrensdayton.org</a:t>
            </a:r>
            <a:endParaRPr lang="en-US">
              <a:cs typeface="Arial"/>
            </a:endParaRPr>
          </a:p>
          <a:p>
            <a:pPr>
              <a:buFont typeface="Arial" charset="0"/>
              <a:buChar char="•"/>
            </a:pPr>
            <a:endParaRPr lang="en-US" b="1" dirty="0">
              <a:solidFill>
                <a:srgbClr val="0D0D0D"/>
              </a:solidFill>
              <a:cs typeface="Arial"/>
            </a:endParaRPr>
          </a:p>
          <a:p>
            <a:pPr>
              <a:buFont typeface="Arial" charset="0"/>
              <a:buChar char="•"/>
            </a:pPr>
            <a:endParaRPr lang="en-US" dirty="0">
              <a:cs typeface="Arial"/>
            </a:endParaRPr>
          </a:p>
        </p:txBody>
      </p:sp>
      <p:sp>
        <p:nvSpPr>
          <p:cNvPr id="4" name="Footer Placeholder 3">
            <a:extLst>
              <a:ext uri="{FF2B5EF4-FFF2-40B4-BE49-F238E27FC236}">
                <a16:creationId xmlns:a16="http://schemas.microsoft.com/office/drawing/2014/main" id="{F1117221-3FE4-0626-2ECD-D92CD6ECE909}"/>
              </a:ext>
            </a:extLst>
          </p:cNvPr>
          <p:cNvSpPr>
            <a:spLocks noGrp="1"/>
          </p:cNvSpPr>
          <p:nvPr>
            <p:ph type="ftr" sz="quarter" idx="11"/>
          </p:nvPr>
        </p:nvSpPr>
        <p:spPr/>
        <p:txBody>
          <a:bodyPr/>
          <a:lstStyle/>
          <a:p>
            <a:endParaRPr lang="en-US" dirty="0">
              <a:cs typeface="Arial"/>
            </a:endParaRPr>
          </a:p>
        </p:txBody>
      </p:sp>
      <p:sp>
        <p:nvSpPr>
          <p:cNvPr id="5" name="Slide Number Placeholder 4">
            <a:extLst>
              <a:ext uri="{FF2B5EF4-FFF2-40B4-BE49-F238E27FC236}">
                <a16:creationId xmlns:a16="http://schemas.microsoft.com/office/drawing/2014/main" id="{98F55541-444C-1B88-D337-9CC8C528D385}"/>
              </a:ext>
            </a:extLst>
          </p:cNvPr>
          <p:cNvSpPr>
            <a:spLocks noGrp="1"/>
          </p:cNvSpPr>
          <p:nvPr>
            <p:ph type="sldNum" sz="quarter" idx="12"/>
          </p:nvPr>
        </p:nvSpPr>
        <p:spPr/>
        <p:txBody>
          <a:bodyPr/>
          <a:lstStyle/>
          <a:p>
            <a:fld id="{68A274D8-BDF7-394B-B94E-BD6A355A686C}" type="slidenum">
              <a:rPr lang="en-US" smtClean="0"/>
              <a:t>11</a:t>
            </a:fld>
            <a:endParaRPr lang="en-US"/>
          </a:p>
        </p:txBody>
      </p:sp>
    </p:spTree>
    <p:extLst>
      <p:ext uri="{BB962C8B-B14F-4D97-AF65-F5344CB8AC3E}">
        <p14:creationId xmlns:p14="http://schemas.microsoft.com/office/powerpoint/2010/main" val="3751576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830D-459B-F294-C416-D53BA01FACD8}"/>
              </a:ext>
            </a:extLst>
          </p:cNvPr>
          <p:cNvSpPr>
            <a:spLocks noGrp="1"/>
          </p:cNvSpPr>
          <p:nvPr>
            <p:ph type="title"/>
          </p:nvPr>
        </p:nvSpPr>
        <p:spPr/>
        <p:txBody>
          <a:bodyPr/>
          <a:lstStyle/>
          <a:p>
            <a:r>
              <a:rPr lang="en-US"/>
              <a:t>Gastroenterology: QI projects</a:t>
            </a:r>
          </a:p>
        </p:txBody>
      </p:sp>
      <p:sp>
        <p:nvSpPr>
          <p:cNvPr id="3" name="Content Placeholder 2">
            <a:extLst>
              <a:ext uri="{FF2B5EF4-FFF2-40B4-BE49-F238E27FC236}">
                <a16:creationId xmlns:a16="http://schemas.microsoft.com/office/drawing/2014/main" id="{1A55DBD2-E136-CA24-B345-0BCF6B0D5AEC}"/>
              </a:ext>
            </a:extLst>
          </p:cNvPr>
          <p:cNvSpPr>
            <a:spLocks noGrp="1"/>
          </p:cNvSpPr>
          <p:nvPr>
            <p:ph idx="1"/>
          </p:nvPr>
        </p:nvSpPr>
        <p:spPr/>
        <p:txBody>
          <a:bodyPr vert="horz" lIns="0" tIns="0" rIns="0" bIns="0" rtlCol="0" anchor="t">
            <a:normAutofit/>
          </a:bodyPr>
          <a:lstStyle/>
          <a:p>
            <a:r>
              <a:rPr lang="en-US" sz="2800">
                <a:cs typeface="Arial"/>
              </a:rPr>
              <a:t>Ongoing Projects:</a:t>
            </a:r>
          </a:p>
          <a:p>
            <a:pPr lvl="1"/>
            <a:r>
              <a:rPr lang="en-US" sz="2400"/>
              <a:t>Constipation care improvement in primary care setting</a:t>
            </a:r>
            <a:endParaRPr lang="en-US" sz="2400">
              <a:cs typeface="Arial"/>
            </a:endParaRPr>
          </a:p>
          <a:p>
            <a:pPr lvl="1"/>
            <a:r>
              <a:rPr lang="en-US" sz="2400" dirty="0"/>
              <a:t>Colonoscopy bowel cleanout process improvement</a:t>
            </a:r>
            <a:endParaRPr lang="en-US" sz="2400">
              <a:cs typeface="Arial"/>
            </a:endParaRPr>
          </a:p>
          <a:p>
            <a:pPr lvl="1"/>
            <a:r>
              <a:rPr lang="en-US" sz="2400" dirty="0"/>
              <a:t>pH/Impedance probe process improvement</a:t>
            </a:r>
            <a:endParaRPr lang="en-US" sz="2400" dirty="0">
              <a:cs typeface="Arial" panose="020B0604020202020204"/>
            </a:endParaRPr>
          </a:p>
          <a:p>
            <a:endParaRPr lang="en-US" dirty="0"/>
          </a:p>
          <a:p>
            <a:pPr marL="0" indent="0">
              <a:buNone/>
            </a:pPr>
            <a:r>
              <a:rPr lang="en-US" sz="2000" b="1" dirty="0"/>
              <a:t>Contact:</a:t>
            </a:r>
            <a:r>
              <a:rPr lang="en-US" sz="2000"/>
              <a:t> Krishna Mutyala, MD - mutyalar@childrensdayton.org</a:t>
            </a:r>
            <a:endParaRPr lang="en-US" sz="2000">
              <a:cs typeface="Arial"/>
            </a:endParaRPr>
          </a:p>
        </p:txBody>
      </p:sp>
      <p:sp>
        <p:nvSpPr>
          <p:cNvPr id="4" name="Footer Placeholder 3">
            <a:extLst>
              <a:ext uri="{FF2B5EF4-FFF2-40B4-BE49-F238E27FC236}">
                <a16:creationId xmlns:a16="http://schemas.microsoft.com/office/drawing/2014/main" id="{60023C87-6F68-D600-473B-1B9B038DDEC6}"/>
              </a:ext>
            </a:extLst>
          </p:cNvPr>
          <p:cNvSpPr>
            <a:spLocks noGrp="1"/>
          </p:cNvSpPr>
          <p:nvPr>
            <p:ph type="ftr" sz="quarter" idx="11"/>
          </p:nvPr>
        </p:nvSpPr>
        <p:spPr/>
        <p:txBody>
          <a:bodyPr/>
          <a:lstStyle/>
          <a:p>
            <a:endParaRPr lang="en-US" dirty="0">
              <a:cs typeface="Arial"/>
            </a:endParaRPr>
          </a:p>
        </p:txBody>
      </p:sp>
      <p:sp>
        <p:nvSpPr>
          <p:cNvPr id="5" name="Slide Number Placeholder 4">
            <a:extLst>
              <a:ext uri="{FF2B5EF4-FFF2-40B4-BE49-F238E27FC236}">
                <a16:creationId xmlns:a16="http://schemas.microsoft.com/office/drawing/2014/main" id="{52E9E290-1FE9-EC14-BB1E-C9234119E339}"/>
              </a:ext>
            </a:extLst>
          </p:cNvPr>
          <p:cNvSpPr>
            <a:spLocks noGrp="1"/>
          </p:cNvSpPr>
          <p:nvPr>
            <p:ph type="sldNum" sz="quarter" idx="12"/>
          </p:nvPr>
        </p:nvSpPr>
        <p:spPr/>
        <p:txBody>
          <a:bodyPr/>
          <a:lstStyle/>
          <a:p>
            <a:fld id="{68A274D8-BDF7-394B-B94E-BD6A355A686C}" type="slidenum">
              <a:rPr lang="en-US" smtClean="0"/>
              <a:t>12</a:t>
            </a:fld>
            <a:endParaRPr lang="en-US"/>
          </a:p>
        </p:txBody>
      </p:sp>
    </p:spTree>
    <p:extLst>
      <p:ext uri="{BB962C8B-B14F-4D97-AF65-F5344CB8AC3E}">
        <p14:creationId xmlns:p14="http://schemas.microsoft.com/office/powerpoint/2010/main" val="2147398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DE462-D8EE-41EC-99E1-063CADE7B9D3}"/>
              </a:ext>
            </a:extLst>
          </p:cNvPr>
          <p:cNvSpPr>
            <a:spLocks noGrp="1"/>
          </p:cNvSpPr>
          <p:nvPr>
            <p:ph type="title"/>
          </p:nvPr>
        </p:nvSpPr>
        <p:spPr>
          <a:xfrm>
            <a:off x="400050" y="103735"/>
            <a:ext cx="8343900" cy="1295400"/>
          </a:xfrm>
        </p:spPr>
        <p:txBody>
          <a:bodyPr/>
          <a:lstStyle/>
          <a:p>
            <a:r>
              <a:rPr lang="en-US" dirty="0"/>
              <a:t>Cardiology Projects</a:t>
            </a:r>
          </a:p>
        </p:txBody>
      </p:sp>
      <p:sp>
        <p:nvSpPr>
          <p:cNvPr id="3" name="Content Placeholder 2">
            <a:extLst>
              <a:ext uri="{FF2B5EF4-FFF2-40B4-BE49-F238E27FC236}">
                <a16:creationId xmlns:a16="http://schemas.microsoft.com/office/drawing/2014/main" id="{04D675C9-DDC3-44F7-863F-59111A00FA99}"/>
              </a:ext>
            </a:extLst>
          </p:cNvPr>
          <p:cNvSpPr>
            <a:spLocks noGrp="1"/>
          </p:cNvSpPr>
          <p:nvPr>
            <p:ph idx="1"/>
          </p:nvPr>
        </p:nvSpPr>
        <p:spPr>
          <a:xfrm>
            <a:off x="400050" y="1190626"/>
            <a:ext cx="8343900" cy="4986338"/>
          </a:xfrm>
        </p:spPr>
        <p:txBody>
          <a:bodyPr>
            <a:normAutofit fontScale="92500" lnSpcReduction="20000"/>
          </a:bodyPr>
          <a:lstStyle/>
          <a:p>
            <a:r>
              <a:rPr lang="en-US" u="sng" dirty="0"/>
              <a:t>Assessing the risk of hypoglycemia secondary to propranolol therapy for the treatment of supraventricular tachycardia in infants</a:t>
            </a:r>
          </a:p>
          <a:p>
            <a:pPr lvl="1"/>
            <a:r>
              <a:rPr lang="en-US" dirty="0"/>
              <a:t>Retrospective chart review</a:t>
            </a:r>
          </a:p>
          <a:p>
            <a:pPr lvl="1"/>
            <a:r>
              <a:rPr lang="en-US" dirty="0"/>
              <a:t>Dr. Flowers is principal investigator, 2 additional investigators</a:t>
            </a:r>
          </a:p>
          <a:p>
            <a:pPr lvl="1"/>
            <a:r>
              <a:rPr lang="en-US" dirty="0"/>
              <a:t>Data collection nearly compete</a:t>
            </a:r>
          </a:p>
          <a:p>
            <a:r>
              <a:rPr lang="en-US" dirty="0"/>
              <a:t> </a:t>
            </a:r>
            <a:r>
              <a:rPr lang="en-US" u="sng" dirty="0"/>
              <a:t>Patent Ductus Arteriosus Ligation Outcomes at Dayton Children’s Hospital </a:t>
            </a:r>
            <a:r>
              <a:rPr lang="en-US" dirty="0"/>
              <a:t>	</a:t>
            </a:r>
          </a:p>
          <a:p>
            <a:pPr lvl="1"/>
            <a:r>
              <a:rPr lang="en-US" dirty="0"/>
              <a:t>Retrospective chart review</a:t>
            </a:r>
          </a:p>
          <a:p>
            <a:pPr lvl="1"/>
            <a:r>
              <a:rPr lang="en-US" dirty="0"/>
              <a:t>Dr. Rasch principal investigator, Dr. Friedl secondary investigator</a:t>
            </a:r>
          </a:p>
          <a:p>
            <a:pPr lvl="1"/>
            <a:r>
              <a:rPr lang="en-US" dirty="0"/>
              <a:t>Data collection in process, reach out to Dr. Rasch if interested in helping with data collection</a:t>
            </a:r>
          </a:p>
          <a:p>
            <a:r>
              <a:rPr lang="en-US" u="sng" dirty="0" err="1"/>
              <a:t>Marfan</a:t>
            </a:r>
            <a:r>
              <a:rPr lang="en-US" u="sng" dirty="0"/>
              <a:t> syndrome referrals from primary care providers and likelihood of ultimate diagnosis</a:t>
            </a:r>
          </a:p>
          <a:p>
            <a:pPr lvl="1"/>
            <a:r>
              <a:rPr lang="en-US" dirty="0"/>
              <a:t>Retrospective chart review</a:t>
            </a:r>
          </a:p>
          <a:p>
            <a:pPr lvl="1"/>
            <a:r>
              <a:rPr lang="en-US" dirty="0"/>
              <a:t>Medical student complete a literature review </a:t>
            </a:r>
          </a:p>
          <a:p>
            <a:pPr lvl="1"/>
            <a:r>
              <a:rPr lang="en-US" dirty="0"/>
              <a:t>May need resident involvement</a:t>
            </a:r>
          </a:p>
          <a:p>
            <a:pPr lvl="1"/>
            <a:endParaRPr lang="en-US" dirty="0"/>
          </a:p>
          <a:p>
            <a:r>
              <a:rPr lang="en-US" dirty="0"/>
              <a:t>Contact: </a:t>
            </a:r>
            <a:r>
              <a:rPr lang="en-US">
                <a:hlinkClick r:id="rId2"/>
              </a:rPr>
              <a:t>bugnitzc@childrensdayton.org</a:t>
            </a:r>
            <a:r>
              <a:rPr lang="en-US"/>
              <a:t>; 614-256-7278; X8174</a:t>
            </a:r>
            <a:endParaRPr lang="en-US" dirty="0"/>
          </a:p>
          <a:p>
            <a:pPr lvl="1"/>
            <a:endParaRPr lang="en-US" dirty="0"/>
          </a:p>
        </p:txBody>
      </p:sp>
      <p:sp>
        <p:nvSpPr>
          <p:cNvPr id="4" name="Footer Placeholder 3">
            <a:extLst>
              <a:ext uri="{FF2B5EF4-FFF2-40B4-BE49-F238E27FC236}">
                <a16:creationId xmlns:a16="http://schemas.microsoft.com/office/drawing/2014/main" id="{EA353A04-589E-4D9F-B049-45269D23503A}"/>
              </a:ext>
            </a:extLst>
          </p:cNvPr>
          <p:cNvSpPr>
            <a:spLocks noGrp="1"/>
          </p:cNvSpPr>
          <p:nvPr>
            <p:ph type="ftr" sz="quarter" idx="11"/>
          </p:nvPr>
        </p:nvSpPr>
        <p:spPr/>
        <p:txBody>
          <a:bodyPr/>
          <a:lstStyle/>
          <a:p>
            <a:endParaRPr lang="en-US" dirty="0">
              <a:cs typeface="Arial"/>
            </a:endParaRPr>
          </a:p>
        </p:txBody>
      </p:sp>
      <p:sp>
        <p:nvSpPr>
          <p:cNvPr id="5" name="Slide Number Placeholder 4">
            <a:extLst>
              <a:ext uri="{FF2B5EF4-FFF2-40B4-BE49-F238E27FC236}">
                <a16:creationId xmlns:a16="http://schemas.microsoft.com/office/drawing/2014/main" id="{BFF45CEE-04A0-4897-98B5-C1CB30DC5688}"/>
              </a:ext>
            </a:extLst>
          </p:cNvPr>
          <p:cNvSpPr>
            <a:spLocks noGrp="1"/>
          </p:cNvSpPr>
          <p:nvPr>
            <p:ph type="sldNum" sz="quarter" idx="12"/>
          </p:nvPr>
        </p:nvSpPr>
        <p:spPr/>
        <p:txBody>
          <a:bodyPr/>
          <a:lstStyle/>
          <a:p>
            <a:fld id="{68A274D8-BDF7-394B-B94E-BD6A355A686C}" type="slidenum">
              <a:rPr lang="en-US" smtClean="0"/>
              <a:t>13</a:t>
            </a:fld>
            <a:endParaRPr lang="en-US"/>
          </a:p>
        </p:txBody>
      </p:sp>
    </p:spTree>
    <p:extLst>
      <p:ext uri="{BB962C8B-B14F-4D97-AF65-F5344CB8AC3E}">
        <p14:creationId xmlns:p14="http://schemas.microsoft.com/office/powerpoint/2010/main" val="2907119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B652D-2F58-4359-9351-9D9B70225B0E}"/>
              </a:ext>
            </a:extLst>
          </p:cNvPr>
          <p:cNvSpPr>
            <a:spLocks noGrp="1"/>
          </p:cNvSpPr>
          <p:nvPr>
            <p:ph type="title"/>
          </p:nvPr>
        </p:nvSpPr>
        <p:spPr/>
        <p:txBody>
          <a:bodyPr/>
          <a:lstStyle/>
          <a:p>
            <a:r>
              <a:rPr lang="en-US" dirty="0"/>
              <a:t>Endocrinology</a:t>
            </a:r>
          </a:p>
        </p:txBody>
      </p:sp>
      <p:sp>
        <p:nvSpPr>
          <p:cNvPr id="3" name="Content Placeholder 2">
            <a:extLst>
              <a:ext uri="{FF2B5EF4-FFF2-40B4-BE49-F238E27FC236}">
                <a16:creationId xmlns:a16="http://schemas.microsoft.com/office/drawing/2014/main" id="{537E8302-035A-4ED6-826A-8CBE1DE074C5}"/>
              </a:ext>
            </a:extLst>
          </p:cNvPr>
          <p:cNvSpPr>
            <a:spLocks noGrp="1"/>
          </p:cNvSpPr>
          <p:nvPr>
            <p:ph idx="1"/>
          </p:nvPr>
        </p:nvSpPr>
        <p:spPr>
          <a:xfrm>
            <a:off x="400050" y="1465090"/>
            <a:ext cx="8343900" cy="4711873"/>
          </a:xfrm>
        </p:spPr>
        <p:txBody>
          <a:bodyPr vert="horz" lIns="0" tIns="0" rIns="0" bIns="0" rtlCol="0" anchor="t">
            <a:normAutofit fontScale="92500" lnSpcReduction="20000"/>
          </a:bodyPr>
          <a:lstStyle/>
          <a:p>
            <a:r>
              <a:rPr lang="en-US" sz="2600" dirty="0">
                <a:cs typeface="Arial"/>
              </a:rPr>
              <a:t>Insulin Calculator</a:t>
            </a:r>
            <a:endParaRPr lang="en-US" dirty="0"/>
          </a:p>
          <a:p>
            <a:pPr lvl="1"/>
            <a:r>
              <a:rPr lang="en-US" dirty="0">
                <a:ea typeface="+mn-lt"/>
                <a:cs typeface="+mn-lt"/>
              </a:rPr>
              <a:t>A quality improvement project to improve insulin administration on floor -goal 80% by end of October 2023</a:t>
            </a:r>
            <a:endParaRPr lang="en-US">
              <a:cs typeface="Arial"/>
            </a:endParaRPr>
          </a:p>
          <a:p>
            <a:pPr lvl="1"/>
            <a:r>
              <a:rPr lang="en-US" dirty="0">
                <a:ea typeface="+mn-lt"/>
                <a:cs typeface="+mn-lt"/>
              </a:rPr>
              <a:t>Qualitative study working towards hospital wide implementation of insulin calculator</a:t>
            </a:r>
            <a:endParaRPr lang="en-US">
              <a:ea typeface="+mn-lt"/>
              <a:cs typeface="+mn-lt"/>
            </a:endParaRPr>
          </a:p>
          <a:p>
            <a:pPr lvl="1"/>
            <a:r>
              <a:rPr lang="en-US" dirty="0">
                <a:ea typeface="+mn-lt"/>
                <a:cs typeface="+mn-lt"/>
              </a:rPr>
              <a:t>Resident involvement: participate in weekly insulin calculator meeting, bringing in resident concerns/ propose solutions for issues identified during launch, organize education sessions for residents and participate in education of other potential staff</a:t>
            </a:r>
          </a:p>
          <a:p>
            <a:pPr lvl="1"/>
            <a:r>
              <a:rPr lang="en-US" dirty="0">
                <a:ea typeface="+mn-lt"/>
                <a:cs typeface="+mn-lt"/>
              </a:rPr>
              <a:t>Contact: Mallika Mutyala, MD </a:t>
            </a:r>
            <a:r>
              <a:rPr lang="en-US" sz="1800" dirty="0">
                <a:ea typeface="+mn-lt"/>
                <a:cs typeface="+mn-lt"/>
                <a:hlinkClick r:id="rId2"/>
              </a:rPr>
              <a:t>mutyalak@childrensDayton.org</a:t>
            </a:r>
            <a:endParaRPr lang="en-US" sz="1800" dirty="0">
              <a:cs typeface="Arial"/>
            </a:endParaRPr>
          </a:p>
          <a:p>
            <a:r>
              <a:rPr lang="en-US" dirty="0">
                <a:cs typeface="Arial"/>
              </a:rPr>
              <a:t>Urine Microalbumin Screening</a:t>
            </a:r>
            <a:endParaRPr lang="en-US" dirty="0"/>
          </a:p>
          <a:p>
            <a:pPr lvl="1"/>
            <a:r>
              <a:rPr lang="en-US" dirty="0">
                <a:ea typeface="+mn-lt"/>
                <a:cs typeface="+mn-lt"/>
              </a:rPr>
              <a:t>Quality improvement project with aim of improving percentage of yearly screening of urine microalbumin in both type 1 and type 2 diabetes patients</a:t>
            </a:r>
          </a:p>
          <a:p>
            <a:pPr lvl="1"/>
            <a:r>
              <a:rPr lang="en-US" dirty="0">
                <a:ea typeface="+mn-lt"/>
                <a:cs typeface="+mn-lt"/>
              </a:rPr>
              <a:t>Resident involvement: participate in monthly meeting, data analysis and data presentation</a:t>
            </a:r>
          </a:p>
          <a:p>
            <a:pPr lvl="1"/>
            <a:r>
              <a:rPr lang="en-US" dirty="0">
                <a:ea typeface="+mn-lt"/>
                <a:cs typeface="+mn-lt"/>
              </a:rPr>
              <a:t>Status: current and ongoing</a:t>
            </a:r>
          </a:p>
          <a:p>
            <a:pPr lvl="1"/>
            <a:r>
              <a:rPr lang="en-US" dirty="0">
                <a:ea typeface="+mn-lt"/>
                <a:cs typeface="+mn-lt"/>
              </a:rPr>
              <a:t>Contact: Mallika Mutyala MD </a:t>
            </a:r>
            <a:r>
              <a:rPr lang="en-US" dirty="0">
                <a:ea typeface="+mn-lt"/>
                <a:cs typeface="+mn-lt"/>
                <a:hlinkClick r:id="rId2"/>
              </a:rPr>
              <a:t>mutyalak@childrensDayton.org</a:t>
            </a:r>
            <a:endParaRPr lang="en-US">
              <a:cs typeface="Arial"/>
            </a:endParaRPr>
          </a:p>
          <a:p>
            <a:endParaRPr lang="en-US" dirty="0">
              <a:cs typeface="Arial" panose="020B0604020202020204"/>
            </a:endParaRPr>
          </a:p>
        </p:txBody>
      </p:sp>
      <p:sp>
        <p:nvSpPr>
          <p:cNvPr id="4" name="Footer Placeholder 3">
            <a:extLst>
              <a:ext uri="{FF2B5EF4-FFF2-40B4-BE49-F238E27FC236}">
                <a16:creationId xmlns:a16="http://schemas.microsoft.com/office/drawing/2014/main" id="{6762D3DE-A11C-4965-8658-8D69B1CC3973}"/>
              </a:ext>
            </a:extLst>
          </p:cNvPr>
          <p:cNvSpPr>
            <a:spLocks noGrp="1"/>
          </p:cNvSpPr>
          <p:nvPr>
            <p:ph type="ftr" sz="quarter" idx="11"/>
          </p:nvPr>
        </p:nvSpPr>
        <p:spPr/>
        <p:txBody>
          <a:bodyPr/>
          <a:lstStyle/>
          <a:p>
            <a:endParaRPr lang="en-US" dirty="0">
              <a:cs typeface="Arial"/>
            </a:endParaRPr>
          </a:p>
        </p:txBody>
      </p:sp>
      <p:sp>
        <p:nvSpPr>
          <p:cNvPr id="5" name="Slide Number Placeholder 4">
            <a:extLst>
              <a:ext uri="{FF2B5EF4-FFF2-40B4-BE49-F238E27FC236}">
                <a16:creationId xmlns:a16="http://schemas.microsoft.com/office/drawing/2014/main" id="{3A2E6449-5D09-4083-A65E-9E6E3626E1C3}"/>
              </a:ext>
            </a:extLst>
          </p:cNvPr>
          <p:cNvSpPr>
            <a:spLocks noGrp="1"/>
          </p:cNvSpPr>
          <p:nvPr>
            <p:ph type="sldNum" sz="quarter" idx="12"/>
          </p:nvPr>
        </p:nvSpPr>
        <p:spPr/>
        <p:txBody>
          <a:bodyPr/>
          <a:lstStyle/>
          <a:p>
            <a:fld id="{68A274D8-BDF7-394B-B94E-BD6A355A686C}" type="slidenum">
              <a:rPr lang="en-US" smtClean="0"/>
              <a:t>14</a:t>
            </a:fld>
            <a:endParaRPr lang="en-US" dirty="0"/>
          </a:p>
        </p:txBody>
      </p:sp>
    </p:spTree>
    <p:extLst>
      <p:ext uri="{BB962C8B-B14F-4D97-AF65-F5344CB8AC3E}">
        <p14:creationId xmlns:p14="http://schemas.microsoft.com/office/powerpoint/2010/main" val="1312408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2DEFA-BDA9-E24B-B3C6-95AA83440384}"/>
              </a:ext>
            </a:extLst>
          </p:cNvPr>
          <p:cNvSpPr>
            <a:spLocks noGrp="1"/>
          </p:cNvSpPr>
          <p:nvPr>
            <p:ph type="title"/>
          </p:nvPr>
        </p:nvSpPr>
        <p:spPr/>
        <p:txBody>
          <a:bodyPr/>
          <a:lstStyle/>
          <a:p>
            <a:r>
              <a:rPr lang="en-US" dirty="0"/>
              <a:t>Endocrinology: Future Projects </a:t>
            </a:r>
          </a:p>
        </p:txBody>
      </p:sp>
      <p:sp>
        <p:nvSpPr>
          <p:cNvPr id="3" name="Content Placeholder 2">
            <a:extLst>
              <a:ext uri="{FF2B5EF4-FFF2-40B4-BE49-F238E27FC236}">
                <a16:creationId xmlns:a16="http://schemas.microsoft.com/office/drawing/2014/main" id="{E08B1C9D-A7DA-3141-ABC5-8E182B4CE04C}"/>
              </a:ext>
            </a:extLst>
          </p:cNvPr>
          <p:cNvSpPr>
            <a:spLocks noGrp="1"/>
          </p:cNvSpPr>
          <p:nvPr>
            <p:ph idx="1"/>
          </p:nvPr>
        </p:nvSpPr>
        <p:spPr/>
        <p:txBody>
          <a:bodyPr vert="horz" lIns="0" tIns="0" rIns="0" bIns="0" rtlCol="0" anchor="t">
            <a:normAutofit fontScale="85000" lnSpcReduction="20000"/>
          </a:bodyPr>
          <a:lstStyle/>
          <a:p>
            <a:r>
              <a:rPr lang="en-US" dirty="0"/>
              <a:t>Comparison of ED visits/hospitalizations for DKA/Ketosis in patients pre and post launch of sick day magnet</a:t>
            </a:r>
            <a:endParaRPr lang="en-US"/>
          </a:p>
          <a:p>
            <a:pPr lvl="1"/>
            <a:r>
              <a:rPr lang="en-US" dirty="0"/>
              <a:t>Retrospective chart review </a:t>
            </a:r>
            <a:endParaRPr lang="en-US" dirty="0">
              <a:cs typeface="Arial"/>
            </a:endParaRPr>
          </a:p>
          <a:p>
            <a:pPr lvl="1">
              <a:buFont typeface="Courier New"/>
              <a:buChar char="o"/>
            </a:pPr>
            <a:r>
              <a:rPr lang="en-US" dirty="0"/>
              <a:t>Contact: Dr. Stacy Meyer - </a:t>
            </a:r>
            <a:r>
              <a:rPr lang="en-US" dirty="0">
                <a:hlinkClick r:id="rId2"/>
              </a:rPr>
              <a:t>Meyers@childrensdayton.org</a:t>
            </a:r>
            <a:endParaRPr lang="en-US" dirty="0">
              <a:cs typeface="Arial" panose="020B0604020202020204"/>
            </a:endParaRPr>
          </a:p>
          <a:p>
            <a:endParaRPr lang="en-US" dirty="0"/>
          </a:p>
          <a:p>
            <a:r>
              <a:rPr lang="en-US" dirty="0"/>
              <a:t>Retrospective chart review of Type 1 diabetes hospital admissions for the past year to identify percentage of patients with delay in hospital discharge due to ketosis </a:t>
            </a:r>
            <a:endParaRPr lang="en-US" dirty="0">
              <a:cs typeface="Arial" panose="020B0604020202020204"/>
            </a:endParaRPr>
          </a:p>
          <a:p>
            <a:pPr lvl="1"/>
            <a:r>
              <a:rPr lang="en-US" dirty="0"/>
              <a:t>Goal of project: facilitate launch of blood ketone testing for timely ketone result and ketone correction  </a:t>
            </a:r>
            <a:endParaRPr lang="en-US" dirty="0">
              <a:cs typeface="Arial"/>
            </a:endParaRPr>
          </a:p>
          <a:p>
            <a:pPr lvl="1"/>
            <a:r>
              <a:rPr lang="en-US" dirty="0"/>
              <a:t>Resident role: data collection analysis</a:t>
            </a:r>
            <a:endParaRPr lang="en-US" dirty="0">
              <a:cs typeface="Arial"/>
            </a:endParaRPr>
          </a:p>
          <a:p>
            <a:pPr lvl="1"/>
            <a:r>
              <a:rPr lang="en-US" dirty="0"/>
              <a:t>Contact:  Dr. Mallika Mutyala - </a:t>
            </a:r>
            <a:r>
              <a:rPr lang="en-US" dirty="0">
                <a:hlinkClick r:id="rId3"/>
              </a:rPr>
              <a:t>mutyalak@childrensDayton.org</a:t>
            </a:r>
            <a:endParaRPr lang="en-US" dirty="0">
              <a:cs typeface="Arial" panose="020B0604020202020204"/>
            </a:endParaRPr>
          </a:p>
          <a:p>
            <a:pPr marL="342900" lvl="1" indent="0">
              <a:buNone/>
            </a:pPr>
            <a:endParaRPr lang="en-US" dirty="0">
              <a:ea typeface="+mn-lt"/>
              <a:cs typeface="+mn-lt"/>
            </a:endParaRPr>
          </a:p>
          <a:p>
            <a:r>
              <a:rPr lang="en-US" dirty="0">
                <a:ea typeface="+mn-lt"/>
                <a:cs typeface="+mn-lt"/>
              </a:rPr>
              <a:t>Retrospective chart review to compare weight changes and Hemoglobin A1c in patients with T2D on insulin and Metformin vs modifiers with out insulin </a:t>
            </a:r>
          </a:p>
          <a:p>
            <a:pPr lvl="1"/>
            <a:r>
              <a:rPr lang="en-US" dirty="0">
                <a:ea typeface="+mn-lt"/>
                <a:cs typeface="+mn-lt"/>
              </a:rPr>
              <a:t>Contact: Dr. Yelena Nicholson - </a:t>
            </a:r>
            <a:r>
              <a:rPr lang="en-US" dirty="0">
                <a:ea typeface="+mn-lt"/>
                <a:cs typeface="+mn-lt"/>
                <a:hlinkClick r:id="rId4"/>
              </a:rPr>
              <a:t>nicholsony@childrensdayton.org</a:t>
            </a:r>
            <a:endParaRPr lang="en-US">
              <a:cs typeface="Arial"/>
            </a:endParaRPr>
          </a:p>
          <a:p>
            <a:endParaRPr lang="en-US" dirty="0">
              <a:cs typeface="Arial" panose="020B0604020202020204"/>
            </a:endParaRPr>
          </a:p>
        </p:txBody>
      </p:sp>
    </p:spTree>
    <p:extLst>
      <p:ext uri="{BB962C8B-B14F-4D97-AF65-F5344CB8AC3E}">
        <p14:creationId xmlns:p14="http://schemas.microsoft.com/office/powerpoint/2010/main" val="3083086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ED522-383E-ED47-A053-C58BEE35A8A2}"/>
              </a:ext>
            </a:extLst>
          </p:cNvPr>
          <p:cNvSpPr>
            <a:spLocks noGrp="1"/>
          </p:cNvSpPr>
          <p:nvPr>
            <p:ph type="title"/>
          </p:nvPr>
        </p:nvSpPr>
        <p:spPr/>
        <p:txBody>
          <a:bodyPr/>
          <a:lstStyle/>
          <a:p>
            <a:r>
              <a:rPr lang="en-US" dirty="0">
                <a:ea typeface="+mj-lt"/>
                <a:cs typeface="+mj-lt"/>
              </a:rPr>
              <a:t>Endocrinology: Future Projects </a:t>
            </a:r>
          </a:p>
        </p:txBody>
      </p:sp>
      <p:sp>
        <p:nvSpPr>
          <p:cNvPr id="3" name="Content Placeholder 2">
            <a:extLst>
              <a:ext uri="{FF2B5EF4-FFF2-40B4-BE49-F238E27FC236}">
                <a16:creationId xmlns:a16="http://schemas.microsoft.com/office/drawing/2014/main" id="{C7D4B1CB-FC98-AE45-B3C3-167FADEA3117}"/>
              </a:ext>
            </a:extLst>
          </p:cNvPr>
          <p:cNvSpPr>
            <a:spLocks noGrp="1"/>
          </p:cNvSpPr>
          <p:nvPr>
            <p:ph idx="1"/>
          </p:nvPr>
        </p:nvSpPr>
        <p:spPr/>
        <p:txBody>
          <a:bodyPr vert="horz" lIns="0" tIns="0" rIns="0" bIns="0" rtlCol="0" anchor="t">
            <a:normAutofit/>
          </a:bodyPr>
          <a:lstStyle/>
          <a:p>
            <a:r>
              <a:rPr lang="en-US" dirty="0">
                <a:cs typeface="Arial"/>
              </a:rPr>
              <a:t>Retrospective chart review on BHU patients to identify thyroid dysfunction identified on routine screening on mental health patients</a:t>
            </a:r>
            <a:endParaRPr lang="en-US">
              <a:ea typeface="+mn-lt"/>
              <a:cs typeface="+mn-lt"/>
            </a:endParaRPr>
          </a:p>
          <a:p>
            <a:pPr marL="800100" lvl="1" indent="-285750">
              <a:buFont typeface="Courier New"/>
              <a:buChar char="o"/>
            </a:pPr>
            <a:r>
              <a:rPr lang="en-US" dirty="0">
                <a:cs typeface="Arial"/>
              </a:rPr>
              <a:t>Contact:  Dr. Susan  Almazan - </a:t>
            </a:r>
            <a:r>
              <a:rPr lang="en-US" dirty="0">
                <a:cs typeface="Arial"/>
                <a:hlinkClick r:id="rId2"/>
              </a:rPr>
              <a:t>Almazans@childrensdayton.org</a:t>
            </a:r>
            <a:endParaRPr lang="en-US"/>
          </a:p>
          <a:p>
            <a:pPr marL="0" indent="0">
              <a:buNone/>
            </a:pPr>
            <a:endParaRPr lang="en-US" dirty="0"/>
          </a:p>
          <a:p>
            <a:pPr marL="342900" indent="-342900"/>
            <a:r>
              <a:rPr lang="en-US" dirty="0">
                <a:ea typeface="+mn-lt"/>
                <a:cs typeface="+mn-lt"/>
              </a:rPr>
              <a:t>Quality improvement project –improving enrollment /A1C of type 1 diabetes  patients in care co -ordination program </a:t>
            </a:r>
          </a:p>
          <a:p>
            <a:pPr lvl="1"/>
            <a:r>
              <a:rPr lang="en-US" dirty="0">
                <a:ea typeface="+mn-lt"/>
                <a:cs typeface="+mn-lt"/>
              </a:rPr>
              <a:t>Contact: Dr. Mallika Mutyala - </a:t>
            </a:r>
            <a:r>
              <a:rPr lang="en-US" dirty="0">
                <a:ea typeface="+mn-lt"/>
                <a:cs typeface="+mn-lt"/>
                <a:hlinkClick r:id="rId3"/>
              </a:rPr>
              <a:t>mutyalak@childrensDayton.org</a:t>
            </a:r>
          </a:p>
          <a:p>
            <a:pPr lvl="1"/>
            <a:endParaRPr lang="en-US" dirty="0">
              <a:ea typeface="+mn-lt"/>
              <a:cs typeface="+mn-lt"/>
            </a:endParaRPr>
          </a:p>
          <a:p>
            <a:r>
              <a:rPr lang="en-US" dirty="0">
                <a:ea typeface="+mn-lt"/>
                <a:cs typeface="+mn-lt"/>
              </a:rPr>
              <a:t>Quality improvement project- improving transition care of type 1 diabetes patients </a:t>
            </a:r>
          </a:p>
          <a:p>
            <a:pPr lvl="1"/>
            <a:r>
              <a:rPr lang="en-US" dirty="0">
                <a:ea typeface="+mn-lt"/>
                <a:cs typeface="+mn-lt"/>
              </a:rPr>
              <a:t>Contact: Dr. Susan Almazan - </a:t>
            </a:r>
            <a:r>
              <a:rPr lang="en-US" dirty="0">
                <a:ea typeface="+mn-lt"/>
                <a:cs typeface="+mn-lt"/>
                <a:hlinkClick r:id="rId2"/>
              </a:rPr>
              <a:t>Almazans@childrensdayton.org</a:t>
            </a:r>
            <a:endParaRPr lang="en-US" dirty="0">
              <a:ea typeface="+mn-lt"/>
              <a:cs typeface="+mn-lt"/>
            </a:endParaRPr>
          </a:p>
        </p:txBody>
      </p:sp>
    </p:spTree>
    <p:extLst>
      <p:ext uri="{BB962C8B-B14F-4D97-AF65-F5344CB8AC3E}">
        <p14:creationId xmlns:p14="http://schemas.microsoft.com/office/powerpoint/2010/main" val="3536017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0C428-4C2A-A994-3F02-90A9A69CD693}"/>
              </a:ext>
            </a:extLst>
          </p:cNvPr>
          <p:cNvSpPr>
            <a:spLocks noGrp="1"/>
          </p:cNvSpPr>
          <p:nvPr>
            <p:ph type="title"/>
          </p:nvPr>
        </p:nvSpPr>
        <p:spPr/>
        <p:txBody>
          <a:bodyPr/>
          <a:lstStyle/>
          <a:p>
            <a:r>
              <a:rPr lang="en-US" dirty="0"/>
              <a:t>Lactation Support – </a:t>
            </a:r>
            <a:br>
              <a:rPr lang="en-US" dirty="0"/>
            </a:br>
            <a:r>
              <a:rPr lang="en-US" dirty="0"/>
              <a:t>A Role for (Inpatient) Providers?</a:t>
            </a:r>
            <a:endParaRPr lang="en-US"/>
          </a:p>
        </p:txBody>
      </p:sp>
      <p:sp>
        <p:nvSpPr>
          <p:cNvPr id="3" name="Content Placeholder 2">
            <a:extLst>
              <a:ext uri="{FF2B5EF4-FFF2-40B4-BE49-F238E27FC236}">
                <a16:creationId xmlns:a16="http://schemas.microsoft.com/office/drawing/2014/main" id="{B1A6E567-222A-B268-1D6C-46E0961CEFE6}"/>
              </a:ext>
            </a:extLst>
          </p:cNvPr>
          <p:cNvSpPr>
            <a:spLocks noGrp="1"/>
          </p:cNvSpPr>
          <p:nvPr>
            <p:ph idx="1"/>
          </p:nvPr>
        </p:nvSpPr>
        <p:spPr/>
        <p:txBody>
          <a:bodyPr vert="horz" lIns="0" tIns="0" rIns="0" bIns="0" rtlCol="0" anchor="t">
            <a:normAutofit fontScale="62500" lnSpcReduction="20000"/>
          </a:bodyPr>
          <a:lstStyle/>
          <a:p>
            <a:r>
              <a:rPr lang="en-US" dirty="0"/>
              <a:t>”My doctor told me to – supplement, pump and dump, avoid breastfeeding, stop because…”</a:t>
            </a:r>
          </a:p>
          <a:p>
            <a:pPr lvl="1"/>
            <a:r>
              <a:rPr lang="en-US" dirty="0"/>
              <a:t>3-month observational cohort study</a:t>
            </a:r>
          </a:p>
          <a:p>
            <a:pPr lvl="1"/>
            <a:r>
              <a:rPr lang="en-US" dirty="0"/>
              <a:t>3 residents, 3 attendings – control by age/diet vs provider (resident/attending)</a:t>
            </a:r>
          </a:p>
          <a:p>
            <a:pPr lvl="2"/>
            <a:r>
              <a:rPr lang="en-US" dirty="0"/>
              <a:t>Age / diet</a:t>
            </a:r>
          </a:p>
          <a:p>
            <a:pPr lvl="2"/>
            <a:r>
              <a:rPr lang="en-US" dirty="0"/>
              <a:t>AAP periodic survey’s / ST and Lactation consults</a:t>
            </a:r>
          </a:p>
          <a:p>
            <a:pPr lvl="1"/>
            <a:endParaRPr lang="en-US" dirty="0"/>
          </a:p>
          <a:p>
            <a:r>
              <a:rPr lang="en-US" dirty="0"/>
              <a:t>Pre and post test knowledge, attitudes, confidence</a:t>
            </a:r>
          </a:p>
          <a:p>
            <a:r>
              <a:rPr lang="en-US" dirty="0"/>
              <a:t>Add a single history question H&amp;P template ages 0 – 2 </a:t>
            </a:r>
            <a:r>
              <a:rPr lang="en-US" dirty="0" err="1"/>
              <a:t>yrs</a:t>
            </a:r>
            <a:endParaRPr lang="en-US" dirty="0"/>
          </a:p>
          <a:p>
            <a:pPr lvl="1"/>
            <a:r>
              <a:rPr lang="en-US" b="1" dirty="0"/>
              <a:t>Has there been any breastfeeding along the way?</a:t>
            </a:r>
          </a:p>
          <a:p>
            <a:pPr lvl="2"/>
            <a:r>
              <a:rPr lang="en-US" dirty="0"/>
              <a:t>Two follow-up questions</a:t>
            </a:r>
          </a:p>
          <a:p>
            <a:pPr marL="1371600" lvl="3" indent="-342900">
              <a:buFont typeface="+mj-lt"/>
              <a:buAutoNum type="arabicParenR"/>
            </a:pPr>
            <a:r>
              <a:rPr lang="en-US" dirty="0"/>
              <a:t>If yes: when was the last time infant breastfed or received (breast) milk</a:t>
            </a:r>
          </a:p>
          <a:p>
            <a:pPr lvl="4">
              <a:buFont typeface="Arial" panose="020B0604020202020204" pitchFamily="34" charset="0"/>
              <a:buChar char="•"/>
            </a:pPr>
            <a:r>
              <a:rPr lang="en-US" dirty="0"/>
              <a:t>Free text</a:t>
            </a:r>
          </a:p>
          <a:p>
            <a:pPr marL="1371600" lvl="3" indent="-342900">
              <a:buFont typeface="+mj-lt"/>
              <a:buAutoNum type="arabicParenR"/>
            </a:pPr>
            <a:r>
              <a:rPr lang="en-US" dirty="0"/>
              <a:t>Dietary screening: Impact medical management?  </a:t>
            </a:r>
          </a:p>
          <a:p>
            <a:pPr lvl="4"/>
            <a:r>
              <a:rPr lang="en-US" dirty="0"/>
              <a:t>If yes: clinical interventions ordered?  Consults?  Referrals?</a:t>
            </a:r>
          </a:p>
          <a:p>
            <a:pPr lvl="4"/>
            <a:endParaRPr lang="en-US" dirty="0"/>
          </a:p>
          <a:p>
            <a:pPr lvl="1"/>
            <a:r>
              <a:rPr lang="en-US" dirty="0"/>
              <a:t>Data collection: reported diet, % of supplementation, latch vs EBM, diet at discharge, consultations, referrals, KAC providers, formative feedback</a:t>
            </a:r>
          </a:p>
          <a:p>
            <a:pPr lvl="1"/>
            <a:endParaRPr lang="en-US" dirty="0">
              <a:cs typeface="Arial"/>
            </a:endParaRPr>
          </a:p>
          <a:p>
            <a:pPr>
              <a:buFont typeface="Arial" charset="0"/>
              <a:buChar char="•"/>
            </a:pPr>
            <a:r>
              <a:rPr lang="en-US" dirty="0">
                <a:cs typeface="Arial"/>
              </a:rPr>
              <a:t>Contact: Dr. Janet </a:t>
            </a:r>
            <a:r>
              <a:rPr lang="en-US" dirty="0" err="1">
                <a:cs typeface="Arial"/>
              </a:rPr>
              <a:t>Wasylyshen</a:t>
            </a:r>
            <a:r>
              <a:rPr lang="en-US" dirty="0">
                <a:cs typeface="Arial"/>
              </a:rPr>
              <a:t>-Velasco – </a:t>
            </a:r>
            <a:r>
              <a:rPr lang="en-US" dirty="0">
                <a:cs typeface="Arial"/>
                <a:hlinkClick r:id="rId2"/>
              </a:rPr>
              <a:t>wasylyshen-velascoj@childrensdayton.org</a:t>
            </a:r>
            <a:r>
              <a:rPr lang="en-US" dirty="0">
                <a:cs typeface="Arial"/>
              </a:rPr>
              <a:t> </a:t>
            </a:r>
          </a:p>
          <a:p>
            <a:pPr lvl="2"/>
            <a:endParaRPr lang="en-US" dirty="0"/>
          </a:p>
          <a:p>
            <a:pPr lvl="2"/>
            <a:endParaRPr lang="en-US" dirty="0"/>
          </a:p>
          <a:p>
            <a:pPr marL="0" indent="0" algn="ctr">
              <a:buNone/>
            </a:pPr>
            <a:r>
              <a:rPr lang="en-US" sz="1200" b="1" dirty="0"/>
              <a:t>Incorporating breastfeeding care into daily newborn rounds and pediatric office practice </a:t>
            </a:r>
            <a:r>
              <a:rPr lang="en-US" sz="1200" dirty="0" err="1"/>
              <a:t>Pediatr</a:t>
            </a:r>
            <a:r>
              <a:rPr lang="en-US" sz="1200" dirty="0"/>
              <a:t> Clin North Am 2001 Apr;48(2):299-319</a:t>
            </a:r>
          </a:p>
          <a:p>
            <a:pPr marL="0" indent="0" algn="ctr">
              <a:buNone/>
            </a:pPr>
            <a:r>
              <a:rPr lang="en-US" sz="1050" b="1" dirty="0"/>
              <a:t>ABM Clinical Protocol #36: Supporting Breastfeeding During Maternal or Child Hospitalization</a:t>
            </a:r>
            <a:r>
              <a:rPr lang="en-US" sz="1050" dirty="0"/>
              <a:t> Breastfeeding Medicine 2021</a:t>
            </a:r>
            <a:endParaRPr lang="en-US" sz="1200" dirty="0"/>
          </a:p>
          <a:p>
            <a:pPr marL="0" indent="0" algn="ctr">
              <a:buNone/>
            </a:pPr>
            <a:endParaRPr lang="en-US" sz="1200" b="1" dirty="0"/>
          </a:p>
          <a:p>
            <a:pPr marL="0" indent="0">
              <a:buNone/>
            </a:pPr>
            <a:endParaRPr lang="en-US" dirty="0"/>
          </a:p>
          <a:p>
            <a:pPr lvl="2"/>
            <a:endParaRPr lang="en-US" dirty="0"/>
          </a:p>
          <a:p>
            <a:endParaRPr lang="en-US" dirty="0"/>
          </a:p>
        </p:txBody>
      </p:sp>
      <p:sp>
        <p:nvSpPr>
          <p:cNvPr id="4" name="Footer Placeholder 3">
            <a:extLst>
              <a:ext uri="{FF2B5EF4-FFF2-40B4-BE49-F238E27FC236}">
                <a16:creationId xmlns:a16="http://schemas.microsoft.com/office/drawing/2014/main" id="{9EAFCD65-1C88-8606-3BF2-66144D5522C2}"/>
              </a:ext>
            </a:extLst>
          </p:cNvPr>
          <p:cNvSpPr>
            <a:spLocks noGrp="1"/>
          </p:cNvSpPr>
          <p:nvPr>
            <p:ph type="ftr" sz="quarter" idx="11"/>
          </p:nvPr>
        </p:nvSpPr>
        <p:spPr/>
        <p:txBody>
          <a:bodyPr/>
          <a:lstStyle/>
          <a:p>
            <a:endParaRPr lang="en-US" dirty="0">
              <a:cs typeface="Arial"/>
            </a:endParaRPr>
          </a:p>
        </p:txBody>
      </p:sp>
      <p:sp>
        <p:nvSpPr>
          <p:cNvPr id="5" name="Slide Number Placeholder 4">
            <a:extLst>
              <a:ext uri="{FF2B5EF4-FFF2-40B4-BE49-F238E27FC236}">
                <a16:creationId xmlns:a16="http://schemas.microsoft.com/office/drawing/2014/main" id="{F3DF3BB1-BE4B-B30A-73A2-1665AF492A84}"/>
              </a:ext>
            </a:extLst>
          </p:cNvPr>
          <p:cNvSpPr>
            <a:spLocks noGrp="1"/>
          </p:cNvSpPr>
          <p:nvPr>
            <p:ph type="sldNum" sz="quarter" idx="12"/>
          </p:nvPr>
        </p:nvSpPr>
        <p:spPr/>
        <p:txBody>
          <a:bodyPr/>
          <a:lstStyle/>
          <a:p>
            <a:fld id="{68A274D8-BDF7-394B-B94E-BD6A355A686C}" type="slidenum">
              <a:rPr lang="en-US" smtClean="0"/>
              <a:t>17</a:t>
            </a:fld>
            <a:endParaRPr lang="en-US"/>
          </a:p>
        </p:txBody>
      </p:sp>
    </p:spTree>
    <p:extLst>
      <p:ext uri="{BB962C8B-B14F-4D97-AF65-F5344CB8AC3E}">
        <p14:creationId xmlns:p14="http://schemas.microsoft.com/office/powerpoint/2010/main" val="4167857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B33A-622A-F882-6CB1-70B1B806E54E}"/>
              </a:ext>
            </a:extLst>
          </p:cNvPr>
          <p:cNvSpPr>
            <a:spLocks noGrp="1"/>
          </p:cNvSpPr>
          <p:nvPr>
            <p:ph type="title"/>
          </p:nvPr>
        </p:nvSpPr>
        <p:spPr/>
        <p:txBody>
          <a:bodyPr/>
          <a:lstStyle/>
          <a:p>
            <a:r>
              <a:rPr lang="en-US" dirty="0">
                <a:cs typeface="Arial"/>
              </a:rPr>
              <a:t>Pediatric Hospital Medicine</a:t>
            </a:r>
            <a:endParaRPr lang="en-US" dirty="0"/>
          </a:p>
        </p:txBody>
      </p:sp>
      <p:sp>
        <p:nvSpPr>
          <p:cNvPr id="3" name="Content Placeholder 2">
            <a:extLst>
              <a:ext uri="{FF2B5EF4-FFF2-40B4-BE49-F238E27FC236}">
                <a16:creationId xmlns:a16="http://schemas.microsoft.com/office/drawing/2014/main" id="{307DCBCB-8F88-392D-0303-5F844D2483AD}"/>
              </a:ext>
            </a:extLst>
          </p:cNvPr>
          <p:cNvSpPr>
            <a:spLocks noGrp="1"/>
          </p:cNvSpPr>
          <p:nvPr>
            <p:ph idx="1"/>
          </p:nvPr>
        </p:nvSpPr>
        <p:spPr/>
        <p:txBody>
          <a:bodyPr vert="horz" lIns="0" tIns="0" rIns="0" bIns="0" rtlCol="0" anchor="t">
            <a:normAutofit/>
          </a:bodyPr>
          <a:lstStyle/>
          <a:p>
            <a:r>
              <a:rPr lang="en-US">
                <a:cs typeface="Arial"/>
              </a:rPr>
              <a:t>Contact information: </a:t>
            </a:r>
            <a:r>
              <a:rPr lang="en-US" dirty="0">
                <a:cs typeface="Arial"/>
                <a:hlinkClick r:id="rId2"/>
              </a:rPr>
              <a:t>neumeiers@childrensdayton.org</a:t>
            </a:r>
            <a:endParaRPr lang="en-US">
              <a:cs typeface="Arial"/>
            </a:endParaRPr>
          </a:p>
          <a:p>
            <a:endParaRPr lang="en-US" dirty="0">
              <a:ea typeface="+mn-lt"/>
              <a:cs typeface="+mn-lt"/>
            </a:endParaRPr>
          </a:p>
          <a:p>
            <a:r>
              <a:rPr lang="en-US">
                <a:ea typeface="+mn-lt"/>
                <a:cs typeface="+mn-lt"/>
              </a:rPr>
              <a:t>Project Title: Indications for Antibiotic Treatment of </a:t>
            </a:r>
            <a:r>
              <a:rPr lang="en-US" dirty="0">
                <a:ea typeface="+mn-lt"/>
                <a:cs typeface="+mn-lt"/>
              </a:rPr>
              <a:t>Community Acquired Pneumonia in patients &lt;5 years old</a:t>
            </a:r>
            <a:endParaRPr lang="en-US"/>
          </a:p>
          <a:p>
            <a:r>
              <a:rPr lang="en-US">
                <a:cs typeface="Arial"/>
              </a:rPr>
              <a:t>Type: Retrospective</a:t>
            </a:r>
            <a:endParaRPr lang="en-US" dirty="0">
              <a:cs typeface="Arial"/>
            </a:endParaRPr>
          </a:p>
          <a:p>
            <a:r>
              <a:rPr lang="en-US">
                <a:cs typeface="Arial"/>
              </a:rPr>
              <a:t>Resident Involvement: Lit review, Chart review</a:t>
            </a:r>
            <a:endParaRPr lang="en-US" dirty="0">
              <a:cs typeface="Arial"/>
            </a:endParaRPr>
          </a:p>
        </p:txBody>
      </p:sp>
      <p:sp>
        <p:nvSpPr>
          <p:cNvPr id="4" name="Footer Placeholder 3">
            <a:extLst>
              <a:ext uri="{FF2B5EF4-FFF2-40B4-BE49-F238E27FC236}">
                <a16:creationId xmlns:a16="http://schemas.microsoft.com/office/drawing/2014/main" id="{59A97F65-ABB4-7B1C-B89D-087FA01A6B2C}"/>
              </a:ext>
            </a:extLst>
          </p:cNvPr>
          <p:cNvSpPr>
            <a:spLocks noGrp="1"/>
          </p:cNvSpPr>
          <p:nvPr>
            <p:ph type="ftr" sz="quarter" idx="11"/>
          </p:nvPr>
        </p:nvSpPr>
        <p:spPr/>
        <p:txBody>
          <a:bodyPr/>
          <a:lstStyle/>
          <a:p>
            <a:endParaRPr lang="en-US" dirty="0">
              <a:cs typeface="Arial"/>
            </a:endParaRPr>
          </a:p>
        </p:txBody>
      </p:sp>
      <p:sp>
        <p:nvSpPr>
          <p:cNvPr id="5" name="Slide Number Placeholder 4">
            <a:extLst>
              <a:ext uri="{FF2B5EF4-FFF2-40B4-BE49-F238E27FC236}">
                <a16:creationId xmlns:a16="http://schemas.microsoft.com/office/drawing/2014/main" id="{528DB050-7EE0-57F6-60E2-BF9F2FF908D6}"/>
              </a:ext>
            </a:extLst>
          </p:cNvPr>
          <p:cNvSpPr>
            <a:spLocks noGrp="1"/>
          </p:cNvSpPr>
          <p:nvPr>
            <p:ph type="sldNum" sz="quarter" idx="12"/>
          </p:nvPr>
        </p:nvSpPr>
        <p:spPr/>
        <p:txBody>
          <a:bodyPr/>
          <a:lstStyle/>
          <a:p>
            <a:fld id="{68A274D8-BDF7-394B-B94E-BD6A355A686C}" type="slidenum">
              <a:rPr lang="en-US" smtClean="0"/>
              <a:t>18</a:t>
            </a:fld>
            <a:endParaRPr lang="en-US"/>
          </a:p>
        </p:txBody>
      </p:sp>
    </p:spTree>
    <p:extLst>
      <p:ext uri="{BB962C8B-B14F-4D97-AF65-F5344CB8AC3E}">
        <p14:creationId xmlns:p14="http://schemas.microsoft.com/office/powerpoint/2010/main" val="2186418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ED522-383E-ED47-A053-C58BEE35A8A2}"/>
              </a:ext>
            </a:extLst>
          </p:cNvPr>
          <p:cNvSpPr>
            <a:spLocks noGrp="1"/>
          </p:cNvSpPr>
          <p:nvPr>
            <p:ph type="title"/>
          </p:nvPr>
        </p:nvSpPr>
        <p:spPr/>
        <p:txBody>
          <a:bodyPr/>
          <a:lstStyle/>
          <a:p>
            <a:r>
              <a:rPr lang="en-US" dirty="0">
                <a:ea typeface="+mj-lt"/>
                <a:cs typeface="+mj-lt"/>
              </a:rPr>
              <a:t>Nephrology</a:t>
            </a:r>
          </a:p>
        </p:txBody>
      </p:sp>
      <p:sp>
        <p:nvSpPr>
          <p:cNvPr id="3" name="Content Placeholder 2">
            <a:extLst>
              <a:ext uri="{FF2B5EF4-FFF2-40B4-BE49-F238E27FC236}">
                <a16:creationId xmlns:a16="http://schemas.microsoft.com/office/drawing/2014/main" id="{C7D4B1CB-FC98-AE45-B3C3-167FADEA3117}"/>
              </a:ext>
            </a:extLst>
          </p:cNvPr>
          <p:cNvSpPr>
            <a:spLocks noGrp="1"/>
          </p:cNvSpPr>
          <p:nvPr>
            <p:ph idx="1"/>
          </p:nvPr>
        </p:nvSpPr>
        <p:spPr>
          <a:xfrm>
            <a:off x="400050" y="1378645"/>
            <a:ext cx="8343900" cy="4567798"/>
          </a:xfrm>
        </p:spPr>
        <p:txBody>
          <a:bodyPr vert="horz" lIns="0" tIns="0" rIns="0" bIns="0" rtlCol="0" anchor="t">
            <a:normAutofit/>
          </a:bodyPr>
          <a:lstStyle/>
          <a:p>
            <a:r>
              <a:rPr lang="en-US" b="1" dirty="0">
                <a:ea typeface="+mn-lt"/>
                <a:cs typeface="+mn-lt"/>
              </a:rPr>
              <a:t>Project: </a:t>
            </a:r>
            <a:r>
              <a:rPr lang="en-US" dirty="0">
                <a:ea typeface="+mn-lt"/>
                <a:cs typeface="+mn-lt"/>
              </a:rPr>
              <a:t>Improving pneumococcal immunization counselling in children with nephrotic syndrome.</a:t>
            </a:r>
          </a:p>
          <a:p>
            <a:r>
              <a:rPr lang="en-US" b="1" dirty="0">
                <a:ea typeface="+mn-lt"/>
                <a:cs typeface="+mn-lt"/>
              </a:rPr>
              <a:t>Background: </a:t>
            </a:r>
            <a:endParaRPr lang="en-US" dirty="0">
              <a:ea typeface="+mn-lt"/>
              <a:cs typeface="+mn-lt"/>
            </a:endParaRPr>
          </a:p>
          <a:p>
            <a:pPr lvl="1"/>
            <a:r>
              <a:rPr lang="en-US" dirty="0">
                <a:ea typeface="+mn-lt"/>
                <a:cs typeface="+mn-lt"/>
              </a:rPr>
              <a:t>1-</a:t>
            </a:r>
            <a:r>
              <a:rPr lang="en-US" b="1" dirty="0">
                <a:ea typeface="+mn-lt"/>
                <a:cs typeface="+mn-lt"/>
              </a:rPr>
              <a:t> </a:t>
            </a:r>
            <a:r>
              <a:rPr lang="en-US" dirty="0">
                <a:ea typeface="+mn-lt"/>
                <a:cs typeface="+mn-lt"/>
              </a:rPr>
              <a:t>Immunization is essential in preventing life –threatening    pneumococcal infections in children with nephrotic syndrome</a:t>
            </a:r>
          </a:p>
          <a:p>
            <a:pPr lvl="1"/>
            <a:r>
              <a:rPr lang="en-US" dirty="0">
                <a:ea typeface="+mn-lt"/>
                <a:cs typeface="+mn-lt"/>
              </a:rPr>
              <a:t>2- Despite the consensus recommendation to administer the PPSV23 in children with nephrotic syndrome, many children do not receive the vaccine</a:t>
            </a:r>
            <a:endParaRPr lang="en-US" dirty="0"/>
          </a:p>
          <a:p>
            <a:r>
              <a:rPr lang="en-US" b="1" dirty="0">
                <a:ea typeface="+mn-lt"/>
                <a:cs typeface="+mn-lt"/>
              </a:rPr>
              <a:t> Aim of the project: </a:t>
            </a:r>
            <a:r>
              <a:rPr lang="en-US" dirty="0">
                <a:ea typeface="+mn-lt"/>
                <a:cs typeface="+mn-lt"/>
              </a:rPr>
              <a:t>The goal of the study is to improve rate of PPSV23 vaccination counselling in children with nephrotic syndrome.</a:t>
            </a:r>
          </a:p>
          <a:p>
            <a:r>
              <a:rPr lang="en-US" sz="2000" b="1" dirty="0">
                <a:ea typeface="+mn-lt"/>
                <a:cs typeface="+mn-lt"/>
              </a:rPr>
              <a:t>Contact: </a:t>
            </a:r>
            <a:r>
              <a:rPr lang="en-US" sz="2000" dirty="0">
                <a:ea typeface="+mn-lt"/>
                <a:cs typeface="+mn-lt"/>
              </a:rPr>
              <a:t>Dr. Ahmad Al </a:t>
            </a:r>
            <a:r>
              <a:rPr lang="en-US" sz="2000" dirty="0" err="1">
                <a:ea typeface="+mn-lt"/>
                <a:cs typeface="+mn-lt"/>
              </a:rPr>
              <a:t>Dughiem</a:t>
            </a:r>
            <a:r>
              <a:rPr lang="en-US" sz="2000" dirty="0">
                <a:ea typeface="+mn-lt"/>
                <a:cs typeface="+mn-lt"/>
              </a:rPr>
              <a:t> - </a:t>
            </a:r>
            <a:r>
              <a:rPr lang="en-US" sz="2000" dirty="0">
                <a:ea typeface="+mn-lt"/>
                <a:cs typeface="+mn-lt"/>
                <a:hlinkClick r:id="rId2"/>
              </a:rPr>
              <a:t>aldughiema@childrensdayton.org</a:t>
            </a:r>
            <a:r>
              <a:rPr lang="en-US" sz="2000" dirty="0">
                <a:ea typeface="+mn-lt"/>
                <a:cs typeface="+mn-lt"/>
              </a:rPr>
              <a:t> </a:t>
            </a:r>
          </a:p>
        </p:txBody>
      </p:sp>
    </p:spTree>
    <p:extLst>
      <p:ext uri="{BB962C8B-B14F-4D97-AF65-F5344CB8AC3E}">
        <p14:creationId xmlns:p14="http://schemas.microsoft.com/office/powerpoint/2010/main" val="162649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B652D-2F58-4359-9351-9D9B70225B0E}"/>
              </a:ext>
            </a:extLst>
          </p:cNvPr>
          <p:cNvSpPr>
            <a:spLocks noGrp="1"/>
          </p:cNvSpPr>
          <p:nvPr>
            <p:ph type="title"/>
          </p:nvPr>
        </p:nvSpPr>
        <p:spPr/>
        <p:txBody>
          <a:bodyPr/>
          <a:lstStyle/>
          <a:p>
            <a:r>
              <a:rPr lang="en-US" dirty="0"/>
              <a:t>Sleep Medicine</a:t>
            </a:r>
          </a:p>
        </p:txBody>
      </p:sp>
      <p:sp>
        <p:nvSpPr>
          <p:cNvPr id="3" name="Content Placeholder 2">
            <a:extLst>
              <a:ext uri="{FF2B5EF4-FFF2-40B4-BE49-F238E27FC236}">
                <a16:creationId xmlns:a16="http://schemas.microsoft.com/office/drawing/2014/main" id="{537E8302-035A-4ED6-826A-8CBE1DE074C5}"/>
              </a:ext>
            </a:extLst>
          </p:cNvPr>
          <p:cNvSpPr>
            <a:spLocks noGrp="1"/>
          </p:cNvSpPr>
          <p:nvPr>
            <p:ph idx="1"/>
          </p:nvPr>
        </p:nvSpPr>
        <p:spPr>
          <a:xfrm>
            <a:off x="400050" y="1465090"/>
            <a:ext cx="8343900" cy="4375697"/>
          </a:xfrm>
        </p:spPr>
        <p:txBody>
          <a:bodyPr vert="horz" lIns="0" tIns="0" rIns="0" bIns="0" rtlCol="0" anchor="t">
            <a:normAutofit fontScale="85000" lnSpcReduction="10000"/>
          </a:bodyPr>
          <a:lstStyle/>
          <a:p>
            <a:r>
              <a:rPr lang="en-US" sz="2600" dirty="0">
                <a:cs typeface="Arial"/>
              </a:rPr>
              <a:t>No ongoing projects, but </a:t>
            </a:r>
            <a:r>
              <a:rPr lang="en-US" sz="2600" dirty="0">
                <a:ea typeface="+mn-lt"/>
                <a:cs typeface="+mn-lt"/>
              </a:rPr>
              <a:t>residents can initiate any project they are interested in with our full support</a:t>
            </a:r>
            <a:endParaRPr lang="en-US" sz="2600" dirty="0">
              <a:cs typeface="Arial"/>
            </a:endParaRPr>
          </a:p>
          <a:p>
            <a:r>
              <a:rPr lang="en-US" sz="2600" dirty="0">
                <a:cs typeface="Arial"/>
              </a:rPr>
              <a:t>Future Project Ideas</a:t>
            </a:r>
          </a:p>
          <a:p>
            <a:pPr lvl="1">
              <a:spcBef>
                <a:spcPts val="1000"/>
              </a:spcBef>
            </a:pPr>
            <a:r>
              <a:rPr lang="en-US" sz="2200" dirty="0">
                <a:latin typeface="Arial"/>
                <a:cs typeface="Calibri"/>
              </a:rPr>
              <a:t>Effects of early school start time on daytime sleepiness, high school children</a:t>
            </a:r>
            <a:endParaRPr lang="en-US" sz="2200">
              <a:latin typeface="Arial"/>
              <a:cs typeface="Arial" panose="020B0604020202020204"/>
            </a:endParaRPr>
          </a:p>
          <a:p>
            <a:pPr lvl="2">
              <a:spcBef>
                <a:spcPts val="1000"/>
              </a:spcBef>
            </a:pPr>
            <a:r>
              <a:rPr lang="en-US" sz="2000" dirty="0">
                <a:latin typeface="Arial"/>
                <a:cs typeface="Calibri"/>
              </a:rPr>
              <a:t>This will involve questionnaires</a:t>
            </a:r>
            <a:endParaRPr lang="en-US" sz="2000">
              <a:latin typeface="Arial"/>
              <a:ea typeface="+mn-lt"/>
              <a:cs typeface="+mn-lt"/>
            </a:endParaRPr>
          </a:p>
          <a:p>
            <a:pPr lvl="1">
              <a:spcBef>
                <a:spcPts val="1000"/>
              </a:spcBef>
            </a:pPr>
            <a:r>
              <a:rPr lang="en-US" sz="2200" dirty="0">
                <a:latin typeface="Arial"/>
                <a:cs typeface="Calibri"/>
              </a:rPr>
              <a:t>Daytime sleepiness in children with obstructive sleep apnea: Those with obesity and without obesity</a:t>
            </a:r>
            <a:endParaRPr lang="en-US" sz="2200">
              <a:latin typeface="Arial"/>
              <a:cs typeface="Arial" panose="020B0604020202020204"/>
            </a:endParaRPr>
          </a:p>
          <a:p>
            <a:pPr lvl="2">
              <a:spcBef>
                <a:spcPts val="1000"/>
              </a:spcBef>
            </a:pPr>
            <a:r>
              <a:rPr lang="en-US" sz="2000" dirty="0">
                <a:latin typeface="Arial"/>
                <a:cs typeface="Calibri"/>
              </a:rPr>
              <a:t>Chart review and subjective assessment of sleepiness with questionnaire</a:t>
            </a:r>
            <a:endParaRPr lang="en-US" sz="2000" dirty="0">
              <a:latin typeface="Arial"/>
              <a:ea typeface="+mn-lt"/>
              <a:cs typeface="+mn-lt"/>
            </a:endParaRPr>
          </a:p>
          <a:p>
            <a:pPr lvl="1">
              <a:spcBef>
                <a:spcPts val="1000"/>
              </a:spcBef>
            </a:pPr>
            <a:r>
              <a:rPr lang="en-US" sz="2200" dirty="0">
                <a:latin typeface="Arial"/>
                <a:cs typeface="Calibri"/>
              </a:rPr>
              <a:t>Sleep disruption (resulting in daytime sleepiness) from movement disorders such as periodic limb movements of sleep in children</a:t>
            </a:r>
            <a:endParaRPr lang="en-US">
              <a:latin typeface="Arial"/>
              <a:cs typeface="Arial"/>
            </a:endParaRPr>
          </a:p>
          <a:p>
            <a:pPr lvl="2">
              <a:spcBef>
                <a:spcPts val="1000"/>
              </a:spcBef>
            </a:pPr>
            <a:r>
              <a:rPr lang="en-US" sz="2000" dirty="0">
                <a:latin typeface="Arial"/>
                <a:cs typeface="Calibri"/>
              </a:rPr>
              <a:t>Chart review and questionnaire</a:t>
            </a:r>
          </a:p>
          <a:p>
            <a:pPr>
              <a:spcBef>
                <a:spcPts val="1000"/>
              </a:spcBef>
              <a:buFont typeface="Arial" charset="0"/>
              <a:buChar char="•"/>
            </a:pPr>
            <a:r>
              <a:rPr lang="en-US" sz="2200" dirty="0">
                <a:latin typeface="Arial"/>
                <a:cs typeface="Calibri"/>
              </a:rPr>
              <a:t>Contact: Dr. Samuel </a:t>
            </a:r>
            <a:r>
              <a:rPr lang="en-US" sz="2200" err="1">
                <a:latin typeface="Arial"/>
                <a:cs typeface="Calibri"/>
              </a:rPr>
              <a:t>Dzodzomenyo</a:t>
            </a:r>
            <a:r>
              <a:rPr lang="en-US" sz="2200" dirty="0">
                <a:latin typeface="Arial"/>
                <a:cs typeface="Calibri"/>
              </a:rPr>
              <a:t> - </a:t>
            </a:r>
            <a:r>
              <a:rPr lang="en-US" sz="2200" dirty="0">
                <a:latin typeface="Arial"/>
                <a:cs typeface="Calibri"/>
                <a:hlinkClick r:id="rId2"/>
              </a:rPr>
              <a:t>dzodzomenyos@childrensdayton.org</a:t>
            </a:r>
            <a:endParaRPr lang="en-US" sz="2200" dirty="0">
              <a:latin typeface="Arial"/>
              <a:cs typeface="Calibri"/>
            </a:endParaRPr>
          </a:p>
          <a:p>
            <a:pPr lvl="2">
              <a:spcBef>
                <a:spcPts val="1000"/>
              </a:spcBef>
            </a:pPr>
            <a:endParaRPr lang="en-US" sz="2000" dirty="0">
              <a:latin typeface="Calibri"/>
              <a:cs typeface="Calibri"/>
            </a:endParaRPr>
          </a:p>
          <a:p>
            <a:pPr marL="685800" lvl="2" indent="0">
              <a:spcBef>
                <a:spcPts val="1000"/>
              </a:spcBef>
              <a:buNone/>
            </a:pPr>
            <a:endParaRPr lang="en-US" sz="2000" dirty="0">
              <a:latin typeface="Calibri"/>
              <a:cs typeface="Calibri"/>
            </a:endParaRPr>
          </a:p>
          <a:p>
            <a:endParaRPr lang="en-US" dirty="0">
              <a:cs typeface="Arial" panose="020B0604020202020204"/>
            </a:endParaRPr>
          </a:p>
        </p:txBody>
      </p:sp>
      <p:sp>
        <p:nvSpPr>
          <p:cNvPr id="4" name="Footer Placeholder 3">
            <a:extLst>
              <a:ext uri="{FF2B5EF4-FFF2-40B4-BE49-F238E27FC236}">
                <a16:creationId xmlns:a16="http://schemas.microsoft.com/office/drawing/2014/main" id="{6762D3DE-A11C-4965-8658-8D69B1CC3973}"/>
              </a:ext>
            </a:extLst>
          </p:cNvPr>
          <p:cNvSpPr>
            <a:spLocks noGrp="1"/>
          </p:cNvSpPr>
          <p:nvPr>
            <p:ph type="ftr" sz="quarter" idx="11"/>
          </p:nvPr>
        </p:nvSpPr>
        <p:spPr/>
        <p:txBody>
          <a:bodyPr/>
          <a:lstStyle/>
          <a:p>
            <a:endParaRPr lang="en-US" dirty="0">
              <a:cs typeface="Arial"/>
            </a:endParaRPr>
          </a:p>
        </p:txBody>
      </p:sp>
      <p:sp>
        <p:nvSpPr>
          <p:cNvPr id="5" name="Slide Number Placeholder 4">
            <a:extLst>
              <a:ext uri="{FF2B5EF4-FFF2-40B4-BE49-F238E27FC236}">
                <a16:creationId xmlns:a16="http://schemas.microsoft.com/office/drawing/2014/main" id="{3A2E6449-5D09-4083-A65E-9E6E3626E1C3}"/>
              </a:ext>
            </a:extLst>
          </p:cNvPr>
          <p:cNvSpPr>
            <a:spLocks noGrp="1"/>
          </p:cNvSpPr>
          <p:nvPr>
            <p:ph type="sldNum" sz="quarter" idx="12"/>
          </p:nvPr>
        </p:nvSpPr>
        <p:spPr/>
        <p:txBody>
          <a:bodyPr/>
          <a:lstStyle/>
          <a:p>
            <a:fld id="{68A274D8-BDF7-394B-B94E-BD6A355A686C}" type="slidenum">
              <a:rPr lang="en-US" smtClean="0"/>
              <a:t>2</a:t>
            </a:fld>
            <a:endParaRPr lang="en-US" dirty="0"/>
          </a:p>
        </p:txBody>
      </p:sp>
    </p:spTree>
    <p:extLst>
      <p:ext uri="{BB962C8B-B14F-4D97-AF65-F5344CB8AC3E}">
        <p14:creationId xmlns:p14="http://schemas.microsoft.com/office/powerpoint/2010/main" val="4096774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ED522-383E-ED47-A053-C58BEE35A8A2}"/>
              </a:ext>
            </a:extLst>
          </p:cNvPr>
          <p:cNvSpPr>
            <a:spLocks noGrp="1"/>
          </p:cNvSpPr>
          <p:nvPr>
            <p:ph type="title"/>
          </p:nvPr>
        </p:nvSpPr>
        <p:spPr/>
        <p:txBody>
          <a:bodyPr/>
          <a:lstStyle/>
          <a:p>
            <a:r>
              <a:rPr lang="en-US" dirty="0">
                <a:ea typeface="+mj-lt"/>
                <a:cs typeface="+mj-lt"/>
              </a:rPr>
              <a:t>Hematology/Oncology</a:t>
            </a:r>
          </a:p>
        </p:txBody>
      </p:sp>
      <p:sp>
        <p:nvSpPr>
          <p:cNvPr id="3" name="Content Placeholder 2">
            <a:extLst>
              <a:ext uri="{FF2B5EF4-FFF2-40B4-BE49-F238E27FC236}">
                <a16:creationId xmlns:a16="http://schemas.microsoft.com/office/drawing/2014/main" id="{C7D4B1CB-FC98-AE45-B3C3-167FADEA3117}"/>
              </a:ext>
            </a:extLst>
          </p:cNvPr>
          <p:cNvSpPr>
            <a:spLocks noGrp="1"/>
          </p:cNvSpPr>
          <p:nvPr>
            <p:ph idx="1"/>
          </p:nvPr>
        </p:nvSpPr>
        <p:spPr>
          <a:xfrm>
            <a:off x="400050" y="1378645"/>
            <a:ext cx="8343900" cy="4567798"/>
          </a:xfrm>
        </p:spPr>
        <p:txBody>
          <a:bodyPr vert="horz" lIns="0" tIns="0" rIns="0" bIns="0" rtlCol="0" anchor="t">
            <a:normAutofit fontScale="92500" lnSpcReduction="20000"/>
          </a:bodyPr>
          <a:lstStyle/>
          <a:p>
            <a:pPr>
              <a:spcBef>
                <a:spcPts val="1000"/>
              </a:spcBef>
            </a:pPr>
            <a:r>
              <a:rPr lang="en-US" dirty="0">
                <a:ea typeface="+mn-lt"/>
                <a:cs typeface="+mn-lt"/>
              </a:rPr>
              <a:t>Dr. Lionel Chow – Neuro-Oncology, Laboratory-based research</a:t>
            </a:r>
          </a:p>
          <a:p>
            <a:pPr lvl="1">
              <a:spcBef>
                <a:spcPts val="500"/>
              </a:spcBef>
              <a:buFont typeface="Courier New"/>
              <a:buChar char="o"/>
            </a:pPr>
            <a:r>
              <a:rPr lang="en-US" dirty="0">
                <a:ea typeface="+mn-lt"/>
                <a:cs typeface="+mn-lt"/>
              </a:rPr>
              <a:t>MAPK pathway activation in CNS Embryonal Tumors</a:t>
            </a:r>
          </a:p>
          <a:p>
            <a:pPr lvl="2">
              <a:spcBef>
                <a:spcPts val="500"/>
              </a:spcBef>
            </a:pPr>
            <a:r>
              <a:rPr lang="en-US" dirty="0">
                <a:ea typeface="+mn-lt"/>
                <a:cs typeface="+mn-lt"/>
              </a:rPr>
              <a:t>CNS ET are a heterogeneous group of high-grade pediatric brain tumors</a:t>
            </a:r>
          </a:p>
          <a:p>
            <a:pPr lvl="2">
              <a:spcBef>
                <a:spcPts val="500"/>
              </a:spcBef>
            </a:pPr>
            <a:r>
              <a:rPr lang="en-US" sz="2400" dirty="0">
                <a:ea typeface="+mn-lt"/>
                <a:cs typeface="+mn-lt"/>
              </a:rPr>
              <a:t>The MAPK pathway is involved in driving tumor growth in a number of different pediatric brain tumors, such as ATRT, one </a:t>
            </a:r>
            <a:r>
              <a:rPr lang="en-US" dirty="0">
                <a:ea typeface="+mn-lt"/>
                <a:cs typeface="+mn-lt"/>
              </a:rPr>
              <a:t>of the CNS Embrclarkl1yonal Tumors</a:t>
            </a:r>
          </a:p>
          <a:p>
            <a:pPr lvl="2">
              <a:spcBef>
                <a:spcPts val="500"/>
              </a:spcBef>
            </a:pPr>
            <a:r>
              <a:rPr lang="en-US" dirty="0">
                <a:ea typeface="+mn-lt"/>
                <a:cs typeface="+mn-lt"/>
              </a:rPr>
              <a:t>Several FDA-approved and investigational MAPK pathway inhibitors are available</a:t>
            </a:r>
          </a:p>
          <a:p>
            <a:pPr lvl="2">
              <a:spcBef>
                <a:spcPts val="500"/>
              </a:spcBef>
            </a:pPr>
            <a:r>
              <a:rPr lang="en-US" dirty="0">
                <a:ea typeface="+mn-lt"/>
                <a:cs typeface="+mn-lt"/>
              </a:rPr>
              <a:t>We would like to profile a group of CNS ET for MAPK pathway activity via in vitro and in vivo methods</a:t>
            </a:r>
          </a:p>
          <a:p>
            <a:pPr lvl="2">
              <a:spcBef>
                <a:spcPts val="500"/>
              </a:spcBef>
            </a:pPr>
            <a:r>
              <a:rPr lang="en-US" dirty="0">
                <a:ea typeface="+mn-lt"/>
                <a:cs typeface="+mn-lt"/>
              </a:rPr>
              <a:t>Immunohistochemistry, Western Blot, PDX models</a:t>
            </a:r>
          </a:p>
          <a:p>
            <a:pPr lvl="1">
              <a:spcBef>
                <a:spcPts val="500"/>
              </a:spcBef>
              <a:buFont typeface="Courier New"/>
              <a:buChar char="o"/>
            </a:pPr>
            <a:r>
              <a:rPr lang="en-US" dirty="0">
                <a:ea typeface="+mn-lt"/>
                <a:cs typeface="+mn-lt"/>
              </a:rPr>
              <a:t>PI3K pathway activation in CNS Embryonal Tumors</a:t>
            </a:r>
          </a:p>
          <a:p>
            <a:pPr lvl="1">
              <a:spcBef>
                <a:spcPts val="500"/>
              </a:spcBef>
              <a:buFont typeface="Courier New"/>
              <a:buChar char="o"/>
            </a:pPr>
            <a:r>
              <a:rPr lang="en-US" dirty="0">
                <a:ea typeface="+mn-lt"/>
                <a:cs typeface="+mn-lt"/>
              </a:rPr>
              <a:t>Contact: Dr. Lionel Chow – </a:t>
            </a:r>
            <a:r>
              <a:rPr lang="en-US" dirty="0">
                <a:ea typeface="+mn-lt"/>
                <a:cs typeface="+mn-lt"/>
                <a:hlinkClick r:id="rId2"/>
              </a:rPr>
              <a:t>chowl@childrensdayton.org</a:t>
            </a:r>
            <a:r>
              <a:rPr lang="en-US" dirty="0">
                <a:ea typeface="+mn-lt"/>
                <a:cs typeface="+mn-lt"/>
              </a:rPr>
              <a:t> </a:t>
            </a:r>
          </a:p>
          <a:p>
            <a:pPr>
              <a:spcBef>
                <a:spcPts val="1000"/>
              </a:spcBef>
            </a:pPr>
            <a:r>
              <a:rPr lang="en-US" dirty="0">
                <a:ea typeface="+mn-lt"/>
                <a:cs typeface="+mn-lt"/>
              </a:rPr>
              <a:t>Dr. Jordan Wright – Thrombosis and Hemostasis Clinical research</a:t>
            </a:r>
          </a:p>
          <a:p>
            <a:pPr>
              <a:spcBef>
                <a:spcPts val="1000"/>
              </a:spcBef>
            </a:pPr>
            <a:r>
              <a:rPr lang="en-US" dirty="0">
                <a:ea typeface="+mn-lt"/>
                <a:cs typeface="+mn-lt"/>
              </a:rPr>
              <a:t>Dr. Mukund Dole – Sickle Cell Disease and Hemoglobinopathies</a:t>
            </a:r>
          </a:p>
          <a:p>
            <a:pPr>
              <a:spcBef>
                <a:spcPts val="1000"/>
              </a:spcBef>
            </a:pPr>
            <a:r>
              <a:rPr lang="en-US" dirty="0">
                <a:ea typeface="+mn-lt"/>
                <a:cs typeface="+mn-lt"/>
              </a:rPr>
              <a:t>Dr. Rachael Courtney – Resident Education</a:t>
            </a:r>
            <a:endParaRPr lang="en-US" dirty="0"/>
          </a:p>
        </p:txBody>
      </p:sp>
    </p:spTree>
    <p:extLst>
      <p:ext uri="{BB962C8B-B14F-4D97-AF65-F5344CB8AC3E}">
        <p14:creationId xmlns:p14="http://schemas.microsoft.com/office/powerpoint/2010/main" val="870742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B652D-2F58-4359-9351-9D9B70225B0E}"/>
              </a:ext>
            </a:extLst>
          </p:cNvPr>
          <p:cNvSpPr>
            <a:spLocks noGrp="1"/>
          </p:cNvSpPr>
          <p:nvPr>
            <p:ph type="title"/>
          </p:nvPr>
        </p:nvSpPr>
        <p:spPr/>
        <p:txBody>
          <a:bodyPr/>
          <a:lstStyle/>
          <a:p>
            <a:r>
              <a:rPr lang="en-US" dirty="0"/>
              <a:t>Neonatology	</a:t>
            </a:r>
          </a:p>
        </p:txBody>
      </p:sp>
      <p:sp>
        <p:nvSpPr>
          <p:cNvPr id="3" name="Content Placeholder 2">
            <a:extLst>
              <a:ext uri="{FF2B5EF4-FFF2-40B4-BE49-F238E27FC236}">
                <a16:creationId xmlns:a16="http://schemas.microsoft.com/office/drawing/2014/main" id="{537E8302-035A-4ED6-826A-8CBE1DE074C5}"/>
              </a:ext>
            </a:extLst>
          </p:cNvPr>
          <p:cNvSpPr>
            <a:spLocks noGrp="1"/>
          </p:cNvSpPr>
          <p:nvPr>
            <p:ph idx="1"/>
          </p:nvPr>
        </p:nvSpPr>
        <p:spPr>
          <a:xfrm>
            <a:off x="409655" y="1311409"/>
            <a:ext cx="8343900" cy="4500563"/>
          </a:xfrm>
        </p:spPr>
        <p:txBody>
          <a:bodyPr>
            <a:normAutofit fontScale="70000" lnSpcReduction="20000"/>
          </a:bodyPr>
          <a:lstStyle/>
          <a:p>
            <a:pPr marL="0" indent="0">
              <a:buNone/>
            </a:pPr>
            <a:endParaRPr lang="en-US" dirty="0"/>
          </a:p>
          <a:p>
            <a:r>
              <a:rPr lang="en-US" dirty="0"/>
              <a:t>Holding feeds during </a:t>
            </a:r>
            <a:r>
              <a:rPr lang="en-US" dirty="0" err="1"/>
              <a:t>pRBC</a:t>
            </a:r>
            <a:r>
              <a:rPr lang="en-US" dirty="0"/>
              <a:t> transfusions QI</a:t>
            </a:r>
          </a:p>
          <a:p>
            <a:pPr lvl="1"/>
            <a:r>
              <a:rPr lang="en-US" dirty="0"/>
              <a:t>Standardizing time enteral feeds held during </a:t>
            </a:r>
            <a:r>
              <a:rPr lang="en-US" dirty="0" err="1"/>
              <a:t>pRBC</a:t>
            </a:r>
            <a:r>
              <a:rPr lang="en-US" dirty="0"/>
              <a:t> transfusions</a:t>
            </a:r>
          </a:p>
          <a:p>
            <a:r>
              <a:rPr lang="en-US" dirty="0"/>
              <a:t>Various NICU-Surgical QI</a:t>
            </a:r>
          </a:p>
          <a:p>
            <a:pPr lvl="1"/>
            <a:r>
              <a:rPr lang="en-US" dirty="0"/>
              <a:t>Necrotizing enterocolitis diagnosis and treatment standardization</a:t>
            </a:r>
          </a:p>
          <a:p>
            <a:pPr lvl="1"/>
            <a:r>
              <a:rPr lang="en-US" dirty="0"/>
              <a:t>Feeding regimens post bowel resection</a:t>
            </a:r>
          </a:p>
          <a:p>
            <a:pPr lvl="1"/>
            <a:r>
              <a:rPr lang="en-US" dirty="0"/>
              <a:t>Open to new project ideas</a:t>
            </a:r>
          </a:p>
          <a:p>
            <a:r>
              <a:rPr lang="en-US" dirty="0"/>
              <a:t>Protocol for ventilator weaning QI</a:t>
            </a:r>
          </a:p>
          <a:p>
            <a:pPr lvl="1"/>
            <a:r>
              <a:rPr lang="en-US" dirty="0"/>
              <a:t>Creating a protocol to guide ventilator weaning based on blood gases</a:t>
            </a:r>
          </a:p>
          <a:p>
            <a:pPr lvl="1"/>
            <a:r>
              <a:rPr lang="en-US" dirty="0"/>
              <a:t>In intubated babies with a weaning protocol in place how often is the protocol followed?</a:t>
            </a:r>
          </a:p>
          <a:p>
            <a:endParaRPr lang="en-US" dirty="0"/>
          </a:p>
          <a:p>
            <a:r>
              <a:rPr lang="en-US" dirty="0"/>
              <a:t>Can be involved in project QI team</a:t>
            </a:r>
          </a:p>
          <a:p>
            <a:r>
              <a:rPr lang="en-US" dirty="0"/>
              <a:t>Help with data collection and monitoring</a:t>
            </a:r>
          </a:p>
          <a:p>
            <a:r>
              <a:rPr lang="en-US" dirty="0"/>
              <a:t>Help with preparing QI project for possible publication</a:t>
            </a:r>
          </a:p>
          <a:p>
            <a:endParaRPr lang="en-US" dirty="0"/>
          </a:p>
          <a:p>
            <a:r>
              <a:rPr lang="en-US" dirty="0"/>
              <a:t>Sarah Van Nostrand</a:t>
            </a:r>
          </a:p>
          <a:p>
            <a:r>
              <a:rPr lang="en-US" dirty="0"/>
              <a:t>Email: </a:t>
            </a:r>
            <a:r>
              <a:rPr lang="en-US" dirty="0">
                <a:hlinkClick r:id="rId2"/>
              </a:rPr>
              <a:t>vannostrands@childrensdayton.org</a:t>
            </a:r>
            <a:endParaRPr lang="en-US" dirty="0"/>
          </a:p>
          <a:p>
            <a:endParaRPr lang="en-US" dirty="0"/>
          </a:p>
        </p:txBody>
      </p:sp>
      <p:sp>
        <p:nvSpPr>
          <p:cNvPr id="4" name="Footer Placeholder 3">
            <a:extLst>
              <a:ext uri="{FF2B5EF4-FFF2-40B4-BE49-F238E27FC236}">
                <a16:creationId xmlns:a16="http://schemas.microsoft.com/office/drawing/2014/main" id="{6762D3DE-A11C-4965-8658-8D69B1CC3973}"/>
              </a:ext>
            </a:extLst>
          </p:cNvPr>
          <p:cNvSpPr>
            <a:spLocks noGrp="1"/>
          </p:cNvSpPr>
          <p:nvPr>
            <p:ph type="ftr" sz="quarter" idx="11"/>
          </p:nvPr>
        </p:nvSpPr>
        <p:spPr/>
        <p:txBody>
          <a:bodyPr/>
          <a:lstStyle/>
          <a:p>
            <a:endParaRPr lang="en-US" dirty="0">
              <a:cs typeface="Arial"/>
            </a:endParaRPr>
          </a:p>
        </p:txBody>
      </p:sp>
      <p:sp>
        <p:nvSpPr>
          <p:cNvPr id="5" name="Slide Number Placeholder 4">
            <a:extLst>
              <a:ext uri="{FF2B5EF4-FFF2-40B4-BE49-F238E27FC236}">
                <a16:creationId xmlns:a16="http://schemas.microsoft.com/office/drawing/2014/main" id="{3A2E6449-5D09-4083-A65E-9E6E3626E1C3}"/>
              </a:ext>
            </a:extLst>
          </p:cNvPr>
          <p:cNvSpPr>
            <a:spLocks noGrp="1"/>
          </p:cNvSpPr>
          <p:nvPr>
            <p:ph type="sldNum" sz="quarter" idx="12"/>
          </p:nvPr>
        </p:nvSpPr>
        <p:spPr/>
        <p:txBody>
          <a:bodyPr/>
          <a:lstStyle/>
          <a:p>
            <a:fld id="{68A274D8-BDF7-394B-B94E-BD6A355A686C}" type="slidenum">
              <a:rPr lang="en-US" smtClean="0"/>
              <a:t>21</a:t>
            </a:fld>
            <a:endParaRPr lang="en-US"/>
          </a:p>
        </p:txBody>
      </p:sp>
    </p:spTree>
    <p:extLst>
      <p:ext uri="{BB962C8B-B14F-4D97-AF65-F5344CB8AC3E}">
        <p14:creationId xmlns:p14="http://schemas.microsoft.com/office/powerpoint/2010/main" val="1140793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B652D-2F58-4359-9351-9D9B70225B0E}"/>
              </a:ext>
            </a:extLst>
          </p:cNvPr>
          <p:cNvSpPr>
            <a:spLocks noGrp="1"/>
          </p:cNvSpPr>
          <p:nvPr>
            <p:ph type="title"/>
          </p:nvPr>
        </p:nvSpPr>
        <p:spPr>
          <a:xfrm>
            <a:off x="400050" y="199786"/>
            <a:ext cx="8343900" cy="1295400"/>
          </a:xfrm>
        </p:spPr>
        <p:txBody>
          <a:bodyPr/>
          <a:lstStyle/>
          <a:p>
            <a:r>
              <a:rPr lang="en-US" dirty="0"/>
              <a:t>Psychiatry/Behavioral Health </a:t>
            </a:r>
          </a:p>
        </p:txBody>
      </p:sp>
      <p:sp>
        <p:nvSpPr>
          <p:cNvPr id="3" name="Content Placeholder 2">
            <a:extLst>
              <a:ext uri="{FF2B5EF4-FFF2-40B4-BE49-F238E27FC236}">
                <a16:creationId xmlns:a16="http://schemas.microsoft.com/office/drawing/2014/main" id="{537E8302-035A-4ED6-826A-8CBE1DE074C5}"/>
              </a:ext>
            </a:extLst>
          </p:cNvPr>
          <p:cNvSpPr>
            <a:spLocks noGrp="1"/>
          </p:cNvSpPr>
          <p:nvPr>
            <p:ph idx="1"/>
          </p:nvPr>
        </p:nvSpPr>
        <p:spPr>
          <a:xfrm>
            <a:off x="438470" y="1455486"/>
            <a:ext cx="8343900" cy="5115284"/>
          </a:xfrm>
        </p:spPr>
        <p:txBody>
          <a:bodyPr vert="horz" lIns="0" tIns="0" rIns="0" bIns="0" rtlCol="0" anchor="t">
            <a:normAutofit fontScale="47500" lnSpcReduction="20000"/>
          </a:bodyPr>
          <a:lstStyle/>
          <a:p>
            <a:r>
              <a:rPr lang="en-US" sz="3200" dirty="0">
                <a:cs typeface="Arial"/>
              </a:rPr>
              <a:t>Research:</a:t>
            </a:r>
          </a:p>
          <a:p>
            <a:pPr lvl="1"/>
            <a:r>
              <a:rPr lang="en-US" sz="2900" dirty="0">
                <a:cs typeface="Arial"/>
              </a:rPr>
              <a:t>Proactive consult service-this is wrapping up-did show decreased LOS for patients with a secondary MH diagnosis when seen by psychiatry (vs no consult)</a:t>
            </a:r>
          </a:p>
          <a:p>
            <a:pPr lvl="1"/>
            <a:r>
              <a:rPr lang="en-US" sz="2900" dirty="0">
                <a:ea typeface="+mn-lt"/>
                <a:cs typeface="+mn-lt"/>
              </a:rPr>
              <a:t>Natural language processing-using the proactive consult model-the objective of the study is to create a machine learning system that can perform automated chart reviews-We are just getting started on this.  </a:t>
            </a:r>
            <a:endParaRPr lang="en-US" sz="2900" dirty="0">
              <a:cs typeface="Arial"/>
            </a:endParaRPr>
          </a:p>
          <a:p>
            <a:pPr lvl="2"/>
            <a:r>
              <a:rPr lang="en-US" sz="2600" dirty="0">
                <a:cs typeface="Arial"/>
              </a:rPr>
              <a:t>If you love technology/the land of Epic this may be a very interesting project for you.  Dr </a:t>
            </a:r>
            <a:r>
              <a:rPr lang="en-US" sz="2600" err="1">
                <a:cs typeface="Arial"/>
              </a:rPr>
              <a:t>Omoloja</a:t>
            </a:r>
            <a:r>
              <a:rPr lang="en-US" sz="2600" dirty="0">
                <a:cs typeface="Arial"/>
              </a:rPr>
              <a:t> guiding.   </a:t>
            </a:r>
          </a:p>
          <a:p>
            <a:pPr lvl="2"/>
            <a:r>
              <a:rPr lang="en-US" sz="2600" dirty="0">
                <a:cs typeface="Arial"/>
              </a:rPr>
              <a:t>Unsure exact time commitment but will be working with Wright state graduates on this as well.  Goals would be to help with the IRB process, data gathering.</a:t>
            </a:r>
          </a:p>
          <a:p>
            <a:r>
              <a:rPr lang="en-US" sz="3200" dirty="0">
                <a:cs typeface="Arial"/>
              </a:rPr>
              <a:t>Quality improvement:</a:t>
            </a:r>
          </a:p>
          <a:p>
            <a:pPr lvl="1"/>
            <a:r>
              <a:rPr lang="en-US" sz="2900" dirty="0">
                <a:cs typeface="Arial"/>
              </a:rPr>
              <a:t>Proactive consult service: How to increase the percentage of patients that are eligible/should receive a consult—to a completed consult</a:t>
            </a:r>
          </a:p>
          <a:p>
            <a:pPr lvl="2"/>
            <a:r>
              <a:rPr lang="en-US" sz="2600" dirty="0">
                <a:cs typeface="Arial"/>
              </a:rPr>
              <a:t>This project really would benefit from a resident involvement.  We need someone to provide feedback on how this process works for you.  How do we make it more user friendly.  How do we convince families that there is value in addressing mental health while being physically ill.  </a:t>
            </a:r>
          </a:p>
          <a:p>
            <a:pPr lvl="2"/>
            <a:r>
              <a:rPr lang="en-US" sz="2600" dirty="0">
                <a:cs typeface="Arial"/>
              </a:rPr>
              <a:t>1 hour every two weeks commitment (maybe some random emails/brainstorming requests in between) </a:t>
            </a:r>
          </a:p>
          <a:p>
            <a:pPr lvl="1"/>
            <a:r>
              <a:rPr lang="en-US" sz="2900" dirty="0">
                <a:cs typeface="Arial"/>
              </a:rPr>
              <a:t>Readmission tracks</a:t>
            </a:r>
          </a:p>
          <a:p>
            <a:pPr lvl="2"/>
            <a:r>
              <a:rPr lang="en-US" sz="2600" dirty="0">
                <a:cs typeface="Arial"/>
              </a:rPr>
              <a:t>Goal is to standardize tools we use in the BHU to try to help with decreasing the re-admissions.  </a:t>
            </a:r>
          </a:p>
          <a:p>
            <a:pPr lvl="2"/>
            <a:r>
              <a:rPr lang="en-US" sz="2600" dirty="0">
                <a:cs typeface="Arial"/>
              </a:rPr>
              <a:t>Megan </a:t>
            </a:r>
            <a:r>
              <a:rPr lang="en-US" sz="2600" err="1">
                <a:cs typeface="Arial"/>
              </a:rPr>
              <a:t>Calbro</a:t>
            </a:r>
            <a:r>
              <a:rPr lang="en-US" sz="2600" dirty="0">
                <a:cs typeface="Arial"/>
              </a:rPr>
              <a:t>-program manager of therapy on the BHU</a:t>
            </a:r>
          </a:p>
          <a:p>
            <a:pPr lvl="1"/>
            <a:r>
              <a:rPr lang="en-US" sz="2900" dirty="0"/>
              <a:t>Caring contacts- a text message program that Nationwide uses to reach out to patients that are discharged from inpatient with motivational images/quotes.  Goal is to implement this at DCH.</a:t>
            </a:r>
            <a:endParaRPr lang="en-US" sz="2900" dirty="0">
              <a:cs typeface="Arial"/>
            </a:endParaRPr>
          </a:p>
          <a:p>
            <a:pPr lvl="2"/>
            <a:r>
              <a:rPr lang="en-US" sz="2600"/>
              <a:t>Mindy Schultz-director of crisis services.  </a:t>
            </a:r>
            <a:endParaRPr lang="en-US" sz="2600">
              <a:cs typeface="Arial"/>
            </a:endParaRPr>
          </a:p>
          <a:p>
            <a:r>
              <a:rPr lang="en-US" dirty="0">
                <a:cs typeface="Arial"/>
                <a:hlinkClick r:id="rId2">
                  <a:extLst>
                    <a:ext uri="{A12FA001-AC4F-418D-AE19-62706E023703}">
                      <ahyp:hlinkClr xmlns:ahyp="http://schemas.microsoft.com/office/drawing/2018/hyperlinkcolor" val="tx"/>
                    </a:ext>
                  </a:extLst>
                </a:hlinkClick>
              </a:rPr>
              <a:t>Winnerk@childrensdayton.org</a:t>
            </a:r>
            <a:r>
              <a:rPr lang="en-US" dirty="0">
                <a:cs typeface="Arial"/>
              </a:rPr>
              <a:t> </a:t>
            </a:r>
          </a:p>
          <a:p>
            <a:endParaRPr lang="en-US" dirty="0"/>
          </a:p>
          <a:p>
            <a:endParaRPr lang="en-US" dirty="0"/>
          </a:p>
        </p:txBody>
      </p:sp>
      <p:sp>
        <p:nvSpPr>
          <p:cNvPr id="4" name="Footer Placeholder 3">
            <a:extLst>
              <a:ext uri="{FF2B5EF4-FFF2-40B4-BE49-F238E27FC236}">
                <a16:creationId xmlns:a16="http://schemas.microsoft.com/office/drawing/2014/main" id="{6762D3DE-A11C-4965-8658-8D69B1CC3973}"/>
              </a:ext>
            </a:extLst>
          </p:cNvPr>
          <p:cNvSpPr>
            <a:spLocks noGrp="1"/>
          </p:cNvSpPr>
          <p:nvPr>
            <p:ph type="ftr" sz="quarter" idx="11"/>
          </p:nvPr>
        </p:nvSpPr>
        <p:spPr/>
        <p:txBody>
          <a:bodyPr/>
          <a:lstStyle/>
          <a:p>
            <a:endParaRPr lang="en-US" dirty="0">
              <a:cs typeface="Arial"/>
            </a:endParaRPr>
          </a:p>
        </p:txBody>
      </p:sp>
      <p:sp>
        <p:nvSpPr>
          <p:cNvPr id="5" name="Slide Number Placeholder 4">
            <a:extLst>
              <a:ext uri="{FF2B5EF4-FFF2-40B4-BE49-F238E27FC236}">
                <a16:creationId xmlns:a16="http://schemas.microsoft.com/office/drawing/2014/main" id="{3A2E6449-5D09-4083-A65E-9E6E3626E1C3}"/>
              </a:ext>
            </a:extLst>
          </p:cNvPr>
          <p:cNvSpPr>
            <a:spLocks noGrp="1"/>
          </p:cNvSpPr>
          <p:nvPr>
            <p:ph type="sldNum" sz="quarter" idx="12"/>
          </p:nvPr>
        </p:nvSpPr>
        <p:spPr/>
        <p:txBody>
          <a:bodyPr/>
          <a:lstStyle/>
          <a:p>
            <a:fld id="{68A274D8-BDF7-394B-B94E-BD6A355A686C}" type="slidenum">
              <a:rPr lang="en-US" smtClean="0"/>
              <a:t>3</a:t>
            </a:fld>
            <a:endParaRPr lang="en-US" dirty="0"/>
          </a:p>
        </p:txBody>
      </p:sp>
    </p:spTree>
    <p:extLst>
      <p:ext uri="{BB962C8B-B14F-4D97-AF65-F5344CB8AC3E}">
        <p14:creationId xmlns:p14="http://schemas.microsoft.com/office/powerpoint/2010/main" val="686969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B652D-2F58-4359-9351-9D9B70225B0E}"/>
              </a:ext>
            </a:extLst>
          </p:cNvPr>
          <p:cNvSpPr>
            <a:spLocks noGrp="1"/>
          </p:cNvSpPr>
          <p:nvPr>
            <p:ph type="title"/>
          </p:nvPr>
        </p:nvSpPr>
        <p:spPr>
          <a:xfrm>
            <a:off x="400050" y="143541"/>
            <a:ext cx="8343900" cy="575164"/>
          </a:xfrm>
        </p:spPr>
        <p:txBody>
          <a:bodyPr/>
          <a:lstStyle/>
          <a:p>
            <a:r>
              <a:rPr lang="en-US" sz="3200" dirty="0"/>
              <a:t>Neurology</a:t>
            </a:r>
            <a:endParaRPr lang="en-US" dirty="0">
              <a:cs typeface="Arial"/>
            </a:endParaRPr>
          </a:p>
        </p:txBody>
      </p:sp>
      <p:sp>
        <p:nvSpPr>
          <p:cNvPr id="3" name="Content Placeholder 2">
            <a:extLst>
              <a:ext uri="{FF2B5EF4-FFF2-40B4-BE49-F238E27FC236}">
                <a16:creationId xmlns:a16="http://schemas.microsoft.com/office/drawing/2014/main" id="{537E8302-035A-4ED6-826A-8CBE1DE074C5}"/>
              </a:ext>
            </a:extLst>
          </p:cNvPr>
          <p:cNvSpPr>
            <a:spLocks noGrp="1"/>
          </p:cNvSpPr>
          <p:nvPr>
            <p:ph idx="1"/>
          </p:nvPr>
        </p:nvSpPr>
        <p:spPr>
          <a:xfrm>
            <a:off x="302983" y="818708"/>
            <a:ext cx="8654902" cy="5553517"/>
          </a:xfrm>
        </p:spPr>
        <p:txBody>
          <a:bodyPr>
            <a:noAutofit/>
          </a:bodyPr>
          <a:lstStyle/>
          <a:p>
            <a:r>
              <a:rPr lang="en-US" sz="1300" b="1" dirty="0"/>
              <a:t>Title: </a:t>
            </a:r>
            <a:r>
              <a:rPr lang="en-US" sz="1300" dirty="0"/>
              <a:t>Longitudinal Empirical Genetic Neurology Database (</a:t>
            </a:r>
            <a:r>
              <a:rPr lang="en-US" sz="1300" dirty="0" err="1"/>
              <a:t>LEGeND</a:t>
            </a:r>
            <a:r>
              <a:rPr lang="en-US" sz="1300" dirty="0"/>
              <a:t>)</a:t>
            </a:r>
          </a:p>
          <a:p>
            <a:pPr lvl="1"/>
            <a:r>
              <a:rPr lang="en-US" sz="1300" b="1" dirty="0"/>
              <a:t>Objectives: </a:t>
            </a:r>
            <a:r>
              <a:rPr lang="en-US" sz="1300" dirty="0"/>
              <a:t>To identify the descriptive, genetic variability and clinical factors associated with neurological disease in patients seen at DCH.</a:t>
            </a:r>
          </a:p>
          <a:p>
            <a:pPr lvl="1"/>
            <a:r>
              <a:rPr lang="en-US" sz="1300" b="1" dirty="0"/>
              <a:t>Study Design: </a:t>
            </a:r>
            <a:r>
              <a:rPr lang="en-US" sz="1300" dirty="0"/>
              <a:t>Longitudinal Cohort – Retrospective and prospective data pull</a:t>
            </a:r>
          </a:p>
          <a:p>
            <a:pPr lvl="1"/>
            <a:r>
              <a:rPr lang="en-US" sz="1300" b="1" dirty="0"/>
              <a:t>Resident Involvement: </a:t>
            </a:r>
            <a:r>
              <a:rPr lang="en-US" sz="1300" dirty="0"/>
              <a:t>abstraction of data, analysis, manuscript preparation and publication</a:t>
            </a:r>
            <a:endParaRPr lang="en-US" sz="1300" b="1" dirty="0"/>
          </a:p>
          <a:p>
            <a:r>
              <a:rPr lang="en-US" sz="1300" b="1" dirty="0"/>
              <a:t>Title: </a:t>
            </a:r>
            <a:r>
              <a:rPr lang="en-US" sz="1300" dirty="0"/>
              <a:t>Transition of youth with epilepsy to adult care: Challenges and outcomes</a:t>
            </a:r>
          </a:p>
          <a:p>
            <a:pPr lvl="1"/>
            <a:r>
              <a:rPr lang="en-US" sz="1300" b="1" dirty="0"/>
              <a:t>Objectives: </a:t>
            </a:r>
            <a:r>
              <a:rPr lang="en-US" sz="1300" dirty="0"/>
              <a:t>To evaluate the clinical and demographic variables that can affect clinical outcomes for those who are above 21 years of age and are being followed at the Pediatric Neurology Clinic at DCH. </a:t>
            </a:r>
          </a:p>
          <a:p>
            <a:pPr lvl="1"/>
            <a:r>
              <a:rPr lang="en-US" sz="1300" b="1" dirty="0"/>
              <a:t>Study Design</a:t>
            </a:r>
            <a:r>
              <a:rPr lang="en-US" sz="1300" dirty="0"/>
              <a:t>: Mixed methods – Retrospective data pull and prospective questionnaire study</a:t>
            </a:r>
          </a:p>
          <a:p>
            <a:pPr lvl="1"/>
            <a:r>
              <a:rPr lang="en-US" sz="1300" b="1" dirty="0"/>
              <a:t>Resident Involvement</a:t>
            </a:r>
            <a:r>
              <a:rPr lang="en-US" sz="1300" dirty="0"/>
              <a:t>: abstraction of data, analysis, manuscript preparation and publication</a:t>
            </a:r>
          </a:p>
          <a:p>
            <a:r>
              <a:rPr lang="en-US" sz="1300" b="1" dirty="0"/>
              <a:t>Title: </a:t>
            </a:r>
            <a:r>
              <a:rPr lang="en-US" sz="1300" dirty="0"/>
              <a:t>Quality of life in children with Epilepsy and comorbid Autism Spectrum Disorder</a:t>
            </a:r>
          </a:p>
          <a:p>
            <a:pPr lvl="1"/>
            <a:r>
              <a:rPr lang="en-US" sz="1300" b="1" dirty="0"/>
              <a:t>Objectives</a:t>
            </a:r>
            <a:r>
              <a:rPr lang="en-US" sz="1300" dirty="0"/>
              <a:t>: Our primary objective is to explore the descriptive statistics surrounding the quality of life in children with comorbid epilepsy and Autism Spectrum Disorder and compare it to children with a single diagnosis of epilepsy who do not have a comorbid diagnosis of ASD or any other neurological disorder.</a:t>
            </a:r>
          </a:p>
          <a:p>
            <a:pPr lvl="1"/>
            <a:r>
              <a:rPr lang="en-US" sz="1300" b="1" dirty="0"/>
              <a:t>Study Design</a:t>
            </a:r>
            <a:r>
              <a:rPr lang="en-US" sz="1300" dirty="0"/>
              <a:t>: Mixed methods qualitative study – Prospective data pull, questionnaires and semi-interviews</a:t>
            </a:r>
          </a:p>
          <a:p>
            <a:pPr lvl="1"/>
            <a:r>
              <a:rPr lang="en-US" sz="1300" b="1" dirty="0"/>
              <a:t>Resident Involvement</a:t>
            </a:r>
            <a:r>
              <a:rPr lang="en-US" sz="1300" dirty="0"/>
              <a:t>: abstraction of data, analysis, manuscript preparation and publication</a:t>
            </a:r>
          </a:p>
          <a:p>
            <a:r>
              <a:rPr lang="en-US" sz="1300" b="1" dirty="0"/>
              <a:t>Title: </a:t>
            </a:r>
            <a:r>
              <a:rPr lang="en-US" sz="1300" dirty="0"/>
              <a:t>Accidental ingestion of cannabis: Pediatric cohort aged 0-6 years old</a:t>
            </a:r>
          </a:p>
          <a:p>
            <a:pPr lvl="1"/>
            <a:r>
              <a:rPr lang="en-US" sz="1300" b="1" dirty="0"/>
              <a:t>Objectives</a:t>
            </a:r>
            <a:r>
              <a:rPr lang="en-US" sz="1300" dirty="0"/>
              <a:t>: To explore the prevalence and descriptive characteristics of accidental ingestion of cannabis pre-2017 and post 2017 (date of legalization of marijuana in the state of Ohio).</a:t>
            </a:r>
          </a:p>
          <a:p>
            <a:pPr lvl="1"/>
            <a:r>
              <a:rPr lang="en-US" sz="1300" b="1" dirty="0"/>
              <a:t>Study Design</a:t>
            </a:r>
            <a:r>
              <a:rPr lang="en-US" sz="1300" dirty="0"/>
              <a:t>: Retrospective cohort study – data abstraction </a:t>
            </a:r>
          </a:p>
          <a:p>
            <a:pPr lvl="1"/>
            <a:r>
              <a:rPr lang="en-US" sz="1300" b="1" dirty="0"/>
              <a:t>Resident Involvement</a:t>
            </a:r>
            <a:r>
              <a:rPr lang="en-US" sz="1300" dirty="0"/>
              <a:t>: abstraction of data, analysis, manuscript preparation and publication</a:t>
            </a:r>
          </a:p>
          <a:p>
            <a:r>
              <a:rPr lang="en-US" sz="1300" b="1" dirty="0"/>
              <a:t>Contact information: </a:t>
            </a:r>
          </a:p>
          <a:p>
            <a:pPr lvl="1"/>
            <a:r>
              <a:rPr lang="en-US" sz="1300" dirty="0"/>
              <a:t>Dr. Gogi Kumar – Principal Investigator -  </a:t>
            </a:r>
            <a:r>
              <a:rPr lang="en-US" sz="1300" dirty="0">
                <a:hlinkClick r:id="rId2"/>
              </a:rPr>
              <a:t>kumarg@childrensdayton.org</a:t>
            </a:r>
            <a:r>
              <a:rPr lang="en-US" sz="1300" dirty="0"/>
              <a:t>  </a:t>
            </a:r>
          </a:p>
          <a:p>
            <a:pPr lvl="1"/>
            <a:r>
              <a:rPr lang="en-US" sz="1300" dirty="0"/>
              <a:t>Laura D. Fonseca – Clinical Research Coordinator – </a:t>
            </a:r>
            <a:r>
              <a:rPr lang="en-US" sz="1300" dirty="0">
                <a:hlinkClick r:id="rId3"/>
              </a:rPr>
              <a:t>fonsecal@childrensdayton.org</a:t>
            </a:r>
            <a:r>
              <a:rPr lang="en-US" sz="1300" dirty="0"/>
              <a:t> </a:t>
            </a:r>
          </a:p>
          <a:p>
            <a:endParaRPr lang="en-US" sz="1300" dirty="0"/>
          </a:p>
        </p:txBody>
      </p:sp>
      <p:sp>
        <p:nvSpPr>
          <p:cNvPr id="4" name="Footer Placeholder 3">
            <a:extLst>
              <a:ext uri="{FF2B5EF4-FFF2-40B4-BE49-F238E27FC236}">
                <a16:creationId xmlns:a16="http://schemas.microsoft.com/office/drawing/2014/main" id="{6762D3DE-A11C-4965-8658-8D69B1CC3973}"/>
              </a:ext>
            </a:extLst>
          </p:cNvPr>
          <p:cNvSpPr>
            <a:spLocks noGrp="1"/>
          </p:cNvSpPr>
          <p:nvPr>
            <p:ph type="ftr" sz="quarter" idx="11"/>
          </p:nvPr>
        </p:nvSpPr>
        <p:spPr>
          <a:xfrm>
            <a:off x="1392518" y="6615104"/>
            <a:ext cx="4928769" cy="194044"/>
          </a:xfrm>
        </p:spPr>
        <p:txBody>
          <a:bodyPr/>
          <a:lstStyle/>
          <a:p>
            <a:endParaRPr lang="en-US" dirty="0">
              <a:cs typeface="Arial"/>
            </a:endParaRPr>
          </a:p>
        </p:txBody>
      </p:sp>
      <p:sp>
        <p:nvSpPr>
          <p:cNvPr id="5" name="Slide Number Placeholder 4">
            <a:extLst>
              <a:ext uri="{FF2B5EF4-FFF2-40B4-BE49-F238E27FC236}">
                <a16:creationId xmlns:a16="http://schemas.microsoft.com/office/drawing/2014/main" id="{3A2E6449-5D09-4083-A65E-9E6E3626E1C3}"/>
              </a:ext>
            </a:extLst>
          </p:cNvPr>
          <p:cNvSpPr>
            <a:spLocks noGrp="1"/>
          </p:cNvSpPr>
          <p:nvPr>
            <p:ph type="sldNum" sz="quarter" idx="12"/>
          </p:nvPr>
        </p:nvSpPr>
        <p:spPr>
          <a:xfrm>
            <a:off x="400050" y="6515100"/>
            <a:ext cx="482452" cy="194045"/>
          </a:xfrm>
        </p:spPr>
        <p:txBody>
          <a:bodyPr/>
          <a:lstStyle/>
          <a:p>
            <a:fld id="{68A274D8-BDF7-394B-B94E-BD6A355A686C}" type="slidenum">
              <a:rPr lang="en-US" smtClean="0"/>
              <a:t>4</a:t>
            </a:fld>
            <a:endParaRPr lang="en-US" dirty="0"/>
          </a:p>
        </p:txBody>
      </p:sp>
    </p:spTree>
    <p:extLst>
      <p:ext uri="{BB962C8B-B14F-4D97-AF65-F5344CB8AC3E}">
        <p14:creationId xmlns:p14="http://schemas.microsoft.com/office/powerpoint/2010/main" val="2444795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Developmental Pediatrics</a:t>
            </a:r>
            <a:br>
              <a:rPr lang="en-US" dirty="0">
                <a:cs typeface="Arial"/>
              </a:rPr>
            </a:br>
            <a:endParaRPr lang="en-US">
              <a:cs typeface="Arial"/>
            </a:endParaRPr>
          </a:p>
        </p:txBody>
      </p:sp>
      <p:sp>
        <p:nvSpPr>
          <p:cNvPr id="3" name="Content Placeholder 2"/>
          <p:cNvSpPr>
            <a:spLocks noGrp="1"/>
          </p:cNvSpPr>
          <p:nvPr>
            <p:ph idx="1"/>
          </p:nvPr>
        </p:nvSpPr>
        <p:spPr>
          <a:xfrm>
            <a:off x="400050" y="1248698"/>
            <a:ext cx="8343900" cy="4841821"/>
          </a:xfrm>
        </p:spPr>
        <p:txBody>
          <a:bodyPr vert="horz" lIns="0" tIns="0" rIns="0" bIns="0" rtlCol="0" anchor="t">
            <a:normAutofit fontScale="55000" lnSpcReduction="20000"/>
          </a:bodyPr>
          <a:lstStyle/>
          <a:p>
            <a:pPr>
              <a:lnSpc>
                <a:spcPct val="100000"/>
              </a:lnSpc>
            </a:pPr>
            <a:r>
              <a:rPr lang="en-US" dirty="0">
                <a:ea typeface="+mn-lt"/>
                <a:cs typeface="+mn-lt"/>
              </a:rPr>
              <a:t>Title: Underinsurance in Pediatric Primary Care</a:t>
            </a:r>
          </a:p>
          <a:p>
            <a:pPr marL="800100" lvl="1" indent="-285750">
              <a:lnSpc>
                <a:spcPct val="100000"/>
              </a:lnSpc>
              <a:buFont typeface="Courier New"/>
            </a:pPr>
            <a:r>
              <a:rPr lang="en-US" sz="2400" u="sng" dirty="0">
                <a:latin typeface="Arial"/>
                <a:cs typeface="Arial"/>
              </a:rPr>
              <a:t>Objective</a:t>
            </a:r>
            <a:r>
              <a:rPr lang="en-US" sz="2400" dirty="0">
                <a:latin typeface="Arial"/>
                <a:cs typeface="Arial"/>
              </a:rPr>
              <a:t>:</a:t>
            </a:r>
            <a:r>
              <a:rPr lang="en-US" sz="2400" dirty="0">
                <a:ea typeface="+mn-lt"/>
                <a:cs typeface="+mn-lt"/>
              </a:rPr>
              <a:t> </a:t>
            </a:r>
            <a:r>
              <a:rPr lang="en-US" sz="2400" dirty="0">
                <a:effectLst/>
                <a:latin typeface="Arial"/>
                <a:ea typeface="Times New Roman" panose="02020603050405020304" pitchFamily="18" charset="0"/>
                <a:cs typeface="Arial"/>
              </a:rPr>
              <a:t>To estimate the prevalence of underinsured children in</a:t>
            </a:r>
            <a:r>
              <a:rPr lang="en-US" sz="2400" dirty="0">
                <a:latin typeface="Arial"/>
                <a:ea typeface="Times New Roman" panose="02020603050405020304" pitchFamily="18" charset="0"/>
                <a:cs typeface="Arial"/>
              </a:rPr>
              <a:t> </a:t>
            </a:r>
            <a:r>
              <a:rPr lang="en-US" sz="2400" dirty="0">
                <a:latin typeface="Arial"/>
                <a:cs typeface="Arial"/>
              </a:rPr>
              <a:t>Southwestern Ohio</a:t>
            </a:r>
            <a:endParaRPr lang="en-US" sz="2400" dirty="0">
              <a:ea typeface="+mn-lt"/>
              <a:cs typeface="+mn-lt"/>
            </a:endParaRPr>
          </a:p>
          <a:p>
            <a:pPr marL="800100" lvl="1" indent="-285750">
              <a:lnSpc>
                <a:spcPct val="100000"/>
              </a:lnSpc>
              <a:buFont typeface="Courier New"/>
            </a:pPr>
            <a:r>
              <a:rPr lang="en-US" sz="2400" dirty="0">
                <a:latin typeface="Arial"/>
                <a:cs typeface="Arial"/>
              </a:rPr>
              <a:t>This study involves survey collection that will assess whether the health of children has been affected due to their underinsurance </a:t>
            </a:r>
            <a:endParaRPr lang="en-US" sz="2400" dirty="0">
              <a:ea typeface="+mn-lt"/>
              <a:cs typeface="+mn-lt"/>
            </a:endParaRPr>
          </a:p>
          <a:p>
            <a:pPr marL="800100" lvl="1" indent="-285750">
              <a:lnSpc>
                <a:spcPct val="100000"/>
              </a:lnSpc>
              <a:buFont typeface="Courier New"/>
            </a:pPr>
            <a:r>
              <a:rPr lang="en-US" sz="2400" dirty="0">
                <a:latin typeface="Arial"/>
                <a:cs typeface="Arial"/>
              </a:rPr>
              <a:t>This project will investigate the prevalence of underinsurance in children following implementation of the Patient Protection and Affordable Care Act (PPACA). The survey will also examine the impact of the COVID-19 pandemic on study children and their families.</a:t>
            </a:r>
            <a:endParaRPr lang="en-US" sz="2400" dirty="0">
              <a:ea typeface="+mn-lt"/>
              <a:cs typeface="+mn-lt"/>
            </a:endParaRPr>
          </a:p>
          <a:p>
            <a:pPr marL="800100" lvl="1" indent="-285750">
              <a:buFont typeface="Courier New"/>
            </a:pPr>
            <a:r>
              <a:rPr lang="en-US" sz="2400" dirty="0">
                <a:latin typeface="Arial"/>
                <a:cs typeface="Arial"/>
              </a:rPr>
              <a:t>Primary care practices affiliated with the Southwest Ohio Ambulatory Research Network (SOAR-Net)</a:t>
            </a:r>
            <a:endParaRPr lang="en-US" sz="2400" dirty="0"/>
          </a:p>
          <a:p>
            <a:pPr lvl="1"/>
            <a:endParaRPr lang="en-US" sz="1800" dirty="0">
              <a:ea typeface="+mn-lt"/>
              <a:cs typeface="+mn-lt"/>
            </a:endParaRPr>
          </a:p>
          <a:p>
            <a:pPr>
              <a:lnSpc>
                <a:spcPct val="100000"/>
              </a:lnSpc>
              <a:buFont typeface="Arial,Sans-Serif" charset="0"/>
              <a:buChar char="•"/>
            </a:pPr>
            <a:r>
              <a:rPr lang="en-US" sz="2600" dirty="0">
                <a:ea typeface="+mn-lt"/>
                <a:cs typeface="+mn-lt"/>
              </a:rPr>
              <a:t>Title: Parent/Pediatrician Inpatient Partnership Project</a:t>
            </a:r>
          </a:p>
          <a:p>
            <a:pPr lvl="1">
              <a:lnSpc>
                <a:spcPct val="100000"/>
              </a:lnSpc>
              <a:buFont typeface="Arial,Sans-Serif" charset="0"/>
              <a:buChar char="•"/>
            </a:pPr>
            <a:r>
              <a:rPr lang="en-US" sz="2600" u="sng" dirty="0">
                <a:latin typeface="Arial"/>
                <a:cs typeface="Arial"/>
              </a:rPr>
              <a:t>Objective</a:t>
            </a:r>
            <a:r>
              <a:rPr lang="en-US" sz="2600" dirty="0">
                <a:latin typeface="Arial"/>
                <a:cs typeface="Arial"/>
              </a:rPr>
              <a:t>: To fill a void in the medical literature by identifying the factors that parents find important in the relationship with their child’s inpatient pediatrician and the factors that either promote or interfere with the relationship</a:t>
            </a:r>
            <a:endParaRPr lang="en-US" sz="2600" dirty="0">
              <a:ea typeface="+mn-lt"/>
              <a:cs typeface="+mn-lt"/>
            </a:endParaRPr>
          </a:p>
          <a:p>
            <a:pPr lvl="1">
              <a:lnSpc>
                <a:spcPct val="100000"/>
              </a:lnSpc>
              <a:buFont typeface="Courier New,monospace" charset="0"/>
            </a:pPr>
            <a:r>
              <a:rPr lang="en-US" sz="2600" dirty="0">
                <a:latin typeface="Arial"/>
                <a:cs typeface="Arial"/>
              </a:rPr>
              <a:t>It is possible that an intervention to strengthen partnership could be developed based on the results of this survey</a:t>
            </a:r>
            <a:endParaRPr lang="en-US" sz="2600" dirty="0">
              <a:ea typeface="+mn-lt"/>
              <a:cs typeface="+mn-lt"/>
            </a:endParaRPr>
          </a:p>
          <a:p>
            <a:pPr lvl="1">
              <a:lnSpc>
                <a:spcPct val="100000"/>
              </a:lnSpc>
              <a:buFont typeface="Courier New,monospace" charset="0"/>
            </a:pPr>
            <a:r>
              <a:rPr lang="en-US" sz="2600" dirty="0">
                <a:latin typeface="Arial"/>
                <a:cs typeface="Arial"/>
              </a:rPr>
              <a:t>Inclusion criteria: Parents or guardians of children who are patients of Dayton Children’s Hospital</a:t>
            </a:r>
            <a:endParaRPr lang="en-US" sz="2600" dirty="0">
              <a:ea typeface="+mn-lt"/>
              <a:cs typeface="+mn-lt"/>
            </a:endParaRPr>
          </a:p>
          <a:p>
            <a:pPr lvl="1">
              <a:lnSpc>
                <a:spcPct val="100000"/>
              </a:lnSpc>
              <a:buFont typeface="Courier New,monospace" charset="0"/>
            </a:pPr>
            <a:r>
              <a:rPr lang="en-US" sz="2600" dirty="0">
                <a:latin typeface="Arial"/>
                <a:cs typeface="Arial"/>
              </a:rPr>
              <a:t>Survey collection takes place on 3W at Dayton Children’s Hospital</a:t>
            </a:r>
            <a:endParaRPr lang="en-US" sz="2600" dirty="0"/>
          </a:p>
          <a:p>
            <a:pPr lvl="1"/>
            <a:endParaRPr lang="en-US" sz="1800" dirty="0">
              <a:latin typeface="Arial" panose="020B0604020202020204" pitchFamily="34" charset="0"/>
            </a:endParaRPr>
          </a:p>
          <a:p>
            <a:pPr marL="0" marR="0">
              <a:spcBef>
                <a:spcPts val="0"/>
              </a:spcBef>
              <a:spcAft>
                <a:spcPts val="0"/>
              </a:spcAft>
            </a:pPr>
            <a:r>
              <a:rPr lang="en-US" sz="1800" dirty="0">
                <a:latin typeface="Arial" panose="020B0604020202020204" pitchFamily="34" charset="0"/>
              </a:rPr>
              <a:t>Contact: </a:t>
            </a:r>
            <a:r>
              <a:rPr lang="en-US" sz="1800" b="1" dirty="0">
                <a:effectLst/>
                <a:latin typeface="Helvetica" panose="020B0604020202020204" pitchFamily="34" charset="0"/>
                <a:ea typeface="Calibri" panose="020F0502020204030204" pitchFamily="34" charset="0"/>
                <a:cs typeface="Times New Roman" panose="02020603050405020304" pitchFamily="18" charset="0"/>
              </a:rPr>
              <a:t>Stephanie Hartke, BS, CCRP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Helvetica" panose="020B0604020202020204" pitchFamily="34" charset="0"/>
                <a:ea typeface="Calibri" panose="020F0502020204030204" pitchFamily="34" charset="0"/>
                <a:cs typeface="Times New Roman" panose="02020603050405020304" pitchFamily="18" charset="0"/>
              </a:rPr>
              <a:t>	      Sr. Clinical Research Coordinator</a:t>
            </a:r>
            <a:r>
              <a:rPr lang="en-US" sz="1800" dirty="0">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Helvetica" panose="020B0604020202020204" pitchFamily="34" charset="0"/>
                <a:ea typeface="Calibri" panose="020F0502020204030204" pitchFamily="34" charset="0"/>
                <a:cs typeface="Times New Roman" panose="02020603050405020304" pitchFamily="18" charset="0"/>
              </a:rPr>
              <a:t>Clinical Research Center</a:t>
            </a:r>
          </a:p>
          <a:p>
            <a:pPr marL="0" marR="0" indent="0">
              <a:spcBef>
                <a:spcPts val="0"/>
              </a:spcBef>
              <a:spcAft>
                <a:spcPts val="0"/>
              </a:spcAft>
              <a:buNone/>
            </a:pPr>
            <a:r>
              <a:rPr lang="en-US" sz="1800" b="1" dirty="0">
                <a:latin typeface="Helvetica" panose="020B0604020202020204" pitchFamily="34" charset="0"/>
                <a:ea typeface="Calibri" panose="020F0502020204030204" pitchFamily="34" charset="0"/>
                <a:cs typeface="Times New Roman" panose="02020603050405020304" pitchFamily="18" charset="0"/>
              </a:rPr>
              <a:t>	      </a:t>
            </a:r>
            <a:r>
              <a:rPr lang="en-US" sz="1800" dirty="0">
                <a:latin typeface="Helvetica" panose="020B0604020202020204" pitchFamily="34" charset="0"/>
                <a:ea typeface="Calibri" panose="020F0502020204030204" pitchFamily="34" charset="0"/>
                <a:cs typeface="Times New Roman" panose="02020603050405020304" pitchFamily="18" charset="0"/>
                <a:hlinkClick r:id="rId3"/>
              </a:rPr>
              <a:t>HartkeS@childrensdayton.org</a:t>
            </a:r>
            <a:r>
              <a:rPr lang="en-US" sz="1800" dirty="0">
                <a:latin typeface="Helvetica" panose="020B0604020202020204" pitchFamily="34" charset="0"/>
                <a:ea typeface="Calibri" panose="020F0502020204030204" pitchFamily="34" charset="0"/>
                <a:cs typeface="Times New Roman" panose="02020603050405020304" pitchFamily="18" charset="0"/>
              </a:rPr>
              <a:t>/937-641-3635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cs typeface="Arial"/>
            </a:endParaRPr>
          </a:p>
        </p:txBody>
      </p:sp>
      <p:sp>
        <p:nvSpPr>
          <p:cNvPr id="5" name="Slide Number Placeholder 4"/>
          <p:cNvSpPr>
            <a:spLocks noGrp="1"/>
          </p:cNvSpPr>
          <p:nvPr>
            <p:ph type="sldNum" sz="quarter" idx="12"/>
          </p:nvPr>
        </p:nvSpPr>
        <p:spPr/>
        <p:txBody>
          <a:bodyPr/>
          <a:lstStyle/>
          <a:p>
            <a:fld id="{68A274D8-BDF7-394B-B94E-BD6A355A686C}" type="slidenum">
              <a:rPr lang="en-US" smtClean="0"/>
              <a:t>5</a:t>
            </a:fld>
            <a:endParaRPr lang="en-US"/>
          </a:p>
        </p:txBody>
      </p:sp>
    </p:spTree>
    <p:extLst>
      <p:ext uri="{BB962C8B-B14F-4D97-AF65-F5344CB8AC3E}">
        <p14:creationId xmlns:p14="http://schemas.microsoft.com/office/powerpoint/2010/main" val="1485026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Foster Care Pediatrics</a:t>
            </a:r>
            <a:br>
              <a:rPr lang="en-US" dirty="0">
                <a:cs typeface="Arial"/>
              </a:rPr>
            </a:br>
            <a:endParaRPr lang="en-US">
              <a:cs typeface="Arial"/>
            </a:endParaRPr>
          </a:p>
        </p:txBody>
      </p:sp>
      <p:sp>
        <p:nvSpPr>
          <p:cNvPr id="3" name="Content Placeholder 2"/>
          <p:cNvSpPr>
            <a:spLocks noGrp="1"/>
          </p:cNvSpPr>
          <p:nvPr>
            <p:ph idx="1"/>
          </p:nvPr>
        </p:nvSpPr>
        <p:spPr>
          <a:xfrm>
            <a:off x="400050" y="1248698"/>
            <a:ext cx="8343900" cy="4841821"/>
          </a:xfrm>
        </p:spPr>
        <p:txBody>
          <a:bodyPr vert="horz" lIns="0" tIns="0" rIns="0" bIns="0" rtlCol="0" anchor="t">
            <a:normAutofit/>
          </a:bodyPr>
          <a:lstStyle/>
          <a:p>
            <a:pPr marL="0" indent="0">
              <a:buNone/>
            </a:pPr>
            <a:r>
              <a:rPr lang="en-US" dirty="0">
                <a:ea typeface="+mn-lt"/>
                <a:cs typeface="+mn-lt"/>
              </a:rPr>
              <a:t>Study the association of Behavioral Emotion Rating Score (done by resiliency coordinators at Dayton public schools) with ED utilization grouped into categories:  injuries/trauma, illness, emotional-behavioral</a:t>
            </a:r>
          </a:p>
          <a:p>
            <a:r>
              <a:rPr lang="en-US" dirty="0">
                <a:ea typeface="+mn-lt"/>
                <a:cs typeface="+mn-lt"/>
              </a:rPr>
              <a:t>Hypothesis:  Children with lower resiliency scores visit the frequency more often than children with higher resiliency scores controlling for age, sex, and insurance type </a:t>
            </a:r>
            <a:r>
              <a:rPr lang="en-US" dirty="0">
                <a:latin typeface="Calibri"/>
                <a:cs typeface="Calibri"/>
              </a:rPr>
              <a:t>(Medicaid vs. Private)</a:t>
            </a:r>
            <a:r>
              <a:rPr lang="en-US" dirty="0">
                <a:ea typeface="+mn-lt"/>
                <a:cs typeface="+mn-lt"/>
              </a:rPr>
              <a:t> and increase in ED visits is across all types of visits </a:t>
            </a:r>
          </a:p>
          <a:p>
            <a:r>
              <a:rPr lang="en-US" dirty="0">
                <a:ea typeface="+mn-lt"/>
                <a:cs typeface="+mn-lt"/>
              </a:rPr>
              <a:t>Resident involvement: As much as you can commit to including data entry, statistics and/or writing </a:t>
            </a:r>
          </a:p>
          <a:p>
            <a:pPr marR="0">
              <a:spcAft>
                <a:spcPts val="0"/>
              </a:spcAft>
            </a:pPr>
            <a:r>
              <a:rPr lang="en-US" dirty="0">
                <a:ea typeface="+mn-lt"/>
                <a:cs typeface="+mn-lt"/>
              </a:rPr>
              <a:t>Contact: </a:t>
            </a:r>
            <a:r>
              <a:rPr lang="en-US" dirty="0">
                <a:ea typeface="+mn-lt"/>
                <a:cs typeface="+mn-lt"/>
                <a:hlinkClick r:id="rId3"/>
              </a:rPr>
              <a:t>Vishn@childrensdayton.org</a:t>
            </a:r>
            <a:endParaRPr lang="en-US">
              <a:ea typeface="+mn-lt"/>
              <a:cs typeface="+mn-lt"/>
              <a:hlinkClick r:id="rId3"/>
            </a:endParaRPr>
          </a:p>
          <a:p>
            <a:pPr lvl="1"/>
            <a:endParaRPr lang="en-US" dirty="0">
              <a:cs typeface="Arial"/>
            </a:endParaRPr>
          </a:p>
        </p:txBody>
      </p:sp>
      <p:sp>
        <p:nvSpPr>
          <p:cNvPr id="5" name="Slide Number Placeholder 4"/>
          <p:cNvSpPr>
            <a:spLocks noGrp="1"/>
          </p:cNvSpPr>
          <p:nvPr>
            <p:ph type="sldNum" sz="quarter" idx="12"/>
          </p:nvPr>
        </p:nvSpPr>
        <p:spPr/>
        <p:txBody>
          <a:bodyPr/>
          <a:lstStyle/>
          <a:p>
            <a:fld id="{68A274D8-BDF7-394B-B94E-BD6A355A686C}" type="slidenum">
              <a:rPr lang="en-US" smtClean="0"/>
              <a:t>6</a:t>
            </a:fld>
            <a:endParaRPr lang="en-US"/>
          </a:p>
        </p:txBody>
      </p:sp>
    </p:spTree>
    <p:extLst>
      <p:ext uri="{BB962C8B-B14F-4D97-AF65-F5344CB8AC3E}">
        <p14:creationId xmlns:p14="http://schemas.microsoft.com/office/powerpoint/2010/main" val="2509565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94484-503F-4925-F232-157ACBB4F7CF}"/>
              </a:ext>
            </a:extLst>
          </p:cNvPr>
          <p:cNvSpPr>
            <a:spLocks noGrp="1"/>
          </p:cNvSpPr>
          <p:nvPr>
            <p:ph type="title"/>
          </p:nvPr>
        </p:nvSpPr>
        <p:spPr>
          <a:xfrm>
            <a:off x="304000" y="163906"/>
            <a:ext cx="8335577" cy="775702"/>
          </a:xfrm>
        </p:spPr>
        <p:txBody>
          <a:bodyPr>
            <a:normAutofit/>
          </a:bodyPr>
          <a:lstStyle/>
          <a:p>
            <a:r>
              <a:rPr lang="en-US">
                <a:cs typeface="Arial"/>
              </a:rPr>
              <a:t>Pulmonology</a:t>
            </a:r>
            <a:endParaRPr lang="en-US" dirty="0"/>
          </a:p>
        </p:txBody>
      </p:sp>
      <p:sp>
        <p:nvSpPr>
          <p:cNvPr id="3" name="Content Placeholder 2">
            <a:extLst>
              <a:ext uri="{FF2B5EF4-FFF2-40B4-BE49-F238E27FC236}">
                <a16:creationId xmlns:a16="http://schemas.microsoft.com/office/drawing/2014/main" id="{00B13547-AE5C-5D5D-3462-1A9D5043CC78}"/>
              </a:ext>
            </a:extLst>
          </p:cNvPr>
          <p:cNvSpPr>
            <a:spLocks noGrp="1"/>
          </p:cNvSpPr>
          <p:nvPr>
            <p:ph idx="1"/>
          </p:nvPr>
        </p:nvSpPr>
        <p:spPr>
          <a:xfrm>
            <a:off x="186282" y="1022973"/>
            <a:ext cx="8762409" cy="4926093"/>
          </a:xfrm>
        </p:spPr>
        <p:txBody>
          <a:bodyPr vert="horz" lIns="0" tIns="0" rIns="0" bIns="0" rtlCol="0" anchor="t">
            <a:normAutofit fontScale="77500" lnSpcReduction="20000"/>
          </a:bodyPr>
          <a:lstStyle/>
          <a:p>
            <a:pPr algn="l"/>
            <a:r>
              <a:rPr lang="en-US" b="0" i="0" dirty="0">
                <a:solidFill>
                  <a:srgbClr val="414141"/>
                </a:solidFill>
                <a:effectLst/>
                <a:latin typeface="Avenir W01"/>
              </a:rPr>
              <a:t>The Medical Resident Research Award is part of the Cystic Fibrosis Foundation’s Physician Scientist Training Program and is designed to introduce residents to research through participation in a CF-relevant research project with the goal to develop and maintain interest in a career in CF research or as a CF care provider.</a:t>
            </a:r>
          </a:p>
          <a:p>
            <a:pPr algn="l"/>
            <a:r>
              <a:rPr lang="en-US" b="0" i="0" dirty="0">
                <a:solidFill>
                  <a:srgbClr val="414141"/>
                </a:solidFill>
                <a:effectLst/>
                <a:latin typeface="Avenir W01"/>
              </a:rPr>
              <a:t>Research Focus Areas include:</a:t>
            </a:r>
          </a:p>
          <a:p>
            <a:pPr algn="l">
              <a:buFont typeface="Arial" panose="020B0604020202020204" pitchFamily="34" charset="0"/>
              <a:buChar char="•"/>
            </a:pPr>
            <a:r>
              <a:rPr lang="en-US" b="0" i="0" dirty="0">
                <a:solidFill>
                  <a:srgbClr val="414141"/>
                </a:solidFill>
                <a:effectLst/>
                <a:latin typeface="Avenir W01"/>
              </a:rPr>
              <a:t>Understand the biological mechanisms of and advance new and improved treatments to address the many complications of CF, including:</a:t>
            </a:r>
          </a:p>
          <a:p>
            <a:pPr marL="742950" lvl="1" indent="-285750" algn="l">
              <a:buFont typeface="Arial" panose="020B0604020202020204" pitchFamily="34" charset="0"/>
              <a:buChar char="•"/>
            </a:pPr>
            <a:r>
              <a:rPr lang="en-US" b="0" i="0" dirty="0">
                <a:solidFill>
                  <a:srgbClr val="414141"/>
                </a:solidFill>
                <a:effectLst/>
                <a:latin typeface="Avenir W01"/>
              </a:rPr>
              <a:t>Infections affecting people with CF</a:t>
            </a:r>
          </a:p>
          <a:p>
            <a:pPr marL="742950" lvl="1" indent="-285750" algn="l">
              <a:buFont typeface="Arial" panose="020B0604020202020204" pitchFamily="34" charset="0"/>
              <a:buChar char="•"/>
            </a:pPr>
            <a:r>
              <a:rPr lang="en-US" b="0" i="0" dirty="0">
                <a:solidFill>
                  <a:srgbClr val="414141"/>
                </a:solidFill>
                <a:effectLst/>
                <a:latin typeface="Avenir W01"/>
              </a:rPr>
              <a:t>Lung transplant and advanced lung disease</a:t>
            </a:r>
          </a:p>
          <a:p>
            <a:pPr marL="742950" lvl="1" indent="-285750" algn="l">
              <a:buFont typeface="Arial" panose="020B0604020202020204" pitchFamily="34" charset="0"/>
              <a:buChar char="•"/>
            </a:pPr>
            <a:r>
              <a:rPr lang="en-US" b="0" i="0" dirty="0">
                <a:solidFill>
                  <a:srgbClr val="414141"/>
                </a:solidFill>
                <a:effectLst/>
                <a:latin typeface="Avenir W01"/>
              </a:rPr>
              <a:t>Inflammation, impaired airway hydration, and mucus clearance</a:t>
            </a:r>
          </a:p>
          <a:p>
            <a:pPr marL="742950" lvl="1" indent="-285750" algn="l">
              <a:buFont typeface="Arial" panose="020B0604020202020204" pitchFamily="34" charset="0"/>
              <a:buChar char="•"/>
            </a:pPr>
            <a:r>
              <a:rPr lang="en-US" b="0" i="0" dirty="0">
                <a:solidFill>
                  <a:srgbClr val="414141"/>
                </a:solidFill>
                <a:effectLst/>
                <a:latin typeface="Avenir W01"/>
              </a:rPr>
              <a:t>Serious complications of CF outside the lungs, such as GI complications (including in the liver, the pancreas, and the impact of nutritional deficiencies), endocrine system dysfunction (including CF-related diabetes and CF bone disease)</a:t>
            </a:r>
          </a:p>
          <a:p>
            <a:pPr marL="742950" lvl="1" indent="-285750" algn="l">
              <a:buFont typeface="Arial" panose="020B0604020202020204" pitchFamily="34" charset="0"/>
              <a:buChar char="•"/>
            </a:pPr>
            <a:r>
              <a:rPr lang="en-US" b="0" i="0" dirty="0">
                <a:solidFill>
                  <a:srgbClr val="414141"/>
                </a:solidFill>
                <a:effectLst/>
                <a:latin typeface="Avenir W01"/>
              </a:rPr>
              <a:t>Mental health</a:t>
            </a:r>
          </a:p>
          <a:p>
            <a:pPr marL="742950" lvl="1" indent="-285750" algn="l">
              <a:buFont typeface="Arial" panose="020B0604020202020204" pitchFamily="34" charset="0"/>
              <a:buChar char="•"/>
            </a:pPr>
            <a:r>
              <a:rPr lang="en-US" b="0" i="0" dirty="0">
                <a:solidFill>
                  <a:srgbClr val="414141"/>
                </a:solidFill>
                <a:effectLst/>
                <a:latin typeface="Avenir W01"/>
              </a:rPr>
              <a:t>Sinus disease</a:t>
            </a:r>
          </a:p>
          <a:p>
            <a:pPr marL="742950" lvl="1" indent="-285750" algn="l">
              <a:buFont typeface="Arial" panose="020B0604020202020204" pitchFamily="34" charset="0"/>
              <a:buChar char="•"/>
            </a:pPr>
            <a:r>
              <a:rPr lang="en-US" b="0" i="0" dirty="0">
                <a:solidFill>
                  <a:srgbClr val="414141"/>
                </a:solidFill>
                <a:effectLst/>
                <a:latin typeface="Avenir W01"/>
              </a:rPr>
              <a:t>Sexual and reproductive health</a:t>
            </a:r>
          </a:p>
          <a:p>
            <a:pPr algn="l">
              <a:buFont typeface="Arial" panose="020B0604020202020204" pitchFamily="34" charset="0"/>
              <a:buChar char="•"/>
            </a:pPr>
            <a:r>
              <a:rPr lang="en-US" b="0" i="0" dirty="0">
                <a:solidFill>
                  <a:srgbClr val="414141"/>
                </a:solidFill>
                <a:effectLst/>
                <a:latin typeface="Avenir W01"/>
              </a:rPr>
              <a:t>Characterize the best CF care and treatment regimens to provide optimal, individualized care as the CF treatment landscape evolves</a:t>
            </a:r>
          </a:p>
          <a:p>
            <a:pPr algn="l">
              <a:buFont typeface="Arial" panose="020B0604020202020204" pitchFamily="34" charset="0"/>
              <a:buChar char="•"/>
            </a:pPr>
            <a:r>
              <a:rPr lang="en-US" b="0" i="0" dirty="0">
                <a:solidFill>
                  <a:srgbClr val="414141"/>
                </a:solidFill>
                <a:effectLst/>
                <a:latin typeface="Avenir W01"/>
              </a:rPr>
              <a:t>Improve understanding of system-level and societal barriers to optimal CF care and explore opportunities to minimize their effects, including racial disparities and socioeconomic barriers to equitable care</a:t>
            </a:r>
          </a:p>
          <a:p>
            <a:pPr algn="l">
              <a:buFont typeface="Arial" panose="020B0604020202020204" pitchFamily="34" charset="0"/>
              <a:buChar char="•"/>
            </a:pPr>
            <a:endParaRPr lang="en-US" b="0" i="0" dirty="0">
              <a:solidFill>
                <a:srgbClr val="414141"/>
              </a:solidFill>
              <a:effectLst/>
              <a:latin typeface="Avenir W01"/>
            </a:endParaRPr>
          </a:p>
          <a:p>
            <a:endParaRPr lang="en-US" dirty="0"/>
          </a:p>
        </p:txBody>
      </p:sp>
      <p:sp>
        <p:nvSpPr>
          <p:cNvPr id="4" name="Footer Placeholder 3">
            <a:extLst>
              <a:ext uri="{FF2B5EF4-FFF2-40B4-BE49-F238E27FC236}">
                <a16:creationId xmlns:a16="http://schemas.microsoft.com/office/drawing/2014/main" id="{13325147-B642-1E83-C176-15E84C8BD3B4}"/>
              </a:ext>
            </a:extLst>
          </p:cNvPr>
          <p:cNvSpPr>
            <a:spLocks noGrp="1"/>
          </p:cNvSpPr>
          <p:nvPr>
            <p:ph type="ftr" sz="quarter" idx="11"/>
          </p:nvPr>
        </p:nvSpPr>
        <p:spPr/>
        <p:txBody>
          <a:bodyPr/>
          <a:lstStyle/>
          <a:p>
            <a:endParaRPr lang="en-US" dirty="0">
              <a:cs typeface="Arial"/>
            </a:endParaRPr>
          </a:p>
        </p:txBody>
      </p:sp>
      <p:sp>
        <p:nvSpPr>
          <p:cNvPr id="5" name="Slide Number Placeholder 4">
            <a:extLst>
              <a:ext uri="{FF2B5EF4-FFF2-40B4-BE49-F238E27FC236}">
                <a16:creationId xmlns:a16="http://schemas.microsoft.com/office/drawing/2014/main" id="{7D8996E6-B0CC-9F2F-0C3E-A51BAE297763}"/>
              </a:ext>
            </a:extLst>
          </p:cNvPr>
          <p:cNvSpPr>
            <a:spLocks noGrp="1"/>
          </p:cNvSpPr>
          <p:nvPr>
            <p:ph type="sldNum" sz="quarter" idx="12"/>
          </p:nvPr>
        </p:nvSpPr>
        <p:spPr/>
        <p:txBody>
          <a:bodyPr/>
          <a:lstStyle/>
          <a:p>
            <a:fld id="{68A274D8-BDF7-394B-B94E-BD6A355A686C}" type="slidenum">
              <a:rPr lang="en-US" smtClean="0"/>
              <a:t>7</a:t>
            </a:fld>
            <a:endParaRPr lang="en-US"/>
          </a:p>
        </p:txBody>
      </p:sp>
    </p:spTree>
    <p:extLst>
      <p:ext uri="{BB962C8B-B14F-4D97-AF65-F5344CB8AC3E}">
        <p14:creationId xmlns:p14="http://schemas.microsoft.com/office/powerpoint/2010/main" val="1180589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94484-503F-4925-F232-157ACBB4F7CF}"/>
              </a:ext>
            </a:extLst>
          </p:cNvPr>
          <p:cNvSpPr>
            <a:spLocks noGrp="1"/>
          </p:cNvSpPr>
          <p:nvPr>
            <p:ph type="title"/>
          </p:nvPr>
        </p:nvSpPr>
        <p:spPr>
          <a:xfrm>
            <a:off x="294395" y="346402"/>
            <a:ext cx="8335577" cy="804517"/>
          </a:xfrm>
        </p:spPr>
        <p:txBody>
          <a:bodyPr>
            <a:normAutofit/>
          </a:bodyPr>
          <a:lstStyle/>
          <a:p>
            <a:r>
              <a:rPr lang="en-US">
                <a:cs typeface="Arial"/>
              </a:rPr>
              <a:t>Pulmonology</a:t>
            </a:r>
            <a:endParaRPr lang="en-US" dirty="0"/>
          </a:p>
        </p:txBody>
      </p:sp>
      <p:sp>
        <p:nvSpPr>
          <p:cNvPr id="3" name="Content Placeholder 2">
            <a:extLst>
              <a:ext uri="{FF2B5EF4-FFF2-40B4-BE49-F238E27FC236}">
                <a16:creationId xmlns:a16="http://schemas.microsoft.com/office/drawing/2014/main" id="{00B13547-AE5C-5D5D-3462-1A9D5043CC78}"/>
              </a:ext>
            </a:extLst>
          </p:cNvPr>
          <p:cNvSpPr>
            <a:spLocks noGrp="1"/>
          </p:cNvSpPr>
          <p:nvPr>
            <p:ph idx="1"/>
          </p:nvPr>
        </p:nvSpPr>
        <p:spPr>
          <a:xfrm>
            <a:off x="263122" y="1109419"/>
            <a:ext cx="8733594" cy="4724386"/>
          </a:xfrm>
        </p:spPr>
        <p:txBody>
          <a:bodyPr vert="horz" lIns="0" tIns="0" rIns="0" bIns="0" rtlCol="0" anchor="t">
            <a:normAutofit fontScale="92500" lnSpcReduction="20000"/>
          </a:bodyPr>
          <a:lstStyle/>
          <a:p>
            <a:pPr algn="l"/>
            <a:endParaRPr lang="en-US" b="0" i="0" dirty="0">
              <a:solidFill>
                <a:srgbClr val="414141"/>
              </a:solidFill>
              <a:effectLst/>
              <a:latin typeface="Avenir W01"/>
            </a:endParaRPr>
          </a:p>
          <a:p>
            <a:pPr>
              <a:buFont typeface="Arial" panose="020B0604020202020204" pitchFamily="34" charset="0"/>
              <a:buChar char="•"/>
            </a:pPr>
            <a:r>
              <a:rPr lang="en-US">
                <a:solidFill>
                  <a:srgbClr val="414141"/>
                </a:solidFill>
                <a:latin typeface="Avenir W01"/>
              </a:rPr>
              <a:t>Research Focus Areas Continued:</a:t>
            </a:r>
          </a:p>
          <a:p>
            <a:pPr>
              <a:buFont typeface="Arial" panose="020B0604020202020204" pitchFamily="34" charset="0"/>
              <a:buChar char="•"/>
            </a:pPr>
            <a:r>
              <a:rPr lang="en-US">
                <a:solidFill>
                  <a:srgbClr val="414141"/>
                </a:solidFill>
                <a:latin typeface="Avenir W01"/>
              </a:rPr>
              <a:t>Treat</a:t>
            </a:r>
            <a:r>
              <a:rPr lang="en-US" b="0" i="0">
                <a:solidFill>
                  <a:srgbClr val="414141"/>
                </a:solidFill>
                <a:effectLst/>
                <a:latin typeface="Avenir W01"/>
              </a:rPr>
              <a:t> the underlying cause of CF for all people with the disease and drive </a:t>
            </a:r>
            <a:r>
              <a:rPr lang="en-US" b="0" i="0" dirty="0">
                <a:solidFill>
                  <a:srgbClr val="414141"/>
                </a:solidFill>
                <a:effectLst/>
                <a:latin typeface="Avenir W01"/>
              </a:rPr>
              <a:t>progress toward a cure. In particular, we are interested in research related to evaluating genetic-based therapies that may have clinical impact for people with CF, developing therapies that address the underlying cause of CF for individuals with nonsense and rare mutations, and improving and increasing our understanding of cystic fibrosis transmembrane conductance regulator (CFTR) modulator therapies.</a:t>
            </a:r>
            <a:endParaRPr lang="en-US"/>
          </a:p>
          <a:p>
            <a:pPr algn="l">
              <a:buFont typeface="Arial" panose="020B0604020202020204" pitchFamily="34" charset="0"/>
              <a:buChar char="•"/>
            </a:pPr>
            <a:r>
              <a:rPr lang="en-US" b="0" i="0" dirty="0">
                <a:solidFill>
                  <a:srgbClr val="414141"/>
                </a:solidFill>
                <a:effectLst/>
                <a:latin typeface="Avenir W01"/>
              </a:rPr>
              <a:t>Ensure that the CF care model adapts to meet the future needs of people with CF across their lifespan. This includes considerations for the aging CF population and the increasing utilization of remote care.</a:t>
            </a:r>
          </a:p>
          <a:p>
            <a:pPr algn="l"/>
            <a:r>
              <a:rPr lang="en-US" b="0" i="0" dirty="0">
                <a:solidFill>
                  <a:srgbClr val="414141"/>
                </a:solidFill>
                <a:effectLst/>
                <a:latin typeface="Avenir W01"/>
              </a:rPr>
              <a:t>Funding priority will be placed on those projects that will lead to a better understanding of disease mechanisms, pathophysiology, and prevention, and the development of treatment strategies.</a:t>
            </a:r>
          </a:p>
          <a:p>
            <a:pPr algn="l"/>
            <a:r>
              <a:rPr lang="en-US" b="0" i="0" dirty="0">
                <a:solidFill>
                  <a:srgbClr val="414141"/>
                </a:solidFill>
                <a:effectLst/>
                <a:latin typeface="Avenir W01"/>
              </a:rPr>
              <a:t>The CF Foundation offers funding of up to $10,000 for one year. (Indirect costs are not allowable.)</a:t>
            </a:r>
          </a:p>
          <a:p>
            <a:endParaRPr lang="en-US" dirty="0"/>
          </a:p>
        </p:txBody>
      </p:sp>
      <p:sp>
        <p:nvSpPr>
          <p:cNvPr id="4" name="Footer Placeholder 3">
            <a:extLst>
              <a:ext uri="{FF2B5EF4-FFF2-40B4-BE49-F238E27FC236}">
                <a16:creationId xmlns:a16="http://schemas.microsoft.com/office/drawing/2014/main" id="{13325147-B642-1E83-C176-15E84C8BD3B4}"/>
              </a:ext>
            </a:extLst>
          </p:cNvPr>
          <p:cNvSpPr>
            <a:spLocks noGrp="1"/>
          </p:cNvSpPr>
          <p:nvPr>
            <p:ph type="ftr" sz="quarter" idx="11"/>
          </p:nvPr>
        </p:nvSpPr>
        <p:spPr/>
        <p:txBody>
          <a:bodyPr/>
          <a:lstStyle/>
          <a:p>
            <a:endParaRPr lang="en-US" dirty="0">
              <a:cs typeface="Arial"/>
            </a:endParaRPr>
          </a:p>
        </p:txBody>
      </p:sp>
      <p:sp>
        <p:nvSpPr>
          <p:cNvPr id="5" name="Slide Number Placeholder 4">
            <a:extLst>
              <a:ext uri="{FF2B5EF4-FFF2-40B4-BE49-F238E27FC236}">
                <a16:creationId xmlns:a16="http://schemas.microsoft.com/office/drawing/2014/main" id="{7D8996E6-B0CC-9F2F-0C3E-A51BAE297763}"/>
              </a:ext>
            </a:extLst>
          </p:cNvPr>
          <p:cNvSpPr>
            <a:spLocks noGrp="1"/>
          </p:cNvSpPr>
          <p:nvPr>
            <p:ph type="sldNum" sz="quarter" idx="12"/>
          </p:nvPr>
        </p:nvSpPr>
        <p:spPr/>
        <p:txBody>
          <a:bodyPr/>
          <a:lstStyle/>
          <a:p>
            <a:fld id="{68A274D8-BDF7-394B-B94E-BD6A355A686C}" type="slidenum">
              <a:rPr lang="en-US" smtClean="0"/>
              <a:t>8</a:t>
            </a:fld>
            <a:endParaRPr lang="en-US"/>
          </a:p>
        </p:txBody>
      </p:sp>
    </p:spTree>
    <p:extLst>
      <p:ext uri="{BB962C8B-B14F-4D97-AF65-F5344CB8AC3E}">
        <p14:creationId xmlns:p14="http://schemas.microsoft.com/office/powerpoint/2010/main" val="2887294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56F7A-50AA-02B6-926A-3A490E4203DD}"/>
              </a:ext>
            </a:extLst>
          </p:cNvPr>
          <p:cNvSpPr>
            <a:spLocks noGrp="1"/>
          </p:cNvSpPr>
          <p:nvPr>
            <p:ph type="title"/>
          </p:nvPr>
        </p:nvSpPr>
        <p:spPr>
          <a:xfrm>
            <a:off x="400049" y="228601"/>
            <a:ext cx="8343901" cy="423406"/>
          </a:xfrm>
        </p:spPr>
        <p:txBody>
          <a:bodyPr>
            <a:normAutofit fontScale="90000"/>
          </a:bodyPr>
          <a:lstStyle/>
          <a:p>
            <a:r>
              <a:rPr lang="en-US" dirty="0"/>
              <a:t>Pulmonary Division Studies</a:t>
            </a:r>
          </a:p>
        </p:txBody>
      </p:sp>
      <p:graphicFrame>
        <p:nvGraphicFramePr>
          <p:cNvPr id="6" name="Content Placeholder 5">
            <a:extLst>
              <a:ext uri="{FF2B5EF4-FFF2-40B4-BE49-F238E27FC236}">
                <a16:creationId xmlns:a16="http://schemas.microsoft.com/office/drawing/2014/main" id="{4982A04E-AF95-16AC-CD2E-5A4B1F0769BA}"/>
              </a:ext>
            </a:extLst>
          </p:cNvPr>
          <p:cNvGraphicFramePr>
            <a:graphicFrameLocks noGrp="1"/>
          </p:cNvGraphicFramePr>
          <p:nvPr>
            <p:ph idx="1"/>
            <p:extLst>
              <p:ext uri="{D42A27DB-BD31-4B8C-83A1-F6EECF244321}">
                <p14:modId xmlns:p14="http://schemas.microsoft.com/office/powerpoint/2010/main" val="2681766939"/>
              </p:ext>
            </p:extLst>
          </p:nvPr>
        </p:nvGraphicFramePr>
        <p:xfrm>
          <a:off x="400049" y="811033"/>
          <a:ext cx="8343902" cy="5049074"/>
        </p:xfrm>
        <a:graphic>
          <a:graphicData uri="http://schemas.openxmlformats.org/drawingml/2006/table">
            <a:tbl>
              <a:tblPr/>
              <a:tblGrid>
                <a:gridCol w="648563">
                  <a:extLst>
                    <a:ext uri="{9D8B030D-6E8A-4147-A177-3AD203B41FA5}">
                      <a16:colId xmlns:a16="http://schemas.microsoft.com/office/drawing/2014/main" val="2192201081"/>
                    </a:ext>
                  </a:extLst>
                </a:gridCol>
                <a:gridCol w="242506">
                  <a:extLst>
                    <a:ext uri="{9D8B030D-6E8A-4147-A177-3AD203B41FA5}">
                      <a16:colId xmlns:a16="http://schemas.microsoft.com/office/drawing/2014/main" val="40322257"/>
                    </a:ext>
                  </a:extLst>
                </a:gridCol>
                <a:gridCol w="469503">
                  <a:extLst>
                    <a:ext uri="{9D8B030D-6E8A-4147-A177-3AD203B41FA5}">
                      <a16:colId xmlns:a16="http://schemas.microsoft.com/office/drawing/2014/main" val="4291445808"/>
                    </a:ext>
                  </a:extLst>
                </a:gridCol>
                <a:gridCol w="253786">
                  <a:extLst>
                    <a:ext uri="{9D8B030D-6E8A-4147-A177-3AD203B41FA5}">
                      <a16:colId xmlns:a16="http://schemas.microsoft.com/office/drawing/2014/main" val="3489117616"/>
                    </a:ext>
                  </a:extLst>
                </a:gridCol>
                <a:gridCol w="445534">
                  <a:extLst>
                    <a:ext uri="{9D8B030D-6E8A-4147-A177-3AD203B41FA5}">
                      <a16:colId xmlns:a16="http://schemas.microsoft.com/office/drawing/2014/main" val="1801501304"/>
                    </a:ext>
                  </a:extLst>
                </a:gridCol>
                <a:gridCol w="434255">
                  <a:extLst>
                    <a:ext uri="{9D8B030D-6E8A-4147-A177-3AD203B41FA5}">
                      <a16:colId xmlns:a16="http://schemas.microsoft.com/office/drawing/2014/main" val="4124917337"/>
                    </a:ext>
                  </a:extLst>
                </a:gridCol>
                <a:gridCol w="349660">
                  <a:extLst>
                    <a:ext uri="{9D8B030D-6E8A-4147-A177-3AD203B41FA5}">
                      <a16:colId xmlns:a16="http://schemas.microsoft.com/office/drawing/2014/main" val="2631673782"/>
                    </a:ext>
                  </a:extLst>
                </a:gridCol>
                <a:gridCol w="434255">
                  <a:extLst>
                    <a:ext uri="{9D8B030D-6E8A-4147-A177-3AD203B41FA5}">
                      <a16:colId xmlns:a16="http://schemas.microsoft.com/office/drawing/2014/main" val="1581871604"/>
                    </a:ext>
                  </a:extLst>
                </a:gridCol>
                <a:gridCol w="422976">
                  <a:extLst>
                    <a:ext uri="{9D8B030D-6E8A-4147-A177-3AD203B41FA5}">
                      <a16:colId xmlns:a16="http://schemas.microsoft.com/office/drawing/2014/main" val="1588394856"/>
                    </a:ext>
                  </a:extLst>
                </a:gridCol>
                <a:gridCol w="451174">
                  <a:extLst>
                    <a:ext uri="{9D8B030D-6E8A-4147-A177-3AD203B41FA5}">
                      <a16:colId xmlns:a16="http://schemas.microsoft.com/office/drawing/2014/main" val="763300142"/>
                    </a:ext>
                  </a:extLst>
                </a:gridCol>
                <a:gridCol w="400417">
                  <a:extLst>
                    <a:ext uri="{9D8B030D-6E8A-4147-A177-3AD203B41FA5}">
                      <a16:colId xmlns:a16="http://schemas.microsoft.com/office/drawing/2014/main" val="1045614236"/>
                    </a:ext>
                  </a:extLst>
                </a:gridCol>
                <a:gridCol w="383498">
                  <a:extLst>
                    <a:ext uri="{9D8B030D-6E8A-4147-A177-3AD203B41FA5}">
                      <a16:colId xmlns:a16="http://schemas.microsoft.com/office/drawing/2014/main" val="95870792"/>
                    </a:ext>
                  </a:extLst>
                </a:gridCol>
                <a:gridCol w="367989">
                  <a:extLst>
                    <a:ext uri="{9D8B030D-6E8A-4147-A177-3AD203B41FA5}">
                      <a16:colId xmlns:a16="http://schemas.microsoft.com/office/drawing/2014/main" val="3488526574"/>
                    </a:ext>
                  </a:extLst>
                </a:gridCol>
                <a:gridCol w="334151">
                  <a:extLst>
                    <a:ext uri="{9D8B030D-6E8A-4147-A177-3AD203B41FA5}">
                      <a16:colId xmlns:a16="http://schemas.microsoft.com/office/drawing/2014/main" val="626042496"/>
                    </a:ext>
                  </a:extLst>
                </a:gridCol>
                <a:gridCol w="334151">
                  <a:extLst>
                    <a:ext uri="{9D8B030D-6E8A-4147-A177-3AD203B41FA5}">
                      <a16:colId xmlns:a16="http://schemas.microsoft.com/office/drawing/2014/main" val="2272923560"/>
                    </a:ext>
                  </a:extLst>
                </a:gridCol>
                <a:gridCol w="351070">
                  <a:extLst>
                    <a:ext uri="{9D8B030D-6E8A-4147-A177-3AD203B41FA5}">
                      <a16:colId xmlns:a16="http://schemas.microsoft.com/office/drawing/2014/main" val="1988974542"/>
                    </a:ext>
                  </a:extLst>
                </a:gridCol>
                <a:gridCol w="586526">
                  <a:extLst>
                    <a:ext uri="{9D8B030D-6E8A-4147-A177-3AD203B41FA5}">
                      <a16:colId xmlns:a16="http://schemas.microsoft.com/office/drawing/2014/main" val="1377130994"/>
                    </a:ext>
                  </a:extLst>
                </a:gridCol>
                <a:gridCol w="473733">
                  <a:extLst>
                    <a:ext uri="{9D8B030D-6E8A-4147-A177-3AD203B41FA5}">
                      <a16:colId xmlns:a16="http://schemas.microsoft.com/office/drawing/2014/main" val="531114913"/>
                    </a:ext>
                  </a:extLst>
                </a:gridCol>
                <a:gridCol w="960155">
                  <a:extLst>
                    <a:ext uri="{9D8B030D-6E8A-4147-A177-3AD203B41FA5}">
                      <a16:colId xmlns:a16="http://schemas.microsoft.com/office/drawing/2014/main" val="612388318"/>
                    </a:ext>
                  </a:extLst>
                </a:gridCol>
              </a:tblGrid>
              <a:tr h="350470">
                <a:tc>
                  <a:txBody>
                    <a:bodyPr/>
                    <a:lstStyle/>
                    <a:p>
                      <a:pPr algn="ctr" fontAlgn="ctr"/>
                      <a:r>
                        <a:rPr lang="en-US" sz="500" b="1" i="0" u="none" strike="noStrike">
                          <a:solidFill>
                            <a:srgbClr val="006100"/>
                          </a:solidFill>
                          <a:effectLst/>
                          <a:latin typeface="Verdana" panose="020B0604030504040204" pitchFamily="34" charset="0"/>
                        </a:rPr>
                        <a:t>Study Name</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006100"/>
                          </a:solidFill>
                          <a:effectLst/>
                          <a:latin typeface="Verdana" panose="020B0604030504040204" pitchFamily="34" charset="0"/>
                        </a:rPr>
                        <a:t>CF Study?</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006100"/>
                          </a:solidFill>
                          <a:effectLst/>
                          <a:latin typeface="Verdana" panose="020B0604030504040204" pitchFamily="34" charset="0"/>
                        </a:rPr>
                        <a:t>PI</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006100"/>
                          </a:solidFill>
                          <a:effectLst/>
                          <a:latin typeface="Verdana" panose="020B0604030504040204" pitchFamily="34" charset="0"/>
                        </a:rPr>
                        <a:t>RC</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006100"/>
                          </a:solidFill>
                          <a:effectLst/>
                          <a:latin typeface="Verdana" panose="020B0604030504040204" pitchFamily="34" charset="0"/>
                        </a:rPr>
                        <a:t>Reg Packet Receipt</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006100"/>
                          </a:solidFill>
                          <a:effectLst/>
                          <a:latin typeface="Verdana" panose="020B0604030504040204" pitchFamily="34" charset="0"/>
                        </a:rPr>
                        <a:t>Budget /Contract status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006100"/>
                          </a:solidFill>
                          <a:effectLst/>
                          <a:latin typeface="Verdana" panose="020B0604030504040204" pitchFamily="34" charset="0"/>
                        </a:rPr>
                        <a:t>Consent</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006100"/>
                          </a:solidFill>
                          <a:effectLst/>
                          <a:latin typeface="Verdana" panose="020B0604030504040204" pitchFamily="34" charset="0"/>
                        </a:rPr>
                        <a:t>Submitted to DCH PRC</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006100"/>
                          </a:solidFill>
                          <a:effectLst/>
                          <a:latin typeface="Verdana" panose="020B0604030504040204" pitchFamily="34" charset="0"/>
                        </a:rPr>
                        <a:t>Submitted to IRB</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006100"/>
                          </a:solidFill>
                          <a:effectLst/>
                          <a:latin typeface="Verdana" panose="020B0604030504040204" pitchFamily="34" charset="0"/>
                        </a:rPr>
                        <a:t>IRB Approval</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006100"/>
                          </a:solidFill>
                          <a:effectLst/>
                          <a:latin typeface="Verdana" panose="020B0604030504040204" pitchFamily="34" charset="0"/>
                        </a:rPr>
                        <a:t>SIV</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006100"/>
                          </a:solidFill>
                          <a:effectLst/>
                          <a:latin typeface="Verdana" panose="020B0604030504040204" pitchFamily="34" charset="0"/>
                        </a:rPr>
                        <a:t>Start Up Complete</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006100"/>
                          </a:solidFill>
                          <a:effectLst/>
                          <a:latin typeface="Verdana" panose="020B0604030504040204" pitchFamily="34" charset="0"/>
                        </a:rPr>
                        <a:t>Enrolling?</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006100"/>
                          </a:solidFill>
                          <a:effectLst/>
                          <a:latin typeface="Verdana" panose="020B0604030504040204" pitchFamily="34" charset="0"/>
                        </a:rPr>
                        <a:t>Number Screened</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006100"/>
                          </a:solidFill>
                          <a:effectLst/>
                          <a:latin typeface="Verdana" panose="020B0604030504040204" pitchFamily="34" charset="0"/>
                        </a:rPr>
                        <a:t>Number Enrolled</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006100"/>
                          </a:solidFill>
                          <a:effectLst/>
                          <a:latin typeface="Verdana" panose="020B0604030504040204" pitchFamily="34" charset="0"/>
                        </a:rPr>
                        <a:t>Active Patients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006100"/>
                          </a:solidFill>
                          <a:effectLst/>
                          <a:latin typeface="Verdana" panose="020B0604030504040204" pitchFamily="34" charset="0"/>
                        </a:rPr>
                        <a:t>IRB Approval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006100"/>
                          </a:solidFill>
                          <a:effectLst/>
                          <a:latin typeface="Verdana" panose="020B0604030504040204" pitchFamily="34" charset="0"/>
                        </a:rPr>
                        <a:t>Date for continuing review</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9D9D9"/>
                    </a:solidFill>
                  </a:tcPr>
                </a:tc>
                <a:tc>
                  <a:txBody>
                    <a:bodyPr/>
                    <a:lstStyle/>
                    <a:p>
                      <a:pPr algn="ctr" fontAlgn="ctr"/>
                      <a:r>
                        <a:rPr lang="en-US" sz="500" b="1" i="0" u="none" strike="noStrike">
                          <a:solidFill>
                            <a:srgbClr val="006100"/>
                          </a:solidFill>
                          <a:effectLst/>
                          <a:latin typeface="Verdana" panose="020B0604030504040204" pitchFamily="34" charset="0"/>
                        </a:rPr>
                        <a:t>Comments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9D9D9"/>
                    </a:solidFill>
                  </a:tcPr>
                </a:tc>
                <a:extLst>
                  <a:ext uri="{0D108BD9-81ED-4DB2-BD59-A6C34878D82A}">
                    <a16:rowId xmlns:a16="http://schemas.microsoft.com/office/drawing/2014/main" val="2294098168"/>
                  </a:ext>
                </a:extLst>
              </a:tr>
              <a:tr h="574543">
                <a:tc>
                  <a:txBody>
                    <a:bodyPr/>
                    <a:lstStyle/>
                    <a:p>
                      <a:pPr algn="ctr" fontAlgn="ctr"/>
                      <a:r>
                        <a:rPr lang="en-US" sz="500" b="1" i="0" u="none" strike="noStrike">
                          <a:solidFill>
                            <a:srgbClr val="000000"/>
                          </a:solidFill>
                          <a:effectLst/>
                          <a:latin typeface="Verdana" panose="020B0604030504040204" pitchFamily="34" charset="0"/>
                        </a:rPr>
                        <a:t>SIMPLIFY-IP-19</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BC2E6"/>
                    </a:solidFill>
                  </a:tcPr>
                </a:tc>
                <a:tc>
                  <a:txBody>
                    <a:bodyPr/>
                    <a:lstStyle/>
                    <a:p>
                      <a:pPr algn="ctr" fontAlgn="ctr"/>
                      <a:r>
                        <a:rPr lang="en-US" sz="500" b="0" i="0" u="none" strike="noStrike">
                          <a:solidFill>
                            <a:srgbClr val="000000"/>
                          </a:solidFill>
                          <a:effectLst/>
                          <a:latin typeface="Verdana" panose="020B0604030504040204" pitchFamily="34" charset="0"/>
                        </a:rPr>
                        <a:t>yes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Mueller</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Sandy</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1/31/2020</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executed</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2/6/2020</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complete</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DCH and Advarra</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n/a, sponsor approval to enroll 9/11/20</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complete</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no</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2</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2</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monthly questionnaires only</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DCH 2020-036/SSU00124871</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2/8/2023</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Verdana" panose="020B0604030504040204" pitchFamily="34" charset="0"/>
                        </a:rPr>
                        <a:t>protocol to test the impact of discontinuing chronic therapies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666872995"/>
                  </a:ext>
                </a:extLst>
              </a:tr>
              <a:tr h="775633">
                <a:tc>
                  <a:txBody>
                    <a:bodyPr/>
                    <a:lstStyle/>
                    <a:p>
                      <a:pPr algn="ctr" fontAlgn="ctr"/>
                      <a:r>
                        <a:rPr lang="en-US" sz="500" b="1" i="0" u="none" strike="noStrike">
                          <a:solidFill>
                            <a:srgbClr val="000000"/>
                          </a:solidFill>
                          <a:effectLst/>
                          <a:latin typeface="Verdana" panose="020B0604030504040204" pitchFamily="34" charset="0"/>
                        </a:rPr>
                        <a:t>VX Next Gen: VX17-445-105</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BC2E6"/>
                    </a:solidFill>
                  </a:tcPr>
                </a:tc>
                <a:tc>
                  <a:txBody>
                    <a:bodyPr/>
                    <a:lstStyle/>
                    <a:p>
                      <a:pPr algn="ctr" fontAlgn="ctr"/>
                      <a:r>
                        <a:rPr lang="en-US" sz="500" b="0" i="0" u="none" strike="noStrike">
                          <a:solidFill>
                            <a:srgbClr val="000000"/>
                          </a:solidFill>
                          <a:effectLst/>
                          <a:latin typeface="Verdana" panose="020B0604030504040204" pitchFamily="34" charset="0"/>
                        </a:rPr>
                        <a:t>yes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Mueller</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Sandy</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2/8/2018</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executed</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n/a</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DCH and Advarra</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complete</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complete</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no</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3</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4</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1</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DCH 2018-023/SSU00047096</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1/20/2023</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evaluate safety and tolerability of VX-445 in triple combo therapy w/tezacaftor and ivacaftor</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770140052"/>
                  </a:ext>
                </a:extLst>
              </a:tr>
              <a:tr h="327489">
                <a:tc>
                  <a:txBody>
                    <a:bodyPr/>
                    <a:lstStyle/>
                    <a:p>
                      <a:pPr algn="ctr" fontAlgn="ctr"/>
                      <a:r>
                        <a:rPr lang="en-US" sz="500" b="1" i="0" u="none" strike="noStrike">
                          <a:solidFill>
                            <a:srgbClr val="000000"/>
                          </a:solidFill>
                          <a:effectLst/>
                          <a:latin typeface="Verdana" panose="020B0604030504040204" pitchFamily="34" charset="0"/>
                        </a:rPr>
                        <a:t>Clofazimine Emergency Use</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yes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Mueller/Polenakovik</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Sandy</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n/a</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n/a</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n/a</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n/a</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n/a</a:t>
                      </a:r>
                    </a:p>
                  </a:txBody>
                  <a:tcPr marL="4234" marR="4234" marT="4234" marB="0" anchor="ctr">
                    <a:lnL w="6350"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Verdana" panose="020B0604030504040204" pitchFamily="34" charset="0"/>
                        </a:rPr>
                        <a:t>n/a</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n/a</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4</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2</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2017-032</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n/a</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Tx of M. abscessus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3137490296"/>
                  </a:ext>
                </a:extLst>
              </a:tr>
              <a:tr h="336681">
                <a:tc>
                  <a:txBody>
                    <a:bodyPr/>
                    <a:lstStyle/>
                    <a:p>
                      <a:pPr algn="ctr" fontAlgn="ctr"/>
                      <a:r>
                        <a:rPr lang="en-US" sz="500" b="1" i="0" u="none" strike="noStrike">
                          <a:solidFill>
                            <a:srgbClr val="000000"/>
                          </a:solidFill>
                          <a:effectLst/>
                          <a:latin typeface="Verdana" panose="020B0604030504040204" pitchFamily="34" charset="0"/>
                        </a:rPr>
                        <a:t>SEA-Phages Compassionate Use</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yes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Polenakovik</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Sandy</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complete</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executed</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n/a</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n/a</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B2B2B2"/>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Verdana" panose="020B0604030504040204" pitchFamily="34" charset="0"/>
                        </a:rPr>
                        <a:t>n/a</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n/a</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1</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1</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DCH-21-036</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6/14/2023</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bacteriophage for tx. of M. abscessus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2001533259"/>
                  </a:ext>
                </a:extLst>
              </a:tr>
              <a:tr h="327489">
                <a:tc>
                  <a:txBody>
                    <a:bodyPr/>
                    <a:lstStyle/>
                    <a:p>
                      <a:pPr algn="ctr" fontAlgn="ctr"/>
                      <a:r>
                        <a:rPr lang="en-US" sz="500" b="1" i="0" u="none" strike="noStrike">
                          <a:solidFill>
                            <a:srgbClr val="000000"/>
                          </a:solidFill>
                          <a:effectLst/>
                          <a:latin typeface="Verdana" panose="020B0604030504040204" pitchFamily="34" charset="0"/>
                        </a:rPr>
                        <a:t>CF Registry</a:t>
                      </a:r>
                    </a:p>
                  </a:txBody>
                  <a:tcPr marL="4234" marR="4234" marT="4234" marB="0" anchor="ctr">
                    <a:lnL w="6350" cap="flat" cmpd="sng" algn="ctr">
                      <a:solidFill>
                        <a:srgbClr val="70AD47"/>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BC2E6"/>
                    </a:solidFill>
                  </a:tcPr>
                </a:tc>
                <a:tc>
                  <a:txBody>
                    <a:bodyPr/>
                    <a:lstStyle/>
                    <a:p>
                      <a:pPr algn="ctr" fontAlgn="ctr"/>
                      <a:r>
                        <a:rPr lang="en-US" sz="500" b="0" i="0" u="none" strike="noStrike">
                          <a:solidFill>
                            <a:srgbClr val="000000"/>
                          </a:solidFill>
                          <a:effectLst/>
                          <a:latin typeface="Verdana" panose="020B0604030504040204" pitchFamily="34" charset="0"/>
                        </a:rPr>
                        <a:t>yes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Mueller</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Sandy</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Complete</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Final</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approved</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n/a</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Complete</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approved</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complete</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continued</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03-052</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1/16/2023</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Verdana" panose="020B0604030504040204" pitchFamily="34" charset="0"/>
                        </a:rPr>
                        <a:t>CF Foundation patient registry data entry website</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70AD47"/>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985605550"/>
                  </a:ext>
                </a:extLst>
              </a:tr>
              <a:tr h="336681">
                <a:tc>
                  <a:txBody>
                    <a:bodyPr/>
                    <a:lstStyle/>
                    <a:p>
                      <a:pPr algn="ctr" fontAlgn="ctr"/>
                      <a:r>
                        <a:rPr lang="en-US" sz="500" b="1" i="0" u="none" strike="noStrike">
                          <a:solidFill>
                            <a:srgbClr val="000000"/>
                          </a:solidFill>
                          <a:effectLst/>
                          <a:latin typeface="Verdana" panose="020B0604030504040204" pitchFamily="34" charset="0"/>
                        </a:rPr>
                        <a:t>Vertex VX20-121-102</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BC2E6"/>
                    </a:solidFill>
                  </a:tcPr>
                </a:tc>
                <a:tc>
                  <a:txBody>
                    <a:bodyPr/>
                    <a:lstStyle/>
                    <a:p>
                      <a:pPr algn="ctr" fontAlgn="ctr"/>
                      <a:r>
                        <a:rPr lang="en-US" sz="500" b="0" i="0" u="none" strike="noStrike">
                          <a:solidFill>
                            <a:srgbClr val="000000"/>
                          </a:solidFill>
                          <a:effectLst/>
                          <a:latin typeface="Verdana" panose="020B0604030504040204" pitchFamily="34" charset="0"/>
                        </a:rPr>
                        <a:t>yes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Mueller</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Sandy</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executed</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6/2/2021</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DCH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DCH and Advarra</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complete</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4</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3</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3</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DCH 21-048/SSU00162462</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5/23/2023</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Verdana" panose="020B0604030504040204" pitchFamily="34" charset="0"/>
                        </a:rPr>
                        <a:t>once daily modulator w/greater restoration of CFTR fxn. F/MF</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667472281"/>
                  </a:ext>
                </a:extLst>
              </a:tr>
              <a:tr h="336681">
                <a:tc>
                  <a:txBody>
                    <a:bodyPr/>
                    <a:lstStyle/>
                    <a:p>
                      <a:pPr algn="ctr" fontAlgn="ctr"/>
                      <a:r>
                        <a:rPr lang="en-US" sz="500" b="1" i="0" u="none" strike="noStrike">
                          <a:solidFill>
                            <a:srgbClr val="000000"/>
                          </a:solidFill>
                          <a:effectLst/>
                          <a:latin typeface="Verdana" panose="020B0604030504040204" pitchFamily="34" charset="0"/>
                        </a:rPr>
                        <a:t>Vertex VX20-121-103</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BC2E6"/>
                    </a:solidFill>
                  </a:tcPr>
                </a:tc>
                <a:tc>
                  <a:txBody>
                    <a:bodyPr/>
                    <a:lstStyle/>
                    <a:p>
                      <a:pPr algn="ctr" fontAlgn="ctr"/>
                      <a:r>
                        <a:rPr lang="en-US" sz="500" b="0" i="0" u="none" strike="noStrike">
                          <a:solidFill>
                            <a:srgbClr val="000000"/>
                          </a:solidFill>
                          <a:effectLst/>
                          <a:latin typeface="Verdana" panose="020B0604030504040204" pitchFamily="34" charset="0"/>
                        </a:rPr>
                        <a:t>yes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Mueller</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Amy</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executed</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9/27/2021</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1/5/2022</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DCH and Advarra</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complete</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3</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2</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2</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DCH 21-064/SSU00172126</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5/23/2023</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Verdana" panose="020B0604030504040204" pitchFamily="34" charset="0"/>
                        </a:rPr>
                        <a:t>once daily modulator w/greater restoration of CFTR fxn. F/F, F/G, F/RF</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38463568"/>
                  </a:ext>
                </a:extLst>
              </a:tr>
              <a:tr h="336681">
                <a:tc>
                  <a:txBody>
                    <a:bodyPr/>
                    <a:lstStyle/>
                    <a:p>
                      <a:pPr algn="ctr" fontAlgn="ctr"/>
                      <a:r>
                        <a:rPr lang="en-US" sz="500" b="1" i="0" u="none" strike="noStrike">
                          <a:solidFill>
                            <a:srgbClr val="000000"/>
                          </a:solidFill>
                          <a:effectLst/>
                          <a:latin typeface="Verdana" panose="020B0604030504040204" pitchFamily="34" charset="0"/>
                        </a:rPr>
                        <a:t>Vertex VX20-121-104</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70AD47"/>
                    </a:solidFill>
                  </a:tcPr>
                </a:tc>
                <a:tc>
                  <a:txBody>
                    <a:bodyPr/>
                    <a:lstStyle/>
                    <a:p>
                      <a:pPr algn="ctr" fontAlgn="ctr"/>
                      <a:r>
                        <a:rPr lang="en-US" sz="500" b="0" i="0" u="none" strike="noStrike">
                          <a:solidFill>
                            <a:srgbClr val="000000"/>
                          </a:solidFill>
                          <a:effectLst/>
                          <a:latin typeface="Verdana" panose="020B0604030504040204" pitchFamily="34" charset="0"/>
                        </a:rPr>
                        <a:t>yes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Mueller</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Amy</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executed</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n/a, waived</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DCH and Advarra</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DCH done, Advarra pending</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Verdana" panose="020B0604030504040204" pitchFamily="34" charset="0"/>
                        </a:rPr>
                        <a:t>96 week open-label extension</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652774876"/>
                  </a:ext>
                </a:extLst>
              </a:tr>
              <a:tr h="336681">
                <a:tc>
                  <a:txBody>
                    <a:bodyPr/>
                    <a:lstStyle/>
                    <a:p>
                      <a:pPr algn="ctr" fontAlgn="ctr"/>
                      <a:r>
                        <a:rPr lang="en-US" sz="500" b="1" i="0" u="none" strike="noStrike">
                          <a:solidFill>
                            <a:srgbClr val="000000"/>
                          </a:solidFill>
                          <a:effectLst/>
                          <a:latin typeface="Verdana" panose="020B0604030504040204" pitchFamily="34" charset="0"/>
                        </a:rPr>
                        <a:t>HERO-2</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BC2E6"/>
                    </a:solidFill>
                  </a:tcPr>
                </a:tc>
                <a:tc>
                  <a:txBody>
                    <a:bodyPr/>
                    <a:lstStyle/>
                    <a:p>
                      <a:pPr algn="ctr" fontAlgn="ctr"/>
                      <a:r>
                        <a:rPr lang="en-US" sz="500" b="0" i="0" u="none" strike="noStrike">
                          <a:solidFill>
                            <a:srgbClr val="000000"/>
                          </a:solidFill>
                          <a:effectLst/>
                          <a:latin typeface="Verdana" panose="020B0604030504040204" pitchFamily="34" charset="0"/>
                        </a:rPr>
                        <a:t>yes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Mueller</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Sandy</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executed</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9/27/2021</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3/14/2022</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n/a</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no</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endParaRPr lang="en-US" sz="500" b="0" i="0" u="none" strike="noStrike">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11</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11</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DCH 22-014</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n/a</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Verdana" panose="020B0604030504040204" pitchFamily="34" charset="0"/>
                        </a:rPr>
                        <a:t>assess the impact of Trikafta on changes in chronic CF tx</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2919082304"/>
                  </a:ext>
                </a:extLst>
              </a:tr>
              <a:tr h="446994">
                <a:tc>
                  <a:txBody>
                    <a:bodyPr/>
                    <a:lstStyle/>
                    <a:p>
                      <a:pPr algn="ctr" fontAlgn="ctr"/>
                      <a:r>
                        <a:rPr lang="en-US" sz="500" b="1" i="0" u="none" strike="noStrike">
                          <a:solidFill>
                            <a:srgbClr val="000000"/>
                          </a:solidFill>
                          <a:effectLst/>
                          <a:latin typeface="Verdana" panose="020B0604030504040204" pitchFamily="34" charset="0"/>
                        </a:rPr>
                        <a:t>STOP360-IP-22</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70AD47"/>
                    </a:solidFill>
                  </a:tcPr>
                </a:tc>
                <a:tc>
                  <a:txBody>
                    <a:bodyPr/>
                    <a:lstStyle/>
                    <a:p>
                      <a:pPr algn="ctr" fontAlgn="ctr"/>
                      <a:r>
                        <a:rPr lang="en-US" sz="500" b="0" i="0" u="none" strike="noStrike">
                          <a:solidFill>
                            <a:srgbClr val="000000"/>
                          </a:solidFill>
                          <a:effectLst/>
                          <a:latin typeface="Verdana" panose="020B0604030504040204" pitchFamily="34" charset="0"/>
                        </a:rPr>
                        <a:t>yes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Mueller</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Amy</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training at NACFC</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Verdana" panose="020B0604030504040204" pitchFamily="34" charset="0"/>
                        </a:rPr>
                        <a:t>aminoglycoside (AG) study, evaluating IV AG + </a:t>
                      </a:r>
                      <a:r>
                        <a:rPr lang="el-GR" sz="500" b="0" i="0" u="none" strike="noStrike">
                          <a:solidFill>
                            <a:srgbClr val="000000"/>
                          </a:solidFill>
                          <a:effectLst/>
                          <a:latin typeface="Calibri" panose="020F0502020204030204" pitchFamily="34" charset="0"/>
                        </a:rPr>
                        <a:t>β</a:t>
                      </a:r>
                      <a:r>
                        <a:rPr lang="el-GR" sz="500" b="0" i="0" u="none" strike="noStrike">
                          <a:solidFill>
                            <a:srgbClr val="000000"/>
                          </a:solidFill>
                          <a:effectLst/>
                          <a:latin typeface="Verdana" panose="020B0604030504040204" pitchFamily="34" charset="0"/>
                        </a:rPr>
                        <a:t>-</a:t>
                      </a:r>
                      <a:r>
                        <a:rPr lang="en-US" sz="500" b="0" i="0" u="none" strike="noStrike">
                          <a:solidFill>
                            <a:srgbClr val="000000"/>
                          </a:solidFill>
                          <a:effectLst/>
                          <a:latin typeface="Verdana" panose="020B0604030504040204" pitchFamily="34" charset="0"/>
                        </a:rPr>
                        <a:t>lactam vs. </a:t>
                      </a:r>
                      <a:r>
                        <a:rPr lang="el-GR" sz="500" b="0" i="0" u="none" strike="noStrike">
                          <a:solidFill>
                            <a:srgbClr val="000000"/>
                          </a:solidFill>
                          <a:effectLst/>
                          <a:latin typeface="Calibri" panose="020F0502020204030204" pitchFamily="34" charset="0"/>
                        </a:rPr>
                        <a:t>β-</a:t>
                      </a:r>
                      <a:r>
                        <a:rPr lang="en-US" sz="500" b="0" i="0" u="none" strike="noStrike">
                          <a:solidFill>
                            <a:srgbClr val="000000"/>
                          </a:solidFill>
                          <a:effectLst/>
                          <a:latin typeface="Verdana" panose="020B0604030504040204" pitchFamily="34" charset="0"/>
                        </a:rPr>
                        <a:t>lactam only for PEx</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664378082"/>
                  </a:ext>
                </a:extLst>
              </a:tr>
              <a:tr h="336681">
                <a:tc>
                  <a:txBody>
                    <a:bodyPr/>
                    <a:lstStyle/>
                    <a:p>
                      <a:pPr algn="ctr" fontAlgn="ctr"/>
                      <a:r>
                        <a:rPr lang="en-US" sz="500" b="1" i="0" u="none" strike="noStrike">
                          <a:solidFill>
                            <a:srgbClr val="000000"/>
                          </a:solidFill>
                          <a:effectLst/>
                          <a:latin typeface="Verdana" panose="020B0604030504040204" pitchFamily="34" charset="0"/>
                        </a:rPr>
                        <a:t>Indoor Air Quality Asthma Project</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70AD47"/>
                    </a:solidFill>
                  </a:tcPr>
                </a:tc>
                <a:tc>
                  <a:txBody>
                    <a:bodyPr/>
                    <a:lstStyle/>
                    <a:p>
                      <a:pPr algn="ctr" fontAlgn="ctr"/>
                      <a:r>
                        <a:rPr lang="en-US" sz="500" b="0" i="0" u="none" strike="noStrike">
                          <a:solidFill>
                            <a:srgbClr val="000000"/>
                          </a:solidFill>
                          <a:effectLst/>
                          <a:latin typeface="Verdana" panose="020B0604030504040204" pitchFamily="34" charset="0"/>
                        </a:rPr>
                        <a:t>no</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Evans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Amy</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drafted</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executed</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n/a, waived</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yes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endParaRPr lang="en-US" sz="500" b="0" i="0" u="none" strike="noStrike">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endParaRPr lang="en-US" sz="500" b="0" i="0" u="none" strike="noStrike" dirty="0">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endParaRPr lang="en-US" sz="500" b="0" i="0" u="none" strike="noStrike">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endParaRPr lang="en-US" sz="500" b="0" i="0" u="none" strike="noStrike">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endParaRPr lang="en-US" sz="500" b="0" i="0" u="none" strike="noStrike">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EDEDED"/>
                    </a:solidFill>
                  </a:tcPr>
                </a:tc>
                <a:tc>
                  <a:txBody>
                    <a:bodyPr/>
                    <a:lstStyle/>
                    <a:p>
                      <a:pPr algn="ctr" fontAlgn="ctr"/>
                      <a:endParaRPr lang="en-US" sz="500" b="0" i="0" u="none" strike="noStrike">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en-US" sz="500" b="0" i="0" u="none" strike="noStrike">
                          <a:solidFill>
                            <a:srgbClr val="000000"/>
                          </a:solidFill>
                          <a:effectLst/>
                          <a:latin typeface="Verdana" panose="020B0604030504040204" pitchFamily="34" charset="0"/>
                        </a:rPr>
                        <a:t>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ctr" fontAlgn="ctr"/>
                      <a:r>
                        <a:rPr lang="en-US" sz="500" b="0" i="0" u="none" strike="noStrike">
                          <a:solidFill>
                            <a:srgbClr val="000000"/>
                          </a:solidFill>
                          <a:effectLst/>
                          <a:latin typeface="Verdana" panose="020B0604030504040204" pitchFamily="34" charset="0"/>
                        </a:rPr>
                        <a:t>relationship between indoor air quality mitigation and asthma severity</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443893062"/>
                  </a:ext>
                </a:extLst>
              </a:tr>
              <a:tr h="226370">
                <a:tc>
                  <a:txBody>
                    <a:bodyPr/>
                    <a:lstStyle/>
                    <a:p>
                      <a:pPr algn="ctr" fontAlgn="ctr"/>
                      <a:r>
                        <a:rPr lang="en-US" sz="500" b="0" i="0" u="none" strike="noStrike">
                          <a:solidFill>
                            <a:srgbClr val="000000"/>
                          </a:solidFill>
                          <a:effectLst/>
                          <a:latin typeface="Verdana" panose="020B0604030504040204" pitchFamily="34" charset="0"/>
                        </a:rPr>
                        <a:t>10/4/2022</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Verdana" panose="020B0604030504040204" pitchFamily="34" charset="0"/>
                        </a:rPr>
                        <a:t>potential study</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ctr" fontAlgn="ctr"/>
                      <a:r>
                        <a:rPr lang="en-US" sz="500" b="0" i="0" u="none" strike="noStrike">
                          <a:solidFill>
                            <a:srgbClr val="000000"/>
                          </a:solidFill>
                          <a:effectLst/>
                          <a:latin typeface="Verdana" panose="020B0604030504040204" pitchFamily="34" charset="0"/>
                        </a:rPr>
                        <a:t>in start up</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2D050"/>
                    </a:solidFill>
                  </a:tcPr>
                </a:tc>
                <a:tc>
                  <a:txBody>
                    <a:bodyPr/>
                    <a:lstStyle/>
                    <a:p>
                      <a:pPr algn="ctr" fontAlgn="ctr"/>
                      <a:r>
                        <a:rPr lang="en-US" sz="500" b="0" i="0" u="none" strike="noStrike">
                          <a:solidFill>
                            <a:srgbClr val="000000"/>
                          </a:solidFill>
                          <a:effectLst/>
                          <a:latin typeface="Verdana" panose="020B0604030504040204" pitchFamily="34" charset="0"/>
                        </a:rPr>
                        <a:t>study in progress</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9BC2E6"/>
                    </a:solidFill>
                  </a:tcPr>
                </a:tc>
                <a:tc>
                  <a:txBody>
                    <a:bodyPr/>
                    <a:lstStyle/>
                    <a:p>
                      <a:pPr algn="ctr" fontAlgn="ctr"/>
                      <a:r>
                        <a:rPr lang="en-US" sz="500" b="0" i="0" u="none" strike="noStrike">
                          <a:solidFill>
                            <a:srgbClr val="000000"/>
                          </a:solidFill>
                          <a:effectLst/>
                          <a:latin typeface="Verdana" panose="020B0604030504040204" pitchFamily="34" charset="0"/>
                        </a:rPr>
                        <a:t>Due for IRB CR</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4B084"/>
                    </a:solidFill>
                  </a:tcPr>
                </a:tc>
                <a:tc>
                  <a:txBody>
                    <a:bodyPr/>
                    <a:lstStyle/>
                    <a:p>
                      <a:pPr algn="ctr" fontAlgn="ctr"/>
                      <a:r>
                        <a:rPr lang="en-US" sz="500" b="0" i="0" u="none" strike="noStrike">
                          <a:solidFill>
                            <a:srgbClr val="000000"/>
                          </a:solidFill>
                          <a:effectLst/>
                          <a:latin typeface="Verdana" panose="020B0604030504040204" pitchFamily="34" charset="0"/>
                        </a:rPr>
                        <a:t>closing soon </a:t>
                      </a: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0000"/>
                    </a:solidFill>
                  </a:tcPr>
                </a:tc>
                <a:tc>
                  <a:txBody>
                    <a:bodyPr/>
                    <a:lstStyle/>
                    <a:p>
                      <a:pPr algn="ctr" fontAlgn="ctr"/>
                      <a:endParaRPr lang="en-US" sz="500" b="0" i="0" u="none" strike="noStrike">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endParaRPr lang="en-US" sz="500" b="0" i="0" u="none" strike="noStrike" dirty="0">
                        <a:solidFill>
                          <a:srgbClr val="000000"/>
                        </a:solidFill>
                        <a:effectLst/>
                        <a:latin typeface="Verdana" panose="020B0604030504040204" pitchFamily="34" charset="0"/>
                      </a:endParaRPr>
                    </a:p>
                  </a:txBody>
                  <a:tcPr marL="4234" marR="4234" marT="423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5874511"/>
                  </a:ext>
                </a:extLst>
              </a:tr>
            </a:tbl>
          </a:graphicData>
        </a:graphic>
      </p:graphicFrame>
      <p:sp>
        <p:nvSpPr>
          <p:cNvPr id="4" name="Footer Placeholder 3">
            <a:extLst>
              <a:ext uri="{FF2B5EF4-FFF2-40B4-BE49-F238E27FC236}">
                <a16:creationId xmlns:a16="http://schemas.microsoft.com/office/drawing/2014/main" id="{F0CB9054-33A8-06B3-B257-6DBA3ABD66FA}"/>
              </a:ext>
            </a:extLst>
          </p:cNvPr>
          <p:cNvSpPr>
            <a:spLocks noGrp="1"/>
          </p:cNvSpPr>
          <p:nvPr>
            <p:ph type="ftr" sz="quarter" idx="11"/>
          </p:nvPr>
        </p:nvSpPr>
        <p:spPr/>
        <p:txBody>
          <a:bodyPr/>
          <a:lstStyle/>
          <a:p>
            <a:endParaRPr lang="en-US" dirty="0">
              <a:cs typeface="Arial"/>
            </a:endParaRPr>
          </a:p>
        </p:txBody>
      </p:sp>
      <p:sp>
        <p:nvSpPr>
          <p:cNvPr id="5" name="Slide Number Placeholder 4">
            <a:extLst>
              <a:ext uri="{FF2B5EF4-FFF2-40B4-BE49-F238E27FC236}">
                <a16:creationId xmlns:a16="http://schemas.microsoft.com/office/drawing/2014/main" id="{92F4FA58-B46F-D5EB-9577-2B4D0DBD4858}"/>
              </a:ext>
            </a:extLst>
          </p:cNvPr>
          <p:cNvSpPr>
            <a:spLocks noGrp="1"/>
          </p:cNvSpPr>
          <p:nvPr>
            <p:ph type="sldNum" sz="quarter" idx="12"/>
          </p:nvPr>
        </p:nvSpPr>
        <p:spPr/>
        <p:txBody>
          <a:bodyPr/>
          <a:lstStyle/>
          <a:p>
            <a:fld id="{68A274D8-BDF7-394B-B94E-BD6A355A686C}" type="slidenum">
              <a:rPr lang="en-US" smtClean="0"/>
              <a:t>9</a:t>
            </a:fld>
            <a:endParaRPr lang="en-US"/>
          </a:p>
        </p:txBody>
      </p:sp>
    </p:spTree>
    <p:extLst>
      <p:ext uri="{BB962C8B-B14F-4D97-AF65-F5344CB8AC3E}">
        <p14:creationId xmlns:p14="http://schemas.microsoft.com/office/powerpoint/2010/main" val="2097668191"/>
      </p:ext>
    </p:extLst>
  </p:cSld>
  <p:clrMapOvr>
    <a:masterClrMapping/>
  </p:clrMapOvr>
</p:sld>
</file>

<file path=ppt/theme/theme1.xml><?xml version="1.0" encoding="utf-8"?>
<a:theme xmlns:a="http://schemas.openxmlformats.org/drawingml/2006/main" name="Office Theme">
  <a:themeElements>
    <a:clrScheme name="DCH">
      <a:dk1>
        <a:srgbClr val="000000"/>
      </a:dk1>
      <a:lt1>
        <a:srgbClr val="FFFFFF"/>
      </a:lt1>
      <a:dk2>
        <a:srgbClr val="44546A"/>
      </a:dk2>
      <a:lt2>
        <a:srgbClr val="E7E6E6"/>
      </a:lt2>
      <a:accent1>
        <a:srgbClr val="7DAED3"/>
      </a:accent1>
      <a:accent2>
        <a:srgbClr val="E67E3C"/>
      </a:accent2>
      <a:accent3>
        <a:srgbClr val="8A8A8D"/>
      </a:accent3>
      <a:accent4>
        <a:srgbClr val="F7A800"/>
      </a:accent4>
      <a:accent5>
        <a:srgbClr val="B687B8"/>
      </a:accent5>
      <a:accent6>
        <a:srgbClr val="AAA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4e2f890-f8eb-41cb-91be-d30558c70dd3">
      <UserInfo>
        <DisplayName/>
        <AccountId xsi:nil="true"/>
        <AccountType/>
      </UserInfo>
    </SharedWithUsers>
    <lcf76f155ced4ddcb4097134ff3c332f xmlns="5c070f93-703b-4e27-aa0b-50b7a3598701">
      <Terms xmlns="http://schemas.microsoft.com/office/infopath/2007/PartnerControls"/>
    </lcf76f155ced4ddcb4097134ff3c332f>
    <TaxCatchAll xmlns="44e2f890-f8eb-41cb-91be-d30558c70dd3" xsi:nil="true"/>
    <MediaLengthInSeconds xmlns="5c070f93-703b-4e27-aa0b-50b7a359870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875C6C0AE42B45A1A3E58F1F9619B6" ma:contentTypeVersion="15" ma:contentTypeDescription="Create a new document." ma:contentTypeScope="" ma:versionID="c20f6be69d2b1b3182d04734720ef873">
  <xsd:schema xmlns:xsd="http://www.w3.org/2001/XMLSchema" xmlns:xs="http://www.w3.org/2001/XMLSchema" xmlns:p="http://schemas.microsoft.com/office/2006/metadata/properties" xmlns:ns2="5c070f93-703b-4e27-aa0b-50b7a3598701" xmlns:ns3="44e2f890-f8eb-41cb-91be-d30558c70dd3" targetNamespace="http://schemas.microsoft.com/office/2006/metadata/properties" ma:root="true" ma:fieldsID="8dc7fc6c429db95f33feaad65043f792" ns2:_="" ns3:_="">
    <xsd:import namespace="5c070f93-703b-4e27-aa0b-50b7a3598701"/>
    <xsd:import namespace="44e2f890-f8eb-41cb-91be-d30558c70d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70f93-703b-4e27-aa0b-50b7a3598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2113b6a-fb94-4ffa-b284-dacc5bc99d9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e2f890-f8eb-41cb-91be-d30558c70dd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bb534b9-e261-436c-b74f-16cbfd648df8}" ma:internalName="TaxCatchAll" ma:showField="CatchAllData" ma:web="44e2f890-f8eb-41cb-91be-d30558c70d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67BCD8-0406-43F0-BC63-21C390C98C9D}">
  <ds:schemaRefs>
    <ds:schemaRef ds:uri="http://schemas.microsoft.com/sharepoint/v3/contenttype/forms"/>
  </ds:schemaRefs>
</ds:datastoreItem>
</file>

<file path=customXml/itemProps2.xml><?xml version="1.0" encoding="utf-8"?>
<ds:datastoreItem xmlns:ds="http://schemas.openxmlformats.org/officeDocument/2006/customXml" ds:itemID="{75977B6C-C710-4FF8-9836-B69F2A038A6B}">
  <ds:schemaRefs>
    <ds:schemaRef ds:uri="http://schemas.microsoft.com/office/2006/metadata/properties"/>
    <ds:schemaRef ds:uri="http://www.w3.org/2000/xmlns/"/>
    <ds:schemaRef ds:uri="ec4a497f-4add-4251-9071-cbc6c648471f"/>
    <ds:schemaRef ds:uri="http://www.w3.org/2001/XMLSchema-instance"/>
    <ds:schemaRef ds:uri="12256018-92b8-4d70-9a86-a80d902bab80"/>
    <ds:schemaRef ds:uri="http://schemas.microsoft.com/office/infopath/2007/PartnerControls"/>
    <ds:schemaRef ds:uri="44e2f890-f8eb-41cb-91be-d30558c70dd3"/>
    <ds:schemaRef ds:uri="5c070f93-703b-4e27-aa0b-50b7a3598701"/>
  </ds:schemaRefs>
</ds:datastoreItem>
</file>

<file path=customXml/itemProps3.xml><?xml version="1.0" encoding="utf-8"?>
<ds:datastoreItem xmlns:ds="http://schemas.openxmlformats.org/officeDocument/2006/customXml" ds:itemID="{EC2F2279-1AAB-4B8C-924B-CC0AD75C92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070f93-703b-4e27-aa0b-50b7a3598701"/>
    <ds:schemaRef ds:uri="44e2f890-f8eb-41cb-91be-d30558c70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TotalTime>
  <Words>3244</Words>
  <Application>Microsoft Macintosh PowerPoint</Application>
  <PresentationFormat>On-screen Show (4:3)</PresentationFormat>
  <Paragraphs>493</Paragraphs>
  <Slides>21</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Arial,Sans-Serif</vt:lpstr>
      <vt:lpstr>Avenir W01</vt:lpstr>
      <vt:lpstr>Calibri</vt:lpstr>
      <vt:lpstr>Calibri Light</vt:lpstr>
      <vt:lpstr>Courier New</vt:lpstr>
      <vt:lpstr>Courier New,monospace</vt:lpstr>
      <vt:lpstr>Helvetica</vt:lpstr>
      <vt:lpstr>Verdana</vt:lpstr>
      <vt:lpstr>Office Theme</vt:lpstr>
      <vt:lpstr>office theme</vt:lpstr>
      <vt:lpstr>Research Fair</vt:lpstr>
      <vt:lpstr>Sleep Medicine</vt:lpstr>
      <vt:lpstr>Psychiatry/Behavioral Health </vt:lpstr>
      <vt:lpstr>Neurology</vt:lpstr>
      <vt:lpstr>Developmental Pediatrics </vt:lpstr>
      <vt:lpstr>Foster Care Pediatrics </vt:lpstr>
      <vt:lpstr>Pulmonology</vt:lpstr>
      <vt:lpstr>Pulmonology</vt:lpstr>
      <vt:lpstr>Pulmonary Division Studies</vt:lpstr>
      <vt:lpstr>Child Advocacy </vt:lpstr>
      <vt:lpstr>Gastroenterology: Research</vt:lpstr>
      <vt:lpstr>Gastroenterology: QI projects</vt:lpstr>
      <vt:lpstr>Cardiology Projects</vt:lpstr>
      <vt:lpstr>Endocrinology</vt:lpstr>
      <vt:lpstr>Endocrinology: Future Projects </vt:lpstr>
      <vt:lpstr>Endocrinology: Future Projects </vt:lpstr>
      <vt:lpstr>Lactation Support –  A Role for (Inpatient) Providers?</vt:lpstr>
      <vt:lpstr>Pediatric Hospital Medicine</vt:lpstr>
      <vt:lpstr>Nephrology</vt:lpstr>
      <vt:lpstr>Hematology/Oncology</vt:lpstr>
      <vt:lpstr>Neonatology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Fair</dc:title>
  <dc:creator>Kevin Moran</dc:creator>
  <cp:lastModifiedBy>Combs, Branden D.</cp:lastModifiedBy>
  <cp:revision>454</cp:revision>
  <dcterms:created xsi:type="dcterms:W3CDTF">2016-07-13T13:57:57Z</dcterms:created>
  <dcterms:modified xsi:type="dcterms:W3CDTF">2022-10-19T13:55:34Z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0x0101006C875C6C0AE42B45A1A3E58F1F9619B6</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