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4" r:id="rId2"/>
    <p:sldMasterId id="2147483658" r:id="rId3"/>
    <p:sldMasterId id="2147483660" r:id="rId4"/>
    <p:sldMasterId id="2147483666" r:id="rId5"/>
    <p:sldMasterId id="2147483668" r:id="rId6"/>
    <p:sldMasterId id="2147483670" r:id="rId7"/>
    <p:sldMasterId id="2147483676" r:id="rId8"/>
    <p:sldMasterId id="2147483682" r:id="rId9"/>
    <p:sldMasterId id="2147483691" r:id="rId10"/>
    <p:sldMasterId id="2147483693" r:id="rId11"/>
    <p:sldMasterId id="2147483699" r:id="rId12"/>
    <p:sldMasterId id="2147483702" r:id="rId13"/>
    <p:sldMasterId id="2147483705" r:id="rId14"/>
    <p:sldMasterId id="2147483730" r:id="rId15"/>
    <p:sldMasterId id="2147483734" r:id="rId16"/>
    <p:sldMasterId id="2147483740" r:id="rId17"/>
    <p:sldMasterId id="2147483802" r:id="rId18"/>
    <p:sldMasterId id="2147483806" r:id="rId19"/>
    <p:sldMasterId id="2147483832" r:id="rId20"/>
    <p:sldMasterId id="2147483845" r:id="rId21"/>
    <p:sldMasterId id="2147483862" r:id="rId22"/>
    <p:sldMasterId id="2147483872" r:id="rId23"/>
  </p:sldMasterIdLst>
  <p:notesMasterIdLst>
    <p:notesMasterId r:id="rId47"/>
  </p:notesMasterIdLst>
  <p:handoutMasterIdLst>
    <p:handoutMasterId r:id="rId48"/>
  </p:handoutMasterIdLst>
  <p:sldIdLst>
    <p:sldId id="354" r:id="rId24"/>
    <p:sldId id="356" r:id="rId25"/>
    <p:sldId id="378" r:id="rId26"/>
    <p:sldId id="358" r:id="rId27"/>
    <p:sldId id="359" r:id="rId28"/>
    <p:sldId id="369" r:id="rId29"/>
    <p:sldId id="352" r:id="rId30"/>
    <p:sldId id="383" r:id="rId31"/>
    <p:sldId id="384" r:id="rId32"/>
    <p:sldId id="360" r:id="rId33"/>
    <p:sldId id="370" r:id="rId34"/>
    <p:sldId id="365" r:id="rId35"/>
    <p:sldId id="386" r:id="rId36"/>
    <p:sldId id="366" r:id="rId37"/>
    <p:sldId id="368" r:id="rId38"/>
    <p:sldId id="385" r:id="rId39"/>
    <p:sldId id="388" r:id="rId40"/>
    <p:sldId id="373" r:id="rId41"/>
    <p:sldId id="374" r:id="rId42"/>
    <p:sldId id="375" r:id="rId43"/>
    <p:sldId id="345" r:id="rId44"/>
    <p:sldId id="371" r:id="rId45"/>
    <p:sldId id="382" r:id="rId4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4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9769872515938"/>
          <c:y val="4.1749036689562737E-2"/>
          <c:w val="0.72018349268841397"/>
          <c:h val="0.80499483267716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Richland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non-CHAP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Richland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10592"/>
        <c:axId val="325052192"/>
      </c:barChart>
      <c:catAx>
        <c:axId val="210310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5052192"/>
        <c:crosses val="autoZero"/>
        <c:auto val="1"/>
        <c:lblAlgn val="ctr"/>
        <c:lblOffset val="100"/>
        <c:noMultiLvlLbl val="0"/>
      </c:catAx>
      <c:valAx>
        <c:axId val="325052192"/>
        <c:scaling>
          <c:orientation val="minMax"/>
          <c:max val="18"/>
        </c:scaling>
        <c:delete val="0"/>
        <c:axPos val="l"/>
        <c:majorGridlines>
          <c:spPr>
            <a:ln w="0">
              <a:solidFill>
                <a:prstClr val="black">
                  <a:tint val="75000"/>
                  <a:alpha val="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Percent Low Birth Weight</a:t>
                </a:r>
                <a:endParaRPr lang="en-US" sz="11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6541057367829033E-3"/>
              <c:y val="0.13191119851584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1031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865934521342726E-2"/>
          <c:y val="4.2822377865030119E-2"/>
          <c:w val="0.78864591818264096"/>
          <c:h val="0.7791413205702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All Enrolled Clients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0102106960031569E-17"/>
                  <c:y val="7.7858868845509218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12.8%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167883032682639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12.9%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Sheet2!$B$1:$C$1</c:f>
              <c:strCache>
                <c:ptCount val="2"/>
                <c:pt idx="0">
                  <c:v>All Races</c:v>
                </c:pt>
                <c:pt idx="1">
                  <c:v>African American Births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12.8</c:v>
                </c:pt>
                <c:pt idx="1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Clients Enrolled at least 90 days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0"/>
              <c:layout>
                <c:manualLayout>
                  <c:x val="-4.0204213920063137E-17"/>
                  <c:y val="1.94647172113773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9.3%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/>
                      <a:t>8.6%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Sheet2!$B$1:$C$1</c:f>
              <c:strCache>
                <c:ptCount val="2"/>
                <c:pt idx="0">
                  <c:v>All Races</c:v>
                </c:pt>
                <c:pt idx="1">
                  <c:v>African American Births</c:v>
                </c:pt>
              </c:strCache>
            </c:strRef>
          </c:cat>
          <c:val>
            <c:numRef>
              <c:f>Sheet2!$B$3:$C$3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8.6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437568"/>
        <c:axId val="204437960"/>
      </c:barChart>
      <c:catAx>
        <c:axId val="20443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4437960"/>
        <c:crosses val="autoZero"/>
        <c:auto val="1"/>
        <c:lblAlgn val="ctr"/>
        <c:lblOffset val="100"/>
        <c:noMultiLvlLbl val="0"/>
      </c:catAx>
      <c:valAx>
        <c:axId val="204437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43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34430923407302"/>
          <c:y val="0.92250244454737262"/>
          <c:w val="0.6609158723580606"/>
          <c:h val="7.749755545262725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5B5C8-04CD-4D0F-8E2D-7E710541476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7BA15-3F00-488E-89FF-F2F7A64E927E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Arial Narrow" panose="020B0606020202030204" pitchFamily="34" charset="0"/>
            </a:rPr>
            <a:t>2015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-IM a priority in Healthy Lucas County Plan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-Assisted OCMH to secure funding to enhance/ replicate HUB Model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-Implemented Getting to 1 Assess/Refer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-CDC funded start up of chronic disease Pathways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D456DBD6-B9F3-4AAF-96AC-EA4E1BBC137C}" type="parTrans" cxnId="{8BCF0B1E-B5CA-4763-82ED-4907F5BCF9E6}">
      <dgm:prSet/>
      <dgm:spPr/>
      <dgm:t>
        <a:bodyPr/>
        <a:lstStyle/>
        <a:p>
          <a:endParaRPr lang="en-US"/>
        </a:p>
      </dgm:t>
    </dgm:pt>
    <dgm:pt modelId="{7E83EC71-D009-4F50-9042-3AC207086282}" type="sibTrans" cxnId="{8BCF0B1E-B5CA-4763-82ED-4907F5BCF9E6}">
      <dgm:prSet/>
      <dgm:spPr/>
      <dgm:t>
        <a:bodyPr/>
        <a:lstStyle/>
        <a:p>
          <a:endParaRPr lang="en-US"/>
        </a:p>
      </dgm:t>
    </dgm:pt>
    <dgm:pt modelId="{93A4EFBD-3D66-48A3-BC03-559224B45E22}">
      <dgm:prSet phldrT="[Text]" custT="1"/>
      <dgm:spPr/>
      <dgm:t>
        <a:bodyPr/>
        <a:lstStyle/>
        <a:p>
          <a:pPr algn="ctr"/>
          <a:r>
            <a:rPr lang="en-US" sz="1200" b="1" dirty="0" smtClean="0">
              <a:latin typeface="+mn-lt"/>
            </a:rPr>
            <a:t>2016</a:t>
          </a:r>
          <a:endParaRPr lang="en-US" sz="1200" dirty="0" smtClean="0">
            <a:latin typeface="Arial Narrow" panose="020B0606020202030204" pitchFamily="34" charset="0"/>
          </a:endParaRPr>
        </a:p>
        <a:p>
          <a:pPr algn="ctr"/>
          <a:r>
            <a:rPr lang="en-US" sz="1200" dirty="0" smtClean="0">
              <a:latin typeface="Arial Narrow" panose="020B0606020202030204" pitchFamily="34" charset="0"/>
            </a:rPr>
            <a:t>-Funded by OCMH to expand HUB and mentor new HUBs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-becoming regional</a:t>
          </a:r>
        </a:p>
        <a:p>
          <a:pPr algn="l"/>
          <a:r>
            <a:rPr lang="en-US" sz="900" dirty="0" smtClean="0">
              <a:latin typeface="Arial Narrow" panose="020B0606020202030204" pitchFamily="34" charset="0"/>
            </a:rPr>
            <a:t>-</a:t>
          </a:r>
          <a:r>
            <a:rPr lang="en-US" sz="1200" dirty="0" smtClean="0">
              <a:latin typeface="Arial Narrow" panose="020B0606020202030204" pitchFamily="34" charset="0"/>
            </a:rPr>
            <a:t>Medicaid to analyze HUB ROI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-Received  funding to bring to scale IM reduction efforts in the hotspot zip codes 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-Applied for CMS AHC 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-Healthier Buckeye Expansion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982E3986-6F2E-4753-9E0D-7453369CBAEE}" type="parTrans" cxnId="{BE41193B-DB1C-4CC5-80F1-1077B8DB359F}">
      <dgm:prSet/>
      <dgm:spPr/>
      <dgm:t>
        <a:bodyPr/>
        <a:lstStyle/>
        <a:p>
          <a:endParaRPr lang="en-US"/>
        </a:p>
      </dgm:t>
    </dgm:pt>
    <dgm:pt modelId="{84F55137-24FE-4572-ACFF-9935BA3ECD1D}" type="sibTrans" cxnId="{BE41193B-DB1C-4CC5-80F1-1077B8DB359F}">
      <dgm:prSet/>
      <dgm:spPr/>
      <dgm:t>
        <a:bodyPr/>
        <a:lstStyle/>
        <a:p>
          <a:endParaRPr lang="en-US"/>
        </a:p>
      </dgm:t>
    </dgm:pt>
    <dgm:pt modelId="{94426EE4-34AB-4D6E-B22B-BDE4634C3413}">
      <dgm:prSet custT="1"/>
      <dgm:spPr/>
      <dgm:t>
        <a:bodyPr/>
        <a:lstStyle/>
        <a:p>
          <a:pPr algn="ctr"/>
          <a:r>
            <a:rPr lang="en-US" sz="1200" b="1" dirty="0" smtClean="0"/>
            <a:t>2005 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Lucas County Initiative to Improve Birth Outcomes adopted HUB Model with local funding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CFFE80E8-AA98-45BD-BF70-D2A5903841AA}" type="parTrans" cxnId="{649DB8A6-D264-4052-836C-746748BEDEE7}">
      <dgm:prSet/>
      <dgm:spPr/>
      <dgm:t>
        <a:bodyPr/>
        <a:lstStyle/>
        <a:p>
          <a:endParaRPr lang="en-US"/>
        </a:p>
      </dgm:t>
    </dgm:pt>
    <dgm:pt modelId="{276C1ACE-6D2F-490D-AA03-F21AD75617DB}" type="sibTrans" cxnId="{649DB8A6-D264-4052-836C-746748BEDEE7}">
      <dgm:prSet/>
      <dgm:spPr/>
      <dgm:t>
        <a:bodyPr/>
        <a:lstStyle/>
        <a:p>
          <a:endParaRPr lang="en-US"/>
        </a:p>
      </dgm:t>
    </dgm:pt>
    <dgm:pt modelId="{5FB51DFF-A477-4BFC-B58B-FD2B8729507D}">
      <dgm:prSet custT="1"/>
      <dgm:spPr/>
      <dgm:t>
        <a:bodyPr/>
        <a:lstStyle/>
        <a:p>
          <a:pPr algn="ctr"/>
          <a:endParaRPr lang="en-US" sz="1200" b="1" dirty="0" smtClean="0"/>
        </a:p>
        <a:p>
          <a:pPr algn="ctr"/>
          <a:r>
            <a:rPr lang="en-US" sz="1200" b="1" dirty="0" smtClean="0"/>
            <a:t>2010 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NW Ohio Pathways HUB began contracting with Medicaid Managed Care Plans for community based care coordination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050B3561-862F-4A64-9C07-A61D1054E23B}" type="parTrans" cxnId="{407A787C-6629-45F4-BAD4-901519682CDD}">
      <dgm:prSet/>
      <dgm:spPr/>
      <dgm:t>
        <a:bodyPr/>
        <a:lstStyle/>
        <a:p>
          <a:endParaRPr lang="en-US"/>
        </a:p>
      </dgm:t>
    </dgm:pt>
    <dgm:pt modelId="{58DE9DC7-BE0F-4E0C-863B-AFF7C8AD286B}" type="sibTrans" cxnId="{407A787C-6629-45F4-BAD4-901519682CDD}">
      <dgm:prSet/>
      <dgm:spPr/>
      <dgm:t>
        <a:bodyPr/>
        <a:lstStyle/>
        <a:p>
          <a:endParaRPr lang="en-US"/>
        </a:p>
      </dgm:t>
    </dgm:pt>
    <dgm:pt modelId="{453DFED1-487D-4E68-9ED7-1A38245FCA1E}">
      <dgm:prSet custT="1"/>
      <dgm:spPr/>
      <dgm:t>
        <a:bodyPr/>
        <a:lstStyle/>
        <a:p>
          <a:pPr algn="ctr"/>
          <a:r>
            <a:rPr lang="en-US" sz="1200" b="1" dirty="0" smtClean="0"/>
            <a:t>2013 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-Lucas County Equity Institute “Getting to 1” formed with Toledo-Lucas County Health Department and Hospital Council of Northwest Ohio as co-leads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-Pilot HMG HUB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23AE3A55-4B0A-48D5-8325-4F9B147580FB}" type="parTrans" cxnId="{AE94EDFE-FE0F-4C4C-B8CA-C0AD11F8AABB}">
      <dgm:prSet/>
      <dgm:spPr/>
      <dgm:t>
        <a:bodyPr/>
        <a:lstStyle/>
        <a:p>
          <a:endParaRPr lang="en-US"/>
        </a:p>
      </dgm:t>
    </dgm:pt>
    <dgm:pt modelId="{C7B52380-F8E6-4A4D-9019-30B70D5D24B4}" type="sibTrans" cxnId="{AE94EDFE-FE0F-4C4C-B8CA-C0AD11F8AABB}">
      <dgm:prSet/>
      <dgm:spPr/>
      <dgm:t>
        <a:bodyPr/>
        <a:lstStyle/>
        <a:p>
          <a:endParaRPr lang="en-US"/>
        </a:p>
      </dgm:t>
    </dgm:pt>
    <dgm:pt modelId="{35A405CC-CA3F-4912-9DF4-E9168CCC6B13}">
      <dgm:prSet custT="1"/>
      <dgm:spPr/>
      <dgm:t>
        <a:bodyPr/>
        <a:lstStyle/>
        <a:p>
          <a:pPr algn="ctr"/>
          <a:r>
            <a:rPr lang="en-US" sz="1200" b="1" dirty="0" smtClean="0"/>
            <a:t>2014</a:t>
          </a:r>
        </a:p>
        <a:p>
          <a:r>
            <a:rPr lang="en-US" sz="1200" dirty="0" smtClean="0">
              <a:latin typeface="Arial Narrow" panose="020B0606020202030204" pitchFamily="34" charset="0"/>
            </a:rPr>
            <a:t>Healthy Start Grant Awarded to TLCHD for reproductive life planning to serve pre/inter- conception and expand Pathways HUB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2068DE3B-8526-4802-BD21-BDCE1BA117A2}" type="parTrans" cxnId="{56772140-F98F-473A-B75F-D20F11957D4C}">
      <dgm:prSet/>
      <dgm:spPr/>
      <dgm:t>
        <a:bodyPr/>
        <a:lstStyle/>
        <a:p>
          <a:endParaRPr lang="en-US"/>
        </a:p>
      </dgm:t>
    </dgm:pt>
    <dgm:pt modelId="{FB73EB09-CDB4-4BD5-9160-CD199AB8CBAC}" type="sibTrans" cxnId="{56772140-F98F-473A-B75F-D20F11957D4C}">
      <dgm:prSet/>
      <dgm:spPr/>
      <dgm:t>
        <a:bodyPr/>
        <a:lstStyle/>
        <a:p>
          <a:endParaRPr lang="en-US"/>
        </a:p>
      </dgm:t>
    </dgm:pt>
    <dgm:pt modelId="{396698A2-0F31-4452-AF74-69E483130ED4}">
      <dgm:prSet custT="1"/>
      <dgm:spPr/>
      <dgm:t>
        <a:bodyPr/>
        <a:lstStyle/>
        <a:p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-HUB Certified</a:t>
          </a:r>
        </a:p>
        <a:p>
          <a:pPr algn="l"/>
          <a:r>
            <a:rPr lang="en-US" sz="1200" dirty="0" smtClean="0">
              <a:latin typeface="Arial Narrow" panose="020B0606020202030204" pitchFamily="34" charset="0"/>
            </a:rPr>
            <a:t>-</a:t>
          </a:r>
          <a:r>
            <a:rPr lang="en-US" sz="1200" b="1" dirty="0" smtClean="0">
              <a:latin typeface="Arial Narrow" panose="020B0606020202030204" pitchFamily="34" charset="0"/>
            </a:rPr>
            <a:t>GRC funded UT AHEC Partnership for CHWs to train and hire CHWs to work through HUB to serve Medicaid enrollees</a:t>
          </a:r>
          <a:endParaRPr lang="en-US" sz="1200" b="1" dirty="0">
            <a:latin typeface="Arial Narrow" panose="020B0606020202030204" pitchFamily="34" charset="0"/>
          </a:endParaRPr>
        </a:p>
      </dgm:t>
    </dgm:pt>
    <dgm:pt modelId="{1C60B30C-D24C-45CA-87D7-0D480E4B431E}" type="parTrans" cxnId="{787FD197-5D52-4DAF-A50E-1BC4A5FA73A9}">
      <dgm:prSet/>
      <dgm:spPr/>
      <dgm:t>
        <a:bodyPr/>
        <a:lstStyle/>
        <a:p>
          <a:endParaRPr lang="en-US"/>
        </a:p>
      </dgm:t>
    </dgm:pt>
    <dgm:pt modelId="{3D18B728-FE94-45F4-895A-9432C3CE10EF}" type="sibTrans" cxnId="{787FD197-5D52-4DAF-A50E-1BC4A5FA73A9}">
      <dgm:prSet/>
      <dgm:spPr/>
      <dgm:t>
        <a:bodyPr/>
        <a:lstStyle/>
        <a:p>
          <a:endParaRPr lang="en-US"/>
        </a:p>
      </dgm:t>
    </dgm:pt>
    <dgm:pt modelId="{68B46A4D-CCD8-46B2-8D67-E9494B006676}" type="pres">
      <dgm:prSet presAssocID="{BB35B5C8-04CD-4D0F-8E2D-7E710541476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E4DC1-2682-4FA2-80C6-4A009A3C3CE3}" type="pres">
      <dgm:prSet presAssocID="{BB35B5C8-04CD-4D0F-8E2D-7E7105414762}" presName="arrow" presStyleLbl="bgShp" presStyleIdx="0" presStyleCnt="1"/>
      <dgm:spPr/>
    </dgm:pt>
    <dgm:pt modelId="{AD6B7D38-33FA-4B5A-BD1A-02CD9202DE8D}" type="pres">
      <dgm:prSet presAssocID="{BB35B5C8-04CD-4D0F-8E2D-7E7105414762}" presName="linearProcess" presStyleCnt="0"/>
      <dgm:spPr/>
    </dgm:pt>
    <dgm:pt modelId="{349C4CD6-D97C-468D-91CE-BFF21294BADB}" type="pres">
      <dgm:prSet presAssocID="{94426EE4-34AB-4D6E-B22B-BDE4634C3413}" presName="textNode" presStyleLbl="node1" presStyleIdx="0" presStyleCnt="7" custScaleX="106114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B0F7F-91D2-4204-B5BF-4C0B5945D6FA}" type="pres">
      <dgm:prSet presAssocID="{276C1ACE-6D2F-490D-AA03-F21AD75617DB}" presName="sibTrans" presStyleCnt="0"/>
      <dgm:spPr/>
    </dgm:pt>
    <dgm:pt modelId="{6756B1E7-AF37-4C9B-8259-FFB28A1BF27B}" type="pres">
      <dgm:prSet presAssocID="{5FB51DFF-A477-4BFC-B58B-FD2B8729507D}" presName="textNode" presStyleLbl="node1" presStyleIdx="1" presStyleCnt="7" custScaleX="105988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29CEC-AA6C-4A7A-A2EB-ED388668304A}" type="pres">
      <dgm:prSet presAssocID="{58DE9DC7-BE0F-4E0C-863B-AFF7C8AD286B}" presName="sibTrans" presStyleCnt="0"/>
      <dgm:spPr/>
    </dgm:pt>
    <dgm:pt modelId="{9862E2B2-C024-4D47-A5EE-C5789909F913}" type="pres">
      <dgm:prSet presAssocID="{453DFED1-487D-4E68-9ED7-1A38245FCA1E}" presName="textNode" presStyleLbl="node1" presStyleIdx="2" presStyleCnt="7" custScaleX="128389" custScaleY="179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B67E3-BADB-4967-951C-52E76820F68A}" type="pres">
      <dgm:prSet presAssocID="{C7B52380-F8E6-4A4D-9019-30B70D5D24B4}" presName="sibTrans" presStyleCnt="0"/>
      <dgm:spPr/>
    </dgm:pt>
    <dgm:pt modelId="{972F515A-1CFB-4C03-BEDE-24C708F3D063}" type="pres">
      <dgm:prSet presAssocID="{35A405CC-CA3F-4912-9DF4-E9168CCC6B13}" presName="textNode" presStyleLbl="node1" presStyleIdx="3" presStyleCnt="7" custScaleX="112114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43478-6B43-41B0-AAC2-4D898E2CD03C}" type="pres">
      <dgm:prSet presAssocID="{FB73EB09-CDB4-4BD5-9160-CD199AB8CBAC}" presName="sibTrans" presStyleCnt="0"/>
      <dgm:spPr/>
    </dgm:pt>
    <dgm:pt modelId="{FD62A7EF-06EB-4EC2-93F8-5EE9C0EBEF2C}" type="pres">
      <dgm:prSet presAssocID="{396698A2-0F31-4452-AF74-69E483130ED4}" presName="textNode" presStyleLbl="node1" presStyleIdx="4" presStyleCnt="7" custScaleX="117706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B06E1-6C13-4CF3-968D-CAE119F2EF17}" type="pres">
      <dgm:prSet presAssocID="{3D18B728-FE94-45F4-895A-9432C3CE10EF}" presName="sibTrans" presStyleCnt="0"/>
      <dgm:spPr/>
    </dgm:pt>
    <dgm:pt modelId="{876B31E9-2C01-4342-808C-E34E1EC8460B}" type="pres">
      <dgm:prSet presAssocID="{CAB7BA15-3F00-488E-89FF-F2F7A64E927E}" presName="textNode" presStyleLbl="node1" presStyleIdx="5" presStyleCnt="7" custScaleX="166193" custScaleY="200955" custLinFactNeighborX="-12259" custLinFactNeighborY="1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4CC42-62D0-41D5-9DAD-1CBDD4114C2A}" type="pres">
      <dgm:prSet presAssocID="{7E83EC71-D009-4F50-9042-3AC207086282}" presName="sibTrans" presStyleCnt="0"/>
      <dgm:spPr/>
    </dgm:pt>
    <dgm:pt modelId="{F7429A84-9DF5-4D56-B55B-26C0BE055D4C}" type="pres">
      <dgm:prSet presAssocID="{93A4EFBD-3D66-48A3-BC03-559224B45E22}" presName="textNode" presStyleLbl="node1" presStyleIdx="6" presStyleCnt="7" custScaleX="174629" custScaleY="208333" custLinFactNeighborX="537" custLinFactNeighborY="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84103-898E-43B2-8589-C3B22D3C8C1F}" type="presOf" srcId="{5FB51DFF-A477-4BFC-B58B-FD2B8729507D}" destId="{6756B1E7-AF37-4C9B-8259-FFB28A1BF27B}" srcOrd="0" destOrd="0" presId="urn:microsoft.com/office/officeart/2005/8/layout/hProcess9"/>
    <dgm:cxn modelId="{FDC0E373-B17F-4834-969A-4EB6C073841F}" type="presOf" srcId="{94426EE4-34AB-4D6E-B22B-BDE4634C3413}" destId="{349C4CD6-D97C-468D-91CE-BFF21294BADB}" srcOrd="0" destOrd="0" presId="urn:microsoft.com/office/officeart/2005/8/layout/hProcess9"/>
    <dgm:cxn modelId="{407A787C-6629-45F4-BAD4-901519682CDD}" srcId="{BB35B5C8-04CD-4D0F-8E2D-7E7105414762}" destId="{5FB51DFF-A477-4BFC-B58B-FD2B8729507D}" srcOrd="1" destOrd="0" parTransId="{050B3561-862F-4A64-9C07-A61D1054E23B}" sibTransId="{58DE9DC7-BE0F-4E0C-863B-AFF7C8AD286B}"/>
    <dgm:cxn modelId="{8BCF0B1E-B5CA-4763-82ED-4907F5BCF9E6}" srcId="{BB35B5C8-04CD-4D0F-8E2D-7E7105414762}" destId="{CAB7BA15-3F00-488E-89FF-F2F7A64E927E}" srcOrd="5" destOrd="0" parTransId="{D456DBD6-B9F3-4AAF-96AC-EA4E1BBC137C}" sibTransId="{7E83EC71-D009-4F50-9042-3AC207086282}"/>
    <dgm:cxn modelId="{3105107D-B1A9-49B3-999E-B2AF8E381997}" type="presOf" srcId="{453DFED1-487D-4E68-9ED7-1A38245FCA1E}" destId="{9862E2B2-C024-4D47-A5EE-C5789909F913}" srcOrd="0" destOrd="0" presId="urn:microsoft.com/office/officeart/2005/8/layout/hProcess9"/>
    <dgm:cxn modelId="{649DB8A6-D264-4052-836C-746748BEDEE7}" srcId="{BB35B5C8-04CD-4D0F-8E2D-7E7105414762}" destId="{94426EE4-34AB-4D6E-B22B-BDE4634C3413}" srcOrd="0" destOrd="0" parTransId="{CFFE80E8-AA98-45BD-BF70-D2A5903841AA}" sibTransId="{276C1ACE-6D2F-490D-AA03-F21AD75617DB}"/>
    <dgm:cxn modelId="{AE94EDFE-FE0F-4C4C-B8CA-C0AD11F8AABB}" srcId="{BB35B5C8-04CD-4D0F-8E2D-7E7105414762}" destId="{453DFED1-487D-4E68-9ED7-1A38245FCA1E}" srcOrd="2" destOrd="0" parTransId="{23AE3A55-4B0A-48D5-8325-4F9B147580FB}" sibTransId="{C7B52380-F8E6-4A4D-9019-30B70D5D24B4}"/>
    <dgm:cxn modelId="{B66A0737-BD72-48A8-8325-5BBEC4198127}" type="presOf" srcId="{35A405CC-CA3F-4912-9DF4-E9168CCC6B13}" destId="{972F515A-1CFB-4C03-BEDE-24C708F3D063}" srcOrd="0" destOrd="0" presId="urn:microsoft.com/office/officeart/2005/8/layout/hProcess9"/>
    <dgm:cxn modelId="{0E0FDC50-E4F4-4CF3-B899-0D361265AB25}" type="presOf" srcId="{396698A2-0F31-4452-AF74-69E483130ED4}" destId="{FD62A7EF-06EB-4EC2-93F8-5EE9C0EBEF2C}" srcOrd="0" destOrd="0" presId="urn:microsoft.com/office/officeart/2005/8/layout/hProcess9"/>
    <dgm:cxn modelId="{9802CF13-8142-4D6A-A388-66A31BF1B919}" type="presOf" srcId="{CAB7BA15-3F00-488E-89FF-F2F7A64E927E}" destId="{876B31E9-2C01-4342-808C-E34E1EC8460B}" srcOrd="0" destOrd="0" presId="urn:microsoft.com/office/officeart/2005/8/layout/hProcess9"/>
    <dgm:cxn modelId="{56772140-F98F-473A-B75F-D20F11957D4C}" srcId="{BB35B5C8-04CD-4D0F-8E2D-7E7105414762}" destId="{35A405CC-CA3F-4912-9DF4-E9168CCC6B13}" srcOrd="3" destOrd="0" parTransId="{2068DE3B-8526-4802-BD21-BDCE1BA117A2}" sibTransId="{FB73EB09-CDB4-4BD5-9160-CD199AB8CBAC}"/>
    <dgm:cxn modelId="{5F7D7433-FFCA-463F-B720-F9E3C09F5DE2}" type="presOf" srcId="{93A4EFBD-3D66-48A3-BC03-559224B45E22}" destId="{F7429A84-9DF5-4D56-B55B-26C0BE055D4C}" srcOrd="0" destOrd="0" presId="urn:microsoft.com/office/officeart/2005/8/layout/hProcess9"/>
    <dgm:cxn modelId="{BE41193B-DB1C-4CC5-80F1-1077B8DB359F}" srcId="{BB35B5C8-04CD-4D0F-8E2D-7E7105414762}" destId="{93A4EFBD-3D66-48A3-BC03-559224B45E22}" srcOrd="6" destOrd="0" parTransId="{982E3986-6F2E-4753-9E0D-7453369CBAEE}" sibTransId="{84F55137-24FE-4572-ACFF-9935BA3ECD1D}"/>
    <dgm:cxn modelId="{787FD197-5D52-4DAF-A50E-1BC4A5FA73A9}" srcId="{BB35B5C8-04CD-4D0F-8E2D-7E7105414762}" destId="{396698A2-0F31-4452-AF74-69E483130ED4}" srcOrd="4" destOrd="0" parTransId="{1C60B30C-D24C-45CA-87D7-0D480E4B431E}" sibTransId="{3D18B728-FE94-45F4-895A-9432C3CE10EF}"/>
    <dgm:cxn modelId="{145B6288-6C55-4F7B-8400-9EAB752C3D7C}" type="presOf" srcId="{BB35B5C8-04CD-4D0F-8E2D-7E7105414762}" destId="{68B46A4D-CCD8-46B2-8D67-E9494B006676}" srcOrd="0" destOrd="0" presId="urn:microsoft.com/office/officeart/2005/8/layout/hProcess9"/>
    <dgm:cxn modelId="{334A4198-2766-4653-BB83-51FED5A8726D}" type="presParOf" srcId="{68B46A4D-CCD8-46B2-8D67-E9494B006676}" destId="{CDFE4DC1-2682-4FA2-80C6-4A009A3C3CE3}" srcOrd="0" destOrd="0" presId="urn:microsoft.com/office/officeart/2005/8/layout/hProcess9"/>
    <dgm:cxn modelId="{7963A33A-E8CB-4DAA-BBD9-A8EDA4757667}" type="presParOf" srcId="{68B46A4D-CCD8-46B2-8D67-E9494B006676}" destId="{AD6B7D38-33FA-4B5A-BD1A-02CD9202DE8D}" srcOrd="1" destOrd="0" presId="urn:microsoft.com/office/officeart/2005/8/layout/hProcess9"/>
    <dgm:cxn modelId="{B9A5FAC5-6856-432E-9385-C5D9DE9D4915}" type="presParOf" srcId="{AD6B7D38-33FA-4B5A-BD1A-02CD9202DE8D}" destId="{349C4CD6-D97C-468D-91CE-BFF21294BADB}" srcOrd="0" destOrd="0" presId="urn:microsoft.com/office/officeart/2005/8/layout/hProcess9"/>
    <dgm:cxn modelId="{D8E34826-0BF4-4FA2-B64B-0079993D40E9}" type="presParOf" srcId="{AD6B7D38-33FA-4B5A-BD1A-02CD9202DE8D}" destId="{CD0B0F7F-91D2-4204-B5BF-4C0B5945D6FA}" srcOrd="1" destOrd="0" presId="urn:microsoft.com/office/officeart/2005/8/layout/hProcess9"/>
    <dgm:cxn modelId="{5D5D3E21-A26B-4A9F-8484-FD2E10B3279F}" type="presParOf" srcId="{AD6B7D38-33FA-4B5A-BD1A-02CD9202DE8D}" destId="{6756B1E7-AF37-4C9B-8259-FFB28A1BF27B}" srcOrd="2" destOrd="0" presId="urn:microsoft.com/office/officeart/2005/8/layout/hProcess9"/>
    <dgm:cxn modelId="{07EB3F46-C318-4B7A-874C-26A09C227CD1}" type="presParOf" srcId="{AD6B7D38-33FA-4B5A-BD1A-02CD9202DE8D}" destId="{A9629CEC-AA6C-4A7A-A2EB-ED388668304A}" srcOrd="3" destOrd="0" presId="urn:microsoft.com/office/officeart/2005/8/layout/hProcess9"/>
    <dgm:cxn modelId="{B2566684-6A95-4FF4-BDA9-139834C313F0}" type="presParOf" srcId="{AD6B7D38-33FA-4B5A-BD1A-02CD9202DE8D}" destId="{9862E2B2-C024-4D47-A5EE-C5789909F913}" srcOrd="4" destOrd="0" presId="urn:microsoft.com/office/officeart/2005/8/layout/hProcess9"/>
    <dgm:cxn modelId="{3B2BA817-1DA4-4AD9-8B59-C4E24A8174A4}" type="presParOf" srcId="{AD6B7D38-33FA-4B5A-BD1A-02CD9202DE8D}" destId="{1DFB67E3-BADB-4967-951C-52E76820F68A}" srcOrd="5" destOrd="0" presId="urn:microsoft.com/office/officeart/2005/8/layout/hProcess9"/>
    <dgm:cxn modelId="{0952CBDC-D833-40DE-B7F4-BC203FE0605B}" type="presParOf" srcId="{AD6B7D38-33FA-4B5A-BD1A-02CD9202DE8D}" destId="{972F515A-1CFB-4C03-BEDE-24C708F3D063}" srcOrd="6" destOrd="0" presId="urn:microsoft.com/office/officeart/2005/8/layout/hProcess9"/>
    <dgm:cxn modelId="{CF083141-B482-42AA-A91B-41C69F016884}" type="presParOf" srcId="{AD6B7D38-33FA-4B5A-BD1A-02CD9202DE8D}" destId="{B1C43478-6B43-41B0-AAC2-4D898E2CD03C}" srcOrd="7" destOrd="0" presId="urn:microsoft.com/office/officeart/2005/8/layout/hProcess9"/>
    <dgm:cxn modelId="{857E336D-A3FF-4931-9603-8B11EEE53BA6}" type="presParOf" srcId="{AD6B7D38-33FA-4B5A-BD1A-02CD9202DE8D}" destId="{FD62A7EF-06EB-4EC2-93F8-5EE9C0EBEF2C}" srcOrd="8" destOrd="0" presId="urn:microsoft.com/office/officeart/2005/8/layout/hProcess9"/>
    <dgm:cxn modelId="{EB79B2EF-421E-47CD-B349-616D9D3E4E30}" type="presParOf" srcId="{AD6B7D38-33FA-4B5A-BD1A-02CD9202DE8D}" destId="{77CB06E1-6C13-4CF3-968D-CAE119F2EF17}" srcOrd="9" destOrd="0" presId="urn:microsoft.com/office/officeart/2005/8/layout/hProcess9"/>
    <dgm:cxn modelId="{21A33445-E861-433D-90BA-A7E1D5C3025F}" type="presParOf" srcId="{AD6B7D38-33FA-4B5A-BD1A-02CD9202DE8D}" destId="{876B31E9-2C01-4342-808C-E34E1EC8460B}" srcOrd="10" destOrd="0" presId="urn:microsoft.com/office/officeart/2005/8/layout/hProcess9"/>
    <dgm:cxn modelId="{9596CAAD-9D61-4AEE-8A15-31832865D80B}" type="presParOf" srcId="{AD6B7D38-33FA-4B5A-BD1A-02CD9202DE8D}" destId="{1EC4CC42-62D0-41D5-9DAD-1CBDD4114C2A}" srcOrd="11" destOrd="0" presId="urn:microsoft.com/office/officeart/2005/8/layout/hProcess9"/>
    <dgm:cxn modelId="{C3E07AF9-78F2-4014-9AD8-A79BDB3FC16F}" type="presParOf" srcId="{AD6B7D38-33FA-4B5A-BD1A-02CD9202DE8D}" destId="{F7429A84-9DF5-4D56-B55B-26C0BE055D4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0.77273</cdr:x>
      <cdr:y>0.03922</cdr:y>
    </cdr:from>
    <cdr:to>
      <cdr:x>1</cdr:x>
      <cdr:y>0.27451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152400"/>
          <a:ext cx="1905000" cy="91440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u="sng" dirty="0" smtClean="0"/>
            <a:t>2014</a:t>
          </a:r>
        </a:p>
        <a:p xmlns:a="http://schemas.openxmlformats.org/drawingml/2006/main">
          <a:r>
            <a:rPr lang="en-US" sz="1600" dirty="0" smtClean="0"/>
            <a:t>Lucas AA=14.7%</a:t>
          </a:r>
        </a:p>
        <a:p xmlns:a="http://schemas.openxmlformats.org/drawingml/2006/main">
          <a:r>
            <a:rPr lang="en-US" sz="1600" dirty="0" smtClean="0"/>
            <a:t>Lucas Overall=9.6%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D888-2472-4C86-964C-A89DED4A941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DEA56-A0B3-47DD-AED3-A756A6AF5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3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4C437-8703-49B7-BEBE-DA79A11100FC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A352-71F3-4B68-9471-D66FC1E2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6DC97BC-045C-489A-9748-790D06C28B47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0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A352-71F3-4B68-9471-D66FC1E2EE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4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254E-10F9-403A-A11C-3045AEBD941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4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C4E429-1371-4E1D-B7B5-0684E7B0D3DC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1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D56E0A-B198-4164-917A-6E552858E433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D09178-5A0E-4B8A-B660-4DC3D2F50850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3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JR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16" indent="-285660">
              <a:defRPr>
                <a:solidFill>
                  <a:schemeClr val="tx1"/>
                </a:solidFill>
                <a:latin typeface="Arial" charset="0"/>
              </a:defRPr>
            </a:lvl2pPr>
            <a:lvl3pPr marL="1142640" indent="-228528">
              <a:defRPr>
                <a:solidFill>
                  <a:schemeClr val="tx1"/>
                </a:solidFill>
                <a:latin typeface="Arial" charset="0"/>
              </a:defRPr>
            </a:lvl3pPr>
            <a:lvl4pPr marL="1599695" indent="-228528">
              <a:defRPr>
                <a:solidFill>
                  <a:schemeClr val="tx1"/>
                </a:solidFill>
                <a:latin typeface="Arial" charset="0"/>
              </a:defRPr>
            </a:lvl4pPr>
            <a:lvl5pPr marL="2056753" indent="-228528">
              <a:defRPr>
                <a:solidFill>
                  <a:schemeClr val="tx1"/>
                </a:solidFill>
                <a:latin typeface="Arial" charset="0"/>
              </a:defRPr>
            </a:lvl5pPr>
            <a:lvl6pPr marL="2513807" indent="-228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63" indent="-228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21" indent="-228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976" indent="-228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AA8941-64C3-4B62-97D1-4755E10750EA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 smtClean="0"/>
          </a:p>
          <a:p>
            <a:r>
              <a:rPr lang="en-US" b="0" u="none" dirty="0" smtClean="0"/>
              <a:t>SR</a:t>
            </a:r>
          </a:p>
          <a:p>
            <a:r>
              <a:rPr lang="en-US" b="1" u="sng" dirty="0" smtClean="0"/>
              <a:t>2015 Maternal and Child Health Journal</a:t>
            </a:r>
          </a:p>
          <a:p>
            <a:r>
              <a:rPr lang="en-US" dirty="0" smtClean="0"/>
              <a:t>Collaboration between CHAP, ODH, OSU, CDC</a:t>
            </a:r>
          </a:p>
          <a:p>
            <a:r>
              <a:rPr lang="en-US" dirty="0" smtClean="0"/>
              <a:t>High risk population for LBW – 68% AA, 25% 18 or less, 39% tobacco use, 85% unmarried</a:t>
            </a:r>
          </a:p>
          <a:p>
            <a:r>
              <a:rPr lang="en-US" dirty="0" smtClean="0"/>
              <a:t>6.1% LBW in intervention group, 13% in control group</a:t>
            </a:r>
          </a:p>
          <a:p>
            <a:r>
              <a:rPr lang="en-US" u="sng" dirty="0" smtClean="0"/>
              <a:t>NO difference </a:t>
            </a:r>
            <a:r>
              <a:rPr lang="en-US" dirty="0" smtClean="0"/>
              <a:t>in access to or use of health care services, average of 5.6 Pathways in intervention</a:t>
            </a:r>
          </a:p>
          <a:p>
            <a:r>
              <a:rPr lang="en-US" b="1" i="1" dirty="0" smtClean="0"/>
              <a:t>Cost Savings</a:t>
            </a:r>
            <a:r>
              <a:rPr lang="en-US" dirty="0" smtClean="0"/>
              <a:t>: $3.36 for 1</a:t>
            </a:r>
            <a:r>
              <a:rPr lang="en-US" baseline="30000" dirty="0" smtClean="0"/>
              <a:t>st</a:t>
            </a:r>
            <a:r>
              <a:rPr lang="en-US" dirty="0" smtClean="0"/>
              <a:t> year of life; $5.59 long-term; 1 LBW birth prevented for every 11.5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3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Add 2015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16E96D-F26A-4D6D-8D33-ED360A0389CD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4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9398C-4BA0-473C-B399-858EC45E7D0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24414" y="5093858"/>
            <a:ext cx="4194172" cy="543999"/>
          </a:xfrm>
          <a:prstGeom prst="rect">
            <a:avLst/>
          </a:prstGeom>
        </p:spPr>
        <p:txBody>
          <a:bodyPr vert="horz"/>
          <a:lstStyle>
            <a:lvl1pPr>
              <a:defRPr sz="2500" b="1"/>
            </a:lvl1pPr>
          </a:lstStyle>
          <a:p>
            <a:r>
              <a:rPr lang="en-US" dirty="0" smtClean="0"/>
              <a:t>PRESENTATION TITLE PAGE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51998" y="5637857"/>
            <a:ext cx="2609850" cy="404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MONTH DATE,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9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F9948E8-D66E-4B79-AB42-A710227649D6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4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4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9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6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3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1496" y="5916116"/>
            <a:ext cx="6553234" cy="531768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ALTERNATIVE DIVIDER / NEW CHAPTER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4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552454"/>
            <a:ext cx="6323533" cy="447900"/>
          </a:xfrm>
          <a:prstGeom prst="rect">
            <a:avLst/>
          </a:prstGeom>
        </p:spPr>
        <p:txBody>
          <a:bodyPr/>
          <a:lstStyle>
            <a:lvl1pPr algn="r">
              <a:defRPr sz="2500" b="1" baseline="0"/>
            </a:lvl1pPr>
          </a:lstStyle>
          <a:p>
            <a:r>
              <a:rPr lang="en-US" dirty="0" smtClean="0"/>
              <a:t>ALTERNATIVE PRESENTATION TITLE 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5601" y="2000354"/>
            <a:ext cx="2208732" cy="5283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 DATE,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14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9418" y="4276623"/>
            <a:ext cx="6151418" cy="134040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8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BD4A3F0-5520-4A23-BFAC-8610E3DCF093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2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F9948E8-D66E-4B79-AB42-A710227649D6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6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91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776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5120764" cy="53205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441" y="2922198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34441" y="4245554"/>
            <a:ext cx="4957762" cy="1293813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4F5154"/>
                </a:solidFill>
              </a:defRPr>
            </a:lvl1pPr>
            <a:lvl2pPr>
              <a:defRPr sz="1400">
                <a:solidFill>
                  <a:srgbClr val="4F5154"/>
                </a:solidFill>
              </a:defRPr>
            </a:lvl2pPr>
            <a:lvl3pPr>
              <a:defRPr sz="1400">
                <a:solidFill>
                  <a:srgbClr val="4F5154"/>
                </a:solidFill>
              </a:defRPr>
            </a:lvl3pPr>
            <a:lvl4pPr>
              <a:defRPr sz="1400">
                <a:solidFill>
                  <a:srgbClr val="4F5154"/>
                </a:solidFill>
              </a:defRPr>
            </a:lvl4pPr>
            <a:lvl5pPr>
              <a:defRPr sz="1400"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35063" y="3397250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1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A9E05D4-6ED3-46CF-8403-225081BC6D4C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434087A7-54D1-4567-AA63-58F7C87F017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53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2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5120764" cy="53205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441" y="2922198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34441" y="4245554"/>
            <a:ext cx="4957762" cy="1293813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4F5154"/>
                </a:solidFill>
              </a:defRPr>
            </a:lvl1pPr>
            <a:lvl2pPr>
              <a:defRPr sz="1400">
                <a:solidFill>
                  <a:srgbClr val="4F5154"/>
                </a:solidFill>
              </a:defRPr>
            </a:lvl2pPr>
            <a:lvl3pPr>
              <a:defRPr sz="1400">
                <a:solidFill>
                  <a:srgbClr val="4F5154"/>
                </a:solidFill>
              </a:defRPr>
            </a:lvl3pPr>
            <a:lvl4pPr>
              <a:defRPr sz="1400">
                <a:solidFill>
                  <a:srgbClr val="4F5154"/>
                </a:solidFill>
              </a:defRPr>
            </a:lvl4pPr>
            <a:lvl5pPr>
              <a:defRPr sz="1400">
                <a:solidFill>
                  <a:srgbClr val="4F51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35063" y="3397250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8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1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98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7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0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5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0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9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2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2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24414" y="5093858"/>
            <a:ext cx="4194172" cy="543999"/>
          </a:xfrm>
          <a:prstGeom prst="rect">
            <a:avLst/>
          </a:prstGeom>
        </p:spPr>
        <p:txBody>
          <a:bodyPr vert="horz"/>
          <a:lstStyle>
            <a:lvl1pPr>
              <a:defRPr sz="2500" b="1"/>
            </a:lvl1pPr>
          </a:lstStyle>
          <a:p>
            <a:r>
              <a:rPr lang="en-US" dirty="0" smtClean="0"/>
              <a:t>PRESENTATION TITLE PAGE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51998" y="5637857"/>
            <a:ext cx="2609850" cy="404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MONTH DATE,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11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6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201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BD4A3F0-5520-4A23-BFAC-8610E3DCF093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8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F9948E8-D66E-4B79-AB42-A710227649D6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9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8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24414" y="5093858"/>
            <a:ext cx="4194172" cy="543999"/>
          </a:xfrm>
          <a:prstGeom prst="rect">
            <a:avLst/>
          </a:prstGeom>
        </p:spPr>
        <p:txBody>
          <a:bodyPr vert="horz"/>
          <a:lstStyle>
            <a:lvl1pPr>
              <a:defRPr sz="2500" b="1"/>
            </a:lvl1pPr>
          </a:lstStyle>
          <a:p>
            <a:r>
              <a:rPr lang="en-US" dirty="0" smtClean="0"/>
              <a:t>PRESENTATION TITLE PAGE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51998" y="5637857"/>
            <a:ext cx="2609850" cy="4048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MONTH DATE,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0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0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4B25A6E-3E73-4503-9C66-458ED945C6EE}" type="datetimeFigureOut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2ABB7A1-9E04-40FC-A878-B2431AF803FE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2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DIVIDER / NEW CHAPTER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58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34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05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8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52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77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BD4A3F0-5520-4A23-BFAC-8610E3DCF093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0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01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6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4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5120764" cy="53205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441" y="2922198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34441" y="4245554"/>
            <a:ext cx="4957762" cy="1293813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4F5154"/>
                </a:solidFill>
              </a:defRPr>
            </a:lvl1pPr>
            <a:lvl2pPr>
              <a:defRPr sz="1400">
                <a:solidFill>
                  <a:srgbClr val="4F5154"/>
                </a:solidFill>
              </a:defRPr>
            </a:lvl2pPr>
            <a:lvl3pPr>
              <a:defRPr sz="1400">
                <a:solidFill>
                  <a:srgbClr val="4F5154"/>
                </a:solidFill>
              </a:defRPr>
            </a:lvl3pPr>
            <a:lvl4pPr>
              <a:defRPr sz="1400">
                <a:solidFill>
                  <a:srgbClr val="4F5154"/>
                </a:solidFill>
              </a:defRPr>
            </a:lvl4pPr>
            <a:lvl5pPr>
              <a:defRPr sz="1400"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35063" y="3397250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9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1496" y="5916116"/>
            <a:ext cx="6553234" cy="531768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ALTERNATIVE DIVIDER / NEW CHAPTER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50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763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7630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19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2484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84AA6E5-7BF8-467A-ACB4-E80B98BEF72E}" type="slidenum">
              <a:rPr lang="en-US" alt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9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56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520-BED1-4A54-A9A7-10BDD6DC96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4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F74A-C15C-4D79-94AD-D1C5BC5779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1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05D4-6ED3-46CF-8403-225081BC6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05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6CC-C560-4D20-9711-41AEB0B138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4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E0B9-CA6E-4AFA-974A-3E6A0D987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92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7138-ACDB-4C2C-A579-1197D439A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7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27D7-3046-4A4E-A5DE-7AFDF23AD0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51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A3B3-DD52-40C1-A5BA-A09CAE69B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89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204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7414"/>
            <a:ext cx="7886700" cy="45395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E28-F2B0-4F9A-81B0-43DFEB188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2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12B-861F-4F37-849A-AD14DF1796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5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AB63-33C5-4A20-9AC7-A425E06DF7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9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3843-98B9-5447-8ABE-2471A8FBD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/>
          </p:cNvSpPr>
          <p:nvPr userDrawn="1"/>
        </p:nvSpPr>
        <p:spPr bwMode="auto">
          <a:xfrm>
            <a:off x="6350" y="-9525"/>
            <a:ext cx="9156700" cy="6858000"/>
          </a:xfrm>
          <a:prstGeom prst="rect">
            <a:avLst/>
          </a:prstGeom>
          <a:gradFill rotWithShape="0">
            <a:gsLst>
              <a:gs pos="0">
                <a:srgbClr val="0092D2"/>
              </a:gs>
              <a:gs pos="100000">
                <a:srgbClr val="15609E"/>
              </a:gs>
            </a:gsLst>
            <a:path path="rect">
              <a:fillToRect l="50000" t="50000" r="50000" b="50000"/>
            </a:path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176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520-BED1-4A54-A9A7-10BDD6DC96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1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F74A-C15C-4D79-94AD-D1C5BC5779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28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05D4-6ED3-46CF-8403-225081BC6D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33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6CC-C560-4D20-9711-41AEB0B138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56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E0B9-CA6E-4AFA-974A-3E6A0D987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69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7138-ACDB-4C2C-A579-1197D439A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552454"/>
            <a:ext cx="6323533" cy="447900"/>
          </a:xfrm>
          <a:prstGeom prst="rect">
            <a:avLst/>
          </a:prstGeom>
        </p:spPr>
        <p:txBody>
          <a:bodyPr/>
          <a:lstStyle>
            <a:lvl1pPr algn="r">
              <a:defRPr sz="2500" b="1" baseline="0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ALTERNATIVE PRESENTATION TITLE 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05601" y="2000354"/>
            <a:ext cx="2208732" cy="5283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 DATE,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44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27D7-3046-4A4E-A5DE-7AFDF23AD0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8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A3B3-DD52-40C1-A5BA-A09CAE69B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06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E28-F2B0-4F9A-81B0-43DFEB188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77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12B-861F-4F37-849A-AD14DF1796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63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AB63-33C5-4A20-9AC7-A425E06DF7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5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3843-98B9-5447-8ABE-2471A8FBDF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/>
          </p:cNvSpPr>
          <p:nvPr userDrawn="1"/>
        </p:nvSpPr>
        <p:spPr bwMode="auto">
          <a:xfrm>
            <a:off x="6350" y="-9525"/>
            <a:ext cx="9156700" cy="6858000"/>
          </a:xfrm>
          <a:prstGeom prst="rect">
            <a:avLst/>
          </a:prstGeom>
          <a:gradFill rotWithShape="0">
            <a:gsLst>
              <a:gs pos="0">
                <a:srgbClr val="0092D2"/>
              </a:gs>
              <a:gs pos="100000">
                <a:srgbClr val="15609E"/>
              </a:gs>
            </a:gsLst>
            <a:path path="rect">
              <a:fillToRect l="50000" t="50000" r="50000" b="50000"/>
            </a:path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0250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5120764" cy="53205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441" y="2922198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34441" y="4245554"/>
            <a:ext cx="4957762" cy="1293813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4F5154"/>
                </a:solidFill>
              </a:defRPr>
            </a:lvl1pPr>
            <a:lvl2pPr>
              <a:defRPr sz="1400">
                <a:solidFill>
                  <a:srgbClr val="4F5154"/>
                </a:solidFill>
              </a:defRPr>
            </a:lvl2pPr>
            <a:lvl3pPr>
              <a:defRPr sz="1400">
                <a:solidFill>
                  <a:srgbClr val="4F5154"/>
                </a:solidFill>
              </a:defRPr>
            </a:lvl3pPr>
            <a:lvl4pPr>
              <a:defRPr sz="1400">
                <a:solidFill>
                  <a:srgbClr val="4F5154"/>
                </a:solidFill>
              </a:defRPr>
            </a:lvl4pPr>
            <a:lvl5pPr>
              <a:defRPr sz="1400"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35063" y="3397250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95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763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7630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19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248400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84AA6E5-7BF8-467A-ACB4-E80B98BEF72E}" type="slidenum">
              <a:rPr lang="en-US" alt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9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41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BD4A3F0-5520-4A23-BFAC-8610E3DCF093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497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57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09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C699CB88-5E1A-4FAC-892A-60949ACB1F6F}" type="datetimeFigureOut">
              <a:rPr lang="en-US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914400"/>
            <a:fld id="{91974DF9-AD47-4691-BA21-BBFCE3637A9A}" type="slidenum">
              <a:rPr lang="en-US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59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4B25A6E-3E73-4503-9C66-458ED945C6EE}" type="datetimeFigureOut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2ABB7A1-9E04-40FC-A878-B2431AF803FE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143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4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0178" y="2103563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800" y="2578615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F5154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90575" y="3405188"/>
            <a:ext cx="4957763" cy="223361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F5154"/>
                </a:solidFill>
              </a:defRPr>
            </a:lvl1pPr>
            <a:lvl2pPr>
              <a:defRPr>
                <a:solidFill>
                  <a:srgbClr val="4F5154"/>
                </a:solidFill>
              </a:defRPr>
            </a:lvl2pPr>
            <a:lvl3pPr>
              <a:defRPr>
                <a:solidFill>
                  <a:srgbClr val="4F5154"/>
                </a:solidFill>
              </a:defRPr>
            </a:lvl3pPr>
            <a:lvl4pPr>
              <a:defRPr>
                <a:solidFill>
                  <a:srgbClr val="4F5154"/>
                </a:solidFill>
              </a:defRPr>
            </a:lvl4pPr>
            <a:lvl5pPr>
              <a:defRPr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18403" y="893959"/>
            <a:ext cx="3849909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F51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988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50750" y="5786277"/>
            <a:ext cx="4638855" cy="7918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396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5120764" cy="53205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4F5154"/>
                </a:solidFill>
              </a:defRPr>
            </a:lvl1pPr>
          </a:lstStyle>
          <a:p>
            <a:r>
              <a:rPr lang="en-US" dirty="0" smtClean="0"/>
              <a:t>TEXT PAGE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441" y="2922198"/>
            <a:ext cx="2315836" cy="360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4F5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</a:t>
            </a:r>
            <a:r>
              <a:rPr lang="en-US" dirty="0" err="1" smtClean="0"/>
              <a:t>SubHead</a:t>
            </a:r>
            <a:r>
              <a:rPr lang="en-US" dirty="0" smtClean="0"/>
              <a:t>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34441" y="4245554"/>
            <a:ext cx="4957762" cy="1293813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4F5154"/>
                </a:solidFill>
              </a:defRPr>
            </a:lvl1pPr>
            <a:lvl2pPr>
              <a:defRPr sz="1400">
                <a:solidFill>
                  <a:srgbClr val="4F5154"/>
                </a:solidFill>
              </a:defRPr>
            </a:lvl2pPr>
            <a:lvl3pPr>
              <a:defRPr sz="1400">
                <a:solidFill>
                  <a:srgbClr val="4F5154"/>
                </a:solidFill>
              </a:defRPr>
            </a:lvl3pPr>
            <a:lvl4pPr>
              <a:defRPr sz="1400">
                <a:solidFill>
                  <a:srgbClr val="4F5154"/>
                </a:solidFill>
              </a:defRPr>
            </a:lvl4pPr>
            <a:lvl5pPr>
              <a:defRPr sz="1400">
                <a:solidFill>
                  <a:srgbClr val="4F51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35063" y="3397250"/>
            <a:ext cx="4957140" cy="7112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Sample paragraph text to go here. Sample paragraph text to go here. Sample paragraph text to go here. Sample paragraph text to go here.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908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92FB4A5-83C2-40AB-851E-9C7C0F476288}" type="datetime1">
              <a:rPr lang="en-US" smtClean="0">
                <a:solidFill>
                  <a:prstClr val="black"/>
                </a:solidFill>
              </a:rPr>
              <a:pPr defTabSz="914400"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/>
                </a:solidFill>
              </a:rPr>
              <a:t>asdf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827D83A-55DF-465A-8BAC-990E7A5BFAE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6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69" y="1465738"/>
            <a:ext cx="11852201" cy="5635155"/>
          </a:xfrm>
          <a:prstGeom prst="rect">
            <a:avLst/>
          </a:prstGeom>
        </p:spPr>
      </p:pic>
      <p:pic>
        <p:nvPicPr>
          <p:cNvPr id="8" name="Picture 7" descr="PDF-COLOR_pathways-hub-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57" y="-206571"/>
            <a:ext cx="4478278" cy="33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5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2"/>
          <a:stretch/>
        </p:blipFill>
        <p:spPr>
          <a:xfrm>
            <a:off x="0" y="0"/>
            <a:ext cx="9144000" cy="55767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5576768"/>
            <a:ext cx="9144000" cy="0"/>
          </a:xfrm>
          <a:prstGeom prst="line">
            <a:avLst/>
          </a:prstGeom>
          <a:ln w="57150" cmpd="sng">
            <a:solidFill>
              <a:srgbClr val="4F51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Template_border-01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4" r="28320"/>
          <a:stretch/>
        </p:blipFill>
        <p:spPr>
          <a:xfrm rot="5400000">
            <a:off x="4169694" y="1883691"/>
            <a:ext cx="804617" cy="91440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" y="6053383"/>
            <a:ext cx="9144001" cy="0"/>
          </a:xfrm>
          <a:prstGeom prst="line">
            <a:avLst/>
          </a:prstGeom>
          <a:ln w="57150" cmpd="sng">
            <a:solidFill>
              <a:srgbClr val="394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PowerPointTemplate_border-01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0" r="45968"/>
          <a:stretch/>
        </p:blipFill>
        <p:spPr>
          <a:xfrm rot="5400000">
            <a:off x="4445787" y="-4445757"/>
            <a:ext cx="252430" cy="91440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" y="257939"/>
            <a:ext cx="9144001" cy="0"/>
          </a:xfrm>
          <a:prstGeom prst="line">
            <a:avLst/>
          </a:prstGeom>
          <a:ln w="57150" cmpd="sng">
            <a:solidFill>
              <a:srgbClr val="394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Healthy Lucas County_4C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75" y="2450130"/>
            <a:ext cx="3001945" cy="12642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221575" y="4065339"/>
            <a:ext cx="3001945" cy="0"/>
          </a:xfrm>
          <a:prstGeom prst="line">
            <a:avLst/>
          </a:prstGeom>
          <a:ln w="3175" cmpd="sng">
            <a:solidFill>
              <a:srgbClr val="394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1575" y="2040533"/>
            <a:ext cx="3001945" cy="0"/>
          </a:xfrm>
          <a:prstGeom prst="line">
            <a:avLst/>
          </a:prstGeom>
          <a:ln w="3175" cmpd="sng">
            <a:solidFill>
              <a:srgbClr val="3947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6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7" name="Picture 6" descr="Circles-06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PDF-COLOR_pathways-hub-logo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99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66" y="306444"/>
            <a:ext cx="7632700" cy="2095500"/>
          </a:xfrm>
          <a:prstGeom prst="rect">
            <a:avLst/>
          </a:prstGeom>
        </p:spPr>
      </p:pic>
      <p:pic>
        <p:nvPicPr>
          <p:cNvPr id="8" name="Picture 7" descr="Circles-0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332" y="4216174"/>
            <a:ext cx="3519395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BE09-5B55-48EF-9872-073C00F1C0F5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2A40-ECC1-4F61-93F3-8857C5647F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rcles-07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66" y="306444"/>
            <a:ext cx="7632700" cy="2095500"/>
          </a:xfrm>
          <a:prstGeom prst="rect">
            <a:avLst/>
          </a:prstGeom>
        </p:spPr>
      </p:pic>
      <p:pic>
        <p:nvPicPr>
          <p:cNvPr id="8" name="Picture 7" descr="Circles-04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332" y="4216174"/>
            <a:ext cx="3519395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69" y="1465738"/>
            <a:ext cx="11852201" cy="5635155"/>
          </a:xfrm>
          <a:prstGeom prst="rect">
            <a:avLst/>
          </a:prstGeom>
        </p:spPr>
      </p:pic>
      <p:pic>
        <p:nvPicPr>
          <p:cNvPr id="8" name="Picture 7" descr="PDF-COLOR_pathways-hub-logo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57" y="-206571"/>
            <a:ext cx="4478278" cy="33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rcles-03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11" y="-1629085"/>
            <a:ext cx="11675969" cy="5551365"/>
          </a:xfrm>
          <a:prstGeom prst="rect">
            <a:avLst/>
          </a:prstGeom>
        </p:spPr>
      </p:pic>
      <p:pic>
        <p:nvPicPr>
          <p:cNvPr id="10" name="Picture 9" descr="iStock_000024461924_Double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13103" r="29805" b="6573"/>
          <a:stretch/>
        </p:blipFill>
        <p:spPr>
          <a:xfrm>
            <a:off x="5628901" y="127090"/>
            <a:ext cx="2057257" cy="2057400"/>
          </a:xfrm>
          <a:prstGeom prst="ellipse">
            <a:avLst/>
          </a:prstGeom>
        </p:spPr>
      </p:pic>
      <p:pic>
        <p:nvPicPr>
          <p:cNvPr id="11" name="Picture 10" descr="Circles-04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797" y="3655649"/>
            <a:ext cx="4699000" cy="4610100"/>
          </a:xfrm>
          <a:prstGeom prst="rect">
            <a:avLst/>
          </a:prstGeom>
        </p:spPr>
      </p:pic>
      <p:pic>
        <p:nvPicPr>
          <p:cNvPr id="12" name="Picture 11" descr="PDF-COLOR_pathways-hub-logo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25" y="1941866"/>
            <a:ext cx="4570087" cy="3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7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66" y="306444"/>
            <a:ext cx="7632700" cy="2095500"/>
          </a:xfrm>
          <a:prstGeom prst="rect">
            <a:avLst/>
          </a:prstGeom>
        </p:spPr>
      </p:pic>
      <p:pic>
        <p:nvPicPr>
          <p:cNvPr id="8" name="Picture 7" descr="Circles-04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332" y="4216174"/>
            <a:ext cx="3519395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7" name="Picture 6" descr="Circles-06.eps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PDF-COLOR_pathways-hub-logo.eps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79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A49134-FE07-48A8-85A7-CA8C8FC1E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2-0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391"/>
            <a:ext cx="9144000" cy="434753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562089"/>
            <a:ext cx="9144000" cy="0"/>
          </a:xfrm>
          <a:prstGeom prst="line">
            <a:avLst/>
          </a:prstGeom>
          <a:ln w="57150" cmpd="sng">
            <a:solidFill>
              <a:srgbClr val="4F51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DF-COLOR_pathways-hub-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0" y="4717879"/>
            <a:ext cx="3327873" cy="24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A49134-FE07-48A8-85A7-CA8C8FC1E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11/30/2016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7" name="Picture 6" descr="Circles-06.eps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PDF-COLOR_pathways-hub-logo.eps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17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8" name="Picture 7" descr="Circles-06.eps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PDF-COLOR_pathways-hub-logo.eps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6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500" kern="1200">
          <a:solidFill>
            <a:srgbClr val="4F51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7" name="Picture 6" descr="Circles-06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PDF-COLOR_pathways-hub-logo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3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7" name="Picture 6" descr="Circles-06.eps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PDF-COLOR_pathways-hub-logo.eps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0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66" y="306444"/>
            <a:ext cx="7632700" cy="2095500"/>
          </a:xfrm>
          <a:prstGeom prst="rect">
            <a:avLst/>
          </a:prstGeom>
        </p:spPr>
      </p:pic>
      <p:pic>
        <p:nvPicPr>
          <p:cNvPr id="8" name="Picture 7" descr="Circles-0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332" y="4216174"/>
            <a:ext cx="3519395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8" name="Picture 7" descr="Circles-06.eps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PDF-COLOR_pathways-hub-logo.eps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99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500" kern="1200">
          <a:solidFill>
            <a:srgbClr val="4F51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5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2"/>
          <a:stretch/>
        </p:blipFill>
        <p:spPr>
          <a:xfrm>
            <a:off x="0" y="0"/>
            <a:ext cx="9144000" cy="557676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5576768"/>
            <a:ext cx="9144000" cy="0"/>
          </a:xfrm>
          <a:prstGeom prst="line">
            <a:avLst/>
          </a:prstGeom>
          <a:ln w="57150" cmpd="sng">
            <a:solidFill>
              <a:srgbClr val="4F51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8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328" y="-568341"/>
            <a:ext cx="10485291" cy="2878657"/>
          </a:xfrm>
          <a:prstGeom prst="rect">
            <a:avLst/>
          </a:prstGeom>
        </p:spPr>
      </p:pic>
      <p:pic>
        <p:nvPicPr>
          <p:cNvPr id="8" name="Picture 7" descr="Circles-0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9118" y="4266430"/>
            <a:ext cx="3519395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02-0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391"/>
            <a:ext cx="9144000" cy="434753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562089"/>
            <a:ext cx="9144000" cy="0"/>
          </a:xfrm>
          <a:prstGeom prst="line">
            <a:avLst/>
          </a:prstGeom>
          <a:ln w="57150" cmpd="sng">
            <a:solidFill>
              <a:srgbClr val="4F51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DF-COLOR_pathways-hub-logo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0" y="4717879"/>
            <a:ext cx="3327873" cy="24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16479"/>
            <a:ext cx="9234126" cy="3351057"/>
            <a:chOff x="0" y="-1216479"/>
            <a:chExt cx="9234126" cy="3351057"/>
          </a:xfrm>
        </p:grpSpPr>
        <p:pic>
          <p:nvPicPr>
            <p:cNvPr id="8" name="Picture 7" descr="Circles-06.eps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942" b="32182"/>
            <a:stretch/>
          </p:blipFill>
          <p:spPr>
            <a:xfrm>
              <a:off x="0" y="-1216479"/>
              <a:ext cx="8751923" cy="309752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0" y="1904103"/>
              <a:ext cx="9144000" cy="0"/>
            </a:xfrm>
            <a:prstGeom prst="line">
              <a:avLst/>
            </a:prstGeom>
            <a:ln w="57150" cmpd="sng">
              <a:solidFill>
                <a:srgbClr val="4F51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PDF-COLOR_pathways-hub-logo.eps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91" y="-214223"/>
              <a:ext cx="3131735" cy="234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84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2500" kern="1200">
          <a:solidFill>
            <a:srgbClr val="4F51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gif"/><Relationship Id="rId11" Type="http://schemas.openxmlformats.org/officeDocument/2006/relationships/hyperlink" Target="http://innovation.cms.gov/About/index.html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-7545" y="609600"/>
            <a:ext cx="5341545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Paying for </a:t>
            </a:r>
            <a:b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Community Health Workers</a:t>
            </a:r>
            <a:endParaRPr lang="en-US" alt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462164" y="5181600"/>
            <a:ext cx="205299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</a:rPr>
              <a:t>A program of the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568" y="5181600"/>
            <a:ext cx="393434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r" defTabSz="914400"/>
            <a:r>
              <a:rPr lang="en-US" sz="2000" b="1" dirty="0" smtClean="0">
                <a:solidFill>
                  <a:prstClr val="black"/>
                </a:solidFill>
              </a:rPr>
              <a:t>Hospital Council of Northwest Ohio</a:t>
            </a:r>
          </a:p>
          <a:p>
            <a:pPr algn="r" defTabSz="914400"/>
            <a:r>
              <a:rPr lang="en-US" sz="2000" b="1" dirty="0" smtClean="0">
                <a:solidFill>
                  <a:prstClr val="black"/>
                </a:solidFill>
              </a:rPr>
              <a:t>November 17, 2016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6C14C3-08EE-4E18-B715-B4E23B646695}" type="slidenum">
              <a:rPr lang="en-US" altLang="en-US" sz="10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>
              <a:solidFill>
                <a:prstClr val="black"/>
              </a:solidFill>
            </a:endParaRPr>
          </a:p>
        </p:txBody>
      </p:sp>
      <p:sp>
        <p:nvSpPr>
          <p:cNvPr id="141314" name="Title 4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610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4000" b="1" dirty="0" smtClean="0"/>
              <a:t>CHWs=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Community Based Care Coordination</a:t>
            </a:r>
          </a:p>
        </p:txBody>
      </p:sp>
      <p:pic>
        <p:nvPicPr>
          <p:cNvPr id="141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3424"/>
            <a:ext cx="3497448" cy="530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19456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305800" cy="605084"/>
          </a:xfrm>
        </p:spPr>
        <p:txBody>
          <a:bodyPr/>
          <a:lstStyle/>
          <a:p>
            <a:r>
              <a:rPr lang="en-US" dirty="0" smtClean="0"/>
              <a:t>Pathways Address Health Disparities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8153400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Funders currently focused on . . 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income Pregnant Women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Income Adults with Chronic Disease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Income Adults Diagnosed with Breast Cancer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Victims of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uman Trafficking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Income Direct Service Providers employed by agencies serving the developmental disabilities population for job retention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2"/>
          <p:cNvSpPr>
            <a:spLocks noGrp="1"/>
          </p:cNvSpPr>
          <p:nvPr>
            <p:ph type="title"/>
          </p:nvPr>
        </p:nvSpPr>
        <p:spPr>
          <a:xfrm>
            <a:off x="4897821" y="4606160"/>
            <a:ext cx="4238007" cy="1964000"/>
          </a:xfrm>
          <a:solidFill>
            <a:schemeClr val="accent1">
              <a:lumMod val="75000"/>
            </a:schemeClr>
          </a:solidFill>
          <a:ln w="15875" cmpd="sng">
            <a:solidFill>
              <a:schemeClr val="accent1">
                <a:alpha val="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smtClean="0"/>
              <a:t>Hired with Job Development Stipends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Sustained by achieving outcomes</a:t>
            </a:r>
            <a:br>
              <a:rPr lang="en-US" altLang="en-US" sz="2800" b="1" dirty="0" smtClean="0"/>
            </a:br>
            <a:endParaRPr lang="en-US" altLang="en-US" sz="2800" b="1" dirty="0" smtClean="0"/>
          </a:p>
        </p:txBody>
      </p:sp>
      <p:sp>
        <p:nvSpPr>
          <p:cNvPr id="148483" name="Content Placeholder 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6497" cy="5181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en-US" sz="3600" b="1" dirty="0" smtClean="0"/>
              <a:t>Paying for CHWS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Grants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Stipends for training and  start up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Contracts for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Outcome oriented contracts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Pay for Value/performance</a:t>
            </a:r>
          </a:p>
        </p:txBody>
      </p:sp>
      <p:sp>
        <p:nvSpPr>
          <p:cNvPr id="14848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990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839E9-4316-441F-9BB5-635F9E08775C}" type="slidenum">
              <a:rPr lang="en-US" altLang="en-US" sz="10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006" y="2806670"/>
            <a:ext cx="4059331" cy="18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4668" y="2154618"/>
            <a:ext cx="40593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CHWs from Medicaid funded training at the University of Toledo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305800" cy="605084"/>
          </a:xfrm>
        </p:spPr>
        <p:txBody>
          <a:bodyPr/>
          <a:lstStyle/>
          <a:p>
            <a:r>
              <a:rPr lang="en-US" dirty="0" smtClean="0"/>
              <a:t>CHW HUB Outcomes through Grants and Contracts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8153400" cy="4114800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Ohio Medicaid Managed Care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Paramount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Buckeye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CareSource</a:t>
            </a:r>
            <a:endParaRPr lang="en-US" dirty="0" smtClean="0">
              <a:solidFill>
                <a:schemeClr val="tx1"/>
              </a:solidFill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United Healthcare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Lucas County Healthier Buckeye Council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Ohio Commission on Minority Health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Stranahan</a:t>
            </a:r>
            <a:r>
              <a:rPr lang="en-US" dirty="0" smtClean="0">
                <a:solidFill>
                  <a:schemeClr val="tx1"/>
                </a:solidFill>
              </a:rPr>
              <a:t> Foundation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Komen Northwest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 txBox="1">
            <a:spLocks/>
          </p:cNvSpPr>
          <p:nvPr/>
        </p:nvSpPr>
        <p:spPr bwMode="auto">
          <a:xfrm>
            <a:off x="526516" y="12954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Insurance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Home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Referral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Assessment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Management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Cessation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 Referral</a:t>
            </a:r>
          </a:p>
          <a:p>
            <a:pPr defTabSz="914400"/>
            <a:endParaRPr lang="en-US" altLang="en-US" sz="2400" b="1" dirty="0">
              <a:solidFill>
                <a:srgbClr val="1C699E"/>
              </a:solidFill>
              <a:latin typeface="Franklin Gothic Book" pitchFamily="34" charset="0"/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4586287" y="1251956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Referral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Screening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Referral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Planning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Immunization Screening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Immunization Referral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Screening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pPr defTabSz="914400"/>
            <a:r>
              <a:rPr lang="en-US" altLang="en-US" sz="2400" b="1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Postpartum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0" y="0"/>
            <a:ext cx="9143999" cy="1066800"/>
          </a:xfrm>
          <a:prstGeom prst="rect">
            <a:avLst/>
          </a:prstGeom>
          <a:solidFill>
            <a:srgbClr val="0070C0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Core Pathways – National Certification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394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Treat:  Risk = Pathways (PW)</a:t>
            </a:r>
          </a:p>
        </p:txBody>
      </p:sp>
      <p:pic>
        <p:nvPicPr>
          <p:cNvPr id="4" name="Chart Placeholder 3"/>
          <p:cNvPicPr>
            <a:picLocks noGrp="1" noChangeAspect="1"/>
          </p:cNvPicPr>
          <p:nvPr>
            <p:ph type="chart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555" y="1295400"/>
            <a:ext cx="4159250" cy="493712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198661"/>
            <a:ext cx="396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u="sng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Standard Pathways: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risk factor at a time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achieved = </a:t>
            </a:r>
            <a:r>
              <a:rPr lang="en-US" sz="3200" u="sng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PW</a:t>
            </a:r>
            <a:r>
              <a:rPr lang="en-US" sz="3200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Payment!</a:t>
            </a:r>
            <a:endParaRPr lang="en-US" sz="3200" u="sng" dirty="0">
              <a:solidFill>
                <a:srgbClr val="1C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not achieved = </a:t>
            </a:r>
            <a:r>
              <a:rPr lang="en-US" sz="3200" u="sng" dirty="0">
                <a:solidFill>
                  <a:srgbClr val="1C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incomplete PW</a:t>
            </a:r>
          </a:p>
        </p:txBody>
      </p:sp>
    </p:spTree>
    <p:extLst>
      <p:ext uri="{BB962C8B-B14F-4D97-AF65-F5344CB8AC3E}">
        <p14:creationId xmlns:p14="http://schemas.microsoft.com/office/powerpoint/2010/main" val="255110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30138"/>
            <a:ext cx="8763000" cy="990600"/>
          </a:xfrm>
        </p:spPr>
        <p:txBody>
          <a:bodyPr/>
          <a:lstStyle/>
          <a:p>
            <a:r>
              <a:rPr lang="en-US" dirty="0" smtClean="0"/>
              <a:t>Pathways Community HUBs in 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20738"/>
            <a:ext cx="8763000" cy="3327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Toledo</a:t>
            </a:r>
          </a:p>
          <a:p>
            <a:r>
              <a:rPr lang="en-US" dirty="0" smtClean="0"/>
              <a:t>Cincinnati</a:t>
            </a:r>
          </a:p>
          <a:p>
            <a:r>
              <a:rPr lang="en-US" dirty="0" smtClean="0"/>
              <a:t>Mansfield</a:t>
            </a:r>
          </a:p>
          <a:p>
            <a:r>
              <a:rPr lang="en-US" dirty="0" smtClean="0"/>
              <a:t>Columbus</a:t>
            </a:r>
          </a:p>
          <a:p>
            <a:r>
              <a:rPr lang="en-US" dirty="0" smtClean="0"/>
              <a:t>Youngstown</a:t>
            </a:r>
          </a:p>
          <a:p>
            <a:r>
              <a:rPr lang="en-US" dirty="0" smtClean="0"/>
              <a:t>Columbus</a:t>
            </a:r>
          </a:p>
          <a:p>
            <a:r>
              <a:rPr lang="en-US" dirty="0" smtClean="0"/>
              <a:t>Athens</a:t>
            </a:r>
          </a:p>
        </p:txBody>
      </p:sp>
    </p:spTree>
    <p:extLst>
      <p:ext uri="{BB962C8B-B14F-4D97-AF65-F5344CB8AC3E}">
        <p14:creationId xmlns:p14="http://schemas.microsoft.com/office/powerpoint/2010/main" val="342128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" y="1901858"/>
            <a:ext cx="8763000" cy="688763"/>
          </a:xfrm>
        </p:spPr>
        <p:txBody>
          <a:bodyPr/>
          <a:lstStyle/>
          <a:p>
            <a:r>
              <a:rPr lang="en-US" dirty="0" smtClean="0"/>
              <a:t>Sample Outcome Payment Points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20290"/>
              </p:ext>
            </p:extLst>
          </p:nvPr>
        </p:nvGraphicFramePr>
        <p:xfrm>
          <a:off x="254524" y="2516958"/>
          <a:ext cx="8576035" cy="4179733"/>
        </p:xfrm>
        <a:graphic>
          <a:graphicData uri="http://schemas.openxmlformats.org/drawingml/2006/table">
            <a:tbl>
              <a:tblPr/>
              <a:tblGrid>
                <a:gridCol w="1731814"/>
                <a:gridCol w="1672504"/>
                <a:gridCol w="2170698"/>
                <a:gridCol w="569364"/>
                <a:gridCol w="925215"/>
                <a:gridCol w="901491"/>
                <a:gridCol w="604949"/>
              </a:tblGrid>
              <a:tr h="421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Payment Point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Document Completion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Description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RVU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(RVU x $per RVU)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Code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Modifier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Pregnancy</a:t>
                      </a:r>
                    </a:p>
                  </a:txBody>
                  <a:tcPr marL="4152" marR="4152" marT="4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Enrollment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Initial Pregnancy Checklist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completed 1 time at enrollment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Enrollment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Initial Pregnancy Checklist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1st Trimester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R1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Enrollment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Initial Pregnancy Checklist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2nd Trimester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R2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Enrollment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Initial Pregnancy Checklist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3rd Trimester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Maternal Education Face to Face Visit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Pregnancy Checklist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Completed at each face-to-face encounter with Member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G9010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First Prenatal Visit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Pregnancy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member attends 1st PNV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RS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Healthy Birth Weight Baby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Birth Information Tool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Delivery-Normal Weight (per delivery) enrolled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W1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Healthy Birth Weight Baby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Birth Information Tool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Twins, Mod/High risk and babies born &gt; 35 weeks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W2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Healthy Birth Weight Baby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Birth Information Tool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Triplets or higher and babies born &gt; 32 weeks</a:t>
                      </a:r>
                    </a:p>
                  </a:txBody>
                  <a:tcPr marL="4152" marR="4152" marT="4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Postpartum Visit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Postpartum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confirmation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kept- must occur 21-56 days after delivery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RR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Social Service Referral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Social Service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confirmation of kept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for social services 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RU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Social Service Referral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Medical Referral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Confirmation of kept appt for health services (includes dentist, mental health provider, substance abuse treatment, or other specialty care provider)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RN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Social Service Referral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Smoking Cessation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Tobacco free at postpartum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RV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Connection to Medical Home (Mom or Baby)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Medical Home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Confimation of kept appt with medical home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RM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 Planning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 Planning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LARC or permanent method 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G1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 Planning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 Planning Pathway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All other family planning methods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G9009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G2</a:t>
                      </a:r>
                    </a:p>
                  </a:txBody>
                  <a:tcPr marL="4152" marR="4152" marT="4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9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Study on Results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6190235"/>
              </p:ext>
            </p:extLst>
          </p:nvPr>
        </p:nvGraphicFramePr>
        <p:xfrm>
          <a:off x="0" y="1143000"/>
          <a:ext cx="7848600" cy="212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10" y="2895600"/>
            <a:ext cx="655009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424742"/>
            <a:ext cx="200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intervention over 4 years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29005" y="3119942"/>
            <a:ext cx="304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1524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Savings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$3.36 for 1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life; $5.59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for every $1 spent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763000" cy="838200"/>
          </a:xfrm>
        </p:spPr>
        <p:txBody>
          <a:bodyPr/>
          <a:lstStyle/>
          <a:p>
            <a:pPr algn="ctr"/>
            <a:r>
              <a:rPr lang="en-US" altLang="en-US" sz="3200" dirty="0" smtClean="0"/>
              <a:t>2013-2015 Low Birth Weight Rates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All Pathways Clients vs. Clients Enrolled at Least 90 Days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61342-1C80-4E20-8AE5-3C62D412F2B6}" type="slidenum">
              <a:rPr lang="en-US" altLang="en-US" sz="10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smtClean="0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339917"/>
              </p:ext>
            </p:extLst>
          </p:nvPr>
        </p:nvGraphicFramePr>
        <p:xfrm>
          <a:off x="609600" y="2971800"/>
          <a:ext cx="8382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4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28600"/>
            <a:ext cx="8229600" cy="1111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Problem Runs Deep</a:t>
            </a:r>
          </a:p>
        </p:txBody>
      </p:sp>
      <p:pic>
        <p:nvPicPr>
          <p:cNvPr id="133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06" y="1419605"/>
            <a:ext cx="3670744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8499" y="1547697"/>
            <a:ext cx="2713037" cy="36933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prstClr val="black"/>
                </a:solidFill>
              </a:rPr>
              <a:t>Poor </a:t>
            </a:r>
            <a:r>
              <a:rPr lang="en-US" b="1" dirty="0" smtClean="0">
                <a:solidFill>
                  <a:prstClr val="black"/>
                </a:solidFill>
              </a:rPr>
              <a:t>Health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33125" name="Straight Arrow Connector 8"/>
          <p:cNvCxnSpPr>
            <a:cxnSpLocks noChangeShapeType="1"/>
          </p:cNvCxnSpPr>
          <p:nvPr/>
        </p:nvCxnSpPr>
        <p:spPr bwMode="auto">
          <a:xfrm flipH="1">
            <a:off x="4654499" y="1732363"/>
            <a:ext cx="1524000" cy="4746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26" name="TextBox 9"/>
          <p:cNvSpPr txBox="1">
            <a:spLocks noChangeArrowheads="1"/>
          </p:cNvSpPr>
          <p:nvPr/>
        </p:nvSpPr>
        <p:spPr bwMode="auto">
          <a:xfrm>
            <a:off x="2919101" y="3255963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Calibri"/>
              </a:rPr>
              <a:t>Social Determinants </a:t>
            </a:r>
          </a:p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Calibri"/>
              </a:rPr>
              <a:t>of </a:t>
            </a:r>
          </a:p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Calibri"/>
              </a:rPr>
              <a:t>Health</a:t>
            </a:r>
          </a:p>
        </p:txBody>
      </p:sp>
      <p:sp>
        <p:nvSpPr>
          <p:cNvPr id="133127" name="TextBox 10"/>
          <p:cNvSpPr txBox="1">
            <a:spLocks noChangeArrowheads="1"/>
          </p:cNvSpPr>
          <p:nvPr/>
        </p:nvSpPr>
        <p:spPr bwMode="auto">
          <a:xfrm>
            <a:off x="177071" y="3540155"/>
            <a:ext cx="157552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Occupation</a:t>
            </a:r>
          </a:p>
        </p:txBody>
      </p:sp>
      <p:sp>
        <p:nvSpPr>
          <p:cNvPr id="133128" name="TextBox 14"/>
          <p:cNvSpPr txBox="1">
            <a:spLocks noChangeArrowheads="1"/>
          </p:cNvSpPr>
          <p:nvPr/>
        </p:nvSpPr>
        <p:spPr bwMode="auto">
          <a:xfrm rot="10800000" flipV="1">
            <a:off x="76200" y="4327080"/>
            <a:ext cx="1447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Education</a:t>
            </a:r>
          </a:p>
        </p:txBody>
      </p:sp>
      <p:sp>
        <p:nvSpPr>
          <p:cNvPr id="133129" name="TextBox 16"/>
          <p:cNvSpPr txBox="1">
            <a:spLocks noChangeArrowheads="1"/>
          </p:cNvSpPr>
          <p:nvPr/>
        </p:nvSpPr>
        <p:spPr bwMode="auto">
          <a:xfrm>
            <a:off x="7748187" y="3540155"/>
            <a:ext cx="115319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Culture</a:t>
            </a:r>
          </a:p>
        </p:txBody>
      </p:sp>
      <p:sp>
        <p:nvSpPr>
          <p:cNvPr id="133130" name="TextBox 17"/>
          <p:cNvSpPr txBox="1">
            <a:spLocks noChangeArrowheads="1"/>
          </p:cNvSpPr>
          <p:nvPr/>
        </p:nvSpPr>
        <p:spPr bwMode="auto">
          <a:xfrm>
            <a:off x="6307879" y="4564489"/>
            <a:ext cx="201690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Socioeconomic Status/Income</a:t>
            </a:r>
          </a:p>
        </p:txBody>
      </p:sp>
      <p:cxnSp>
        <p:nvCxnSpPr>
          <p:cNvPr id="133131" name="Straight Arrow Connector 19"/>
          <p:cNvCxnSpPr>
            <a:cxnSpLocks noChangeShapeType="1"/>
          </p:cNvCxnSpPr>
          <p:nvPr/>
        </p:nvCxnSpPr>
        <p:spPr bwMode="auto">
          <a:xfrm flipV="1">
            <a:off x="1421154" y="3523486"/>
            <a:ext cx="1612900" cy="285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32" name="Straight Arrow Connector 25"/>
          <p:cNvCxnSpPr>
            <a:cxnSpLocks noChangeShapeType="1"/>
          </p:cNvCxnSpPr>
          <p:nvPr/>
        </p:nvCxnSpPr>
        <p:spPr bwMode="auto">
          <a:xfrm flipV="1">
            <a:off x="1295400" y="4168847"/>
            <a:ext cx="2139622" cy="34434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33" name="Straight Arrow Connector 22"/>
          <p:cNvCxnSpPr>
            <a:cxnSpLocks noChangeShapeType="1"/>
          </p:cNvCxnSpPr>
          <p:nvPr/>
        </p:nvCxnSpPr>
        <p:spPr bwMode="auto">
          <a:xfrm flipH="1" flipV="1">
            <a:off x="5249254" y="3540155"/>
            <a:ext cx="2514600" cy="2524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34" name="Straight Arrow Connector 26"/>
          <p:cNvCxnSpPr>
            <a:cxnSpLocks noChangeShapeType="1"/>
          </p:cNvCxnSpPr>
          <p:nvPr/>
        </p:nvCxnSpPr>
        <p:spPr bwMode="auto">
          <a:xfrm flipH="1" flipV="1">
            <a:off x="4800600" y="4339431"/>
            <a:ext cx="1524000" cy="6254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5" name="TextBox 27"/>
          <p:cNvSpPr txBox="1">
            <a:spLocks noChangeArrowheads="1"/>
          </p:cNvSpPr>
          <p:nvPr/>
        </p:nvSpPr>
        <p:spPr bwMode="auto">
          <a:xfrm>
            <a:off x="177071" y="2787650"/>
            <a:ext cx="186213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Neighborhood</a:t>
            </a:r>
          </a:p>
        </p:txBody>
      </p:sp>
      <p:sp>
        <p:nvSpPr>
          <p:cNvPr id="133136" name="TextBox 28"/>
          <p:cNvSpPr txBox="1">
            <a:spLocks noChangeArrowheads="1"/>
          </p:cNvSpPr>
          <p:nvPr/>
        </p:nvSpPr>
        <p:spPr bwMode="auto">
          <a:xfrm>
            <a:off x="6996378" y="2743200"/>
            <a:ext cx="1905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Race/Ethnicity</a:t>
            </a:r>
          </a:p>
        </p:txBody>
      </p:sp>
      <p:cxnSp>
        <p:nvCxnSpPr>
          <p:cNvPr id="133137" name="Straight Arrow Connector 30"/>
          <p:cNvCxnSpPr>
            <a:cxnSpLocks noChangeShapeType="1"/>
            <a:stCxn id="133135" idx="3"/>
          </p:cNvCxnSpPr>
          <p:nvPr/>
        </p:nvCxnSpPr>
        <p:spPr bwMode="auto">
          <a:xfrm flipV="1">
            <a:off x="2039209" y="2973387"/>
            <a:ext cx="781049" cy="1431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38" name="Straight Arrow Connector 87040"/>
          <p:cNvCxnSpPr>
            <a:cxnSpLocks noChangeShapeType="1"/>
          </p:cNvCxnSpPr>
          <p:nvPr/>
        </p:nvCxnSpPr>
        <p:spPr bwMode="auto">
          <a:xfrm flipH="1" flipV="1">
            <a:off x="5248542" y="2971800"/>
            <a:ext cx="1747836" cy="1590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20266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Chart 1"/>
          <p:cNvGraphicFramePr>
            <a:graphicFrameLocks/>
          </p:cNvGraphicFramePr>
          <p:nvPr/>
        </p:nvGraphicFramePr>
        <p:xfrm>
          <a:off x="152400" y="2133600"/>
          <a:ext cx="8632825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5" imgW="8632684" imgH="4566300" progId="Excel.Chart.8">
                  <p:embed/>
                </p:oleObj>
              </mc:Choice>
              <mc:Fallback>
                <p:oleObj r:id="rId5" imgW="8632684" imgH="45663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632825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350" y="457200"/>
            <a:ext cx="593725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Clients Attending Post-Partum Appointment 21-56 days </a:t>
            </a:r>
            <a:endParaRPr lang="en-US" altLang="en-US" sz="2400" b="1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2009-2015</a:t>
            </a:r>
            <a:endParaRPr lang="en-US" altLang="en-US" sz="28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996950" y="54102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C0C00"/>
                </a:solidFill>
              </a:rPr>
              <a:t>Ohio Medicaid Post-Partum Attendance Rate: 63%</a:t>
            </a:r>
          </a:p>
        </p:txBody>
      </p:sp>
    </p:spTree>
    <p:extLst>
      <p:ext uri="{BB962C8B-B14F-4D97-AF65-F5344CB8AC3E}">
        <p14:creationId xmlns:p14="http://schemas.microsoft.com/office/powerpoint/2010/main" val="28856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8" y="-777875"/>
            <a:ext cx="12031663" cy="905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4" y="1331237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31" y="3827887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3" y="5522991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09" y="6516766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79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7A7-54D1-4567-AA63-58F7C87F017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7672" y="2249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Certified Pathways Community HUB Model Endorsers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65" y="1211819"/>
            <a:ext cx="278606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03" y="2514600"/>
            <a:ext cx="523875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9" y="3219450"/>
            <a:ext cx="7215244" cy="800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37" y="4348877"/>
            <a:ext cx="2505075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1211819"/>
            <a:ext cx="4275642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95" y="4287917"/>
            <a:ext cx="3971677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77" y="5400273"/>
            <a:ext cx="3724275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5278462"/>
            <a:ext cx="3733800" cy="676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0600" y="6247580"/>
            <a:ext cx="284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hlinkClick r:id="rId11"/>
              </a:rPr>
              <a:t>The CMS Innovation Center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55" y="869585"/>
            <a:ext cx="155448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0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5588880"/>
            <a:ext cx="8572500" cy="1065212"/>
          </a:xfrm>
        </p:spPr>
        <p:txBody>
          <a:bodyPr/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2497075"/>
            <a:ext cx="8637752" cy="29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73" y="6161643"/>
            <a:ext cx="8183880" cy="696357"/>
          </a:xfrm>
        </p:spPr>
        <p:txBody>
          <a:bodyPr/>
          <a:lstStyle/>
          <a:p>
            <a:r>
              <a:rPr lang="en-US" sz="4000" b="1" dirty="0" smtClean="0"/>
              <a:t>CHWs are the Boots on the Ground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004820"/>
            <a:ext cx="2095500" cy="1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4" y="1610448"/>
            <a:ext cx="610339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955" y="244381"/>
            <a:ext cx="73152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3200" b="1" i="1" dirty="0">
                <a:solidFill>
                  <a:prstClr val="black"/>
                </a:solidFill>
              </a:rPr>
              <a:t>The Pathways Community HUB Model </a:t>
            </a:r>
            <a:r>
              <a:rPr lang="en-US" sz="2800" b="1" i="1" dirty="0">
                <a:solidFill>
                  <a:prstClr val="black"/>
                </a:solidFill>
              </a:rPr>
              <a:t>creates an effective way for organizations to work toward common goals.</a:t>
            </a:r>
          </a:p>
        </p:txBody>
      </p:sp>
      <p:sp>
        <p:nvSpPr>
          <p:cNvPr id="82954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fld id="{B178578E-1C0E-4286-B80B-01199989E0EC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defTabSz="914400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1" name="63300EC0-22AA-42BD-B1D3-44F236861B4A" descr="AB754383-1F37-43EE-A3B0-2E9C12639710@gate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58938"/>
            <a:ext cx="306328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05147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14" y="5738327"/>
            <a:ext cx="854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</a:rPr>
              <a:t>Common Goal=Reducing Health Disparities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860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715000" y="2589514"/>
            <a:ext cx="3124200" cy="838200"/>
          </a:xfrm>
          <a:prstGeom prst="roundRect">
            <a:avLst/>
          </a:prstGeom>
          <a:solidFill>
            <a:srgbClr val="3EBB98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white"/>
                </a:solidFill>
              </a:rPr>
              <a:t>Track and Measure Pathways</a:t>
            </a:r>
          </a:p>
          <a:p>
            <a:pPr algn="ctr" defTabSz="914400"/>
            <a:r>
              <a:rPr lang="en-US" b="1" dirty="0" smtClean="0">
                <a:solidFill>
                  <a:prstClr val="white"/>
                </a:solidFill>
              </a:rPr>
              <a:t>Connections to Care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05200" y="2589514"/>
            <a:ext cx="2057400" cy="838200"/>
          </a:xfrm>
          <a:prstGeom prst="roundRect">
            <a:avLst/>
          </a:prstGeom>
          <a:solidFill>
            <a:srgbClr val="00AEE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2589514"/>
            <a:ext cx="3124200" cy="838200"/>
          </a:xfrm>
          <a:prstGeom prst="roundRect">
            <a:avLst/>
          </a:prstGeom>
          <a:solidFill>
            <a:srgbClr val="1C699E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583FDF5-85A5-46D6-9B2A-B00BA8CD3444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754492" y="2821596"/>
            <a:ext cx="1655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b="1" dirty="0" smtClean="0">
                <a:solidFill>
                  <a:prstClr val="white"/>
                </a:solidFill>
                <a:latin typeface="Franklin Gothic Medium"/>
                <a:cs typeface="Franklin Gothic Medium"/>
              </a:rPr>
              <a:t>Assign Pathways</a:t>
            </a:r>
            <a:endParaRPr lang="en-US" sz="1600" b="1" dirty="0">
              <a:solidFill>
                <a:prstClr val="white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276600" y="2818114"/>
            <a:ext cx="304800" cy="304800"/>
          </a:xfrm>
          <a:prstGeom prst="rightArrow">
            <a:avLst/>
          </a:prstGeom>
          <a:solidFill>
            <a:srgbClr val="00AEE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486400" y="2818114"/>
            <a:ext cx="304800" cy="304800"/>
          </a:xfrm>
          <a:prstGeom prst="rightArrow">
            <a:avLst/>
          </a:prstGeom>
          <a:solidFill>
            <a:srgbClr val="00AEE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6700" y="914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Find. Treat. Measure.</a:t>
            </a:r>
            <a:endParaRPr lang="en-US" sz="4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1981200"/>
            <a:ext cx="190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1C699E"/>
                </a:solidFill>
                <a:latin typeface="Franklin Gothic Medium"/>
                <a:cs typeface="Franklin Gothic Medium"/>
              </a:rPr>
              <a:t>Step 1: Find</a:t>
            </a:r>
          </a:p>
          <a:p>
            <a:pPr defTabSz="914400"/>
            <a:endParaRPr lang="en-US" sz="2400" dirty="0">
              <a:solidFill>
                <a:prstClr val="black"/>
              </a:solidFill>
            </a:endParaRPr>
          </a:p>
          <a:p>
            <a:pPr defTabSz="914400"/>
            <a:endParaRPr lang="en-US" sz="2400" b="1" dirty="0" smtClean="0">
              <a:solidFill>
                <a:srgbClr val="1C699E"/>
              </a:solidFill>
              <a:latin typeface="Franklin Gothic Medium"/>
              <a:cs typeface="Franklin Gothic Medium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1981200"/>
            <a:ext cx="190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1C699E"/>
                </a:solidFill>
                <a:latin typeface="Franklin Gothic Medium"/>
                <a:cs typeface="Franklin Gothic Medium"/>
              </a:rPr>
              <a:t>Step 2: Treat</a:t>
            </a:r>
            <a:endParaRPr lang="en-US" sz="1400" b="1" dirty="0" smtClean="0">
              <a:solidFill>
                <a:srgbClr val="1C699E"/>
              </a:solidFill>
              <a:latin typeface="Franklin Gothic Medium"/>
              <a:cs typeface="Franklin Gothic Medium"/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9800" y="1981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1C699E"/>
                </a:solidFill>
                <a:latin typeface="Franklin Gothic Medium"/>
                <a:cs typeface="Franklin Gothic Medium"/>
              </a:rPr>
              <a:t>Step 3: Measure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1870186" cy="1559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Shot 2013-04-26 at 3.45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86200"/>
            <a:ext cx="1600200" cy="2141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0"/>
            <a:ext cx="2142360" cy="1427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48200"/>
            <a:ext cx="2030186" cy="1352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48824" y="2685448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  <a:latin typeface="Arial Black" panose="020B0A04020102020204" pitchFamily="34" charset="0"/>
                <a:cs typeface="Franklin Gothic Medium"/>
              </a:rPr>
              <a:t>Comprehensive Risk Assessment</a:t>
            </a:r>
            <a:endParaRPr lang="en-US" sz="1200" dirty="0">
              <a:solidFill>
                <a:srgbClr val="FFFFFF"/>
              </a:solidFill>
              <a:latin typeface="Arial Black" panose="020B0A04020102020204" pitchFamily="34" charset="0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716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839200" cy="1143000"/>
          </a:xfrm>
        </p:spPr>
        <p:txBody>
          <a:bodyPr>
            <a:noAutofit/>
          </a:bodyPr>
          <a:lstStyle/>
          <a:p>
            <a:r>
              <a:rPr lang="en-US" altLang="en-US" sz="4000" dirty="0" smtClean="0"/>
              <a:t>Milestones to Reducing </a:t>
            </a:r>
            <a:r>
              <a:rPr lang="en-US" altLang="en-US" sz="4000" dirty="0"/>
              <a:t>H</a:t>
            </a:r>
            <a:r>
              <a:rPr lang="en-US" altLang="en-US" sz="4000" dirty="0" smtClean="0"/>
              <a:t>ealth </a:t>
            </a:r>
            <a:r>
              <a:rPr lang="en-US" altLang="en-US" sz="4000" dirty="0"/>
              <a:t>D</a:t>
            </a:r>
            <a:r>
              <a:rPr lang="en-US" altLang="en-US" sz="4000" dirty="0" smtClean="0"/>
              <a:t>isparities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724887"/>
              </p:ext>
            </p:extLst>
          </p:nvPr>
        </p:nvGraphicFramePr>
        <p:xfrm>
          <a:off x="152400" y="30480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8E271-ACA8-437D-88CB-970F572AD0F0}" type="slidenum">
              <a:rPr lang="en-US" altLang="en-US" sz="10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6" y="285226"/>
            <a:ext cx="8391063" cy="1073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Healthcare Access Initiative</a:t>
            </a:r>
            <a:br>
              <a:rPr lang="en-US" dirty="0" smtClean="0"/>
            </a:br>
            <a:r>
              <a:rPr lang="en-US" dirty="0" smtClean="0"/>
              <a:t>NW Ohio Partnership for CHWs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21" y="1685725"/>
            <a:ext cx="8232928" cy="45395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Develop </a:t>
            </a:r>
            <a:r>
              <a:rPr lang="en-US" b="1" dirty="0"/>
              <a:t>Community Health Worker (CHW) training programs as a way to increase the number of certified CHWs in Ohio and cultivate additional community-based safety net provider placement sites for CHW students and certified </a:t>
            </a:r>
            <a:r>
              <a:rPr lang="en-US" b="1" dirty="0" smtClean="0"/>
              <a:t>CHWs.</a:t>
            </a:r>
          </a:p>
          <a:p>
            <a:pPr marL="0" indent="0">
              <a:buNone/>
            </a:pPr>
            <a:endParaRPr lang="en-US" sz="1200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88 certified CHWs since FY 2015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51 planned for FY 2016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30+ practicum sites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12 </a:t>
            </a:r>
            <a:r>
              <a:rPr lang="en-US" dirty="0"/>
              <a:t>practicum sites that are safety net </a:t>
            </a:r>
            <a:r>
              <a:rPr lang="en-US" dirty="0" smtClean="0"/>
              <a:t>providers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38 employment sites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10 employment sites that are safety net providers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5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72" y="851026"/>
            <a:ext cx="5589760" cy="892536"/>
          </a:xfrm>
        </p:spPr>
        <p:txBody>
          <a:bodyPr/>
          <a:lstStyle/>
          <a:p>
            <a:r>
              <a:rPr lang="en-US" dirty="0" smtClean="0"/>
              <a:t>Practicum 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43562"/>
            <a:ext cx="4038600" cy="465723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2-1-1/United </a:t>
            </a:r>
            <a:r>
              <a:rPr lang="en-US" dirty="0"/>
              <a:t>Way of Greater Toledo</a:t>
            </a:r>
          </a:p>
          <a:p>
            <a:r>
              <a:rPr lang="en-US" dirty="0" smtClean="0"/>
              <a:t>Adelante</a:t>
            </a:r>
            <a:endParaRPr lang="en-US" dirty="0"/>
          </a:p>
          <a:p>
            <a:r>
              <a:rPr lang="en-US" dirty="0" smtClean="0"/>
              <a:t>Bethany </a:t>
            </a:r>
            <a:r>
              <a:rPr lang="en-US" dirty="0"/>
              <a:t>House </a:t>
            </a:r>
          </a:p>
          <a:p>
            <a:r>
              <a:rPr lang="en-US" dirty="0" smtClean="0"/>
              <a:t>Cedar </a:t>
            </a:r>
            <a:r>
              <a:rPr lang="en-US" dirty="0"/>
              <a:t>Creek Community Free Clinic</a:t>
            </a:r>
          </a:p>
          <a:p>
            <a:r>
              <a:rPr lang="en-US" dirty="0" smtClean="0"/>
              <a:t>Center </a:t>
            </a:r>
            <a:r>
              <a:rPr lang="en-US" dirty="0"/>
              <a:t>for Appalachia Research in Cancer Education – Project </a:t>
            </a:r>
            <a:r>
              <a:rPr lang="en-US" dirty="0" err="1"/>
              <a:t>Hoffnung</a:t>
            </a:r>
            <a:r>
              <a:rPr lang="en-US" dirty="0"/>
              <a:t> </a:t>
            </a:r>
          </a:p>
          <a:p>
            <a:r>
              <a:rPr lang="en-US" dirty="0" smtClean="0"/>
              <a:t>Community </a:t>
            </a:r>
            <a:r>
              <a:rPr lang="en-US" dirty="0"/>
              <a:t>Health Access Project (CHAP)</a:t>
            </a:r>
          </a:p>
          <a:p>
            <a:r>
              <a:rPr lang="en-US" dirty="0" smtClean="0"/>
              <a:t>Clark </a:t>
            </a:r>
            <a:r>
              <a:rPr lang="en-US" dirty="0"/>
              <a:t>County Combined Health District</a:t>
            </a:r>
          </a:p>
          <a:p>
            <a:r>
              <a:rPr lang="en-US" dirty="0" smtClean="0"/>
              <a:t>Dental </a:t>
            </a:r>
            <a:r>
              <a:rPr lang="en-US" dirty="0"/>
              <a:t>Center of Northwest Ohio</a:t>
            </a:r>
          </a:p>
          <a:p>
            <a:r>
              <a:rPr lang="en-US" dirty="0" smtClean="0"/>
              <a:t>East </a:t>
            </a:r>
            <a:r>
              <a:rPr lang="en-US" dirty="0"/>
              <a:t>Toledo Family Center</a:t>
            </a:r>
          </a:p>
          <a:p>
            <a:r>
              <a:rPr lang="en-US" dirty="0" smtClean="0"/>
              <a:t>Elyria </a:t>
            </a:r>
            <a:r>
              <a:rPr lang="en-US" dirty="0"/>
              <a:t>City Health Department</a:t>
            </a:r>
          </a:p>
          <a:p>
            <a:r>
              <a:rPr lang="en-US" dirty="0" smtClean="0"/>
              <a:t>Erie </a:t>
            </a:r>
            <a:r>
              <a:rPr lang="en-US" dirty="0"/>
              <a:t>County Health Department</a:t>
            </a:r>
          </a:p>
          <a:p>
            <a:r>
              <a:rPr lang="en-US" dirty="0" smtClean="0"/>
              <a:t>Friendly </a:t>
            </a:r>
            <a:r>
              <a:rPr lang="en-US" dirty="0"/>
              <a:t>Center </a:t>
            </a:r>
          </a:p>
          <a:p>
            <a:r>
              <a:rPr lang="en-US" dirty="0" smtClean="0"/>
              <a:t>Hospital </a:t>
            </a:r>
            <a:r>
              <a:rPr lang="en-US" dirty="0"/>
              <a:t>Council of Northwest Ohio</a:t>
            </a:r>
          </a:p>
          <a:p>
            <a:r>
              <a:rPr lang="en-US" dirty="0" smtClean="0"/>
              <a:t>Mercy </a:t>
            </a:r>
            <a:r>
              <a:rPr lang="en-US" dirty="0"/>
              <a:t>Health - Adult Medical Clinic</a:t>
            </a:r>
          </a:p>
          <a:p>
            <a:r>
              <a:rPr lang="en-US" dirty="0" smtClean="0"/>
              <a:t>Mercy </a:t>
            </a:r>
            <a:r>
              <a:rPr lang="en-US" dirty="0"/>
              <a:t>Health - Children's Hospital/Healthy Connections</a:t>
            </a:r>
          </a:p>
          <a:p>
            <a:r>
              <a:rPr lang="en-US" dirty="0" smtClean="0"/>
              <a:t>Mercy </a:t>
            </a:r>
            <a:r>
              <a:rPr lang="en-US" dirty="0"/>
              <a:t>Health - Family Care Center</a:t>
            </a:r>
          </a:p>
          <a:p>
            <a:r>
              <a:rPr lang="en-US" dirty="0" smtClean="0"/>
              <a:t>Mercy </a:t>
            </a:r>
            <a:r>
              <a:rPr lang="en-US" dirty="0"/>
              <a:t>Health - St. Vincent Medical Center</a:t>
            </a:r>
          </a:p>
          <a:p>
            <a:r>
              <a:rPr lang="en-US" dirty="0" smtClean="0"/>
              <a:t>Neighborhood </a:t>
            </a:r>
            <a:r>
              <a:rPr lang="en-US" dirty="0"/>
              <a:t>Health Association (NHA)</a:t>
            </a:r>
          </a:p>
          <a:p>
            <a:r>
              <a:rPr lang="en-US" dirty="0" smtClean="0"/>
              <a:t>North </a:t>
            </a:r>
            <a:r>
              <a:rPr lang="en-US" dirty="0"/>
              <a:t>East Ohio Neighborhood (NEON) Health Services</a:t>
            </a:r>
          </a:p>
          <a:p>
            <a:r>
              <a:rPr lang="en-US" dirty="0" smtClean="0"/>
              <a:t>Padua </a:t>
            </a:r>
            <a:r>
              <a:rPr lang="en-US" dirty="0"/>
              <a:t>Center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43562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Paramount </a:t>
            </a:r>
            <a:r>
              <a:rPr lang="en-US" dirty="0"/>
              <a:t>Health Care</a:t>
            </a:r>
          </a:p>
          <a:p>
            <a:r>
              <a:rPr lang="en-US" dirty="0" smtClean="0"/>
              <a:t>Planned </a:t>
            </a:r>
            <a:r>
              <a:rPr lang="en-US" dirty="0"/>
              <a:t>Parenthood</a:t>
            </a:r>
          </a:p>
          <a:p>
            <a:r>
              <a:rPr lang="en-US" dirty="0" smtClean="0"/>
              <a:t>ProMedica </a:t>
            </a:r>
            <a:r>
              <a:rPr lang="en-US" dirty="0"/>
              <a:t>Center for Health Services (CHS) - Adult Clinic</a:t>
            </a:r>
          </a:p>
          <a:p>
            <a:r>
              <a:rPr lang="en-US" dirty="0" smtClean="0"/>
              <a:t>ProMedica </a:t>
            </a:r>
            <a:r>
              <a:rPr lang="en-US" dirty="0"/>
              <a:t>Toledo Hospital – Behavioral Health Inpatient Unit</a:t>
            </a:r>
          </a:p>
          <a:p>
            <a:r>
              <a:rPr lang="en-US" dirty="0" smtClean="0"/>
              <a:t>ProMedica </a:t>
            </a:r>
            <a:r>
              <a:rPr lang="en-US" dirty="0"/>
              <a:t>Toledo Hospital - Toledo Healthy Tomorrows/Help Me Grow</a:t>
            </a:r>
          </a:p>
          <a:p>
            <a:r>
              <a:rPr lang="en-US" dirty="0" smtClean="0"/>
              <a:t>Rahab's </a:t>
            </a:r>
            <a:r>
              <a:rPr lang="en-US" dirty="0"/>
              <a:t>Heart</a:t>
            </a:r>
          </a:p>
          <a:p>
            <a:r>
              <a:rPr lang="en-US" dirty="0" smtClean="0"/>
              <a:t>Reynolds </a:t>
            </a:r>
            <a:r>
              <a:rPr lang="en-US" dirty="0"/>
              <a:t>Elementary</a:t>
            </a:r>
          </a:p>
          <a:p>
            <a:r>
              <a:rPr lang="en-US" dirty="0" smtClean="0"/>
              <a:t>Sandusky </a:t>
            </a:r>
            <a:r>
              <a:rPr lang="en-US" dirty="0"/>
              <a:t>County Emergency Medical Services</a:t>
            </a:r>
          </a:p>
          <a:p>
            <a:r>
              <a:rPr lang="en-US" dirty="0" smtClean="0"/>
              <a:t>Santa </a:t>
            </a:r>
            <a:r>
              <a:rPr lang="en-US" dirty="0"/>
              <a:t>Maria Community Services</a:t>
            </a:r>
          </a:p>
          <a:p>
            <a:r>
              <a:rPr lang="en-US" dirty="0" smtClean="0"/>
              <a:t>Senior </a:t>
            </a:r>
            <a:r>
              <a:rPr lang="en-US" dirty="0"/>
              <a:t>Independence Home Health and Hospice </a:t>
            </a:r>
          </a:p>
          <a:p>
            <a:r>
              <a:rPr lang="en-US" dirty="0" smtClean="0"/>
              <a:t>Toledo </a:t>
            </a:r>
            <a:r>
              <a:rPr lang="en-US" dirty="0"/>
              <a:t>Lucas County Health Department</a:t>
            </a:r>
          </a:p>
          <a:p>
            <a:r>
              <a:rPr lang="en-US" dirty="0" smtClean="0"/>
              <a:t>Toledo </a:t>
            </a:r>
            <a:r>
              <a:rPr lang="en-US" dirty="0"/>
              <a:t>Lucas County Health Department -  Minority Health</a:t>
            </a:r>
          </a:p>
          <a:p>
            <a:r>
              <a:rPr lang="en-US" dirty="0" smtClean="0"/>
              <a:t>Toledo/Lucas </a:t>
            </a:r>
            <a:r>
              <a:rPr lang="en-US" dirty="0"/>
              <a:t>County </a:t>
            </a:r>
            <a:r>
              <a:rPr lang="en-US" dirty="0" err="1"/>
              <a:t>CareNet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Toledo Clinics</a:t>
            </a:r>
          </a:p>
          <a:p>
            <a:r>
              <a:rPr lang="en-US" dirty="0" smtClean="0"/>
              <a:t>Wood </a:t>
            </a:r>
            <a:r>
              <a:rPr lang="en-US" dirty="0"/>
              <a:t>County Board of Developmentally Disabled</a:t>
            </a:r>
          </a:p>
          <a:p>
            <a:r>
              <a:rPr lang="en-US" dirty="0" err="1" smtClean="0"/>
              <a:t>Woodlane</a:t>
            </a:r>
            <a:r>
              <a:rPr lang="en-US" dirty="0" smtClean="0"/>
              <a:t> </a:t>
            </a:r>
            <a:r>
              <a:rPr lang="en-US" dirty="0"/>
              <a:t>Residential</a:t>
            </a:r>
          </a:p>
          <a:p>
            <a:r>
              <a:rPr lang="en-US" dirty="0" smtClean="0"/>
              <a:t>Your </a:t>
            </a:r>
            <a:r>
              <a:rPr lang="en-US" dirty="0"/>
              <a:t>First Look/Heartbeat</a:t>
            </a:r>
          </a:p>
          <a:p>
            <a:r>
              <a:rPr lang="en-US" dirty="0" err="1" smtClean="0"/>
              <a:t>Zablocki</a:t>
            </a:r>
            <a:r>
              <a:rPr lang="en-US" dirty="0" smtClean="0"/>
              <a:t> </a:t>
            </a:r>
            <a:r>
              <a:rPr lang="en-US" dirty="0"/>
              <a:t>Senior Center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5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72" y="851026"/>
            <a:ext cx="5589760" cy="892536"/>
          </a:xfrm>
        </p:spPr>
        <p:txBody>
          <a:bodyPr/>
          <a:lstStyle/>
          <a:p>
            <a:r>
              <a:rPr lang="en-US" dirty="0" smtClean="0"/>
              <a:t>Job Development 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43562"/>
            <a:ext cx="4038600" cy="46572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Adelante, Inc.		</a:t>
            </a:r>
          </a:p>
          <a:p>
            <a:r>
              <a:rPr lang="en-US" dirty="0" smtClean="0"/>
              <a:t>Dental </a:t>
            </a:r>
            <a:r>
              <a:rPr lang="en-US" dirty="0"/>
              <a:t>Center of Northwest </a:t>
            </a:r>
            <a:r>
              <a:rPr lang="en-US" dirty="0" smtClean="0"/>
              <a:t>Ohio	</a:t>
            </a:r>
            <a:endParaRPr lang="en-US" dirty="0"/>
          </a:p>
          <a:p>
            <a:r>
              <a:rPr lang="en-US" dirty="0" smtClean="0"/>
              <a:t>East </a:t>
            </a:r>
            <a:r>
              <a:rPr lang="en-US" dirty="0"/>
              <a:t>Toledo Family Center	</a:t>
            </a:r>
            <a:endParaRPr lang="en-US" dirty="0" smtClean="0"/>
          </a:p>
          <a:p>
            <a:r>
              <a:rPr lang="en-US" dirty="0" smtClean="0"/>
              <a:t>Economic </a:t>
            </a:r>
            <a:r>
              <a:rPr lang="en-US" dirty="0"/>
              <a:t>Opportunity Planning Association (EOPA)/</a:t>
            </a:r>
            <a:r>
              <a:rPr lang="en-US" dirty="0" smtClean="0"/>
              <a:t>Pathway</a:t>
            </a:r>
          </a:p>
          <a:p>
            <a:r>
              <a:rPr lang="en-US" dirty="0" smtClean="0"/>
              <a:t>Mercy </a:t>
            </a:r>
            <a:r>
              <a:rPr lang="en-US" dirty="0"/>
              <a:t>Health - Family Care Center		</a:t>
            </a:r>
          </a:p>
          <a:p>
            <a:r>
              <a:rPr lang="en-US" dirty="0" smtClean="0"/>
              <a:t>Mercy </a:t>
            </a:r>
            <a:r>
              <a:rPr lang="en-US" dirty="0"/>
              <a:t>Health - Children's Hospital/Healthy </a:t>
            </a:r>
            <a:r>
              <a:rPr lang="en-US" dirty="0" smtClean="0"/>
              <a:t>Connections</a:t>
            </a:r>
          </a:p>
          <a:p>
            <a:r>
              <a:rPr lang="en-US" dirty="0" smtClean="0"/>
              <a:t>Neighborhood </a:t>
            </a:r>
            <a:r>
              <a:rPr lang="en-US" dirty="0"/>
              <a:t>Health Association (NHA) (3 </a:t>
            </a:r>
            <a:r>
              <a:rPr lang="en-US" dirty="0" smtClean="0"/>
              <a:t>positions)</a:t>
            </a:r>
          </a:p>
          <a:p>
            <a:r>
              <a:rPr lang="en-US" dirty="0" smtClean="0"/>
              <a:t>ProMedica </a:t>
            </a:r>
            <a:r>
              <a:rPr lang="en-US" dirty="0"/>
              <a:t>Physician Group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43562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ProMedica Toledo Hospital - Toledo Healthy Tomorrows</a:t>
            </a:r>
          </a:p>
          <a:p>
            <a:r>
              <a:rPr lang="en-US" dirty="0"/>
              <a:t>Sandusky County Emergency Medical Services</a:t>
            </a:r>
          </a:p>
          <a:p>
            <a:r>
              <a:rPr lang="en-US" dirty="0"/>
              <a:t>Senior Independence Home Health and Hospice </a:t>
            </a:r>
          </a:p>
          <a:p>
            <a:r>
              <a:rPr lang="en-US" dirty="0"/>
              <a:t>Toledo/Lucas County </a:t>
            </a:r>
            <a:r>
              <a:rPr lang="en-US" dirty="0" err="1"/>
              <a:t>CareNet</a:t>
            </a:r>
            <a:endParaRPr lang="en-US" dirty="0"/>
          </a:p>
          <a:p>
            <a:r>
              <a:rPr lang="en-US" dirty="0"/>
              <a:t>Toledo-Lucas County Health Department</a:t>
            </a:r>
          </a:p>
          <a:p>
            <a:r>
              <a:rPr lang="en-US" dirty="0"/>
              <a:t>University Church</a:t>
            </a:r>
          </a:p>
          <a:p>
            <a:r>
              <a:rPr lang="en-US" dirty="0"/>
              <a:t>University of Toledo Clinics</a:t>
            </a:r>
          </a:p>
          <a:p>
            <a:r>
              <a:rPr lang="en-US" dirty="0"/>
              <a:t>Your First Look/Heartbeat</a:t>
            </a:r>
          </a:p>
        </p:txBody>
      </p:sp>
    </p:spTree>
    <p:extLst>
      <p:ext uri="{BB962C8B-B14F-4D97-AF65-F5344CB8AC3E}">
        <p14:creationId xmlns:p14="http://schemas.microsoft.com/office/powerpoint/2010/main" val="9124047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itle 1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Section Divid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Content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Content Pag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Presentation Title 1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_Content Pag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Content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it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Content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_Sec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4_Content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ction Divid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t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Sec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2">
    <a:dk1>
      <a:srgbClr val="003366"/>
    </a:dk1>
    <a:lt1>
      <a:srgbClr val="565400"/>
    </a:lt1>
    <a:dk2>
      <a:srgbClr val="993300"/>
    </a:dk2>
    <a:lt2>
      <a:srgbClr val="414C24"/>
    </a:lt2>
    <a:accent1>
      <a:srgbClr val="CCC692"/>
    </a:accent1>
    <a:accent2>
      <a:srgbClr val="949B01"/>
    </a:accent2>
    <a:accent3>
      <a:srgbClr val="CAADAA"/>
    </a:accent3>
    <a:accent4>
      <a:srgbClr val="484600"/>
    </a:accent4>
    <a:accent5>
      <a:srgbClr val="E2DFC7"/>
    </a:accent5>
    <a:accent6>
      <a:srgbClr val="868C01"/>
    </a:accent6>
    <a:hlink>
      <a:srgbClr val="E5F0B8"/>
    </a:hlink>
    <a:folHlink>
      <a:srgbClr val="FFE701"/>
    </a:folHlink>
  </a:clrScheme>
  <a:fontScheme name="Default Design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1251</Words>
  <Application>Microsoft Office PowerPoint</Application>
  <PresentationFormat>On-screen Show (4:3)</PresentationFormat>
  <Paragraphs>354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58" baseType="lpstr">
      <vt:lpstr>ＭＳ Ｐゴシック</vt:lpstr>
      <vt:lpstr>Arial</vt:lpstr>
      <vt:lpstr>Arial Black</vt:lpstr>
      <vt:lpstr>Arial Narrow</vt:lpstr>
      <vt:lpstr>Calibri</vt:lpstr>
      <vt:lpstr>Calibri Light</vt:lpstr>
      <vt:lpstr>Cambria</vt:lpstr>
      <vt:lpstr>Franklin Gothic Book</vt:lpstr>
      <vt:lpstr>Franklin Gothic Medium</vt:lpstr>
      <vt:lpstr>Times New Roman</vt:lpstr>
      <vt:lpstr>Wingdings</vt:lpstr>
      <vt:lpstr>Presentation Title 1 </vt:lpstr>
      <vt:lpstr>Presentation Title 2</vt:lpstr>
      <vt:lpstr>Content Page 1</vt:lpstr>
      <vt:lpstr>Content Page 2</vt:lpstr>
      <vt:lpstr>Section Divider 1</vt:lpstr>
      <vt:lpstr>Section Divider 2</vt:lpstr>
      <vt:lpstr>Content Page 3</vt:lpstr>
      <vt:lpstr>3_Custom Design</vt:lpstr>
      <vt:lpstr>1_Section Divider 1</vt:lpstr>
      <vt:lpstr>1_Section Divider 2</vt:lpstr>
      <vt:lpstr>Title Page</vt:lpstr>
      <vt:lpstr>1_Content Page 1</vt:lpstr>
      <vt:lpstr>1_Content Page 2</vt:lpstr>
      <vt:lpstr>Office Theme</vt:lpstr>
      <vt:lpstr>1_Presentation Title 1 </vt:lpstr>
      <vt:lpstr>1_Custom Design</vt:lpstr>
      <vt:lpstr>2_Content Page 2</vt:lpstr>
      <vt:lpstr>2_Content Page 1</vt:lpstr>
      <vt:lpstr>10_Office Theme</vt:lpstr>
      <vt:lpstr>9_Office Theme</vt:lpstr>
      <vt:lpstr>3_Content Page 1</vt:lpstr>
      <vt:lpstr>2_Section Divider 1</vt:lpstr>
      <vt:lpstr>4_Content Page 1</vt:lpstr>
      <vt:lpstr>Microsoft Excel Chart</vt:lpstr>
      <vt:lpstr>Paying for  Community Health Workers</vt:lpstr>
      <vt:lpstr>The Problem Runs Deep</vt:lpstr>
      <vt:lpstr>CHWs are the Boots on the Ground</vt:lpstr>
      <vt:lpstr>PowerPoint Presentation</vt:lpstr>
      <vt:lpstr>PowerPoint Presentation</vt:lpstr>
      <vt:lpstr>Milestones to Reducing Health Disparities</vt:lpstr>
      <vt:lpstr>Healthcare Access Initiative NW Ohio Partnership for CHWs</vt:lpstr>
      <vt:lpstr>Practicum Sites</vt:lpstr>
      <vt:lpstr>Job Development Sites</vt:lpstr>
      <vt:lpstr>CHWs= Community Based Care Coordination</vt:lpstr>
      <vt:lpstr>Pathways Address Health Disparities </vt:lpstr>
      <vt:lpstr>Hired with Job Development Stipends Sustained by achieving outcomes </vt:lpstr>
      <vt:lpstr>CHW HUB Outcomes through Grants and Contracts  </vt:lpstr>
      <vt:lpstr>PowerPoint Presentation</vt:lpstr>
      <vt:lpstr>Treat:  Risk = Pathways (PW)</vt:lpstr>
      <vt:lpstr>Pathways Community HUBs in Ohio</vt:lpstr>
      <vt:lpstr>Sample Outcome Payment Points</vt:lpstr>
      <vt:lpstr>Published Study on Results</vt:lpstr>
      <vt:lpstr>2013-2015 Low Birth Weight Rates All Pathways Clients vs. Clients Enrolled at Least 90 Days</vt:lpstr>
      <vt:lpstr>PowerPoint Presentation</vt:lpstr>
      <vt:lpstr>PowerPoint Presentation</vt:lpstr>
      <vt:lpstr>Certified Pathways Community HUB Model Endorsers</vt:lpstr>
      <vt:lpstr>Questions?</vt:lpstr>
    </vt:vector>
  </TitlesOfParts>
  <Company>Communica,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Samonides</dc:creator>
  <cp:lastModifiedBy>Katherine L. Cauley</cp:lastModifiedBy>
  <cp:revision>123</cp:revision>
  <cp:lastPrinted>2016-11-14T19:33:24Z</cp:lastPrinted>
  <dcterms:created xsi:type="dcterms:W3CDTF">2015-07-06T20:04:08Z</dcterms:created>
  <dcterms:modified xsi:type="dcterms:W3CDTF">2016-11-30T21:02:37Z</dcterms:modified>
</cp:coreProperties>
</file>