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Default Extension="xls" ContentType="application/vnd.ms-exce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embeddings/Microsoft_Equation8.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Default Extension="wmf" ContentType="image/x-wmf"/>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Default Extension="doc" ContentType="application/msword"/>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embeddings/Microsoft_Equation7.bin" ContentType="application/vnd.openxmlformats-officedocument.oleObject"/>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Override PartName="/ppt/notesSlides/notesSlide18.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embeddings/Microsoft_Equation9.bin" ContentType="application/vnd.openxmlformats-officedocument.oleObject"/>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22" r:id="rId1"/>
  </p:sldMasterIdLst>
  <p:notesMasterIdLst>
    <p:notesMasterId r:id="rId32"/>
  </p:notesMasterIdLst>
  <p:sldIdLst>
    <p:sldId id="304" r:id="rId2"/>
    <p:sldId id="332" r:id="rId3"/>
    <p:sldId id="333" r:id="rId4"/>
    <p:sldId id="334" r:id="rId5"/>
    <p:sldId id="335" r:id="rId6"/>
    <p:sldId id="336" r:id="rId7"/>
    <p:sldId id="337" r:id="rId8"/>
    <p:sldId id="338" r:id="rId9"/>
    <p:sldId id="339" r:id="rId10"/>
    <p:sldId id="340" r:id="rId11"/>
    <p:sldId id="341" r:id="rId12"/>
    <p:sldId id="342" r:id="rId13"/>
    <p:sldId id="343" r:id="rId14"/>
    <p:sldId id="316" r:id="rId15"/>
    <p:sldId id="344" r:id="rId16"/>
    <p:sldId id="317" r:id="rId17"/>
    <p:sldId id="345"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276C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9290" autoAdjust="0"/>
  </p:normalViewPr>
  <p:slideViewPr>
    <p:cSldViewPr>
      <p:cViewPr varScale="1">
        <p:scale>
          <a:sx n="124" d="100"/>
          <a:sy n="12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viewProps" Target="viewProps.xml"/><Relationship Id="rId31" Type="http://schemas.openxmlformats.org/officeDocument/2006/relationships/slide" Target="slides/slide30.xml"/><Relationship Id="rId34"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notesMaster" Target="notesMasters/notesMaster1.xml"/><Relationship Id="rId37"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printerSettings" Target="printerSettings/printerSettings1.bin"/><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0ED69-4E26-4F9D-8D27-CE653FF8F9FD}" type="datetimeFigureOut">
              <a:rPr lang="en-US" smtClean="0"/>
              <a:pPr/>
              <a:t>1/2/11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A73C1-CF75-4361-8CFF-126E1DB53ED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There are six learning objectives</a:t>
            </a:r>
            <a:r>
              <a:rPr lang="en-US" baseline="0" dirty="0" smtClean="0"/>
              <a:t> for</a:t>
            </a:r>
            <a:r>
              <a:rPr lang="en-US" baseline="0" dirty="0" smtClean="0"/>
              <a:t> this module.  </a:t>
            </a:r>
            <a:r>
              <a:rPr lang="en-US" baseline="0" dirty="0" smtClean="0"/>
              <a:t>First, upon completion, students should be able to identify the null and alternative, or research, hypotheses in a statistical test.  Students should also know the difference between one- and two-directional hypothesis testing.  Third, students should know what alpha, beta, power, and </a:t>
            </a:r>
            <a:r>
              <a:rPr lang="en-US" baseline="0" dirty="0" err="1" smtClean="0"/>
              <a:t>p</a:t>
            </a:r>
            <a:r>
              <a:rPr lang="en-US" baseline="0" dirty="0" smtClean="0"/>
              <a:t>-values are.  Fourth, students should be able to identify and/or define type 1 and type 2 errors.  Fifth, students should understand the differences between statistical significance and clinical importance.  And finally, students should know how to determine statistical significance when given alpha and a calculated </a:t>
            </a:r>
            <a:r>
              <a:rPr lang="en-US" baseline="0" dirty="0" err="1" smtClean="0"/>
              <a:t>p</a:t>
            </a:r>
            <a:r>
              <a:rPr lang="en-US" baseline="0" dirty="0" smtClean="0"/>
              <a:t>-value OR when given alpha and a corresponding confidence interval.</a:t>
            </a: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CA8D58-FC58-3F4A-B2CB-2DDFCE6D7E6D}"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we set our alpha level, we also need to determine our beta or type 2 error level.  Beta is the probability of accepting the null hypothesis when it is actually false.  A type 2 error occurs when a false null hypothesis is accepted.  Typical values for beta are 0.10 to 0.20, or 10% to 20%.  Beta is also directly related to the power of a statistical test.  The power of a test is the probability of correctly rejecting the null hypothesis when it is false.  So, power equals 1-beta.  </a:t>
            </a:r>
            <a:endParaRPr lang="en-US" dirty="0" smtClean="0"/>
          </a:p>
          <a:p>
            <a:endParaRPr lang="en-US" dirty="0"/>
          </a:p>
        </p:txBody>
      </p:sp>
      <p:sp>
        <p:nvSpPr>
          <p:cNvPr id="4" name="Slide Number Placeholder 3"/>
          <p:cNvSpPr>
            <a:spLocks noGrp="1"/>
          </p:cNvSpPr>
          <p:nvPr>
            <p:ph type="sldNum" sz="quarter" idx="10"/>
          </p:nvPr>
        </p:nvSpPr>
        <p:spPr/>
        <p:txBody>
          <a:bodyPr/>
          <a:lstStyle/>
          <a:p>
            <a:fld id="{A4FA73C1-CF75-4361-8CFF-126E1DB53ED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We’ve set our alpha and</a:t>
            </a:r>
            <a:r>
              <a:rPr lang="en-US" baseline="0" dirty="0" smtClean="0"/>
              <a:t> beta error levels and used our statistical test to calculate our </a:t>
            </a:r>
            <a:r>
              <a:rPr lang="en-US" baseline="0" dirty="0" err="1" smtClean="0"/>
              <a:t>p</a:t>
            </a:r>
            <a:r>
              <a:rPr lang="en-US" baseline="0" dirty="0" smtClean="0"/>
              <a:t>-value.  Once we have a </a:t>
            </a:r>
            <a:r>
              <a:rPr lang="en-US" baseline="0" dirty="0" err="1" smtClean="0"/>
              <a:t>p</a:t>
            </a:r>
            <a:r>
              <a:rPr lang="en-US" baseline="0" dirty="0" smtClean="0"/>
              <a:t>-value, we compare it to alpha to determine whether to reject the null hypothesis or not.  If the calculated </a:t>
            </a:r>
            <a:r>
              <a:rPr lang="en-US" baseline="0" dirty="0" err="1" smtClean="0"/>
              <a:t>p</a:t>
            </a:r>
            <a:r>
              <a:rPr lang="en-US" baseline="0" dirty="0" smtClean="0"/>
              <a:t>-value is less than or equal to alpha, then you reject the null hypothesis.  If the calculated </a:t>
            </a:r>
            <a:r>
              <a:rPr lang="en-US" baseline="0" dirty="0" err="1" smtClean="0"/>
              <a:t>p</a:t>
            </a:r>
            <a:r>
              <a:rPr lang="en-US" baseline="0" dirty="0" smtClean="0"/>
              <a:t>-value is greater than the alpha, then do not reject the null hypothesis.  Remember, a type 1 or alpha error occurs when you reject a true null hypothesis.   </a:t>
            </a:r>
            <a:endParaRPr lang="en-US" dirty="0" smtClean="0"/>
          </a:p>
          <a:p>
            <a:endParaRPr lang="en-US" dirty="0"/>
          </a:p>
        </p:txBody>
      </p:sp>
      <p:sp>
        <p:nvSpPr>
          <p:cNvPr id="4" name="Slide Number Placeholder 3"/>
          <p:cNvSpPr>
            <a:spLocks noGrp="1"/>
          </p:cNvSpPr>
          <p:nvPr>
            <p:ph type="sldNum" sz="quarter" idx="10"/>
          </p:nvPr>
        </p:nvSpPr>
        <p:spPr/>
        <p:txBody>
          <a:bodyPr/>
          <a:lstStyle/>
          <a:p>
            <a:fld id="{A4FA73C1-CF75-4361-8CFF-126E1DB53ED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can demonstrate the possible outcomes in statistical hypothesis testing with a table.  The decision to either reject or accept the null hypothesis are listed on the rows, and the null hypothesis status of true or false is on the columns.  You end up with a table of 4 possible outcomes.  If you accept the null hypothesis of no difference, and the null hypothesis is actually true, then you have made a correct decision.  If  you accept the null hypothesis of no difference and the null hypothesis is actually false and you have differences, then you’ve made a beta, or type 2 error.   If you reject the null hypothesis and conclude there is a difference and the null hypothesis is actually true and there are no differences, then you’ve made a type 1, or alpha error.  If you reject the null hypothesis and it is actually false then you’ve made a correct decision and the power of the test is simply 1-beta.   </a:t>
            </a:r>
            <a:endParaRPr lang="en-US" dirty="0" smtClean="0"/>
          </a:p>
          <a:p>
            <a:endParaRPr lang="en-US" dirty="0"/>
          </a:p>
        </p:txBody>
      </p:sp>
      <p:sp>
        <p:nvSpPr>
          <p:cNvPr id="4" name="Slide Number Placeholder 3"/>
          <p:cNvSpPr>
            <a:spLocks noGrp="1"/>
          </p:cNvSpPr>
          <p:nvPr>
            <p:ph type="sldNum" sz="quarter" idx="10"/>
          </p:nvPr>
        </p:nvSpPr>
        <p:spPr/>
        <p:txBody>
          <a:bodyPr/>
          <a:lstStyle/>
          <a:p>
            <a:fld id="{A4FA73C1-CF75-4361-8CFF-126E1DB53ED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walk through another</a:t>
            </a:r>
            <a:r>
              <a:rPr lang="en-US" baseline="0" dirty="0" smtClean="0"/>
              <a:t> example, this one related to a CABG/PTCA study.  In this case, the null hypothesis is that there is no difference in post-treatment mortality between the CABG and PTCA groups, in other words, the post treatment mortality is equal.  The research hypothesis is that there is a difference in post-treatment mortality between the CABG and PTCA groups, or in other words, the post-treatment mortalities are not equal.  </a:t>
            </a:r>
            <a:endParaRPr lang="en-US" dirty="0"/>
          </a:p>
        </p:txBody>
      </p:sp>
      <p:sp>
        <p:nvSpPr>
          <p:cNvPr id="4" name="Slide Number Placeholder 3"/>
          <p:cNvSpPr>
            <a:spLocks noGrp="1"/>
          </p:cNvSpPr>
          <p:nvPr>
            <p:ph type="sldNum" sz="quarter" idx="10"/>
          </p:nvPr>
        </p:nvSpPr>
        <p:spPr/>
        <p:txBody>
          <a:bodyPr/>
          <a:lstStyle/>
          <a:p>
            <a:fld id="{1B950DF0-0429-DD46-B732-2FDB4D839E7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3 in hypothesis testing is to compute the statistical test and determine statistical</a:t>
            </a:r>
            <a:r>
              <a:rPr lang="en-US" baseline="0" dirty="0" smtClean="0"/>
              <a:t> significance. Each different statistical test has it’s own unique calculation, but all involve determining the value of a test statistic that is then converted to a probability of obtaining that test statistic, if the null hypothesis is true.  The value of the test statistic is determined from the measurement being tested and the variability, or standard error, of the measurement in the sample.  </a:t>
            </a:r>
            <a:endParaRPr lang="en-US" dirty="0"/>
          </a:p>
        </p:txBody>
      </p:sp>
      <p:sp>
        <p:nvSpPr>
          <p:cNvPr id="4" name="Slide Number Placeholder 3"/>
          <p:cNvSpPr>
            <a:spLocks noGrp="1"/>
          </p:cNvSpPr>
          <p:nvPr>
            <p:ph type="sldNum" sz="quarter" idx="10"/>
          </p:nvPr>
        </p:nvSpPr>
        <p:spPr/>
        <p:txBody>
          <a:bodyPr/>
          <a:lstStyle/>
          <a:p>
            <a:fld id="{1B950DF0-0429-DD46-B732-2FDB4D839E7D}"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return to our example looking</a:t>
            </a:r>
            <a:r>
              <a:rPr lang="en-US" baseline="0" dirty="0" smtClean="0"/>
              <a:t> at age of onset of paranoid schizophrenia.  We’ll use a two-sample </a:t>
            </a:r>
            <a:r>
              <a:rPr lang="en-US" baseline="0" dirty="0" err="1" smtClean="0"/>
              <a:t>t</a:t>
            </a:r>
            <a:r>
              <a:rPr lang="en-US" baseline="0" dirty="0" smtClean="0"/>
              <a:t>-test in this case since since we have two separate samples – one from males and one from females and we are interested in determining if age of onset is related to gender.  Since our research question does not assume a direction, we will use a non-directional or two-tailed test.  Our null hypothesis is: male age is equal to female age and our research hypothesis is that male age is not equal to female age.  In the male sample, we had a sample size of 12, the mean age was 26.8, and the standard deviation was 5.8.  In the female sample, we had a sample size of 12, the mean age was 29.6, and the standard deviation was 6.2.  To perform a </a:t>
            </a:r>
            <a:r>
              <a:rPr lang="en-US" baseline="0" dirty="0" err="1" smtClean="0"/>
              <a:t>t</a:t>
            </a:r>
            <a:r>
              <a:rPr lang="en-US" baseline="0" dirty="0" smtClean="0"/>
              <a:t>-test, we perform the following calculation:  the numerator is the mean of males minus the mean of females.  The value in the denominator is the standard error of the mean of males minus the mean of females.  </a:t>
            </a:r>
            <a:endParaRPr lang="en-US" dirty="0"/>
          </a:p>
        </p:txBody>
      </p:sp>
      <p:sp>
        <p:nvSpPr>
          <p:cNvPr id="4" name="Slide Number Placeholder 3"/>
          <p:cNvSpPr>
            <a:spLocks noGrp="1"/>
          </p:cNvSpPr>
          <p:nvPr>
            <p:ph type="sldNum" sz="quarter" idx="10"/>
          </p:nvPr>
        </p:nvSpPr>
        <p:spPr/>
        <p:txBody>
          <a:bodyPr/>
          <a:lstStyle/>
          <a:p>
            <a:fld id="{1B950DF0-0429-DD46-B732-2FDB4D839E7D}"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will not go through the complete calculation, but if you did, the resulting test statistic would be </a:t>
            </a:r>
            <a:r>
              <a:rPr lang="en-US" baseline="0" dirty="0" err="1" smtClean="0"/>
              <a:t>t</a:t>
            </a:r>
            <a:r>
              <a:rPr lang="en-US" baseline="0" dirty="0" smtClean="0"/>
              <a:t> equals negative 1.142.  We do not have an exact </a:t>
            </a:r>
            <a:r>
              <a:rPr lang="en-US" baseline="0" dirty="0" err="1" smtClean="0"/>
              <a:t>p</a:t>
            </a:r>
            <a:r>
              <a:rPr lang="en-US" baseline="0" dirty="0" smtClean="0"/>
              <a:t>-value for that test statistic so instead we will compare the test statistic to the relevant critical value that corresponds to our desired alpha level.  Remember, there is an inverse relationship between alpha and critical value or test statistic – the higher the critical value or test statistic, the lower </a:t>
            </a:r>
            <a:r>
              <a:rPr lang="en-US" baseline="0" smtClean="0"/>
              <a:t>the alpha.  </a:t>
            </a:r>
            <a:r>
              <a:rPr lang="en-US" baseline="0" dirty="0" smtClean="0"/>
              <a:t>The critical value of </a:t>
            </a:r>
            <a:r>
              <a:rPr lang="en-US" baseline="0" dirty="0" err="1" smtClean="0"/>
              <a:t>t</a:t>
            </a:r>
            <a:r>
              <a:rPr lang="en-US" baseline="0" dirty="0" smtClean="0"/>
              <a:t> for an alpha=0.05 is +/- 1.960.  The computed test statistic of -1.142 does not exceed the critical value of -1.960, so the null hypothesis of no difference in age is not rejected, in other words, the </a:t>
            </a:r>
            <a:r>
              <a:rPr lang="en-US" baseline="0" dirty="0" err="1" smtClean="0"/>
              <a:t>p</a:t>
            </a:r>
            <a:r>
              <a:rPr lang="en-US" baseline="0" dirty="0" smtClean="0"/>
              <a:t>-value is greater than 0.05.  Therefore, we conclude that the mean age of onset is not different for males versus females.  </a:t>
            </a:r>
            <a:endParaRPr lang="en-US" dirty="0"/>
          </a:p>
        </p:txBody>
      </p:sp>
      <p:sp>
        <p:nvSpPr>
          <p:cNvPr id="4" name="Slide Number Placeholder 3"/>
          <p:cNvSpPr>
            <a:spLocks noGrp="1"/>
          </p:cNvSpPr>
          <p:nvPr>
            <p:ph type="sldNum" sz="quarter" idx="10"/>
          </p:nvPr>
        </p:nvSpPr>
        <p:spPr/>
        <p:txBody>
          <a:bodyPr/>
          <a:lstStyle/>
          <a:p>
            <a:fld id="{1B950DF0-0429-DD46-B732-2FDB4D839E7D}"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go back to our research</a:t>
            </a:r>
            <a:r>
              <a:rPr lang="en-US" baseline="0" dirty="0" smtClean="0"/>
              <a:t> question which asks if the post treatment mortality is different for patients receiving CABG compared to patients receiving PTCA.  There are several different statistical tests that can be used to test this question.  Two options are a chi-square test and a </a:t>
            </a:r>
            <a:r>
              <a:rPr lang="en-US" baseline="0" dirty="0" err="1" smtClean="0"/>
              <a:t>z</a:t>
            </a:r>
            <a:r>
              <a:rPr lang="en-US" baseline="0" dirty="0" smtClean="0"/>
              <a:t>-test of proportions.  The </a:t>
            </a:r>
            <a:r>
              <a:rPr lang="en-US" baseline="0" dirty="0" err="1" smtClean="0"/>
              <a:t>p</a:t>
            </a:r>
            <a:r>
              <a:rPr lang="en-US" baseline="0" dirty="0" smtClean="0"/>
              <a:t>-values calculated by either statistical test will be the same, regardless of the test used.  Let’s say we used a </a:t>
            </a:r>
            <a:r>
              <a:rPr lang="en-US" baseline="0" dirty="0" err="1" smtClean="0"/>
              <a:t>z</a:t>
            </a:r>
            <a:r>
              <a:rPr lang="en-US" baseline="0" dirty="0" smtClean="0"/>
              <a:t>-test and the resulting </a:t>
            </a:r>
            <a:r>
              <a:rPr lang="en-US" baseline="0" dirty="0" err="1" smtClean="0"/>
              <a:t>p</a:t>
            </a:r>
            <a:r>
              <a:rPr lang="en-US" baseline="0" dirty="0" smtClean="0"/>
              <a:t>-value from that test was 0.3508.  If our alpha is 0.05, what would we conclude?  Would we reject our null hypothesis of no difference, or not?</a:t>
            </a:r>
            <a:endParaRPr lang="en-US" dirty="0"/>
          </a:p>
        </p:txBody>
      </p:sp>
      <p:sp>
        <p:nvSpPr>
          <p:cNvPr id="4" name="Slide Number Placeholder 3"/>
          <p:cNvSpPr>
            <a:spLocks noGrp="1"/>
          </p:cNvSpPr>
          <p:nvPr>
            <p:ph type="sldNum" sz="quarter" idx="10"/>
          </p:nvPr>
        </p:nvSpPr>
        <p:spPr/>
        <p:txBody>
          <a:bodyPr/>
          <a:lstStyle/>
          <a:p>
            <a:fld id="{1B950DF0-0429-DD46-B732-2FDB4D839E7D}"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were told that the </a:t>
            </a:r>
            <a:r>
              <a:rPr lang="en-US" dirty="0" err="1" smtClean="0"/>
              <a:t>p</a:t>
            </a:r>
            <a:r>
              <a:rPr lang="en-US" dirty="0" smtClean="0"/>
              <a:t>-value</a:t>
            </a:r>
            <a:r>
              <a:rPr lang="en-US" baseline="0" dirty="0" smtClean="0"/>
              <a:t> is 0.3508.  This value is greater than 0.05, so we would reject the null hypothesis and conclude that there is no difference between the post treatment mortality for patients receiving CABG and PTCA.  If there is truly no difference between CABG and PTCA, the probability of obtaining the difference of 0.6% is approximately 35%.  </a:t>
            </a:r>
            <a:endParaRPr lang="en-US" dirty="0"/>
          </a:p>
        </p:txBody>
      </p:sp>
      <p:sp>
        <p:nvSpPr>
          <p:cNvPr id="4" name="Slide Number Placeholder 3"/>
          <p:cNvSpPr>
            <a:spLocks noGrp="1"/>
          </p:cNvSpPr>
          <p:nvPr>
            <p:ph type="sldNum" sz="quarter" idx="10"/>
          </p:nvPr>
        </p:nvSpPr>
        <p:spPr/>
        <p:txBody>
          <a:bodyPr/>
          <a:lstStyle/>
          <a:p>
            <a:fld id="{1B950DF0-0429-DD46-B732-2FDB4D839E7D}"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last step in hypothesis testing is to draw conclusions about the population based on the results of the statistical test on the sample.  It all comes down to one of two options, the</a:t>
            </a:r>
            <a:r>
              <a:rPr lang="en-US" baseline="0" dirty="0" smtClean="0"/>
              <a:t> results either are or are not statistically significant.  However, you need to interpret the results in a meaningful way, not just rely on statistical jargon.  Step back and take a look at the big picture – What do these results mean in relation to the hypotheses?  What do the results mean for the  patient?</a:t>
            </a:r>
            <a:endParaRPr lang="en-US" dirty="0"/>
          </a:p>
        </p:txBody>
      </p:sp>
      <p:sp>
        <p:nvSpPr>
          <p:cNvPr id="4" name="Slide Number Placeholder 3"/>
          <p:cNvSpPr>
            <a:spLocks noGrp="1"/>
          </p:cNvSpPr>
          <p:nvPr>
            <p:ph type="sldNum" sz="quarter" idx="10"/>
          </p:nvPr>
        </p:nvSpPr>
        <p:spPr/>
        <p:txBody>
          <a:bodyPr/>
          <a:lstStyle/>
          <a:p>
            <a:fld id="{1B950DF0-0429-DD46-B732-2FDB4D839E7D}"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Hypothesis testing</a:t>
            </a:r>
            <a:r>
              <a:rPr lang="en-US" baseline="0" dirty="0" smtClean="0"/>
              <a:t> is also a form of inferential statistics used to determine the probability (or likelihood) that a conclusion based on analysis of data from a sample is true.  We use hypothesis testing to make comparisons between a single sample and a population, or between 2 or more samples.  A statistical hypothesis test produces a </a:t>
            </a:r>
            <a:r>
              <a:rPr lang="en-US" baseline="0" dirty="0" err="1" smtClean="0"/>
              <a:t>p</a:t>
            </a:r>
            <a:r>
              <a:rPr lang="en-US" baseline="0" dirty="0" smtClean="0"/>
              <a:t>-value, or the probability of obtaining the results (or more extreme results) from tests of samples, if the results really weren’t true in the population.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A4FA73C1-CF75-4361-8CFF-126E1DB53ED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Three rules of thumb</a:t>
            </a:r>
            <a:r>
              <a:rPr lang="en-US" baseline="0" dirty="0" smtClean="0"/>
              <a:t> when you are interpreting statistical results.  First, the size of the </a:t>
            </a:r>
            <a:r>
              <a:rPr lang="en-US" baseline="0" dirty="0" err="1" smtClean="0"/>
              <a:t>p</a:t>
            </a:r>
            <a:r>
              <a:rPr lang="en-US" baseline="0" dirty="0" smtClean="0"/>
              <a:t>-value only tells you whether you have statistical significance, or not.  It’s simply your guideline for determining whether or not to reject the null hypothesis and has nothing to do with the importance of the result.  A result with a </a:t>
            </a:r>
            <a:r>
              <a:rPr lang="en-US" baseline="0" dirty="0" err="1" smtClean="0"/>
              <a:t>p</a:t>
            </a:r>
            <a:r>
              <a:rPr lang="en-US" baseline="0" dirty="0" smtClean="0"/>
              <a:t>-value of 0.02 is not more important than a result with a </a:t>
            </a:r>
            <a:r>
              <a:rPr lang="en-US" baseline="0" dirty="0" err="1" smtClean="0"/>
              <a:t>p</a:t>
            </a:r>
            <a:r>
              <a:rPr lang="en-US" baseline="0" dirty="0" smtClean="0"/>
              <a:t>-value of 0.04.  Second, remember to interpret non-significance cautiously.   Sometimes a finding of no difference may be very important, especially if it disproves a common assumption.  Statistical non-significance does not equal clinical unimportance.   Remember, there are many studies demonstrating that a new drug does not provide benefits that are any different than a placebo.  That’s important information for a physician to know.  Third, some results may be statistically significant, but clinically trivial.  </a:t>
            </a:r>
            <a:endParaRPr lang="en-US" dirty="0"/>
          </a:p>
        </p:txBody>
      </p:sp>
      <p:sp>
        <p:nvSpPr>
          <p:cNvPr id="4" name="Slide Number Placeholder 3"/>
          <p:cNvSpPr>
            <a:spLocks noGrp="1"/>
          </p:cNvSpPr>
          <p:nvPr>
            <p:ph type="sldNum" sz="quarter" idx="10"/>
          </p:nvPr>
        </p:nvSpPr>
        <p:spPr/>
        <p:txBody>
          <a:bodyPr/>
          <a:lstStyle/>
          <a:p>
            <a:fld id="{1B950DF0-0429-DD46-B732-2FDB4D839E7D}"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 previously,</a:t>
            </a:r>
            <a:r>
              <a:rPr lang="en-US" baseline="0" dirty="0" smtClean="0"/>
              <a:t> there is a relationship between levels of alpha that we use for statistical testing and the level we use to construct a confidence interval.  For example, an alpha of 0.05 for a 2-sided statistical test is equivalent to a 95% confidence interval.  Alpha = 1-confidence %</a:t>
            </a:r>
            <a:endParaRPr lang="en-US" dirty="0"/>
          </a:p>
        </p:txBody>
      </p:sp>
      <p:sp>
        <p:nvSpPr>
          <p:cNvPr id="4" name="Slide Number Placeholder 3"/>
          <p:cNvSpPr>
            <a:spLocks noGrp="1"/>
          </p:cNvSpPr>
          <p:nvPr>
            <p:ph type="sldNum" sz="quarter" idx="10"/>
          </p:nvPr>
        </p:nvSpPr>
        <p:spPr/>
        <p:txBody>
          <a:bodyPr/>
          <a:lstStyle/>
          <a:p>
            <a:fld id="{1B950DF0-0429-DD46-B732-2FDB4D839E7D}"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a:t>
            </a:r>
            <a:r>
              <a:rPr lang="en-US" baseline="0" dirty="0" smtClean="0"/>
              <a:t> medical journals now prefer that authors report results with confidence intervals since statistical significance can be determined with a confidence interval as well as a hypothesis test and since confidence intervals convey more information than </a:t>
            </a:r>
            <a:r>
              <a:rPr lang="en-US" baseline="0" dirty="0" err="1" smtClean="0"/>
              <a:t>p</a:t>
            </a:r>
            <a:r>
              <a:rPr lang="en-US" baseline="0" dirty="0" smtClean="0"/>
              <a:t>-values.  If the null value for a statistical hypothesis test using alpha = 0.05 is contained within the 95% confidence interval, we can conclude no statistical significance at alpha = 0.05, without doing the hypothesis test.  </a:t>
            </a:r>
            <a:endParaRPr lang="en-US" dirty="0"/>
          </a:p>
        </p:txBody>
      </p:sp>
      <p:sp>
        <p:nvSpPr>
          <p:cNvPr id="4" name="Slide Number Placeholder 3"/>
          <p:cNvSpPr>
            <a:spLocks noGrp="1"/>
          </p:cNvSpPr>
          <p:nvPr>
            <p:ph type="sldNum" sz="quarter" idx="10"/>
          </p:nvPr>
        </p:nvSpPr>
        <p:spPr/>
        <p:txBody>
          <a:bodyPr/>
          <a:lstStyle/>
          <a:p>
            <a:fld id="{1B950DF0-0429-DD46-B732-2FDB4D839E7D}"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for differences between means or</a:t>
            </a:r>
            <a:r>
              <a:rPr lang="en-US" baseline="0" dirty="0" smtClean="0"/>
              <a:t> proportions, the null hypothesis is that the difference is equal to zero.  If the 95% confidence interval includes the value zero, the differences are not statistically significant at alpha=0.05.  Let’s go back to our test comparing the ages of males and females at onset of paranoid schizophrenia.  For this test, our null hypothesis is that there are no differences, in other words, the difference in ages is equal to zero.</a:t>
            </a:r>
            <a:endParaRPr lang="en-US" dirty="0"/>
          </a:p>
        </p:txBody>
      </p:sp>
      <p:sp>
        <p:nvSpPr>
          <p:cNvPr id="4" name="Slide Number Placeholder 3"/>
          <p:cNvSpPr>
            <a:spLocks noGrp="1"/>
          </p:cNvSpPr>
          <p:nvPr>
            <p:ph type="sldNum" sz="quarter" idx="10"/>
          </p:nvPr>
        </p:nvSpPr>
        <p:spPr/>
        <p:txBody>
          <a:bodyPr/>
          <a:lstStyle/>
          <a:p>
            <a:fld id="{1B950DF0-0429-DD46-B732-2FDB4D839E7D}"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look at our data for this test.</a:t>
            </a:r>
            <a:r>
              <a:rPr lang="en-US" baseline="0" dirty="0" smtClean="0"/>
              <a:t>  If we subtract the mean male age from the mean female age, we get a sample difference of negative 2.8 years.  You don’t have to calculate it, but the standard error of the difference is 2.45.  So, let’s plug those numbers into our formula for a confidence interval.  Negative 2.8 +/- 2 times 2.45.  We rounded the critical value for 95% confidence of 1.96 up to 2, so that’s where the 2 came from.  Anyway, when we do the calculation we get a 95% confidence interval of -7.7 to 2.1 years.  </a:t>
            </a:r>
            <a:endParaRPr lang="en-US" dirty="0"/>
          </a:p>
        </p:txBody>
      </p:sp>
      <p:sp>
        <p:nvSpPr>
          <p:cNvPr id="4" name="Slide Number Placeholder 3"/>
          <p:cNvSpPr>
            <a:spLocks noGrp="1"/>
          </p:cNvSpPr>
          <p:nvPr>
            <p:ph type="sldNum" sz="quarter" idx="10"/>
          </p:nvPr>
        </p:nvSpPr>
        <p:spPr/>
        <p:txBody>
          <a:bodyPr/>
          <a:lstStyle/>
          <a:p>
            <a:fld id="{1B950DF0-0429-DD46-B732-2FDB4D839E7D}"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95% confidence interval of -7.7 to 2.1 years means that the true population mean difference in age is somewhere between males being 7.7 years younger to males being 2.1 years old than females.  Since the 95% confidence interval includes zero years, we can conclude there is no statistically significant difference in age.  Using confidence intervals also gives us information about the precision of our estimate, something we cannot obtain from </a:t>
            </a:r>
            <a:r>
              <a:rPr lang="en-US" baseline="0" dirty="0" err="1" smtClean="0"/>
              <a:t>p</a:t>
            </a:r>
            <a:r>
              <a:rPr lang="en-US" baseline="0" dirty="0" smtClean="0"/>
              <a:t>-values alone.  One point to note -- this confidence interval is still relatively wide because the sample size is so small.</a:t>
            </a:r>
            <a:endParaRPr lang="en-US" dirty="0"/>
          </a:p>
        </p:txBody>
      </p:sp>
      <p:sp>
        <p:nvSpPr>
          <p:cNvPr id="4" name="Slide Number Placeholder 3"/>
          <p:cNvSpPr>
            <a:spLocks noGrp="1"/>
          </p:cNvSpPr>
          <p:nvPr>
            <p:ph type="sldNum" sz="quarter" idx="10"/>
          </p:nvPr>
        </p:nvSpPr>
        <p:spPr/>
        <p:txBody>
          <a:bodyPr/>
          <a:lstStyle/>
          <a:p>
            <a:fld id="{1B950DF0-0429-DD46-B732-2FDB4D839E7D}"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our other example</a:t>
            </a:r>
            <a:r>
              <a:rPr lang="en-US" baseline="0" dirty="0" smtClean="0"/>
              <a:t> of the CABG/PTCA comparison, the 95% confidence interval is -0.6% to 1.7%.  We can be 95% confident that the true difference in mortality between the CABG and PTCA patients is between -0.6% and 1.7%.  Since this confidence interval contains the value zero, we can conclude that the mortality is not different, based on the confidence interval alone.  </a:t>
            </a:r>
            <a:endParaRPr lang="en-US" dirty="0"/>
          </a:p>
        </p:txBody>
      </p:sp>
      <p:sp>
        <p:nvSpPr>
          <p:cNvPr id="4" name="Slide Number Placeholder 3"/>
          <p:cNvSpPr>
            <a:spLocks noGrp="1"/>
          </p:cNvSpPr>
          <p:nvPr>
            <p:ph type="sldNum" sz="quarter" idx="10"/>
          </p:nvPr>
        </p:nvSpPr>
        <p:spPr/>
        <p:txBody>
          <a:bodyPr/>
          <a:lstStyle/>
          <a:p>
            <a:fld id="{1B950DF0-0429-DD46-B732-2FDB4D839E7D}"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need to remember that for ratio variables, such as relative risk and odds ratio, the value one represents equality.  In these cases, the null hypothesis is always that the ratio is equal to one, so if the confidence interval includes the value one, the difference is not statistically significant at the given alpha level.</a:t>
            </a:r>
            <a:endParaRPr lang="en-US" dirty="0"/>
          </a:p>
        </p:txBody>
      </p:sp>
      <p:sp>
        <p:nvSpPr>
          <p:cNvPr id="4" name="Slide Number Placeholder 3"/>
          <p:cNvSpPr>
            <a:spLocks noGrp="1"/>
          </p:cNvSpPr>
          <p:nvPr>
            <p:ph type="sldNum" sz="quarter" idx="10"/>
          </p:nvPr>
        </p:nvSpPr>
        <p:spPr/>
        <p:txBody>
          <a:bodyPr/>
          <a:lstStyle/>
          <a:p>
            <a:fld id="{1B950DF0-0429-DD46-B732-2FDB4D839E7D}"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many different types of inferential statistical tests.  The most common ones however compare means, compare proportions,</a:t>
            </a:r>
            <a:r>
              <a:rPr lang="en-US" baseline="0" dirty="0" smtClean="0"/>
              <a:t> or test for association between two quantitative variables.  If you have interval or ratio-level data you will compare means.  If you have two groups, you will typically use the </a:t>
            </a:r>
            <a:r>
              <a:rPr lang="en-US" baseline="0" dirty="0" err="1" smtClean="0"/>
              <a:t>t</a:t>
            </a:r>
            <a:r>
              <a:rPr lang="en-US" baseline="0" dirty="0" smtClean="0"/>
              <a:t>-test for either paired or 2 samples.  If you have 2 or more groups, you can also use an Analysis of Variance, typically known as an ANOVA.  If you have categorical, in other words, nominal or ordinal data, you will typically use a chi-square or Fisher’s exact test.  If you want to test for association between two numeric variables, you will typically use correlation and/or regression.  </a:t>
            </a:r>
            <a:endParaRPr lang="en-US" dirty="0" smtClean="0"/>
          </a:p>
          <a:p>
            <a:endParaRPr lang="en-US" dirty="0"/>
          </a:p>
        </p:txBody>
      </p:sp>
      <p:sp>
        <p:nvSpPr>
          <p:cNvPr id="4" name="Slide Number Placeholder 3"/>
          <p:cNvSpPr>
            <a:spLocks noGrp="1"/>
          </p:cNvSpPr>
          <p:nvPr>
            <p:ph type="sldNum" sz="quarter" idx="10"/>
          </p:nvPr>
        </p:nvSpPr>
        <p:spPr/>
        <p:txBody>
          <a:bodyPr/>
          <a:lstStyle/>
          <a:p>
            <a:fld id="{A4FA73C1-CF75-4361-8CFF-126E1DB53ED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mentioned previously,</a:t>
            </a:r>
            <a:r>
              <a:rPr lang="en-US" baseline="0" dirty="0" smtClean="0"/>
              <a:t> hypothesis testing produces a </a:t>
            </a:r>
            <a:r>
              <a:rPr lang="en-US" baseline="0" dirty="0" err="1" smtClean="0"/>
              <a:t>p</a:t>
            </a:r>
            <a:r>
              <a:rPr lang="en-US" baseline="0" dirty="0" smtClean="0"/>
              <a:t>-value or probability value.  This </a:t>
            </a:r>
            <a:r>
              <a:rPr lang="en-US" baseline="0" dirty="0" err="1" smtClean="0"/>
              <a:t>p</a:t>
            </a:r>
            <a:r>
              <a:rPr lang="en-US" baseline="0" dirty="0" smtClean="0"/>
              <a:t>=value is compared to a probability distribution to determine the probability of obtaining the result, if the result is not true in the population.  A normal distribution which we’ve already discussed, is one type of probability distribution.  Another type is the </a:t>
            </a:r>
            <a:r>
              <a:rPr lang="en-US" baseline="0" dirty="0" err="1" smtClean="0"/>
              <a:t>t</a:t>
            </a:r>
            <a:r>
              <a:rPr lang="en-US" baseline="0" dirty="0" smtClean="0"/>
              <a:t>-distribution</a:t>
            </a:r>
            <a:endParaRPr lang="en-US" dirty="0" smtClean="0"/>
          </a:p>
          <a:p>
            <a:endParaRPr lang="en-US" dirty="0"/>
          </a:p>
        </p:txBody>
      </p:sp>
      <p:sp>
        <p:nvSpPr>
          <p:cNvPr id="4" name="Slide Number Placeholder 3"/>
          <p:cNvSpPr>
            <a:spLocks noGrp="1"/>
          </p:cNvSpPr>
          <p:nvPr>
            <p:ph type="sldNum" sz="quarter" idx="10"/>
          </p:nvPr>
        </p:nvSpPr>
        <p:spPr/>
        <p:txBody>
          <a:bodyPr/>
          <a:lstStyle/>
          <a:p>
            <a:fld id="{A4FA73C1-CF75-4361-8CFF-126E1DB53ED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Statistical</a:t>
            </a:r>
            <a:r>
              <a:rPr lang="en-US" baseline="0" dirty="0" smtClean="0"/>
              <a:t> hypothesis testing is a 4 step process.  You begin by first formulating your null and alternative, or research, hypotheses.  Second, you determine your accepted levels for alpha error, also known as Type 1 error, and beta error, also known as Type 2 error.  The third step is to compute the statistical test and determine significance.  Lastly, you draw conclusions based on your analysis.   </a:t>
            </a:r>
            <a:endParaRPr lang="en-US" dirty="0" smtClean="0"/>
          </a:p>
          <a:p>
            <a:endParaRPr lang="en-US" dirty="0"/>
          </a:p>
        </p:txBody>
      </p:sp>
      <p:sp>
        <p:nvSpPr>
          <p:cNvPr id="4" name="Slide Number Placeholder 3"/>
          <p:cNvSpPr>
            <a:spLocks noGrp="1"/>
          </p:cNvSpPr>
          <p:nvPr>
            <p:ph type="sldNum" sz="quarter" idx="10"/>
          </p:nvPr>
        </p:nvSpPr>
        <p:spPr/>
        <p:txBody>
          <a:bodyPr/>
          <a:lstStyle/>
          <a:p>
            <a:fld id="{A4FA73C1-CF75-4361-8CFF-126E1DB53ED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let’s start at the beginning.</a:t>
            </a:r>
            <a:r>
              <a:rPr lang="en-US" baseline="0" dirty="0" smtClean="0"/>
              <a:t>  In step 1, you formulate your null and research hypotheses.  The null hypothesis, notated as capital H followed by subscript zero, postulates that there is no difference between your groups, that there is no relationship between the independent and dependent variables.  Now, the dependent variable is the variable of interest, the one you are trying to explain.  It should change in response to some intervention.  The independent variable is the one that represents the intervention on the dependent variable; it represents what’s being manipulated.  In other words, the dependent variable depends on the independent variable.  For example, a person’s diastolic blood pressure reading may be the dependent variable and the dosage of medication given would be the independent variable.  Let’s say you are observing two different groups of patients who are receiving two different medication dosages.  So again, your null hypothesis states that there is no difference between two groups, or no relationship between the independent and dependent variable.   The alternative, or research, hypothesis, uses the notation of capital H followed by subscript R or a number if you have multiple alternative hypotheses.  The alternative hypothesis states that there is a difference between groups, or there is a relationship between the independent and dependent variable.  </a:t>
            </a:r>
            <a:endParaRPr lang="en-US" dirty="0" smtClean="0"/>
          </a:p>
          <a:p>
            <a:endParaRPr lang="en-US" dirty="0"/>
          </a:p>
        </p:txBody>
      </p:sp>
      <p:sp>
        <p:nvSpPr>
          <p:cNvPr id="4" name="Slide Number Placeholder 3"/>
          <p:cNvSpPr>
            <a:spLocks noGrp="1"/>
          </p:cNvSpPr>
          <p:nvPr>
            <p:ph type="sldNum" sz="quarter" idx="10"/>
          </p:nvPr>
        </p:nvSpPr>
        <p:spPr/>
        <p:txBody>
          <a:bodyPr/>
          <a:lstStyle/>
          <a:p>
            <a:fld id="{A4FA73C1-CF75-4361-8CFF-126E1DB53ED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Both null and research hypotheses are either non-directional,</a:t>
            </a:r>
            <a:r>
              <a:rPr lang="en-US" baseline="0" dirty="0" smtClean="0"/>
              <a:t> known as two-tailed, or directional, known as one-tailed.  Non-directional or two-tailed hypotheses simply state that there is or is not a relationship between the independent and dependent variables, they give no information about the assumed nature of the relationship.  With a non-directional test, the null hypothesis is rejected if the probability falls outside the non-rejection region of the curve, in either direction.  Directional, or one-tailed tests make a prediction about the nature of the relationship between the independent and dependent variables, that one is greater than or less than the other.   In a directional test, the null hypothesis is rejected if the value falls outside the non-rejection region under only one side of the curve.  </a:t>
            </a:r>
            <a:endParaRPr lang="en-US" dirty="0" smtClean="0"/>
          </a:p>
          <a:p>
            <a:endParaRPr lang="en-US" dirty="0"/>
          </a:p>
        </p:txBody>
      </p:sp>
      <p:sp>
        <p:nvSpPr>
          <p:cNvPr id="4" name="Slide Number Placeholder 3"/>
          <p:cNvSpPr>
            <a:spLocks noGrp="1"/>
          </p:cNvSpPr>
          <p:nvPr>
            <p:ph type="sldNum" sz="quarter" idx="10"/>
          </p:nvPr>
        </p:nvSpPr>
        <p:spPr/>
        <p:txBody>
          <a:bodyPr/>
          <a:lstStyle/>
          <a:p>
            <a:fld id="{A4FA73C1-CF75-4361-8CFF-126E1DB53ED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look at an example.  Our research question is – Does age</a:t>
            </a:r>
            <a:r>
              <a:rPr lang="en-US" baseline="0" dirty="0" smtClean="0"/>
              <a:t> of onset of paranoid schizophrenia differ for males and females?  For a non-directional or two-tailed test, our null hypothesis would be that male age is equal to female age.  Our research hypothesis is that male age is not equal to female age.   For a directional, or one-tailed test, the null hypothesis would be that male age is less than or equal to female age and the research hypothesis would be that male age is greater than female age.  The opposite could also be hypothesized, the null hypothesis being that male age is greater than or equal to female age and the research hypothesis being that male age is less than female age.  </a:t>
            </a:r>
            <a:endParaRPr lang="en-US" dirty="0" smtClean="0"/>
          </a:p>
          <a:p>
            <a:endParaRPr lang="en-US" dirty="0"/>
          </a:p>
        </p:txBody>
      </p:sp>
      <p:sp>
        <p:nvSpPr>
          <p:cNvPr id="4" name="Slide Number Placeholder 3"/>
          <p:cNvSpPr>
            <a:spLocks noGrp="1"/>
          </p:cNvSpPr>
          <p:nvPr>
            <p:ph type="sldNum" sz="quarter" idx="10"/>
          </p:nvPr>
        </p:nvSpPr>
        <p:spPr/>
        <p:txBody>
          <a:bodyPr/>
          <a:lstStyle/>
          <a:p>
            <a:fld id="{A4FA73C1-CF75-4361-8CFF-126E1DB53ED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that we’ve formulated our null</a:t>
            </a:r>
            <a:r>
              <a:rPr lang="en-US" baseline="0" dirty="0" smtClean="0"/>
              <a:t> and research hypotheses, it’s time to move on to Step 2 in the hypothesis testing process. In step 2, we set our alpha, or Type 1 error, as well as our beta, or type 2 error.  Alpha is the level of significance in hypothesis testing.  Think of it as the maximum amount of risk you are willing to take that your conclusion is incorrect, the probability of rejecting the null hypothesis when it is actually true.  You specify the alpha before the statistical test is performed.  The typical values of alpha specified in medical research are 0.05 and 0.01, which correspond to probabilities of 5% and 1%. We typically use conservative alpha levels because the implications of making an incorrect decision can be very detrimental to a patient.  Alphas have corresponding critical values and in fact these are the same ones we used to calculate confidence intervals.  For an alpha of 0.05, which corresponds to 95% confidence, the critical value is 1.96.  An alpha of 0.01 which corresponds to 99% confidence has a critical value of 2.575.</a:t>
            </a:r>
            <a:endParaRPr lang="en-US" dirty="0" smtClean="0"/>
          </a:p>
          <a:p>
            <a:endParaRPr lang="en-US" dirty="0"/>
          </a:p>
        </p:txBody>
      </p:sp>
      <p:sp>
        <p:nvSpPr>
          <p:cNvPr id="4" name="Slide Number Placeholder 3"/>
          <p:cNvSpPr>
            <a:spLocks noGrp="1"/>
          </p:cNvSpPr>
          <p:nvPr>
            <p:ph type="sldNum" sz="quarter" idx="10"/>
          </p:nvPr>
        </p:nvSpPr>
        <p:spPr/>
        <p:txBody>
          <a:bodyPr/>
          <a:lstStyle/>
          <a:p>
            <a:fld id="{A4FA73C1-CF75-4361-8CFF-126E1DB53ED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fld id="{4C20ADEF-D8AC-4623-A3FA-5A6433F6686F}" type="datetimeFigureOut">
              <a:rPr lang="en-US" smtClean="0"/>
              <a:pPr>
                <a:defRPr/>
              </a:pPr>
              <a:t>1/2/11</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A12C45F-19D2-4292-A166-9027017B9618}" type="slidenum">
              <a:rPr lang="en-US" smtClean="0"/>
              <a:pPr>
                <a:defRPr/>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cstate="print"/>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cstate="print"/>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CDB66251-CCE9-4682-88BD-376797411031}" type="datetimeFigureOut">
              <a:rPr lang="en-US" smtClean="0"/>
              <a:pPr>
                <a:defRPr/>
              </a:pPr>
              <a:t>1/2/11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5D46DA4-579C-4266-8C99-196B8A743CB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508AE00-B1F6-4359-A695-47B833251EB1}" type="datetimeFigureOut">
              <a:rPr lang="en-US" smtClean="0"/>
              <a:pPr>
                <a:defRPr/>
              </a:pPr>
              <a:t>1/2/11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D74EAE4-47F3-4FEF-9C4A-F6E0D2FF13D9}"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74FCD8B-12FE-43DF-89D2-3FD0746B5587}" type="datetimeFigureOut">
              <a:rPr lang="en-US" smtClean="0"/>
              <a:pPr>
                <a:defRPr/>
              </a:pPr>
              <a:t>1/2/11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36F50C5-A9EB-4688-837A-7078A9960B9C}" type="slidenum">
              <a:rPr lang="en-US" smtClean="0"/>
              <a:pPr>
                <a:defRPr/>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9D1C14B0-0BB4-4C4E-BBA7-68F86A9F434B}" type="datetimeFigureOut">
              <a:rPr lang="en-US" smtClean="0"/>
              <a:pPr>
                <a:defRPr/>
              </a:pPr>
              <a:t>1/2/11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B49E8A-B92C-4056-B156-70F15D24260B}"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cstate="print"/>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04BED914-AE2B-4891-A636-66E367A115BE}" type="datetimeFigureOut">
              <a:rPr lang="en-US" smtClean="0"/>
              <a:pPr>
                <a:defRPr/>
              </a:pPr>
              <a:t>1/2/11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833440-ED86-4A80-8FC0-77705C3BF866}" type="slidenum">
              <a:rPr lang="en-US" smtClean="0"/>
              <a:pPr>
                <a:defRPr/>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3A6AD539-595F-4B55-96A1-18A00123C1A0}" type="datetimeFigureOut">
              <a:rPr lang="en-US" smtClean="0"/>
              <a:pPr>
                <a:defRPr/>
              </a:pPr>
              <a:t>1/2/11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8946AC-A505-42E7-AE87-35B27A2AC29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5A5B73D-1C17-4B19-929F-91A7BBA84FA6}" type="datetimeFigureOut">
              <a:rPr lang="en-US" smtClean="0"/>
              <a:pPr>
                <a:defRPr/>
              </a:pPr>
              <a:t>1/2/11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B1AA4845-A08A-4DF4-8D99-E2E7B6D41C67}" type="slidenum">
              <a:rPr lang="en-US" smtClean="0"/>
              <a:pPr/>
              <a:t>‹#›</a:t>
            </a:fld>
            <a:endParaRPr lang="en-US"/>
          </a:p>
        </p:txBody>
      </p:sp>
      <p:pic>
        <p:nvPicPr>
          <p:cNvPr id="7" name="Picture 6" descr="SectionHeaderLeft.jpg"/>
          <p:cNvPicPr>
            <a:picLocks noChangeAspect="1"/>
          </p:cNvPicPr>
          <p:nvPr/>
        </p:nvPicPr>
        <p:blipFill>
          <a:blip r:embed="rId2" cstate="print"/>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26487969-D5FB-46A9-98C4-F9C32636A271}" type="datetimeFigureOut">
              <a:rPr lang="en-US" smtClean="0"/>
              <a:pPr>
                <a:defRPr/>
              </a:pPr>
              <a:t>1/2/11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9B1E78F-9918-45CD-960F-A4A75ECC58B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fld id="{74C2348A-B8C8-449F-9FE5-D397EFE40EBA}" type="datetimeFigureOut">
              <a:rPr lang="en-US" smtClean="0"/>
              <a:pPr>
                <a:defRPr/>
              </a:pPr>
              <a:t>1/2/11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D56E48D-5031-4AAD-877F-2DC4D8AE04A9}" type="slidenum">
              <a:rPr lang="en-US" smtClean="0"/>
              <a:pPr>
                <a:defRPr/>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DD44106F-7558-4BD4-851C-3192C68C9CE2}" type="datetimeFigureOut">
              <a:rPr lang="en-US" smtClean="0"/>
              <a:pPr>
                <a:defRPr/>
              </a:pPr>
              <a:t>1/2/11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E3B637-01FF-47AE-B4D5-47BBEDE71A42}" type="slidenum">
              <a:rPr lang="en-US" smtClean="0"/>
              <a:pPr>
                <a:defRPr/>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DD44106F-7558-4BD4-851C-3192C68C9CE2}" type="datetimeFigureOut">
              <a:rPr lang="en-US" smtClean="0"/>
              <a:pPr>
                <a:defRPr/>
              </a:pPr>
              <a:t>1/2/11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E3B637-01FF-47AE-B4D5-47BBEDE71A42}" type="slidenum">
              <a:rPr lang="en-US" smtClean="0"/>
              <a:pPr>
                <a:defRPr/>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DD44106F-7558-4BD4-851C-3192C68C9CE2}" type="datetimeFigureOut">
              <a:rPr lang="en-US" smtClean="0"/>
              <a:pPr>
                <a:defRPr/>
              </a:pPr>
              <a:t>1/2/11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E3B637-01FF-47AE-B4D5-47BBEDE71A42}" type="slidenum">
              <a:rPr lang="en-US" smtClean="0"/>
              <a:pPr>
                <a:defRPr/>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F2F3C420-C621-40F7-851B-77C50C5BCA7B}" type="datetimeFigureOut">
              <a:rPr lang="en-US" smtClean="0"/>
              <a:pPr>
                <a:defRPr/>
              </a:pPr>
              <a:t>1/2/11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38A9B6A-DB4D-4BE9-A7DC-348A3B109B2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1.jpeg"/><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cstate="print"/>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DD44106F-7558-4BD4-851C-3192C68C9CE2}" type="datetimeFigureOut">
              <a:rPr lang="en-US" smtClean="0"/>
              <a:pPr>
                <a:defRPr/>
              </a:pPr>
              <a:t>1/2/11</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C1E3B637-01FF-47AE-B4D5-47BBEDE71A42}" type="slidenum">
              <a:rPr lang="en-US" smtClean="0"/>
              <a:pPr>
                <a:defRPr/>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oleObject" Target="../embeddings/Microsoft_Word_97_-_2004_Document6.doc"/><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oleObject" Target="../embeddings/Microsoft_Equation7.bin"/><Relationship Id="rId1" Type="http://schemas.openxmlformats.org/officeDocument/2006/relationships/vmlDrawing" Target="../drawings/vmlDrawing5.vml"/><Relationship Id="rId2" Type="http://schemas.openxmlformats.org/officeDocument/2006/relationships/slideLayout" Target="../slideLayouts/slideLayout10.xml"/><Relationship Id="rId3" Type="http://schemas.openxmlformats.org/officeDocument/2006/relationships/notesSlide" Target="../notesSlides/notesSlide15.xml"/><Relationship Id="rId5" Type="http://schemas.openxmlformats.org/officeDocument/2006/relationships/oleObject" Target="../embeddings/Microsoft_Equation8.bin"/></Relationships>
</file>

<file path=ppt/slides/_rels/slide19.xml.rels><?xml version="1.0" encoding="UTF-8" standalone="yes"?>
<Relationships xmlns="http://schemas.openxmlformats.org/package/2006/relationships"><Relationship Id="rId4" Type="http://schemas.openxmlformats.org/officeDocument/2006/relationships/oleObject" Target="../embeddings/Microsoft_Equation9.bin"/><Relationship Id="rId1" Type="http://schemas.openxmlformats.org/officeDocument/2006/relationships/vmlDrawing" Target="../drawings/vmlDrawing6.vml"/><Relationship Id="rId2" Type="http://schemas.openxmlformats.org/officeDocument/2006/relationships/slideLayout" Target="../slideLayouts/slideLayout10.xml"/><Relationship Id="rId3"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4" Type="http://schemas.openxmlformats.org/officeDocument/2006/relationships/oleObject" Target="../embeddings/Microsoft_Excel_97_-_2004_Worksheet10.xls"/><Relationship Id="rId1" Type="http://schemas.openxmlformats.org/officeDocument/2006/relationships/vmlDrawing" Target="../drawings/vmlDrawing7.vml"/><Relationship Id="rId2" Type="http://schemas.openxmlformats.org/officeDocument/2006/relationships/slideLayout" Target="../slideLayouts/slideLayout10.xml"/><Relationship Id="rId3"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oleObject" Target="../embeddings/Microsoft_Excel_97_-_2004_Worksheet2.xl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7.xml"/><Relationship Id="rId5" Type="http://schemas.openxmlformats.org/officeDocument/2006/relationships/oleObject" Target="../embeddings/Microsoft_Excel_97_-_2004_Worksheet3.xls"/></Relationships>
</file>

<file path=ppt/slides/_rels/slide8.xml.rels><?xml version="1.0" encoding="UTF-8" standalone="yes"?>
<Relationships xmlns="http://schemas.openxmlformats.org/package/2006/relationships"><Relationship Id="rId4" Type="http://schemas.openxmlformats.org/officeDocument/2006/relationships/oleObject" Target="../embeddings/Microsoft_Excel_97_-_2004_Worksheet4.xl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8.xml"/><Relationship Id="rId5" Type="http://schemas.openxmlformats.org/officeDocument/2006/relationships/oleObject" Target="../embeddings/Microsoft_Excel_97_-_2004_Worksheet5.xls"/></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en-US" sz="4800" dirty="0" smtClean="0">
                <a:solidFill>
                  <a:srgbClr val="0070C0"/>
                </a:solidFill>
                <a:ea typeface="ＭＳ Ｐゴシック" charset="-128"/>
                <a:cs typeface="ＭＳ Ｐゴシック" charset="-128"/>
              </a:rPr>
              <a:t>Hypothesis </a:t>
            </a:r>
            <a:r>
              <a:rPr lang="en-US" sz="4800" dirty="0" smtClean="0">
                <a:solidFill>
                  <a:srgbClr val="0070C0"/>
                </a:solidFill>
                <a:ea typeface="ＭＳ Ｐゴシック" charset="-128"/>
                <a:cs typeface="ＭＳ Ｐゴシック" charset="-128"/>
              </a:rPr>
              <a:t>Testing</a:t>
            </a:r>
          </a:p>
        </p:txBody>
      </p:sp>
      <p:sp>
        <p:nvSpPr>
          <p:cNvPr id="3" name="Content Placeholder 2"/>
          <p:cNvSpPr>
            <a:spLocks noGrp="1"/>
          </p:cNvSpPr>
          <p:nvPr>
            <p:ph idx="1"/>
          </p:nvPr>
        </p:nvSpPr>
        <p:spPr>
          <a:xfrm>
            <a:off x="457200" y="1981200"/>
            <a:ext cx="8229600" cy="4648200"/>
          </a:xfrm>
        </p:spPr>
        <p:txBody>
          <a:bodyPr>
            <a:normAutofit fontScale="92500" lnSpcReduction="10000"/>
          </a:bodyPr>
          <a:lstStyle/>
          <a:p>
            <a:pPr>
              <a:buFont typeface="Arial" charset="0"/>
              <a:buNone/>
              <a:defRPr/>
            </a:pPr>
            <a:r>
              <a:rPr lang="en-US" sz="2000" dirty="0" smtClean="0"/>
              <a:t>Objectives:</a:t>
            </a:r>
          </a:p>
          <a:p>
            <a:pPr marL="514350" indent="-514350">
              <a:defRPr/>
            </a:pPr>
            <a:r>
              <a:rPr lang="en-US" sz="2000" dirty="0" smtClean="0"/>
              <a:t>Students should be able to identify the null and alternative (research) hypotheses in a statistical test</a:t>
            </a:r>
          </a:p>
          <a:p>
            <a:pPr marL="514350" indent="-514350">
              <a:defRPr/>
            </a:pPr>
            <a:r>
              <a:rPr lang="en-US" sz="2000" dirty="0" smtClean="0"/>
              <a:t>Students should know the difference between one-and two-directional hypothesis testing</a:t>
            </a:r>
          </a:p>
          <a:p>
            <a:pPr marL="514350" indent="-514350">
              <a:defRPr/>
            </a:pPr>
            <a:r>
              <a:rPr lang="en-US" sz="2000" dirty="0" smtClean="0"/>
              <a:t>Students should know what alpha, beta, power, and </a:t>
            </a:r>
            <a:r>
              <a:rPr lang="en-US" sz="2000" dirty="0" err="1" smtClean="0"/>
              <a:t>p</a:t>
            </a:r>
            <a:r>
              <a:rPr lang="en-US" sz="2000" dirty="0" smtClean="0"/>
              <a:t>-values are</a:t>
            </a:r>
          </a:p>
          <a:p>
            <a:pPr marL="514350" indent="-514350">
              <a:defRPr/>
            </a:pPr>
            <a:r>
              <a:rPr lang="en-US" sz="2000" dirty="0" smtClean="0"/>
              <a:t>Students should be able to identify/define type I and type II errors</a:t>
            </a:r>
          </a:p>
          <a:p>
            <a:pPr marL="514350" indent="-514350">
              <a:defRPr/>
            </a:pPr>
            <a:r>
              <a:rPr lang="en-US" sz="2000" dirty="0" smtClean="0"/>
              <a:t>Students should understand the differences between statistical significance and clinical importance</a:t>
            </a:r>
          </a:p>
          <a:p>
            <a:pPr marL="514350" indent="-514350">
              <a:defRPr/>
            </a:pPr>
            <a:r>
              <a:rPr lang="en-US" sz="2000" dirty="0" smtClean="0"/>
              <a:t>Students should know how to determine statistical significance given alpha and a calculated </a:t>
            </a:r>
            <a:r>
              <a:rPr lang="en-US" sz="2000" dirty="0" err="1" smtClean="0"/>
              <a:t>p</a:t>
            </a:r>
            <a:r>
              <a:rPr lang="en-US" sz="2000" dirty="0" smtClean="0"/>
              <a:t>-value OR given alpha and a corresponding confidence interval </a:t>
            </a:r>
          </a:p>
          <a:p>
            <a:pPr marL="514350" indent="-514350">
              <a:defRPr/>
            </a:pPr>
            <a:endParaRPr lang="en-US" dirty="0" smtClean="0"/>
          </a:p>
          <a:p>
            <a:pPr>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accent5"/>
                </a:solidFill>
              </a:rPr>
              <a:t>Step 2:  Set Alpha (Type I) and Beta (Type II) Errors</a:t>
            </a:r>
            <a:endParaRPr lang="en-US" sz="4400" dirty="0"/>
          </a:p>
        </p:txBody>
      </p:sp>
      <p:sp>
        <p:nvSpPr>
          <p:cNvPr id="4" name="Rectangle 3"/>
          <p:cNvSpPr/>
          <p:nvPr/>
        </p:nvSpPr>
        <p:spPr>
          <a:xfrm>
            <a:off x="457200" y="1981200"/>
            <a:ext cx="8229600" cy="3970318"/>
          </a:xfrm>
          <a:prstGeom prst="rect">
            <a:avLst/>
          </a:prstGeom>
        </p:spPr>
        <p:txBody>
          <a:bodyPr wrap="square">
            <a:spAutoFit/>
          </a:bodyPr>
          <a:lstStyle/>
          <a:p>
            <a:pPr eaLnBrk="0" hangingPunct="0">
              <a:tabLst>
                <a:tab pos="457200" algn="l"/>
                <a:tab pos="914400" algn="l"/>
                <a:tab pos="1371600" algn="l"/>
                <a:tab pos="1771650" algn="l"/>
              </a:tabLst>
            </a:pPr>
            <a:r>
              <a:rPr lang="en-US" sz="2400" b="1" dirty="0" smtClean="0">
                <a:solidFill>
                  <a:schemeClr val="accent3"/>
                </a:solidFill>
                <a:latin typeface="+mn-lt"/>
              </a:rPr>
              <a:t>Beta (</a:t>
            </a:r>
            <a:r>
              <a:rPr lang="en-US" sz="2400" b="1" dirty="0" err="1" smtClean="0">
                <a:solidFill>
                  <a:schemeClr val="accent3"/>
                </a:solidFill>
                <a:latin typeface="+mn-lt"/>
                <a:sym typeface="Symbol" charset="2"/>
              </a:rPr>
              <a:t></a:t>
            </a:r>
            <a:r>
              <a:rPr lang="en-US" sz="2400" b="1" dirty="0" smtClean="0">
                <a:solidFill>
                  <a:schemeClr val="accent3"/>
                </a:solidFill>
                <a:latin typeface="+mn-lt"/>
                <a:sym typeface="Symbol" charset="2"/>
              </a:rPr>
              <a:t>) </a:t>
            </a:r>
            <a:r>
              <a:rPr lang="en-US" sz="2400" b="1" dirty="0" smtClean="0">
                <a:solidFill>
                  <a:schemeClr val="accent3"/>
                </a:solidFill>
                <a:latin typeface="+mn-lt"/>
              </a:rPr>
              <a:t>is the probability of accepting the null hypothesis when it is false. </a:t>
            </a:r>
            <a:endParaRPr lang="en-US" sz="2400" b="1" dirty="0" smtClean="0">
              <a:solidFill>
                <a:schemeClr val="accent3"/>
              </a:solidFill>
              <a:latin typeface="+mn-lt"/>
            </a:endParaRPr>
          </a:p>
          <a:p>
            <a:pPr algn="ctr" eaLnBrk="0" hangingPunct="0">
              <a:lnSpc>
                <a:spcPct val="150000"/>
              </a:lnSpc>
              <a:tabLst>
                <a:tab pos="457200" algn="l"/>
                <a:tab pos="914400" algn="l"/>
                <a:tab pos="1371600" algn="l"/>
                <a:tab pos="1771650" algn="l"/>
              </a:tabLst>
            </a:pPr>
            <a:r>
              <a:rPr lang="en-US" sz="2400" dirty="0" smtClean="0">
                <a:latin typeface="+mn-lt"/>
              </a:rPr>
              <a:t>Typical </a:t>
            </a:r>
            <a:r>
              <a:rPr lang="en-US" sz="2400" dirty="0" smtClean="0">
                <a:latin typeface="+mn-lt"/>
              </a:rPr>
              <a:t>values for beta are 0.10 to 0.20</a:t>
            </a:r>
            <a:endParaRPr lang="en-US" sz="2400" dirty="0" smtClean="0">
              <a:latin typeface="+mn-lt"/>
            </a:endParaRPr>
          </a:p>
          <a:p>
            <a:pPr eaLnBrk="0" hangingPunct="0">
              <a:spcBef>
                <a:spcPct val="50000"/>
              </a:spcBef>
              <a:tabLst>
                <a:tab pos="457200" algn="l"/>
                <a:tab pos="914400" algn="l"/>
                <a:tab pos="1371600" algn="l"/>
                <a:tab pos="1771650" algn="l"/>
              </a:tabLst>
            </a:pPr>
            <a:endParaRPr lang="en-US" sz="2400" dirty="0" smtClean="0">
              <a:latin typeface="+mn-lt"/>
              <a:sym typeface="Symbol" charset="2"/>
            </a:endParaRPr>
          </a:p>
          <a:p>
            <a:pPr eaLnBrk="0" hangingPunct="0">
              <a:spcBef>
                <a:spcPct val="50000"/>
              </a:spcBef>
              <a:tabLst>
                <a:tab pos="457200" algn="l"/>
                <a:tab pos="914400" algn="l"/>
                <a:tab pos="1371600" algn="l"/>
                <a:tab pos="1771650" algn="l"/>
              </a:tabLst>
            </a:pPr>
            <a:r>
              <a:rPr lang="en-US" sz="2400" dirty="0" smtClean="0">
                <a:latin typeface="+mn-lt"/>
                <a:sym typeface="Symbol" charset="2"/>
              </a:rPr>
              <a:t>Beta </a:t>
            </a:r>
            <a:r>
              <a:rPr lang="en-US" sz="2400" dirty="0" smtClean="0">
                <a:latin typeface="+mn-lt"/>
                <a:sym typeface="Symbol" charset="2"/>
              </a:rPr>
              <a:t>is directly related to the power of a statistical test:</a:t>
            </a:r>
          </a:p>
          <a:p>
            <a:pPr eaLnBrk="0" hangingPunct="0">
              <a:tabLst>
                <a:tab pos="457200" algn="l"/>
                <a:tab pos="914400" algn="l"/>
                <a:tab pos="1371600" algn="l"/>
                <a:tab pos="1771650" algn="l"/>
              </a:tabLst>
            </a:pPr>
            <a:r>
              <a:rPr lang="en-US" sz="2400" dirty="0" smtClean="0">
                <a:latin typeface="+mn-lt"/>
                <a:sym typeface="Symbol" charset="2"/>
              </a:rPr>
              <a:t>	</a:t>
            </a:r>
            <a:r>
              <a:rPr lang="en-US" sz="2400" dirty="0" smtClean="0">
                <a:solidFill>
                  <a:schemeClr val="accent3"/>
                </a:solidFill>
                <a:latin typeface="+mn-lt"/>
                <a:sym typeface="Symbol" charset="2"/>
              </a:rPr>
              <a:t>Power is the probability of correctly rejecting the null 	hypothesis when it is false.  Power = 1 - Beta</a:t>
            </a:r>
          </a:p>
          <a:p>
            <a:pPr eaLnBrk="0" hangingPunct="0">
              <a:tabLst>
                <a:tab pos="457200" algn="l"/>
                <a:tab pos="914400" algn="l"/>
                <a:tab pos="1371600" algn="l"/>
                <a:tab pos="1771650" algn="l"/>
              </a:tabLst>
            </a:pPr>
            <a:endParaRPr lang="en-US" sz="2400" dirty="0" smtClean="0">
              <a:latin typeface="+mn-lt"/>
              <a:sym typeface="Symbol" charset="2"/>
            </a:endParaRPr>
          </a:p>
          <a:p>
            <a:pPr eaLnBrk="0" hangingPunct="0">
              <a:tabLst>
                <a:tab pos="457200" algn="l"/>
                <a:tab pos="914400" algn="l"/>
                <a:tab pos="1371600" algn="l"/>
                <a:tab pos="1771650" algn="l"/>
              </a:tabLst>
            </a:pPr>
            <a:r>
              <a:rPr lang="en-US" sz="2400" dirty="0" smtClean="0">
                <a:solidFill>
                  <a:schemeClr val="accent1"/>
                </a:solidFill>
                <a:latin typeface="+mn-lt"/>
                <a:sym typeface="Symbol" charset="2"/>
              </a:rPr>
              <a:t>A type II error occurs when a false null hypothesis is accepted.</a:t>
            </a:r>
            <a:endParaRPr lang="en-US" sz="2400" dirty="0">
              <a:solidFill>
                <a:schemeClr val="accent1"/>
              </a:solidFill>
              <a:latin typeface="+mn-lt"/>
              <a:sym typeface="Symbol" charset="2"/>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solidFill>
                  <a:schemeClr val="accent5"/>
                </a:solidFill>
              </a:rPr>
              <a:t>P-values</a:t>
            </a:r>
            <a:endParaRPr lang="en-US" sz="4800" dirty="0">
              <a:solidFill>
                <a:schemeClr val="accent5"/>
              </a:solidFill>
            </a:endParaRPr>
          </a:p>
        </p:txBody>
      </p:sp>
      <p:sp>
        <p:nvSpPr>
          <p:cNvPr id="4" name="Rectangle 3"/>
          <p:cNvSpPr/>
          <p:nvPr/>
        </p:nvSpPr>
        <p:spPr>
          <a:xfrm>
            <a:off x="457200" y="2057400"/>
            <a:ext cx="8229600" cy="4154983"/>
          </a:xfrm>
          <a:prstGeom prst="rect">
            <a:avLst/>
          </a:prstGeom>
        </p:spPr>
        <p:txBody>
          <a:bodyPr wrap="square">
            <a:spAutoFit/>
          </a:bodyPr>
          <a:lstStyle/>
          <a:p>
            <a:pPr eaLnBrk="0" hangingPunct="0">
              <a:tabLst>
                <a:tab pos="457200" algn="l"/>
                <a:tab pos="914400" algn="l"/>
                <a:tab pos="1371600" algn="l"/>
                <a:tab pos="1771650" algn="l"/>
              </a:tabLst>
            </a:pPr>
            <a:r>
              <a:rPr lang="en-US" sz="2400" dirty="0" smtClean="0">
                <a:latin typeface="+mn-lt"/>
                <a:sym typeface="Symbol" charset="2"/>
              </a:rPr>
              <a:t>P-values </a:t>
            </a:r>
            <a:r>
              <a:rPr lang="en-US" sz="2400" dirty="0" smtClean="0">
                <a:latin typeface="+mn-lt"/>
                <a:sym typeface="Symbol" charset="2"/>
              </a:rPr>
              <a:t>are the actual probabilities calculated from a statistical test, and are compared against alpha to determine whether to reject the null hypothesis or not</a:t>
            </a:r>
            <a:r>
              <a:rPr lang="en-US" sz="2400" dirty="0" smtClean="0">
                <a:latin typeface="+mn-lt"/>
                <a:sym typeface="Symbol" charset="2"/>
              </a:rPr>
              <a:t>.</a:t>
            </a:r>
          </a:p>
          <a:p>
            <a:pPr eaLnBrk="0" hangingPunct="0">
              <a:tabLst>
                <a:tab pos="457200" algn="l"/>
                <a:tab pos="914400" algn="l"/>
                <a:tab pos="1371600" algn="l"/>
                <a:tab pos="1771650" algn="l"/>
              </a:tabLst>
            </a:pPr>
            <a:endParaRPr lang="en-US" sz="2400" dirty="0" smtClean="0">
              <a:latin typeface="+mn-lt"/>
              <a:sym typeface="Symbol" charset="2"/>
            </a:endParaRPr>
          </a:p>
          <a:p>
            <a:pPr eaLnBrk="0" hangingPunct="0">
              <a:tabLst>
                <a:tab pos="457200" algn="l"/>
                <a:tab pos="914400" algn="l"/>
                <a:tab pos="1371600" algn="l"/>
                <a:tab pos="1771650" algn="l"/>
              </a:tabLst>
            </a:pPr>
            <a:r>
              <a:rPr lang="en-US" sz="2400" dirty="0" smtClean="0">
                <a:latin typeface="+mn-lt"/>
                <a:sym typeface="Symbol" charset="2"/>
              </a:rPr>
              <a:t>Example:</a:t>
            </a:r>
          </a:p>
          <a:p>
            <a:pPr eaLnBrk="0" hangingPunct="0">
              <a:spcBef>
                <a:spcPct val="50000"/>
              </a:spcBef>
              <a:spcAft>
                <a:spcPct val="50000"/>
              </a:spcAft>
              <a:tabLst>
                <a:tab pos="457200" algn="l"/>
                <a:tab pos="914400" algn="l"/>
                <a:tab pos="1371600" algn="l"/>
                <a:tab pos="1771650" algn="l"/>
              </a:tabLst>
            </a:pPr>
            <a:r>
              <a:rPr lang="en-US" sz="2400" dirty="0" smtClean="0">
                <a:latin typeface="+mn-lt"/>
                <a:sym typeface="Symbol" charset="2"/>
              </a:rPr>
              <a:t>alpha = 0.05;	calculated </a:t>
            </a:r>
            <a:r>
              <a:rPr lang="en-US" sz="2400" dirty="0" err="1" smtClean="0">
                <a:latin typeface="+mn-lt"/>
                <a:sym typeface="Symbol" charset="2"/>
              </a:rPr>
              <a:t>p</a:t>
            </a:r>
            <a:r>
              <a:rPr lang="en-US" sz="2400" dirty="0" smtClean="0">
                <a:latin typeface="+mn-lt"/>
                <a:sym typeface="Symbol" charset="2"/>
              </a:rPr>
              <a:t>-value </a:t>
            </a:r>
            <a:r>
              <a:rPr lang="en-US" sz="2400" dirty="0" smtClean="0">
                <a:latin typeface="+mn-lt"/>
                <a:sym typeface="Symbol" charset="2"/>
              </a:rPr>
              <a:t>= 0.008</a:t>
            </a:r>
            <a:r>
              <a:rPr lang="en-US" sz="2400" dirty="0" smtClean="0">
                <a:latin typeface="+mn-lt"/>
                <a:sym typeface="Symbol" charset="2"/>
              </a:rPr>
              <a:t>; reject </a:t>
            </a:r>
            <a:r>
              <a:rPr lang="en-US" sz="2400" dirty="0" smtClean="0">
                <a:latin typeface="+mn-lt"/>
                <a:sym typeface="Symbol" charset="2"/>
              </a:rPr>
              <a:t>null hypothesis</a:t>
            </a:r>
          </a:p>
          <a:p>
            <a:pPr eaLnBrk="0" hangingPunct="0">
              <a:tabLst>
                <a:tab pos="457200" algn="l"/>
                <a:tab pos="914400" algn="l"/>
                <a:tab pos="1371600" algn="l"/>
                <a:tab pos="1771650" algn="l"/>
              </a:tabLst>
            </a:pPr>
            <a:r>
              <a:rPr lang="en-US" sz="2400" dirty="0" smtClean="0">
                <a:latin typeface="+mn-lt"/>
                <a:sym typeface="Symbol" charset="2"/>
              </a:rPr>
              <a:t>alpha = 0.05;	calculated </a:t>
            </a:r>
            <a:r>
              <a:rPr lang="en-US" sz="2400" dirty="0" err="1" smtClean="0">
                <a:latin typeface="+mn-lt"/>
                <a:sym typeface="Symbol" charset="2"/>
              </a:rPr>
              <a:t>p</a:t>
            </a:r>
            <a:r>
              <a:rPr lang="en-US" sz="2400" dirty="0" smtClean="0">
                <a:latin typeface="+mn-lt"/>
                <a:sym typeface="Symbol" charset="2"/>
              </a:rPr>
              <a:t>-value </a:t>
            </a:r>
            <a:r>
              <a:rPr lang="en-US" sz="2400" dirty="0" smtClean="0">
                <a:latin typeface="+mn-lt"/>
                <a:sym typeface="Symbol" charset="2"/>
              </a:rPr>
              <a:t>= 0.110</a:t>
            </a:r>
            <a:r>
              <a:rPr lang="en-US" sz="2400" dirty="0" smtClean="0">
                <a:latin typeface="+mn-lt"/>
                <a:sym typeface="Symbol" charset="2"/>
              </a:rPr>
              <a:t>; do </a:t>
            </a:r>
            <a:r>
              <a:rPr lang="en-US" sz="2400" dirty="0" smtClean="0">
                <a:latin typeface="+mn-lt"/>
                <a:sym typeface="Symbol" charset="2"/>
              </a:rPr>
              <a:t>not reject null hypothesis</a:t>
            </a:r>
          </a:p>
          <a:p>
            <a:pPr eaLnBrk="0" hangingPunct="0">
              <a:tabLst>
                <a:tab pos="457200" algn="l"/>
                <a:tab pos="914400" algn="l"/>
                <a:tab pos="1371600" algn="l"/>
                <a:tab pos="1771650" algn="l"/>
              </a:tabLst>
            </a:pPr>
            <a:endParaRPr lang="en-US" sz="2400" dirty="0" smtClean="0">
              <a:latin typeface="+mn-lt"/>
              <a:sym typeface="Symbol" charset="2"/>
            </a:endParaRPr>
          </a:p>
          <a:p>
            <a:pPr eaLnBrk="0" hangingPunct="0">
              <a:tabLst>
                <a:tab pos="457200" algn="l"/>
                <a:tab pos="914400" algn="l"/>
                <a:tab pos="1371600" algn="l"/>
                <a:tab pos="1771650" algn="l"/>
              </a:tabLst>
            </a:pPr>
            <a:r>
              <a:rPr lang="en-US" sz="2400" dirty="0" smtClean="0">
                <a:solidFill>
                  <a:schemeClr val="accent1"/>
                </a:solidFill>
                <a:latin typeface="+mn-lt"/>
                <a:sym typeface="Symbol" charset="2"/>
              </a:rPr>
              <a:t>A type I error occurs when a true null hypothesis is rejected. </a:t>
            </a:r>
            <a:endParaRPr lang="en-US" sz="2400" dirty="0">
              <a:solidFill>
                <a:schemeClr val="accent1"/>
              </a:solidFill>
              <a:latin typeface="+mn-lt"/>
              <a:sym typeface="Symbol" charset="2"/>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accent5"/>
                </a:solidFill>
              </a:rPr>
              <a:t>Possible Outcomes in </a:t>
            </a:r>
            <a:br>
              <a:rPr lang="en-US" sz="4400" dirty="0" smtClean="0">
                <a:solidFill>
                  <a:schemeClr val="accent5"/>
                </a:solidFill>
              </a:rPr>
            </a:br>
            <a:r>
              <a:rPr lang="en-US" sz="4400" dirty="0" smtClean="0">
                <a:solidFill>
                  <a:schemeClr val="accent5"/>
                </a:solidFill>
              </a:rPr>
              <a:t>Statistical Testing</a:t>
            </a:r>
            <a:endParaRPr lang="en-US" sz="4400" dirty="0">
              <a:solidFill>
                <a:schemeClr val="accent5"/>
              </a:solidFill>
            </a:endParaRPr>
          </a:p>
        </p:txBody>
      </p:sp>
      <p:grpSp>
        <p:nvGrpSpPr>
          <p:cNvPr id="4" name="Group 2"/>
          <p:cNvGrpSpPr>
            <a:grpSpLocks/>
          </p:cNvGrpSpPr>
          <p:nvPr/>
        </p:nvGrpSpPr>
        <p:grpSpPr bwMode="auto">
          <a:xfrm>
            <a:off x="457200" y="2133600"/>
            <a:ext cx="8229600" cy="4267200"/>
            <a:chOff x="0" y="-96"/>
            <a:chExt cx="5642" cy="3744"/>
          </a:xfrm>
        </p:grpSpPr>
        <p:sp>
          <p:nvSpPr>
            <p:cNvPr id="5" name="Rectangle 3"/>
            <p:cNvSpPr>
              <a:spLocks noChangeArrowheads="1"/>
            </p:cNvSpPr>
            <p:nvPr/>
          </p:nvSpPr>
          <p:spPr bwMode="auto">
            <a:xfrm>
              <a:off x="0" y="912"/>
              <a:ext cx="5040" cy="2736"/>
            </a:xfrm>
            <a:prstGeom prst="rect">
              <a:avLst/>
            </a:prstGeom>
            <a:solidFill>
              <a:srgbClr val="FFFFFF"/>
            </a:solidFill>
            <a:ln w="9525">
              <a:solidFill>
                <a:srgbClr val="FFFFFF"/>
              </a:solidFill>
              <a:miter lim="800000"/>
              <a:headEnd/>
              <a:tailEnd/>
            </a:ln>
          </p:spPr>
          <p:txBody>
            <a:bodyPr wrap="none" anchor="ctr">
              <a:prstTxWarp prst="textNoShape">
                <a:avLst/>
              </a:prstTxWarp>
            </a:bodyPr>
            <a:lstStyle/>
            <a:p>
              <a:endParaRPr lang="en-US"/>
            </a:p>
          </p:txBody>
        </p:sp>
        <p:graphicFrame>
          <p:nvGraphicFramePr>
            <p:cNvPr id="6" name="Object 2"/>
            <p:cNvGraphicFramePr>
              <a:graphicFrameLocks noChangeAspect="1"/>
            </p:cNvGraphicFramePr>
            <p:nvPr/>
          </p:nvGraphicFramePr>
          <p:xfrm>
            <a:off x="96" y="-96"/>
            <a:ext cx="5546" cy="2193"/>
          </p:xfrm>
          <a:graphic>
            <a:graphicData uri="http://schemas.openxmlformats.org/presentationml/2006/ole">
              <p:oleObj spid="_x0000_s222210" name="Document" r:id="rId4" imgW="5637960" imgH="2228760" progId="Word.Document.8">
                <p:embed/>
              </p:oleObj>
            </a:graphicData>
          </a:graphic>
        </p:graphicFrame>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458" name="Text Box 2"/>
          <p:cNvSpPr txBox="1">
            <a:spLocks noChangeArrowheads="1"/>
          </p:cNvSpPr>
          <p:nvPr/>
        </p:nvSpPr>
        <p:spPr bwMode="auto">
          <a:xfrm>
            <a:off x="609600" y="2286000"/>
            <a:ext cx="8077200" cy="1570038"/>
          </a:xfrm>
          <a:prstGeom prst="rect">
            <a:avLst/>
          </a:prstGeom>
          <a:noFill/>
          <a:ln w="9525">
            <a:noFill/>
            <a:miter lim="800000"/>
            <a:headEnd/>
            <a:tailEnd/>
          </a:ln>
        </p:spPr>
        <p:txBody>
          <a:bodyPr>
            <a:prstTxWarp prst="textNoShape">
              <a:avLst/>
            </a:prstTxWarp>
            <a:spAutoFit/>
          </a:bodyPr>
          <a:lstStyle/>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sz="2400" b="1">
                <a:solidFill>
                  <a:srgbClr val="000099"/>
                </a:solidFill>
              </a:rPr>
              <a:t>Null Hypothesis (H</a:t>
            </a:r>
            <a:r>
              <a:rPr lang="en-US" sz="2400" b="1" baseline="-25000">
                <a:solidFill>
                  <a:srgbClr val="000099"/>
                </a:solidFill>
              </a:rPr>
              <a:t>0</a:t>
            </a:r>
            <a:r>
              <a:rPr lang="en-US" sz="2400" b="1">
                <a:solidFill>
                  <a:srgbClr val="000099"/>
                </a:solidFill>
              </a:rPr>
              <a:t>)</a:t>
            </a:r>
          </a:p>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sz="2400" b="1"/>
              <a:t>There </a:t>
            </a:r>
            <a:r>
              <a:rPr lang="en-US" sz="2400" b="1" u="sng"/>
              <a:t>is no difference</a:t>
            </a:r>
            <a:r>
              <a:rPr lang="en-US" sz="2400" b="1"/>
              <a:t> in posttreatment mortality between the CABG and PTCA groups</a:t>
            </a:r>
          </a:p>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sz="2400" b="1"/>
              <a:t>(the post treatment mortality is equal, i.e. P1 = P2)</a:t>
            </a:r>
          </a:p>
        </p:txBody>
      </p:sp>
      <p:sp>
        <p:nvSpPr>
          <p:cNvPr id="275462" name="Text Box 6"/>
          <p:cNvSpPr txBox="1">
            <a:spLocks noChangeArrowheads="1"/>
          </p:cNvSpPr>
          <p:nvPr/>
        </p:nvSpPr>
        <p:spPr bwMode="auto">
          <a:xfrm>
            <a:off x="685800" y="609600"/>
            <a:ext cx="7772400" cy="13843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solidFill>
                  <a:srgbClr val="000099"/>
                </a:solidFill>
              </a:rPr>
              <a:t>Post treatment mortality in CABG/PTCA study:</a:t>
            </a:r>
          </a:p>
          <a:p>
            <a:pPr>
              <a:spcBef>
                <a:spcPct val="50000"/>
              </a:spcBef>
            </a:pPr>
            <a:r>
              <a:rPr lang="en-US" sz="2400" b="1">
                <a:solidFill>
                  <a:srgbClr val="000099"/>
                </a:solidFill>
              </a:rPr>
              <a:t>What are the null and alternative hypotheses for a two-tailed test?</a:t>
            </a:r>
          </a:p>
        </p:txBody>
      </p:sp>
      <p:sp>
        <p:nvSpPr>
          <p:cNvPr id="275464" name="Text Box 8"/>
          <p:cNvSpPr txBox="1">
            <a:spLocks noChangeArrowheads="1"/>
          </p:cNvSpPr>
          <p:nvPr/>
        </p:nvSpPr>
        <p:spPr bwMode="auto">
          <a:xfrm>
            <a:off x="685800" y="4191000"/>
            <a:ext cx="7772400" cy="1570038"/>
          </a:xfrm>
          <a:prstGeom prst="rect">
            <a:avLst/>
          </a:prstGeom>
          <a:noFill/>
          <a:ln w="9525">
            <a:noFill/>
            <a:miter lim="800000"/>
            <a:headEnd/>
            <a:tailEnd/>
          </a:ln>
        </p:spPr>
        <p:txBody>
          <a:bodyPr>
            <a:prstTxWarp prst="textNoShape">
              <a:avLst/>
            </a:prstTxWarp>
            <a:spAutoFit/>
          </a:bodyPr>
          <a:lstStyle/>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sz="2400" b="1">
                <a:solidFill>
                  <a:srgbClr val="000099"/>
                </a:solidFill>
              </a:rPr>
              <a:t>Research Hypothesis (H</a:t>
            </a:r>
            <a:r>
              <a:rPr lang="en-US" sz="2400" b="1" baseline="-25000">
                <a:solidFill>
                  <a:srgbClr val="000099"/>
                </a:solidFill>
              </a:rPr>
              <a:t>R</a:t>
            </a:r>
            <a:r>
              <a:rPr lang="en-US" sz="2400" b="1">
                <a:solidFill>
                  <a:srgbClr val="000099"/>
                </a:solidFill>
              </a:rPr>
              <a:t>)</a:t>
            </a:r>
          </a:p>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sz="2400" b="1"/>
              <a:t>There </a:t>
            </a:r>
            <a:r>
              <a:rPr lang="en-US" sz="2400" b="1" u="sng"/>
              <a:t>is a difference</a:t>
            </a:r>
            <a:r>
              <a:rPr lang="en-US" sz="2400" b="1"/>
              <a:t> in posttreatment mortality between the CABG and PTCA groups (the post treatment mortality is not equal, i.e. P1</a:t>
            </a:r>
            <a:r>
              <a:rPr lang="en-US" sz="2400" b="1">
                <a:sym typeface="Symbol" charset="2"/>
              </a:rPr>
              <a:t> P2</a:t>
            </a:r>
            <a:r>
              <a:rPr lang="en-US" sz="2400"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5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54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5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autoUpdateAnimBg="0"/>
      <p:bldP spid="275462" grpId="0" autoUpdateAnimBg="0"/>
      <p:bldP spid="275464" grpId="0"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57200" y="827088"/>
            <a:ext cx="8382000" cy="5262562"/>
          </a:xfrm>
          <a:prstGeom prst="rect">
            <a:avLst/>
          </a:prstGeom>
          <a:noFill/>
          <a:ln w="9525">
            <a:noFill/>
            <a:miter lim="800000"/>
            <a:headEnd/>
            <a:tailEnd/>
          </a:ln>
        </p:spPr>
        <p:txBody>
          <a:bodyPr>
            <a:prstTxWarp prst="textNoShape">
              <a:avLst/>
            </a:prstTxWarp>
            <a:spAutoFit/>
          </a:bodyPr>
          <a:lstStyle/>
          <a:p>
            <a:pPr eaLnBrk="0" hangingPunct="0">
              <a:tabLst>
                <a:tab pos="563563" algn="l"/>
                <a:tab pos="914400" algn="l"/>
                <a:tab pos="1371600" algn="l"/>
                <a:tab pos="1771650" algn="l"/>
              </a:tabLst>
            </a:pPr>
            <a:r>
              <a:rPr lang="en-US" sz="2400" b="1">
                <a:solidFill>
                  <a:srgbClr val="990099"/>
                </a:solidFill>
              </a:rPr>
              <a:t>Step 3</a:t>
            </a:r>
          </a:p>
          <a:p>
            <a:pPr eaLnBrk="0" hangingPunct="0">
              <a:tabLst>
                <a:tab pos="563563" algn="l"/>
                <a:tab pos="914400" algn="l"/>
                <a:tab pos="1371600" algn="l"/>
                <a:tab pos="1771650" algn="l"/>
              </a:tabLst>
            </a:pPr>
            <a:r>
              <a:rPr lang="en-US" sz="2400" b="1">
                <a:solidFill>
                  <a:srgbClr val="990099"/>
                </a:solidFill>
              </a:rPr>
              <a:t>Compute statistical test and determine statistical significance</a:t>
            </a:r>
          </a:p>
          <a:p>
            <a:pPr eaLnBrk="0" hangingPunct="0">
              <a:tabLst>
                <a:tab pos="563563" algn="l"/>
                <a:tab pos="914400" algn="l"/>
                <a:tab pos="1371600" algn="l"/>
                <a:tab pos="1771650" algn="l"/>
              </a:tabLst>
            </a:pPr>
            <a:endParaRPr lang="en-US" sz="2400" b="1">
              <a:solidFill>
                <a:srgbClr val="990099"/>
              </a:solidFill>
            </a:endParaRPr>
          </a:p>
          <a:p>
            <a:pPr marL="504825" lvl="1" indent="-212725" eaLnBrk="0" hangingPunct="0">
              <a:buSzPct val="150000"/>
              <a:buFontTx/>
              <a:buChar char="•"/>
              <a:tabLst>
                <a:tab pos="563563" algn="l"/>
                <a:tab pos="914400" algn="l"/>
                <a:tab pos="1371600" algn="l"/>
                <a:tab pos="1771650" algn="l"/>
              </a:tabLst>
            </a:pPr>
            <a:r>
              <a:rPr lang="en-US" sz="2400"/>
              <a:t>Calculations for statistical tests are different depending on the type of test</a:t>
            </a:r>
          </a:p>
          <a:p>
            <a:pPr marL="504825" lvl="1" indent="-212725" eaLnBrk="0" hangingPunct="0">
              <a:spcBef>
                <a:spcPct val="50000"/>
              </a:spcBef>
              <a:buSzPct val="150000"/>
              <a:buFontTx/>
              <a:buChar char="•"/>
              <a:tabLst>
                <a:tab pos="563563" algn="l"/>
                <a:tab pos="914400" algn="l"/>
                <a:tab pos="1371600" algn="l"/>
                <a:tab pos="1771650" algn="l"/>
              </a:tabLst>
            </a:pPr>
            <a:r>
              <a:rPr lang="en-US" sz="2400"/>
              <a:t>All involve determining a value of a test statistic that is then converted to a probability of obtaining that test statistic if the null hypothesis is true.</a:t>
            </a:r>
          </a:p>
          <a:p>
            <a:pPr marL="504825" lvl="1" indent="-212725" eaLnBrk="0" hangingPunct="0">
              <a:spcBef>
                <a:spcPct val="50000"/>
              </a:spcBef>
              <a:buSzPct val="150000"/>
              <a:buFontTx/>
              <a:buChar char="•"/>
              <a:tabLst>
                <a:tab pos="563563" algn="l"/>
                <a:tab pos="914400" algn="l"/>
                <a:tab pos="1371600" algn="l"/>
                <a:tab pos="1771650" algn="l"/>
              </a:tabLst>
            </a:pPr>
            <a:r>
              <a:rPr lang="en-US" sz="2400"/>
              <a:t>The value of a test statistic is determined from the measurement being tested, and the variability of the measurement in the sample (the SE of the measurement).</a:t>
            </a:r>
          </a:p>
        </p:txBody>
      </p:sp>
      <p:sp>
        <p:nvSpPr>
          <p:cNvPr id="27651" name="Text Box 3"/>
          <p:cNvSpPr txBox="1">
            <a:spLocks noChangeArrowheads="1"/>
          </p:cNvSpPr>
          <p:nvPr/>
        </p:nvSpPr>
        <p:spPr bwMode="auto">
          <a:xfrm>
            <a:off x="457200" y="152400"/>
            <a:ext cx="8245475" cy="396875"/>
          </a:xfrm>
          <a:prstGeom prst="rect">
            <a:avLst/>
          </a:prstGeom>
          <a:noFill/>
          <a:ln w="9525">
            <a:noFill/>
            <a:miter lim="800000"/>
            <a:headEnd/>
            <a:tailEnd/>
          </a:ln>
        </p:spPr>
        <p:txBody>
          <a:bodyPr>
            <a:prstTxWarp prst="textNoShape">
              <a:avLst/>
            </a:prstTxWarp>
            <a:spAutoFit/>
          </a:bodyPr>
          <a:lstStyle/>
          <a:p>
            <a:pPr algn="ctr" eaLnBrk="0" hangingPunct="0"/>
            <a:r>
              <a:rPr lang="en-US" sz="2000" b="1"/>
              <a:t>Hypothesis Testing</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6" name="Text Box 2"/>
          <p:cNvSpPr txBox="1">
            <a:spLocks noChangeArrowheads="1"/>
          </p:cNvSpPr>
          <p:nvPr/>
        </p:nvSpPr>
        <p:spPr bwMode="auto">
          <a:xfrm>
            <a:off x="381000" y="381000"/>
            <a:ext cx="8229600" cy="4062413"/>
          </a:xfrm>
          <a:prstGeom prst="rect">
            <a:avLst/>
          </a:prstGeom>
          <a:noFill/>
          <a:ln w="9525">
            <a:noFill/>
            <a:miter lim="800000"/>
            <a:headEnd/>
            <a:tailEnd/>
          </a:ln>
        </p:spPr>
        <p:txBody>
          <a:bodyPr>
            <a:prstTxWarp prst="textNoShape">
              <a:avLst/>
            </a:prstTxWarp>
            <a:spAutoFit/>
          </a:bodyPr>
          <a:lstStyle/>
          <a:p>
            <a:pPr eaLnBrk="0" hangingPunct="0"/>
            <a:r>
              <a:rPr lang="en-US" sz="2400" b="1" u="sng"/>
              <a:t>Example of a statistical test:  two-sample t test</a:t>
            </a:r>
          </a:p>
          <a:p>
            <a:pPr eaLnBrk="0" hangingPunct="0"/>
            <a:endParaRPr lang="en-US"/>
          </a:p>
          <a:p>
            <a:pPr eaLnBrk="0" hangingPunct="0"/>
            <a:r>
              <a:rPr lang="en-US" sz="2400"/>
              <a:t>Does age of onset of paranoid schizophrenia differ for males and females?</a:t>
            </a:r>
          </a:p>
          <a:p>
            <a:pPr lvl="1" eaLnBrk="0" hangingPunct="0"/>
            <a:r>
              <a:rPr lang="en-US" sz="2400"/>
              <a:t>		</a:t>
            </a:r>
          </a:p>
          <a:p>
            <a:pPr lvl="1" eaLnBrk="0" hangingPunct="0"/>
            <a:r>
              <a:rPr lang="en-US" sz="2400"/>
              <a:t>			H</a:t>
            </a:r>
            <a:r>
              <a:rPr lang="en-US" sz="2400" baseline="-25000"/>
              <a:t>0</a:t>
            </a:r>
            <a:r>
              <a:rPr lang="en-US" sz="2400"/>
              <a:t>:  Male Age = Female Age</a:t>
            </a:r>
          </a:p>
          <a:p>
            <a:pPr lvl="1" eaLnBrk="0" hangingPunct="0"/>
            <a:r>
              <a:rPr lang="en-US" sz="2400"/>
              <a:t>			H</a:t>
            </a:r>
            <a:r>
              <a:rPr lang="en-US" sz="2400" baseline="-25000"/>
              <a:t>R</a:t>
            </a:r>
            <a:r>
              <a:rPr lang="en-US" sz="2400"/>
              <a:t>:  Male Age </a:t>
            </a:r>
            <a:r>
              <a:rPr lang="en-US" sz="2400">
                <a:sym typeface="Symbol" charset="2"/>
              </a:rPr>
              <a:t></a:t>
            </a:r>
            <a:r>
              <a:rPr lang="en-US" sz="2400"/>
              <a:t> Female Age</a:t>
            </a:r>
          </a:p>
          <a:p>
            <a:pPr eaLnBrk="0" hangingPunct="0"/>
            <a:endParaRPr lang="en-US" sz="2400"/>
          </a:p>
          <a:p>
            <a:pPr eaLnBrk="0" hangingPunct="0"/>
            <a:r>
              <a:rPr lang="en-US" sz="2400"/>
              <a:t>			 	 </a:t>
            </a:r>
            <a:r>
              <a:rPr lang="en-US" sz="2400" u="sng"/>
              <a:t>n</a:t>
            </a:r>
            <a:r>
              <a:rPr lang="en-US" sz="2400"/>
              <a:t>	</a:t>
            </a:r>
            <a:r>
              <a:rPr lang="en-US" sz="2400" u="sng"/>
              <a:t>mean age</a:t>
            </a:r>
            <a:r>
              <a:rPr lang="en-US" sz="2400"/>
              <a:t>	</a:t>
            </a:r>
            <a:r>
              <a:rPr lang="en-US" sz="2400" u="sng"/>
              <a:t> SD</a:t>
            </a:r>
          </a:p>
          <a:p>
            <a:pPr eaLnBrk="0" hangingPunct="0"/>
            <a:r>
              <a:rPr lang="en-US" sz="2400"/>
              <a:t>		Male	   	12	    26.8	5.8</a:t>
            </a:r>
          </a:p>
          <a:p>
            <a:pPr eaLnBrk="0" hangingPunct="0"/>
            <a:r>
              <a:rPr lang="en-US" sz="2400"/>
              <a:t>		Female 	12	    29.6	6.2	</a:t>
            </a:r>
          </a:p>
        </p:txBody>
      </p:sp>
      <p:graphicFrame>
        <p:nvGraphicFramePr>
          <p:cNvPr id="28674" name="Object 2"/>
          <p:cNvGraphicFramePr>
            <a:graphicFrameLocks noChangeAspect="1"/>
          </p:cNvGraphicFramePr>
          <p:nvPr/>
        </p:nvGraphicFramePr>
        <p:xfrm>
          <a:off x="4514850" y="3321050"/>
          <a:ext cx="112713" cy="214313"/>
        </p:xfrm>
        <a:graphic>
          <a:graphicData uri="http://schemas.openxmlformats.org/presentationml/2006/ole">
            <p:oleObj spid="_x0000_s174082" name="Equation" r:id="rId4" imgW="114120" imgH="215640" progId="Equation.3">
              <p:embed/>
            </p:oleObj>
          </a:graphicData>
        </a:graphic>
      </p:graphicFrame>
      <p:sp>
        <p:nvSpPr>
          <p:cNvPr id="28677" name="Text Box 5"/>
          <p:cNvSpPr txBox="1">
            <a:spLocks noChangeArrowheads="1"/>
          </p:cNvSpPr>
          <p:nvPr/>
        </p:nvSpPr>
        <p:spPr bwMode="auto">
          <a:xfrm>
            <a:off x="1066800" y="5334000"/>
            <a:ext cx="1981200" cy="457200"/>
          </a:xfrm>
          <a:prstGeom prst="rect">
            <a:avLst/>
          </a:prstGeom>
          <a:noFill/>
          <a:ln w="9525">
            <a:noFill/>
            <a:miter lim="800000"/>
            <a:headEnd/>
            <a:tailEnd/>
          </a:ln>
        </p:spPr>
        <p:txBody>
          <a:bodyPr>
            <a:prstTxWarp prst="textNoShape">
              <a:avLst/>
            </a:prstTxWarp>
            <a:spAutoFit/>
          </a:bodyPr>
          <a:lstStyle/>
          <a:p>
            <a:pPr eaLnBrk="0" hangingPunct="0"/>
            <a:r>
              <a:rPr lang="en-US"/>
              <a:t>Test statistic:</a:t>
            </a:r>
          </a:p>
        </p:txBody>
      </p:sp>
      <p:graphicFrame>
        <p:nvGraphicFramePr>
          <p:cNvPr id="28675" name="Object 3"/>
          <p:cNvGraphicFramePr>
            <a:graphicFrameLocks noChangeAspect="1"/>
          </p:cNvGraphicFramePr>
          <p:nvPr/>
        </p:nvGraphicFramePr>
        <p:xfrm>
          <a:off x="3429000" y="4953000"/>
          <a:ext cx="2686050" cy="1338263"/>
        </p:xfrm>
        <a:graphic>
          <a:graphicData uri="http://schemas.openxmlformats.org/presentationml/2006/ole">
            <p:oleObj spid="_x0000_s174083" name="Equation" r:id="rId5" imgW="876240" imgH="431640" progId="Equation.3">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152400" y="311150"/>
            <a:ext cx="8839200" cy="1600200"/>
          </a:xfrm>
          <a:prstGeom prst="rect">
            <a:avLst/>
          </a:prstGeom>
          <a:noFill/>
          <a:ln w="9525">
            <a:noFill/>
            <a:miter lim="800000"/>
            <a:headEnd/>
            <a:tailEnd/>
          </a:ln>
        </p:spPr>
        <p:txBody>
          <a:bodyPr>
            <a:prstTxWarp prst="textNoShape">
              <a:avLst/>
            </a:prstTxWarp>
            <a:spAutoFit/>
          </a:bodyPr>
          <a:lstStyle/>
          <a:p>
            <a:pPr eaLnBrk="0" hangingPunct="0"/>
            <a:r>
              <a:rPr lang="en-US" b="1" u="sng"/>
              <a:t>Example of a statistical test:  two-sample t test</a:t>
            </a:r>
          </a:p>
          <a:p>
            <a:pPr eaLnBrk="0" hangingPunct="0"/>
            <a:endParaRPr lang="en-US" b="1" u="sng"/>
          </a:p>
          <a:p>
            <a:pPr eaLnBrk="0" hangingPunct="0"/>
            <a:r>
              <a:rPr lang="en-US" sz="2400"/>
              <a:t>Does age of onset of paranoid schizophrenia differ for males and females?</a:t>
            </a:r>
          </a:p>
          <a:p>
            <a:pPr lvl="1" eaLnBrk="0" hangingPunct="0">
              <a:lnSpc>
                <a:spcPct val="50000"/>
              </a:lnSpc>
            </a:pPr>
            <a:r>
              <a:rPr lang="en-US" sz="2400"/>
              <a:t>			</a:t>
            </a:r>
          </a:p>
        </p:txBody>
      </p:sp>
      <p:graphicFrame>
        <p:nvGraphicFramePr>
          <p:cNvPr id="29698" name="Object 2"/>
          <p:cNvGraphicFramePr>
            <a:graphicFrameLocks noChangeAspect="1"/>
          </p:cNvGraphicFramePr>
          <p:nvPr/>
        </p:nvGraphicFramePr>
        <p:xfrm>
          <a:off x="4514850" y="3321050"/>
          <a:ext cx="112713" cy="214313"/>
        </p:xfrm>
        <a:graphic>
          <a:graphicData uri="http://schemas.openxmlformats.org/presentationml/2006/ole">
            <p:oleObj spid="_x0000_s176130" name="Equation" r:id="rId4" imgW="114120" imgH="215640" progId="Equation.3">
              <p:embed/>
            </p:oleObj>
          </a:graphicData>
        </a:graphic>
      </p:graphicFrame>
      <p:sp>
        <p:nvSpPr>
          <p:cNvPr id="29700" name="Text Box 4"/>
          <p:cNvSpPr txBox="1">
            <a:spLocks noChangeArrowheads="1"/>
          </p:cNvSpPr>
          <p:nvPr/>
        </p:nvSpPr>
        <p:spPr bwMode="auto">
          <a:xfrm>
            <a:off x="457200" y="1981200"/>
            <a:ext cx="7924800" cy="461963"/>
          </a:xfrm>
          <a:prstGeom prst="rect">
            <a:avLst/>
          </a:prstGeom>
          <a:noFill/>
          <a:ln w="9525">
            <a:noFill/>
            <a:miter lim="800000"/>
            <a:headEnd/>
            <a:tailEnd/>
          </a:ln>
        </p:spPr>
        <p:txBody>
          <a:bodyPr>
            <a:prstTxWarp prst="textNoShape">
              <a:avLst/>
            </a:prstTxWarp>
            <a:spAutoFit/>
          </a:bodyPr>
          <a:lstStyle/>
          <a:p>
            <a:pPr eaLnBrk="0" hangingPunct="0"/>
            <a:r>
              <a:rPr lang="en-US" sz="2400"/>
              <a:t>calculated test statistic:  t = -1.142</a:t>
            </a:r>
          </a:p>
        </p:txBody>
      </p:sp>
      <p:sp>
        <p:nvSpPr>
          <p:cNvPr id="29701" name="Text Box 5"/>
          <p:cNvSpPr txBox="1">
            <a:spLocks noChangeArrowheads="1"/>
          </p:cNvSpPr>
          <p:nvPr/>
        </p:nvSpPr>
        <p:spPr bwMode="auto">
          <a:xfrm>
            <a:off x="457200" y="2819400"/>
            <a:ext cx="8153400" cy="3046988"/>
          </a:xfrm>
          <a:prstGeom prst="rect">
            <a:avLst/>
          </a:prstGeom>
          <a:noFill/>
          <a:ln w="9525">
            <a:noFill/>
            <a:miter lim="800000"/>
            <a:headEnd/>
            <a:tailEnd/>
          </a:ln>
        </p:spPr>
        <p:txBody>
          <a:bodyPr>
            <a:prstTxWarp prst="textNoShape">
              <a:avLst/>
            </a:prstTxWarp>
            <a:spAutoFit/>
          </a:bodyPr>
          <a:lstStyle/>
          <a:p>
            <a:pPr eaLnBrk="0" hangingPunct="0"/>
            <a:r>
              <a:rPr lang="en-US" sz="2400" dirty="0"/>
              <a:t>Critical value of </a:t>
            </a:r>
            <a:r>
              <a:rPr lang="en-US" sz="2400" dirty="0" err="1"/>
              <a:t>t</a:t>
            </a:r>
            <a:r>
              <a:rPr lang="en-US" sz="2400" dirty="0"/>
              <a:t> for alpha = 0.05:  </a:t>
            </a:r>
            <a:r>
              <a:rPr lang="en-US" sz="2400" u="sng" dirty="0"/>
              <a:t>+ </a:t>
            </a:r>
            <a:r>
              <a:rPr lang="en-US" sz="2400" dirty="0"/>
              <a:t>1.960</a:t>
            </a:r>
          </a:p>
          <a:p>
            <a:pPr eaLnBrk="0" hangingPunct="0"/>
            <a:r>
              <a:rPr lang="en-US" sz="2400" dirty="0"/>
              <a:t>The computed value of </a:t>
            </a:r>
            <a:r>
              <a:rPr lang="en-US" sz="2400" dirty="0" err="1"/>
              <a:t>t</a:t>
            </a:r>
            <a:r>
              <a:rPr lang="en-US" sz="2400" dirty="0"/>
              <a:t> does not</a:t>
            </a:r>
            <a:r>
              <a:rPr lang="en-US" sz="2400" dirty="0" smtClean="0"/>
              <a:t> exceed the </a:t>
            </a:r>
            <a:r>
              <a:rPr lang="en-US" sz="2400" dirty="0"/>
              <a:t>critical </a:t>
            </a:r>
            <a:r>
              <a:rPr lang="en-US" sz="2400" dirty="0" smtClean="0"/>
              <a:t>value so the </a:t>
            </a:r>
            <a:r>
              <a:rPr lang="en-US" sz="2400" dirty="0"/>
              <a:t>null hypothesis of no difference in age is not </a:t>
            </a:r>
            <a:r>
              <a:rPr lang="en-US" sz="2400" dirty="0" smtClean="0"/>
              <a:t>rejected (</a:t>
            </a:r>
            <a:r>
              <a:rPr lang="en-US" sz="2400" dirty="0"/>
              <a:t>the </a:t>
            </a:r>
            <a:r>
              <a:rPr lang="en-US" sz="2400" dirty="0" err="1"/>
              <a:t>p</a:t>
            </a:r>
            <a:r>
              <a:rPr lang="en-US" sz="2400" dirty="0"/>
              <a:t> value is greater than 0.05)</a:t>
            </a:r>
          </a:p>
          <a:p>
            <a:pPr eaLnBrk="0" hangingPunct="0"/>
            <a:endParaRPr lang="en-US" sz="2400" dirty="0"/>
          </a:p>
          <a:p>
            <a:pPr eaLnBrk="0" hangingPunct="0"/>
            <a:r>
              <a:rPr lang="en-US" sz="2400" b="1" u="sng" dirty="0"/>
              <a:t>Conclusion:</a:t>
            </a:r>
          </a:p>
          <a:p>
            <a:pPr eaLnBrk="0" hangingPunct="0"/>
            <a:r>
              <a:rPr lang="en-US" sz="2400" dirty="0"/>
              <a:t>The mean age of onset is not different for males versus females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solidFill>
                  <a:schemeClr val="accent5"/>
                </a:solidFill>
              </a:rPr>
              <a:t>Hypothesis Testing</a:t>
            </a:r>
            <a:endParaRPr lang="en-US" sz="4800" dirty="0">
              <a:solidFill>
                <a:schemeClr val="accent5"/>
              </a:solidFill>
            </a:endParaRPr>
          </a:p>
        </p:txBody>
      </p:sp>
      <p:sp>
        <p:nvSpPr>
          <p:cNvPr id="4" name="Text Box 3"/>
          <p:cNvSpPr txBox="1">
            <a:spLocks noChangeArrowheads="1"/>
          </p:cNvSpPr>
          <p:nvPr/>
        </p:nvSpPr>
        <p:spPr bwMode="auto">
          <a:xfrm>
            <a:off x="457200" y="2057400"/>
            <a:ext cx="8229600" cy="4062650"/>
          </a:xfrm>
          <a:prstGeom prst="rect">
            <a:avLst/>
          </a:prstGeom>
          <a:noFill/>
          <a:ln w="9525">
            <a:noFill/>
            <a:miter lim="800000"/>
            <a:headEnd/>
            <a:tailEnd/>
          </a:ln>
        </p:spPr>
        <p:txBody>
          <a:bodyPr wrap="square" lIns="0" tIns="0" rIns="0" bIns="0">
            <a:prstTxWarp prst="textNoShape">
              <a:avLst/>
            </a:prstTxWarp>
            <a:spAutoFit/>
          </a:bodyPr>
          <a:lstStyle/>
          <a:p>
            <a:pPr algn="ctr" eaLnBrk="0" hangingPunct="0">
              <a:spcBef>
                <a:spcPct val="25000"/>
              </a:spcBef>
            </a:pPr>
            <a:r>
              <a:rPr lang="en-US" sz="2400" dirty="0">
                <a:latin typeface="+mn-lt"/>
              </a:rPr>
              <a:t>The second type of inferential statistics</a:t>
            </a:r>
          </a:p>
          <a:p>
            <a:pPr eaLnBrk="0" hangingPunct="0">
              <a:spcBef>
                <a:spcPct val="25000"/>
              </a:spcBef>
            </a:pPr>
            <a:endParaRPr lang="en-US" sz="2400" dirty="0">
              <a:latin typeface="+mn-lt"/>
            </a:endParaRPr>
          </a:p>
          <a:p>
            <a:pPr eaLnBrk="0" hangingPunct="0">
              <a:spcBef>
                <a:spcPct val="25000"/>
              </a:spcBef>
            </a:pPr>
            <a:r>
              <a:rPr lang="en-US" sz="2400" dirty="0">
                <a:latin typeface="+mn-lt"/>
              </a:rPr>
              <a:t>Hypothesis testing is a statistical method used to make comparisons between a single sample and a population, or between 2 or more samples.</a:t>
            </a:r>
          </a:p>
          <a:p>
            <a:pPr eaLnBrk="0" hangingPunct="0">
              <a:spcBef>
                <a:spcPct val="25000"/>
              </a:spcBef>
            </a:pPr>
            <a:endParaRPr lang="en-US" sz="2400" dirty="0">
              <a:latin typeface="+mn-lt"/>
            </a:endParaRPr>
          </a:p>
          <a:p>
            <a:pPr eaLnBrk="0" hangingPunct="0">
              <a:spcBef>
                <a:spcPct val="25000"/>
              </a:spcBef>
            </a:pPr>
            <a:r>
              <a:rPr lang="en-US" sz="2400" dirty="0">
                <a:latin typeface="+mn-lt"/>
              </a:rPr>
              <a:t>The result of a statistical hypothesis test is a probability, called a </a:t>
            </a:r>
            <a:r>
              <a:rPr lang="en-US" sz="2400" b="1" dirty="0" err="1" smtClean="0">
                <a:solidFill>
                  <a:schemeClr val="accent3"/>
                </a:solidFill>
                <a:latin typeface="+mn-lt"/>
              </a:rPr>
              <a:t>p</a:t>
            </a:r>
            <a:r>
              <a:rPr lang="en-US" sz="2400" b="1" dirty="0">
                <a:solidFill>
                  <a:schemeClr val="accent3"/>
                </a:solidFill>
                <a:latin typeface="+mn-lt"/>
              </a:rPr>
              <a:t>-</a:t>
            </a:r>
            <a:r>
              <a:rPr lang="en-US" sz="2400" b="1" dirty="0" smtClean="0">
                <a:solidFill>
                  <a:schemeClr val="accent3"/>
                </a:solidFill>
                <a:latin typeface="+mn-lt"/>
              </a:rPr>
              <a:t>value</a:t>
            </a:r>
            <a:r>
              <a:rPr lang="en-US" sz="2400" dirty="0">
                <a:latin typeface="+mn-lt"/>
              </a:rPr>
              <a:t>, of obtaining the results (or more extreme results) from tests of </a:t>
            </a:r>
            <a:r>
              <a:rPr lang="en-US" sz="2400" dirty="0" smtClean="0">
                <a:latin typeface="+mn-lt"/>
              </a:rPr>
              <a:t>samples, </a:t>
            </a:r>
            <a:r>
              <a:rPr lang="en-US" sz="2400" dirty="0">
                <a:latin typeface="+mn-lt"/>
              </a:rPr>
              <a:t>if the results really weren’t true in the population.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685800" y="1676400"/>
            <a:ext cx="7772400" cy="4524375"/>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solidFill>
                  <a:srgbClr val="000099"/>
                </a:solidFill>
              </a:rPr>
              <a:t>There are a number of statistical tests that can be used:</a:t>
            </a:r>
          </a:p>
          <a:p>
            <a:pPr>
              <a:spcBef>
                <a:spcPct val="50000"/>
              </a:spcBef>
            </a:pPr>
            <a:r>
              <a:rPr lang="en-US" sz="2400" b="1">
                <a:solidFill>
                  <a:srgbClr val="000099"/>
                </a:solidFill>
              </a:rPr>
              <a:t>2 examples are 1) chi-square test, or 2) z test for proportions.  The resulting p values will be the same regardless of the test used.</a:t>
            </a:r>
          </a:p>
          <a:p>
            <a:pPr>
              <a:spcBef>
                <a:spcPct val="50000"/>
              </a:spcBef>
            </a:pPr>
            <a:endParaRPr lang="en-US" sz="2400" b="1">
              <a:solidFill>
                <a:schemeClr val="tx2"/>
              </a:solidFill>
            </a:endParaRPr>
          </a:p>
          <a:p>
            <a:r>
              <a:rPr lang="en-US" sz="2400" b="1">
                <a:solidFill>
                  <a:schemeClr val="tx2"/>
                </a:solidFill>
              </a:rPr>
              <a:t>The researchers used a z test:</a:t>
            </a:r>
          </a:p>
          <a:p>
            <a:r>
              <a:rPr lang="en-US" sz="2400" b="1">
                <a:solidFill>
                  <a:schemeClr val="tx2"/>
                </a:solidFill>
              </a:rPr>
              <a:t>the p value from the test was 0.3508.</a:t>
            </a:r>
          </a:p>
          <a:p>
            <a:pPr>
              <a:spcBef>
                <a:spcPct val="50000"/>
              </a:spcBef>
            </a:pPr>
            <a:endParaRPr lang="en-US" sz="2400" b="1">
              <a:solidFill>
                <a:schemeClr val="tx2"/>
              </a:solidFill>
            </a:endParaRPr>
          </a:p>
          <a:p>
            <a:pPr algn="ctr">
              <a:spcBef>
                <a:spcPct val="50000"/>
              </a:spcBef>
            </a:pPr>
            <a:r>
              <a:rPr lang="en-US" sz="2400" b="1">
                <a:solidFill>
                  <a:schemeClr val="tx2"/>
                </a:solidFill>
              </a:rPr>
              <a:t>If alpha = 0.05, what did they conclude? </a:t>
            </a:r>
          </a:p>
        </p:txBody>
      </p:sp>
      <p:sp>
        <p:nvSpPr>
          <p:cNvPr id="30723" name="Text Box 5"/>
          <p:cNvSpPr txBox="1">
            <a:spLocks noChangeArrowheads="1"/>
          </p:cNvSpPr>
          <p:nvPr/>
        </p:nvSpPr>
        <p:spPr bwMode="auto">
          <a:xfrm>
            <a:off x="685800" y="381000"/>
            <a:ext cx="7772400" cy="120015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Is the post treatment mortality different for patients receiving CABG compared to patients receiving PTCA?</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219200" y="1828800"/>
            <a:ext cx="6096000" cy="1373188"/>
          </a:xfrm>
          <a:prstGeom prst="rect">
            <a:avLst/>
          </a:prstGeom>
          <a:noFill/>
          <a:ln w="9525">
            <a:noFill/>
            <a:miter lim="800000"/>
            <a:headEnd/>
            <a:tailEnd/>
          </a:ln>
        </p:spPr>
        <p:txBody>
          <a:bodyPr rIns="0">
            <a:prstTxWarp prst="textNoShape">
              <a:avLst/>
            </a:prstTxWarp>
            <a:spAutoFit/>
          </a:bodyPr>
          <a:lstStyle/>
          <a:p>
            <a:pPr>
              <a:spcBef>
                <a:spcPct val="50000"/>
              </a:spcBef>
            </a:pPr>
            <a:r>
              <a:rPr lang="en-US" sz="2800" b="1">
                <a:solidFill>
                  <a:srgbClr val="000099"/>
                </a:solidFill>
              </a:rPr>
              <a:t>The p value is 0.3508… this is &gt;0.05, so the conclusion from the study is that there is no difference</a:t>
            </a:r>
          </a:p>
        </p:txBody>
      </p:sp>
      <p:sp>
        <p:nvSpPr>
          <p:cNvPr id="31747" name="Text Box 3"/>
          <p:cNvSpPr txBox="1">
            <a:spLocks noChangeArrowheads="1"/>
          </p:cNvSpPr>
          <p:nvPr/>
        </p:nvSpPr>
        <p:spPr bwMode="auto">
          <a:xfrm>
            <a:off x="685800" y="381000"/>
            <a:ext cx="7772400" cy="120015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Is the post treatment mortality different for patients receiving CABG compared to patients receiving PTCA?</a:t>
            </a:r>
          </a:p>
        </p:txBody>
      </p:sp>
      <p:sp>
        <p:nvSpPr>
          <p:cNvPr id="31748" name="Text Box 4"/>
          <p:cNvSpPr txBox="1">
            <a:spLocks noChangeArrowheads="1"/>
          </p:cNvSpPr>
          <p:nvPr/>
        </p:nvSpPr>
        <p:spPr bwMode="auto">
          <a:xfrm>
            <a:off x="685800" y="3886200"/>
            <a:ext cx="7772400" cy="155416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200" b="1">
                <a:solidFill>
                  <a:srgbClr val="000099"/>
                </a:solidFill>
              </a:rPr>
              <a:t>If there is truly no difference between CABG and PTCA, the probability of obtaining the difference of 0.6% is ~35%</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528763" y="827088"/>
            <a:ext cx="6624637" cy="4524375"/>
          </a:xfrm>
          <a:prstGeom prst="rect">
            <a:avLst/>
          </a:prstGeom>
          <a:noFill/>
          <a:ln w="9525">
            <a:noFill/>
            <a:miter lim="800000"/>
            <a:headEnd/>
            <a:tailEnd/>
          </a:ln>
        </p:spPr>
        <p:txBody>
          <a:bodyPr>
            <a:prstTxWarp prst="textNoShape">
              <a:avLst/>
            </a:prstTxWarp>
            <a:spAutoFit/>
          </a:bodyPr>
          <a:lstStyle/>
          <a:p>
            <a:pPr eaLnBrk="0" hangingPunct="0">
              <a:tabLst>
                <a:tab pos="457200" algn="l"/>
                <a:tab pos="914400" algn="l"/>
                <a:tab pos="1371600" algn="l"/>
                <a:tab pos="1771650" algn="l"/>
              </a:tabLst>
            </a:pPr>
            <a:r>
              <a:rPr lang="en-US" sz="2400" b="1">
                <a:solidFill>
                  <a:srgbClr val="663300"/>
                </a:solidFill>
              </a:rPr>
              <a:t>Step 4</a:t>
            </a:r>
          </a:p>
          <a:p>
            <a:pPr eaLnBrk="0" hangingPunct="0">
              <a:tabLst>
                <a:tab pos="457200" algn="l"/>
                <a:tab pos="914400" algn="l"/>
                <a:tab pos="1371600" algn="l"/>
                <a:tab pos="1771650" algn="l"/>
              </a:tabLst>
            </a:pPr>
            <a:r>
              <a:rPr lang="en-US" sz="2400" b="1">
                <a:solidFill>
                  <a:srgbClr val="663300"/>
                </a:solidFill>
              </a:rPr>
              <a:t>Draw conclusion about the population based on the results of the statistical test on the sample</a:t>
            </a:r>
          </a:p>
          <a:p>
            <a:pPr eaLnBrk="0" hangingPunct="0">
              <a:tabLst>
                <a:tab pos="457200" algn="l"/>
                <a:tab pos="914400" algn="l"/>
                <a:tab pos="1371600" algn="l"/>
                <a:tab pos="1771650" algn="l"/>
              </a:tabLst>
            </a:pPr>
            <a:endParaRPr lang="en-US" sz="2400" b="1">
              <a:solidFill>
                <a:srgbClr val="663300"/>
              </a:solidFill>
            </a:endParaRPr>
          </a:p>
          <a:p>
            <a:pPr eaLnBrk="0" hangingPunct="0">
              <a:tabLst>
                <a:tab pos="457200" algn="l"/>
                <a:tab pos="914400" algn="l"/>
                <a:tab pos="1371600" algn="l"/>
                <a:tab pos="1771650" algn="l"/>
              </a:tabLst>
            </a:pPr>
            <a:r>
              <a:rPr lang="en-US" sz="2400" b="1">
                <a:solidFill>
                  <a:srgbClr val="663300"/>
                </a:solidFill>
              </a:rPr>
              <a:t>Statistical conclusion:  the results either </a:t>
            </a:r>
            <a:r>
              <a:rPr lang="en-US" sz="2400" b="1" u="sng">
                <a:solidFill>
                  <a:srgbClr val="663300"/>
                </a:solidFill>
              </a:rPr>
              <a:t>are</a:t>
            </a:r>
            <a:r>
              <a:rPr lang="en-US" sz="2400" b="1">
                <a:solidFill>
                  <a:srgbClr val="663300"/>
                </a:solidFill>
              </a:rPr>
              <a:t> or </a:t>
            </a:r>
            <a:r>
              <a:rPr lang="en-US" sz="2400" b="1" u="sng">
                <a:solidFill>
                  <a:srgbClr val="663300"/>
                </a:solidFill>
              </a:rPr>
              <a:t>are not</a:t>
            </a:r>
            <a:r>
              <a:rPr lang="en-US" sz="2400" b="1">
                <a:solidFill>
                  <a:srgbClr val="663300"/>
                </a:solidFill>
              </a:rPr>
              <a:t> statistically significant………</a:t>
            </a:r>
          </a:p>
          <a:p>
            <a:pPr eaLnBrk="0" hangingPunct="0">
              <a:tabLst>
                <a:tab pos="457200" algn="l"/>
                <a:tab pos="914400" algn="l"/>
                <a:tab pos="1371600" algn="l"/>
                <a:tab pos="1771650" algn="l"/>
              </a:tabLst>
            </a:pPr>
            <a:endParaRPr lang="en-US" sz="2400" b="1">
              <a:solidFill>
                <a:srgbClr val="663300"/>
              </a:solidFill>
            </a:endParaRPr>
          </a:p>
          <a:p>
            <a:pPr algn="ctr" eaLnBrk="0" hangingPunct="0">
              <a:tabLst>
                <a:tab pos="457200" algn="l"/>
                <a:tab pos="914400" algn="l"/>
                <a:tab pos="1371600" algn="l"/>
                <a:tab pos="1771650" algn="l"/>
              </a:tabLst>
            </a:pPr>
            <a:r>
              <a:rPr lang="en-US" sz="2400" b="1">
                <a:solidFill>
                  <a:srgbClr val="663300"/>
                </a:solidFill>
              </a:rPr>
              <a:t>BUT</a:t>
            </a:r>
          </a:p>
          <a:p>
            <a:pPr algn="ctr" eaLnBrk="0" hangingPunct="0">
              <a:tabLst>
                <a:tab pos="457200" algn="l"/>
                <a:tab pos="914400" algn="l"/>
                <a:tab pos="1371600" algn="l"/>
                <a:tab pos="1771650" algn="l"/>
              </a:tabLst>
            </a:pPr>
            <a:endParaRPr lang="en-US" sz="2400" b="1">
              <a:solidFill>
                <a:srgbClr val="663300"/>
              </a:solidFill>
            </a:endParaRPr>
          </a:p>
          <a:p>
            <a:pPr algn="ctr" eaLnBrk="0" hangingPunct="0">
              <a:tabLst>
                <a:tab pos="457200" algn="l"/>
                <a:tab pos="914400" algn="l"/>
                <a:tab pos="1371600" algn="l"/>
                <a:tab pos="1771650" algn="l"/>
              </a:tabLst>
            </a:pPr>
            <a:r>
              <a:rPr lang="en-US" sz="2400" b="1">
                <a:solidFill>
                  <a:srgbClr val="663300"/>
                </a:solidFill>
              </a:rPr>
              <a:t>You need to interpret the results in a meaningful (and not just statistical) way</a:t>
            </a:r>
          </a:p>
        </p:txBody>
      </p:sp>
      <p:sp>
        <p:nvSpPr>
          <p:cNvPr id="32771" name="Text Box 3"/>
          <p:cNvSpPr txBox="1">
            <a:spLocks noChangeArrowheads="1"/>
          </p:cNvSpPr>
          <p:nvPr/>
        </p:nvSpPr>
        <p:spPr bwMode="auto">
          <a:xfrm>
            <a:off x="457200" y="152400"/>
            <a:ext cx="8245475" cy="396875"/>
          </a:xfrm>
          <a:prstGeom prst="rect">
            <a:avLst/>
          </a:prstGeom>
          <a:noFill/>
          <a:ln w="9525">
            <a:noFill/>
            <a:miter lim="800000"/>
            <a:headEnd/>
            <a:tailEnd/>
          </a:ln>
        </p:spPr>
        <p:txBody>
          <a:bodyPr>
            <a:prstTxWarp prst="textNoShape">
              <a:avLst/>
            </a:prstTxWarp>
            <a:spAutoFit/>
          </a:bodyPr>
          <a:lstStyle/>
          <a:p>
            <a:pPr algn="ctr" eaLnBrk="0" hangingPunct="0"/>
            <a:r>
              <a:rPr lang="en-US" sz="2000" b="1"/>
              <a:t>Hypothesis Testing</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41325" y="466725"/>
            <a:ext cx="8321675" cy="3786188"/>
          </a:xfrm>
          <a:prstGeom prst="rect">
            <a:avLst/>
          </a:prstGeom>
          <a:noFill/>
          <a:ln w="9525">
            <a:noFill/>
            <a:miter lim="800000"/>
            <a:headEnd/>
            <a:tailEnd/>
          </a:ln>
        </p:spPr>
        <p:txBody>
          <a:bodyPr>
            <a:prstTxWarp prst="textNoShape">
              <a:avLst/>
            </a:prstTxWarp>
            <a:spAutoFit/>
          </a:bodyPr>
          <a:lstStyle/>
          <a:p>
            <a:pPr eaLnBrk="0" hangingPunct="0"/>
            <a:r>
              <a:rPr lang="en-US" sz="2400" b="1"/>
              <a:t>Principles for Statistical Significance</a:t>
            </a:r>
          </a:p>
          <a:p>
            <a:pPr eaLnBrk="0" hangingPunct="0"/>
            <a:endParaRPr lang="en-US" sz="2400" b="1"/>
          </a:p>
          <a:p>
            <a:pPr eaLnBrk="0" hangingPunct="0"/>
            <a:r>
              <a:rPr lang="en-US" sz="2400"/>
              <a:t>1.  The size of a p value does </a:t>
            </a:r>
            <a:r>
              <a:rPr lang="en-US" sz="2400" b="1"/>
              <a:t>not</a:t>
            </a:r>
            <a:r>
              <a:rPr lang="en-US" sz="2400"/>
              <a:t> indicate importance of the result.</a:t>
            </a:r>
          </a:p>
          <a:p>
            <a:pPr lvl="2" eaLnBrk="0" hangingPunct="0"/>
            <a:endParaRPr lang="en-US" sz="2400"/>
          </a:p>
          <a:p>
            <a:pPr eaLnBrk="0" hangingPunct="0"/>
            <a:r>
              <a:rPr lang="en-US" sz="2400"/>
              <a:t>2.  Interpret nonsignificance cautiously.</a:t>
            </a:r>
          </a:p>
          <a:p>
            <a:pPr lvl="2" eaLnBrk="0" hangingPunct="0"/>
            <a:r>
              <a:rPr lang="en-US" sz="2400"/>
              <a:t>a.  finding no difference may be important</a:t>
            </a:r>
          </a:p>
          <a:p>
            <a:pPr lvl="2" eaLnBrk="0" hangingPunct="0"/>
            <a:r>
              <a:rPr lang="en-US" sz="2400"/>
              <a:t>b.  statistically nonsignificant </a:t>
            </a:r>
            <a:r>
              <a:rPr lang="en-US" sz="2400">
                <a:sym typeface="Symbol" charset="2"/>
              </a:rPr>
              <a:t></a:t>
            </a:r>
            <a:r>
              <a:rPr lang="en-US" sz="2400"/>
              <a:t> clinically unimportant</a:t>
            </a:r>
          </a:p>
          <a:p>
            <a:pPr lvl="2" eaLnBrk="0" hangingPunct="0"/>
            <a:endParaRPr lang="en-US" sz="2400"/>
          </a:p>
          <a:p>
            <a:pPr eaLnBrk="0" hangingPunct="0"/>
            <a:r>
              <a:rPr lang="en-US" sz="2400"/>
              <a:t>3.  Results may be statistically significant but clinically trivial</a:t>
            </a:r>
            <a:r>
              <a:rPr lang="en-US"/>
              <a:t>.</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266700" y="152400"/>
            <a:ext cx="8572500" cy="2709863"/>
          </a:xfrm>
          <a:prstGeom prst="rect">
            <a:avLst/>
          </a:prstGeom>
          <a:noFill/>
          <a:ln w="9525">
            <a:noFill/>
            <a:miter lim="800000"/>
            <a:headEnd/>
            <a:tailEnd/>
          </a:ln>
        </p:spPr>
        <p:txBody>
          <a:bodyPr>
            <a:prstTxWarp prst="textNoShape">
              <a:avLst/>
            </a:prstTxWarp>
            <a:spAutoFit/>
          </a:bodyPr>
          <a:lstStyle/>
          <a:p>
            <a:pPr marL="457200" indent="-457200" algn="ctr" eaLnBrk="0" hangingPunct="0"/>
            <a:r>
              <a:rPr lang="en-US" sz="2800" b="1" u="sng"/>
              <a:t>P Values vs. Confidence Intervals</a:t>
            </a:r>
          </a:p>
          <a:p>
            <a:pPr marL="457200" indent="-457200" eaLnBrk="0" hangingPunct="0"/>
            <a:endParaRPr lang="en-US" sz="1200" b="1" u="sng"/>
          </a:p>
          <a:p>
            <a:pPr marL="457200" indent="-457200" eaLnBrk="0" hangingPunct="0">
              <a:buClr>
                <a:srgbClr val="000099"/>
              </a:buClr>
              <a:buSzPct val="150000"/>
              <a:buFontTx/>
              <a:buChar char="•"/>
            </a:pPr>
            <a:r>
              <a:rPr lang="en-US" b="1">
                <a:solidFill>
                  <a:srgbClr val="000099"/>
                </a:solidFill>
              </a:rPr>
              <a:t>There is a direct relationship between levels of alpha set for a statistical test and the level set for constructing a confidence interval.</a:t>
            </a:r>
          </a:p>
          <a:p>
            <a:pPr marL="457200" indent="-457200" eaLnBrk="0" hangingPunct="0">
              <a:buClr>
                <a:srgbClr val="000099"/>
              </a:buClr>
              <a:buSzPct val="150000"/>
            </a:pPr>
            <a:endParaRPr lang="en-US" sz="1200" b="1">
              <a:solidFill>
                <a:srgbClr val="000099"/>
              </a:solidFill>
            </a:endParaRPr>
          </a:p>
          <a:p>
            <a:pPr marL="979488" lvl="1" indent="-457200" eaLnBrk="0" hangingPunct="0">
              <a:buClr>
                <a:srgbClr val="000099"/>
              </a:buClr>
              <a:buSzPct val="150000"/>
            </a:pPr>
            <a:r>
              <a:rPr lang="en-US"/>
              <a:t>For example, alpha = 0.05 for a 2-sided statistical test is equivalent to a 95% confidence interval</a:t>
            </a:r>
          </a:p>
        </p:txBody>
      </p:sp>
      <p:grpSp>
        <p:nvGrpSpPr>
          <p:cNvPr id="2" name="Group 3"/>
          <p:cNvGrpSpPr>
            <a:grpSpLocks/>
          </p:cNvGrpSpPr>
          <p:nvPr/>
        </p:nvGrpSpPr>
        <p:grpSpPr bwMode="auto">
          <a:xfrm>
            <a:off x="1752600" y="2438400"/>
            <a:ext cx="5638800" cy="3825875"/>
            <a:chOff x="1104" y="1872"/>
            <a:chExt cx="3552" cy="2410"/>
          </a:xfrm>
        </p:grpSpPr>
        <p:graphicFrame>
          <p:nvGraphicFramePr>
            <p:cNvPr id="14338" name="Object 2"/>
            <p:cNvGraphicFramePr>
              <a:graphicFrameLocks noChangeAspect="1"/>
            </p:cNvGraphicFramePr>
            <p:nvPr/>
          </p:nvGraphicFramePr>
          <p:xfrm>
            <a:off x="1104" y="1872"/>
            <a:ext cx="3504" cy="2395"/>
          </p:xfrm>
          <a:graphic>
            <a:graphicData uri="http://schemas.openxmlformats.org/presentationml/2006/ole">
              <p:oleObj spid="_x0000_s186370" name="Worksheet" r:id="rId4" imgW="8686800" imgH="5943600" progId="Excel.Sheet.8">
                <p:embed/>
              </p:oleObj>
            </a:graphicData>
          </a:graphic>
        </p:graphicFrame>
        <p:sp>
          <p:nvSpPr>
            <p:cNvPr id="14341" name="Line 5"/>
            <p:cNvSpPr>
              <a:spLocks noChangeShapeType="1"/>
            </p:cNvSpPr>
            <p:nvPr/>
          </p:nvSpPr>
          <p:spPr bwMode="auto">
            <a:xfrm>
              <a:off x="2147" y="3984"/>
              <a:ext cx="1526" cy="0"/>
            </a:xfrm>
            <a:prstGeom prst="line">
              <a:avLst/>
            </a:prstGeom>
            <a:noFill/>
            <a:ln w="31750">
              <a:solidFill>
                <a:srgbClr val="000099"/>
              </a:solidFill>
              <a:round/>
              <a:headEnd type="triangle" w="med" len="med"/>
              <a:tailEnd type="triangle" w="med" len="med"/>
            </a:ln>
          </p:spPr>
          <p:txBody>
            <a:bodyPr>
              <a:prstTxWarp prst="textNoShape">
                <a:avLst/>
              </a:prstTxWarp>
            </a:bodyPr>
            <a:lstStyle/>
            <a:p>
              <a:endParaRPr lang="en-US"/>
            </a:p>
          </p:txBody>
        </p:sp>
        <p:sp>
          <p:nvSpPr>
            <p:cNvPr id="14342" name="Text Box 6"/>
            <p:cNvSpPr txBox="1">
              <a:spLocks noChangeArrowheads="1"/>
            </p:cNvSpPr>
            <p:nvPr/>
          </p:nvSpPr>
          <p:spPr bwMode="auto">
            <a:xfrm>
              <a:off x="1104" y="4032"/>
              <a:ext cx="3552" cy="250"/>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2000" b="1" dirty="0">
                  <a:solidFill>
                    <a:srgbClr val="000099"/>
                  </a:solidFill>
                </a:rPr>
                <a:t>95% confidence interval</a:t>
              </a: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28600" y="152400"/>
            <a:ext cx="8572500" cy="6093976"/>
          </a:xfrm>
          <a:prstGeom prst="rect">
            <a:avLst/>
          </a:prstGeom>
          <a:noFill/>
          <a:ln w="9525">
            <a:noFill/>
            <a:miter lim="800000"/>
            <a:headEnd/>
            <a:tailEnd/>
          </a:ln>
        </p:spPr>
        <p:txBody>
          <a:bodyPr lIns="0" rIns="0">
            <a:prstTxWarp prst="textNoShape">
              <a:avLst/>
            </a:prstTxWarp>
            <a:spAutoFit/>
          </a:bodyPr>
          <a:lstStyle/>
          <a:p>
            <a:pPr algn="ctr" defTabSz="846138" eaLnBrk="0" hangingPunct="0"/>
            <a:r>
              <a:rPr lang="en-US" sz="2000" b="1" dirty="0"/>
              <a:t>P Values vs. Confidence Intervals</a:t>
            </a:r>
          </a:p>
          <a:p>
            <a:pPr algn="ctr" defTabSz="846138" eaLnBrk="0" hangingPunct="0"/>
            <a:endParaRPr lang="en-US" sz="2800" b="1" u="sng" dirty="0"/>
          </a:p>
          <a:p>
            <a:pPr defTabSz="846138" eaLnBrk="0" hangingPunct="0"/>
            <a:endParaRPr lang="en-US" sz="1200" b="1" u="sng" dirty="0" smtClean="0"/>
          </a:p>
          <a:p>
            <a:pPr algn="ctr" defTabSz="846138" eaLnBrk="0" hangingPunct="0">
              <a:buClr>
                <a:srgbClr val="000099"/>
              </a:buClr>
              <a:buSzPct val="150000"/>
            </a:pPr>
            <a:r>
              <a:rPr lang="en-US" sz="2000" b="1" dirty="0" smtClean="0">
                <a:solidFill>
                  <a:srgbClr val="000099"/>
                </a:solidFill>
              </a:rPr>
              <a:t>Statistical </a:t>
            </a:r>
            <a:r>
              <a:rPr lang="en-US" sz="2000" b="1" dirty="0">
                <a:solidFill>
                  <a:srgbClr val="000099"/>
                </a:solidFill>
              </a:rPr>
              <a:t>significance can be obtained from a confidence</a:t>
            </a:r>
            <a:r>
              <a:rPr lang="en-US" sz="2000" b="1" dirty="0" smtClean="0">
                <a:solidFill>
                  <a:srgbClr val="000099"/>
                </a:solidFill>
              </a:rPr>
              <a:t> interval </a:t>
            </a:r>
            <a:r>
              <a:rPr lang="en-US" sz="2000" b="1" dirty="0">
                <a:solidFill>
                  <a:srgbClr val="000099"/>
                </a:solidFill>
              </a:rPr>
              <a:t>as well as a hypothesis test</a:t>
            </a:r>
          </a:p>
          <a:p>
            <a:pPr defTabSz="846138" eaLnBrk="0" hangingPunct="0">
              <a:buClr>
                <a:srgbClr val="000099"/>
              </a:buClr>
              <a:buSzPct val="150000"/>
              <a:buFontTx/>
              <a:buChar char="•"/>
            </a:pPr>
            <a:endParaRPr lang="en-US" sz="2000" b="1" dirty="0">
              <a:solidFill>
                <a:srgbClr val="000099"/>
              </a:solidFill>
            </a:endParaRPr>
          </a:p>
          <a:p>
            <a:pPr algn="ctr" defTabSz="846138" eaLnBrk="0" hangingPunct="0">
              <a:buClr>
                <a:srgbClr val="000099"/>
              </a:buClr>
              <a:buSzPct val="150000"/>
            </a:pPr>
            <a:r>
              <a:rPr lang="en-US" sz="2000" b="1" dirty="0">
                <a:solidFill>
                  <a:srgbClr val="000099"/>
                </a:solidFill>
              </a:rPr>
              <a:t>AND</a:t>
            </a:r>
          </a:p>
          <a:p>
            <a:pPr algn="ctr" defTabSz="846138" eaLnBrk="0" hangingPunct="0">
              <a:buClr>
                <a:srgbClr val="000099"/>
              </a:buClr>
              <a:buSzPct val="150000"/>
            </a:pPr>
            <a:endParaRPr lang="en-US" sz="2000" b="1" dirty="0">
              <a:solidFill>
                <a:srgbClr val="000099"/>
              </a:solidFill>
            </a:endParaRPr>
          </a:p>
          <a:p>
            <a:pPr algn="ctr" defTabSz="846138" eaLnBrk="0" hangingPunct="0">
              <a:buClr>
                <a:srgbClr val="000099"/>
              </a:buClr>
              <a:buSzPct val="150000"/>
            </a:pPr>
            <a:r>
              <a:rPr lang="en-US" sz="2000" b="1" dirty="0">
                <a:solidFill>
                  <a:srgbClr val="000099"/>
                </a:solidFill>
              </a:rPr>
              <a:t>Confidence intervals convey more information than </a:t>
            </a:r>
            <a:r>
              <a:rPr lang="en-US" sz="2000" b="1" dirty="0" err="1">
                <a:solidFill>
                  <a:srgbClr val="000099"/>
                </a:solidFill>
              </a:rPr>
              <a:t>p</a:t>
            </a:r>
            <a:r>
              <a:rPr lang="en-US" sz="2000" b="1" dirty="0">
                <a:solidFill>
                  <a:srgbClr val="000099"/>
                </a:solidFill>
              </a:rPr>
              <a:t> values</a:t>
            </a:r>
          </a:p>
          <a:p>
            <a:pPr algn="ctr" defTabSz="846138" eaLnBrk="0" hangingPunct="0">
              <a:buClr>
                <a:srgbClr val="000099"/>
              </a:buClr>
              <a:buSzPct val="150000"/>
            </a:pPr>
            <a:endParaRPr lang="en-US" sz="2000" b="1" dirty="0">
              <a:solidFill>
                <a:srgbClr val="000099"/>
              </a:solidFill>
            </a:endParaRPr>
          </a:p>
          <a:p>
            <a:pPr algn="ctr" defTabSz="846138" eaLnBrk="0" hangingPunct="0">
              <a:buClr>
                <a:srgbClr val="000099"/>
              </a:buClr>
              <a:buSzPct val="150000"/>
            </a:pPr>
            <a:r>
              <a:rPr lang="en-US" sz="2000" b="1" dirty="0">
                <a:solidFill>
                  <a:srgbClr val="000099"/>
                </a:solidFill>
              </a:rPr>
              <a:t>    </a:t>
            </a:r>
            <a:r>
              <a:rPr lang="en-US" sz="2000" b="1" dirty="0">
                <a:solidFill>
                  <a:schemeClr val="tx2"/>
                </a:solidFill>
              </a:rPr>
              <a:t>For this reason, most medical journals now prefer that results be presented with confidence intervals rather than </a:t>
            </a:r>
            <a:r>
              <a:rPr lang="en-US" sz="2000" b="1" dirty="0" err="1">
                <a:solidFill>
                  <a:schemeClr val="tx2"/>
                </a:solidFill>
              </a:rPr>
              <a:t>p</a:t>
            </a:r>
            <a:r>
              <a:rPr lang="en-US" sz="2000" b="1" dirty="0">
                <a:solidFill>
                  <a:schemeClr val="tx2"/>
                </a:solidFill>
              </a:rPr>
              <a:t> values</a:t>
            </a:r>
            <a:r>
              <a:rPr lang="en-US" sz="2000" b="1" dirty="0" smtClean="0">
                <a:solidFill>
                  <a:schemeClr val="tx2"/>
                </a:solidFill>
              </a:rPr>
              <a:t>.</a:t>
            </a:r>
          </a:p>
          <a:p>
            <a:pPr algn="ctr" defTabSz="846138" eaLnBrk="0" hangingPunct="0">
              <a:buClr>
                <a:srgbClr val="000099"/>
              </a:buClr>
              <a:buSzPct val="150000"/>
            </a:pPr>
            <a:endParaRPr lang="en-US" sz="2000" b="1" dirty="0" smtClean="0">
              <a:solidFill>
                <a:schemeClr val="tx2"/>
              </a:solidFill>
            </a:endParaRPr>
          </a:p>
          <a:p>
            <a:pPr algn="ctr" defTabSz="846138" eaLnBrk="0" hangingPunct="0">
              <a:buClr>
                <a:srgbClr val="000099"/>
              </a:buClr>
              <a:buSzPct val="150000"/>
            </a:pPr>
            <a:endParaRPr lang="en-US" sz="2000" b="1" dirty="0" smtClean="0">
              <a:solidFill>
                <a:schemeClr val="tx2"/>
              </a:solidFill>
            </a:endParaRPr>
          </a:p>
          <a:p>
            <a:pPr algn="ctr" eaLnBrk="0" hangingPunct="0">
              <a:spcBef>
                <a:spcPct val="25000"/>
              </a:spcBef>
              <a:buClr>
                <a:srgbClr val="000099"/>
              </a:buClr>
              <a:buSzPct val="150000"/>
            </a:pPr>
            <a:r>
              <a:rPr lang="en-US" sz="2000" b="1" dirty="0" smtClean="0">
                <a:solidFill>
                  <a:srgbClr val="000099"/>
                </a:solidFill>
              </a:rPr>
              <a:t>If the NULL VALUE for a statistical hypothesis test using alpha = 0.05 is contained within the 95% confidence interval,</a:t>
            </a:r>
          </a:p>
          <a:p>
            <a:pPr algn="ctr" eaLnBrk="0" hangingPunct="0">
              <a:spcBef>
                <a:spcPct val="25000"/>
              </a:spcBef>
              <a:buClr>
                <a:srgbClr val="000099"/>
              </a:buClr>
              <a:buSzPct val="150000"/>
            </a:pPr>
            <a:r>
              <a:rPr lang="en-US" sz="2000" b="1" dirty="0" smtClean="0">
                <a:solidFill>
                  <a:srgbClr val="000099"/>
                </a:solidFill>
              </a:rPr>
              <a:t>we can conclude </a:t>
            </a:r>
            <a:r>
              <a:rPr lang="en-US" sz="2000" b="1" u="sng" dirty="0" smtClean="0">
                <a:solidFill>
                  <a:srgbClr val="000099"/>
                </a:solidFill>
              </a:rPr>
              <a:t>NO</a:t>
            </a:r>
            <a:r>
              <a:rPr lang="en-US" sz="2000" b="1" dirty="0" smtClean="0">
                <a:solidFill>
                  <a:srgbClr val="000099"/>
                </a:solidFill>
              </a:rPr>
              <a:t> statistical significance at alpha = 0.05</a:t>
            </a:r>
          </a:p>
          <a:p>
            <a:pPr algn="ctr" eaLnBrk="0" hangingPunct="0">
              <a:spcBef>
                <a:spcPct val="25000"/>
              </a:spcBef>
              <a:buClr>
                <a:srgbClr val="000099"/>
              </a:buClr>
              <a:buSzPct val="150000"/>
            </a:pPr>
            <a:r>
              <a:rPr lang="en-US" sz="2000" b="1" u="sng" dirty="0" smtClean="0">
                <a:solidFill>
                  <a:srgbClr val="000099"/>
                </a:solidFill>
              </a:rPr>
              <a:t>without doing the hypothesis test</a:t>
            </a:r>
            <a:r>
              <a:rPr lang="en-US" sz="2000" b="1" dirty="0" smtClean="0">
                <a:solidFill>
                  <a:srgbClr val="000099"/>
                </a:solidFill>
              </a:rPr>
              <a:t>:</a:t>
            </a:r>
            <a:endParaRPr lang="en-US" sz="2000" b="1" dirty="0" smtClean="0">
              <a:solidFill>
                <a:schemeClr val="tx2"/>
              </a:solidFill>
            </a:endParaRPr>
          </a:p>
          <a:p>
            <a:pPr defTabSz="846138" eaLnBrk="0" hangingPunct="0">
              <a:buClr>
                <a:srgbClr val="000099"/>
              </a:buClr>
              <a:buSzPct val="150000"/>
            </a:pPr>
            <a:endParaRPr lang="en-US" sz="1200" b="1" dirty="0">
              <a:solidFill>
                <a:schemeClr val="tx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95300" y="352425"/>
            <a:ext cx="8115300" cy="396875"/>
          </a:xfrm>
          <a:prstGeom prst="rect">
            <a:avLst/>
          </a:prstGeom>
          <a:noFill/>
          <a:ln w="9525">
            <a:noFill/>
            <a:miter lim="800000"/>
            <a:headEnd/>
            <a:tailEnd/>
          </a:ln>
        </p:spPr>
        <p:txBody>
          <a:bodyPr>
            <a:prstTxWarp prst="textNoShape">
              <a:avLst/>
            </a:prstTxWarp>
            <a:spAutoFit/>
          </a:bodyPr>
          <a:lstStyle/>
          <a:p>
            <a:pPr algn="ctr" eaLnBrk="0" hangingPunct="0"/>
            <a:r>
              <a:rPr lang="en-US" sz="2000" b="1"/>
              <a:t>P Values vs. Confidence Intervals</a:t>
            </a:r>
          </a:p>
        </p:txBody>
      </p:sp>
      <p:sp>
        <p:nvSpPr>
          <p:cNvPr id="17411" name="Text Box 3"/>
          <p:cNvSpPr txBox="1">
            <a:spLocks noChangeArrowheads="1"/>
          </p:cNvSpPr>
          <p:nvPr/>
        </p:nvSpPr>
        <p:spPr bwMode="auto">
          <a:xfrm>
            <a:off x="514350" y="838200"/>
            <a:ext cx="8115300" cy="3139321"/>
          </a:xfrm>
          <a:prstGeom prst="rect">
            <a:avLst/>
          </a:prstGeom>
          <a:noFill/>
          <a:ln w="9525">
            <a:noFill/>
            <a:miter lim="800000"/>
            <a:headEnd/>
            <a:tailEnd/>
          </a:ln>
        </p:spPr>
        <p:txBody>
          <a:bodyPr>
            <a:prstTxWarp prst="textNoShape">
              <a:avLst/>
            </a:prstTxWarp>
            <a:spAutoFit/>
          </a:bodyPr>
          <a:lstStyle/>
          <a:p>
            <a:pPr eaLnBrk="0" hangingPunct="0"/>
            <a:r>
              <a:rPr lang="en-US" b="1" dirty="0"/>
              <a:t>Example:</a:t>
            </a:r>
          </a:p>
          <a:p>
            <a:endParaRPr lang="en-US" b="1" dirty="0">
              <a:solidFill>
                <a:srgbClr val="000099"/>
              </a:solidFill>
            </a:endParaRPr>
          </a:p>
          <a:p>
            <a:r>
              <a:rPr lang="en-US" b="1" dirty="0">
                <a:solidFill>
                  <a:srgbClr val="000099"/>
                </a:solidFill>
              </a:rPr>
              <a:t>For differences between means or proportions, the null hypothesis is that the difference is equal to </a:t>
            </a:r>
            <a:r>
              <a:rPr lang="en-US" b="1" u="sng" dirty="0"/>
              <a:t>zero</a:t>
            </a:r>
            <a:r>
              <a:rPr lang="en-US" b="1" dirty="0">
                <a:solidFill>
                  <a:srgbClr val="000099"/>
                </a:solidFill>
              </a:rPr>
              <a:t>:</a:t>
            </a:r>
            <a:endParaRPr lang="en-US" b="1" dirty="0" smtClean="0">
              <a:solidFill>
                <a:srgbClr val="000099"/>
              </a:solidFill>
            </a:endParaRPr>
          </a:p>
          <a:p>
            <a:endParaRPr lang="en-US" b="1" dirty="0" smtClean="0">
              <a:solidFill>
                <a:srgbClr val="000099"/>
              </a:solidFill>
            </a:endParaRPr>
          </a:p>
          <a:p>
            <a:r>
              <a:rPr lang="en-US" b="1" dirty="0" smtClean="0">
                <a:solidFill>
                  <a:srgbClr val="000099"/>
                </a:solidFill>
              </a:rPr>
              <a:t>If </a:t>
            </a:r>
            <a:r>
              <a:rPr lang="en-US" b="1" dirty="0">
                <a:solidFill>
                  <a:srgbClr val="000099"/>
                </a:solidFill>
              </a:rPr>
              <a:t>the 95% CI includes the value </a:t>
            </a:r>
            <a:r>
              <a:rPr lang="en-US" b="1" u="sng" dirty="0"/>
              <a:t>zero</a:t>
            </a:r>
            <a:r>
              <a:rPr lang="en-US" b="1" dirty="0"/>
              <a:t>,</a:t>
            </a:r>
            <a:r>
              <a:rPr lang="en-US" b="1" dirty="0">
                <a:solidFill>
                  <a:srgbClr val="000099"/>
                </a:solidFill>
              </a:rPr>
              <a:t> the differences are not statistically significant at alpha = 0.05.</a:t>
            </a:r>
          </a:p>
          <a:p>
            <a:endParaRPr lang="en-US" b="1" dirty="0">
              <a:solidFill>
                <a:srgbClr val="000099"/>
              </a:solidFill>
            </a:endParaRPr>
          </a:p>
          <a:p>
            <a:r>
              <a:rPr lang="en-US" b="1" dirty="0">
                <a:solidFill>
                  <a:srgbClr val="000099"/>
                </a:solidFill>
              </a:rPr>
              <a:t>For the test comparing the ages of males and females for onset of paranoid schizophrenia, the null hypothesis is that the difference in age is zero years.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95300" y="352425"/>
            <a:ext cx="8115300" cy="396875"/>
          </a:xfrm>
          <a:prstGeom prst="rect">
            <a:avLst/>
          </a:prstGeom>
          <a:noFill/>
          <a:ln w="9525">
            <a:noFill/>
            <a:miter lim="800000"/>
            <a:headEnd/>
            <a:tailEnd/>
          </a:ln>
        </p:spPr>
        <p:txBody>
          <a:bodyPr>
            <a:prstTxWarp prst="textNoShape">
              <a:avLst/>
            </a:prstTxWarp>
            <a:spAutoFit/>
          </a:bodyPr>
          <a:lstStyle/>
          <a:p>
            <a:pPr algn="ctr" eaLnBrk="0" hangingPunct="0"/>
            <a:r>
              <a:rPr lang="en-US" sz="2000" b="1"/>
              <a:t>P Values vs. Confidence Intervals</a:t>
            </a:r>
          </a:p>
        </p:txBody>
      </p:sp>
      <p:sp>
        <p:nvSpPr>
          <p:cNvPr id="18435" name="Text Box 3"/>
          <p:cNvSpPr txBox="1">
            <a:spLocks noChangeArrowheads="1"/>
          </p:cNvSpPr>
          <p:nvPr/>
        </p:nvSpPr>
        <p:spPr bwMode="auto">
          <a:xfrm>
            <a:off x="381000" y="838200"/>
            <a:ext cx="8534400" cy="4739760"/>
          </a:xfrm>
          <a:prstGeom prst="rect">
            <a:avLst/>
          </a:prstGeom>
          <a:noFill/>
          <a:ln w="9525">
            <a:noFill/>
            <a:miter lim="800000"/>
            <a:headEnd/>
            <a:tailEnd/>
          </a:ln>
        </p:spPr>
        <p:txBody>
          <a:bodyPr>
            <a:prstTxWarp prst="textNoShape">
              <a:avLst/>
            </a:prstTxWarp>
            <a:spAutoFit/>
          </a:bodyPr>
          <a:lstStyle/>
          <a:p>
            <a:pPr eaLnBrk="0" hangingPunct="0"/>
            <a:r>
              <a:rPr lang="en-US" sz="2000" b="1" dirty="0"/>
              <a:t>Example:</a:t>
            </a:r>
          </a:p>
          <a:p>
            <a:pPr eaLnBrk="0" hangingPunct="0"/>
            <a:r>
              <a:rPr lang="en-US" sz="2000" dirty="0"/>
              <a:t>	 	 		</a:t>
            </a:r>
            <a:r>
              <a:rPr lang="en-US" sz="2000" u="sng" dirty="0" err="1"/>
              <a:t>n</a:t>
            </a:r>
            <a:r>
              <a:rPr lang="en-US" sz="2000" dirty="0"/>
              <a:t>	</a:t>
            </a:r>
            <a:r>
              <a:rPr lang="en-US" sz="2000" u="sng" dirty="0"/>
              <a:t>mean age</a:t>
            </a:r>
            <a:r>
              <a:rPr lang="en-US" sz="2000" dirty="0"/>
              <a:t>	</a:t>
            </a:r>
            <a:r>
              <a:rPr lang="en-US" sz="2000" u="sng" dirty="0"/>
              <a:t> SD</a:t>
            </a:r>
          </a:p>
          <a:p>
            <a:pPr eaLnBrk="0" hangingPunct="0"/>
            <a:r>
              <a:rPr lang="en-US" sz="2000" dirty="0"/>
              <a:t>		Male	   	12	    26.8		 5.8</a:t>
            </a:r>
          </a:p>
          <a:p>
            <a:pPr eaLnBrk="0" hangingPunct="0"/>
            <a:r>
              <a:rPr lang="en-US" sz="2000" dirty="0"/>
              <a:t>		Female 	12	    29.6		 6.2</a:t>
            </a:r>
          </a:p>
          <a:p>
            <a:pPr eaLnBrk="0" hangingPunct="0"/>
            <a:endParaRPr lang="en-US" sz="2000" dirty="0"/>
          </a:p>
          <a:p>
            <a:pPr eaLnBrk="0" hangingPunct="0"/>
            <a:r>
              <a:rPr lang="en-US" sz="2000" b="1" dirty="0">
                <a:solidFill>
                  <a:srgbClr val="000099"/>
                </a:solidFill>
              </a:rPr>
              <a:t>The difference in age obtained from the sample is:</a:t>
            </a:r>
          </a:p>
          <a:p>
            <a:pPr eaLnBrk="0" hangingPunct="0"/>
            <a:r>
              <a:rPr lang="en-US" sz="2000" b="1" dirty="0">
                <a:solidFill>
                  <a:srgbClr val="000099"/>
                </a:solidFill>
              </a:rPr>
              <a:t>			 26.8-29.6 = -2.8 years</a:t>
            </a:r>
          </a:p>
          <a:p>
            <a:pPr eaLnBrk="0" hangingPunct="0"/>
            <a:endParaRPr lang="en-US" sz="2000" b="1" dirty="0">
              <a:solidFill>
                <a:srgbClr val="000099"/>
              </a:solidFill>
            </a:endParaRPr>
          </a:p>
          <a:p>
            <a:pPr eaLnBrk="0" hangingPunct="0"/>
            <a:r>
              <a:rPr lang="en-US" sz="2000" b="1" dirty="0">
                <a:solidFill>
                  <a:srgbClr val="000099"/>
                </a:solidFill>
              </a:rPr>
              <a:t>The standard error of the difference is 2.45</a:t>
            </a:r>
          </a:p>
          <a:p>
            <a:pPr eaLnBrk="0" hangingPunct="0"/>
            <a:r>
              <a:rPr lang="en-US" sz="2000" b="1" dirty="0">
                <a:solidFill>
                  <a:srgbClr val="000099"/>
                </a:solidFill>
              </a:rPr>
              <a:t>(calculation not shown)</a:t>
            </a:r>
          </a:p>
          <a:p>
            <a:pPr eaLnBrk="0" hangingPunct="0"/>
            <a:endParaRPr lang="en-US" b="1" dirty="0">
              <a:solidFill>
                <a:srgbClr val="000099"/>
              </a:solidFill>
            </a:endParaRPr>
          </a:p>
          <a:p>
            <a:pPr eaLnBrk="0" hangingPunct="0"/>
            <a:r>
              <a:rPr lang="en-US" sz="2800" b="1" dirty="0"/>
              <a:t>The 95% confidence interval is:</a:t>
            </a:r>
          </a:p>
          <a:p>
            <a:pPr eaLnBrk="0" hangingPunct="0"/>
            <a:r>
              <a:rPr lang="en-US" sz="2800" b="1" dirty="0"/>
              <a:t>	-2.8  +/- 2(2.45)  = -2.8 +/- 4.9 = -7.7 to 2.1 years	</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95300" y="352425"/>
            <a:ext cx="8115300" cy="396875"/>
          </a:xfrm>
          <a:prstGeom prst="rect">
            <a:avLst/>
          </a:prstGeom>
          <a:noFill/>
          <a:ln w="9525">
            <a:noFill/>
            <a:miter lim="800000"/>
            <a:headEnd/>
            <a:tailEnd/>
          </a:ln>
        </p:spPr>
        <p:txBody>
          <a:bodyPr>
            <a:prstTxWarp prst="textNoShape">
              <a:avLst/>
            </a:prstTxWarp>
            <a:spAutoFit/>
          </a:bodyPr>
          <a:lstStyle/>
          <a:p>
            <a:pPr algn="ctr" eaLnBrk="0" hangingPunct="0"/>
            <a:r>
              <a:rPr lang="en-US" sz="2000" b="1"/>
              <a:t>P Values vs. Confidence Intervals</a:t>
            </a:r>
          </a:p>
        </p:txBody>
      </p:sp>
      <p:sp>
        <p:nvSpPr>
          <p:cNvPr id="19459" name="Text Box 3"/>
          <p:cNvSpPr txBox="1">
            <a:spLocks noChangeArrowheads="1"/>
          </p:cNvSpPr>
          <p:nvPr/>
        </p:nvSpPr>
        <p:spPr bwMode="auto">
          <a:xfrm>
            <a:off x="304800" y="958850"/>
            <a:ext cx="8534400" cy="5632310"/>
          </a:xfrm>
          <a:prstGeom prst="rect">
            <a:avLst/>
          </a:prstGeom>
          <a:noFill/>
          <a:ln w="9525">
            <a:noFill/>
            <a:miter lim="800000"/>
            <a:headEnd/>
            <a:tailEnd/>
          </a:ln>
        </p:spPr>
        <p:txBody>
          <a:bodyPr>
            <a:prstTxWarp prst="textNoShape">
              <a:avLst/>
            </a:prstTxWarp>
            <a:spAutoFit/>
          </a:bodyPr>
          <a:lstStyle/>
          <a:p>
            <a:pPr eaLnBrk="0" hangingPunct="0"/>
            <a:r>
              <a:rPr lang="en-US" sz="2400" b="1" dirty="0"/>
              <a:t>The 95% confidence interval is:</a:t>
            </a:r>
            <a:endParaRPr lang="en-US" sz="2400" b="1" dirty="0" smtClean="0"/>
          </a:p>
          <a:p>
            <a:pPr eaLnBrk="0" hangingPunct="0"/>
            <a:r>
              <a:rPr lang="en-US" sz="2400" b="1" dirty="0" smtClean="0"/>
              <a:t>-</a:t>
            </a:r>
            <a:r>
              <a:rPr lang="en-US" sz="2400" b="1" dirty="0"/>
              <a:t>2.8  +/- 2(2.45)  = -2.8 +/- 4.9 = -7.7 to 2.1 years</a:t>
            </a:r>
          </a:p>
          <a:p>
            <a:pPr eaLnBrk="0" hangingPunct="0"/>
            <a:endParaRPr lang="en-US" sz="2400" b="1" dirty="0"/>
          </a:p>
          <a:p>
            <a:pPr eaLnBrk="0" hangingPunct="0"/>
            <a:r>
              <a:rPr lang="en-US" sz="2400" b="1" dirty="0">
                <a:solidFill>
                  <a:srgbClr val="000099"/>
                </a:solidFill>
              </a:rPr>
              <a:t>This means that the true population mean difference in age is somewhere between males being 7.7 years younger to males being 2.1 years older than females</a:t>
            </a:r>
          </a:p>
          <a:p>
            <a:pPr eaLnBrk="0" hangingPunct="0"/>
            <a:endParaRPr lang="en-US" sz="2400" b="1" dirty="0">
              <a:solidFill>
                <a:srgbClr val="000099"/>
              </a:solidFill>
            </a:endParaRPr>
          </a:p>
          <a:p>
            <a:pPr eaLnBrk="0" hangingPunct="0"/>
            <a:r>
              <a:rPr lang="en-US" sz="2400" b="1" dirty="0">
                <a:solidFill>
                  <a:srgbClr val="000099"/>
                </a:solidFill>
              </a:rPr>
              <a:t>The 95% CI includes 0 years, so there is no statistically significant difference in age</a:t>
            </a:r>
            <a:r>
              <a:rPr lang="en-US" sz="2400" b="1" dirty="0" smtClean="0">
                <a:solidFill>
                  <a:srgbClr val="000099"/>
                </a:solidFill>
              </a:rPr>
              <a:t>.  </a:t>
            </a:r>
            <a:r>
              <a:rPr lang="en-US" sz="2400" b="1" dirty="0" smtClean="0">
                <a:solidFill>
                  <a:srgbClr val="000090"/>
                </a:solidFill>
              </a:rPr>
              <a:t>In addition, we have information about the precision of our estimate of the difference, which cannot be obtained from </a:t>
            </a:r>
            <a:r>
              <a:rPr lang="en-US" sz="2400" b="1" dirty="0" err="1" smtClean="0">
                <a:solidFill>
                  <a:srgbClr val="000090"/>
                </a:solidFill>
              </a:rPr>
              <a:t>p</a:t>
            </a:r>
            <a:r>
              <a:rPr lang="en-US" sz="2400" b="1" dirty="0" smtClean="0">
                <a:solidFill>
                  <a:srgbClr val="000090"/>
                </a:solidFill>
              </a:rPr>
              <a:t> values alone.</a:t>
            </a:r>
          </a:p>
          <a:p>
            <a:pPr eaLnBrk="0" hangingPunct="0"/>
            <a:endParaRPr lang="en-US" sz="2400" b="1" dirty="0" smtClean="0">
              <a:solidFill>
                <a:srgbClr val="000099"/>
              </a:solidFill>
            </a:endParaRPr>
          </a:p>
          <a:p>
            <a:pPr eaLnBrk="0" hangingPunct="0"/>
            <a:r>
              <a:rPr lang="en-US" sz="2400" b="1" dirty="0" smtClean="0">
                <a:solidFill>
                  <a:srgbClr val="000099"/>
                </a:solidFill>
              </a:rPr>
              <a:t>Note:  This </a:t>
            </a:r>
            <a:r>
              <a:rPr lang="en-US" sz="2400" b="1" dirty="0">
                <a:solidFill>
                  <a:srgbClr val="000099"/>
                </a:solidFill>
              </a:rPr>
              <a:t>is a relatively wide confidence interval because the sample size is </a:t>
            </a:r>
            <a:r>
              <a:rPr lang="en-US" sz="2400" b="1" dirty="0" smtClean="0">
                <a:solidFill>
                  <a:srgbClr val="000099"/>
                </a:solidFill>
              </a:rPr>
              <a:t>small	</a:t>
            </a:r>
            <a:endParaRPr lang="en-US" sz="2400" b="1" dirty="0">
              <a:solidFill>
                <a:srgbClr val="00009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95300" y="352425"/>
            <a:ext cx="8115300" cy="396875"/>
          </a:xfrm>
          <a:prstGeom prst="rect">
            <a:avLst/>
          </a:prstGeom>
          <a:noFill/>
          <a:ln w="9525">
            <a:noFill/>
            <a:miter lim="800000"/>
            <a:headEnd/>
            <a:tailEnd/>
          </a:ln>
        </p:spPr>
        <p:txBody>
          <a:bodyPr>
            <a:prstTxWarp prst="textNoShape">
              <a:avLst/>
            </a:prstTxWarp>
            <a:spAutoFit/>
          </a:bodyPr>
          <a:lstStyle/>
          <a:p>
            <a:pPr algn="ctr" eaLnBrk="0" hangingPunct="0"/>
            <a:r>
              <a:rPr lang="en-US" sz="2000" b="1"/>
              <a:t>P Values vs. Confidence Intervals</a:t>
            </a:r>
          </a:p>
        </p:txBody>
      </p:sp>
      <p:sp>
        <p:nvSpPr>
          <p:cNvPr id="280579" name="Text Box 3"/>
          <p:cNvSpPr txBox="1">
            <a:spLocks noChangeArrowheads="1"/>
          </p:cNvSpPr>
          <p:nvPr/>
        </p:nvSpPr>
        <p:spPr bwMode="auto">
          <a:xfrm>
            <a:off x="685800" y="2774950"/>
            <a:ext cx="8153400" cy="1200328"/>
          </a:xfrm>
          <a:prstGeom prst="rect">
            <a:avLst/>
          </a:prstGeom>
          <a:noFill/>
          <a:ln w="9525">
            <a:noFill/>
            <a:miter lim="800000"/>
            <a:headEnd/>
            <a:tailEnd/>
          </a:ln>
        </p:spPr>
        <p:txBody>
          <a:bodyPr>
            <a:prstTxWarp prst="textNoShape">
              <a:avLst/>
            </a:prstTxWarp>
            <a:spAutoFit/>
          </a:bodyPr>
          <a:lstStyle/>
          <a:p>
            <a:pPr eaLnBrk="0" hangingPunct="0"/>
            <a:r>
              <a:rPr lang="en-US" sz="2400" b="1" dirty="0">
                <a:solidFill>
                  <a:srgbClr val="000099"/>
                </a:solidFill>
              </a:rPr>
              <a:t>We can be 95% confident that the true difference in mortality between CABG and PTCA </a:t>
            </a:r>
            <a:r>
              <a:rPr lang="en-US" sz="2400" b="1" dirty="0" smtClean="0">
                <a:solidFill>
                  <a:srgbClr val="000099"/>
                </a:solidFill>
              </a:rPr>
              <a:t>is between </a:t>
            </a:r>
            <a:r>
              <a:rPr lang="en-US" sz="2400" b="1" dirty="0">
                <a:solidFill>
                  <a:srgbClr val="000099"/>
                </a:solidFill>
              </a:rPr>
              <a:t>–0.6% and +1.7%</a:t>
            </a:r>
          </a:p>
        </p:txBody>
      </p:sp>
      <p:sp>
        <p:nvSpPr>
          <p:cNvPr id="21508" name="Text Box 4"/>
          <p:cNvSpPr txBox="1">
            <a:spLocks noChangeArrowheads="1"/>
          </p:cNvSpPr>
          <p:nvPr/>
        </p:nvSpPr>
        <p:spPr bwMode="auto">
          <a:xfrm>
            <a:off x="990600" y="990600"/>
            <a:ext cx="7391400" cy="1846659"/>
          </a:xfrm>
          <a:prstGeom prst="rect">
            <a:avLst/>
          </a:prstGeom>
          <a:noFill/>
          <a:ln w="9525">
            <a:noFill/>
            <a:miter lim="800000"/>
            <a:headEnd/>
            <a:tailEnd/>
          </a:ln>
        </p:spPr>
        <p:txBody>
          <a:bodyPr wrap="square">
            <a:prstTxWarp prst="textNoShape">
              <a:avLst/>
            </a:prstTxWarp>
            <a:spAutoFit/>
          </a:bodyPr>
          <a:lstStyle/>
          <a:p>
            <a:pPr eaLnBrk="0" hangingPunct="0"/>
            <a:endParaRPr lang="en-US" b="1" dirty="0"/>
          </a:p>
          <a:p>
            <a:pPr algn="ctr" eaLnBrk="0" hangingPunct="0"/>
            <a:r>
              <a:rPr lang="en-US" sz="2400" b="1" dirty="0"/>
              <a:t>For the CABG/PTCA result:</a:t>
            </a:r>
          </a:p>
          <a:p>
            <a:pPr algn="ctr"/>
            <a:endParaRPr lang="en-US" sz="2400" b="1" dirty="0" smtClean="0">
              <a:solidFill>
                <a:srgbClr val="000099"/>
              </a:solidFill>
            </a:endParaRPr>
          </a:p>
          <a:p>
            <a:pPr algn="ctr"/>
            <a:r>
              <a:rPr lang="en-US" sz="2400" b="1" dirty="0" smtClean="0">
                <a:solidFill>
                  <a:srgbClr val="000099"/>
                </a:solidFill>
              </a:rPr>
              <a:t>The </a:t>
            </a:r>
            <a:r>
              <a:rPr lang="en-US" sz="2400" b="1" dirty="0">
                <a:solidFill>
                  <a:srgbClr val="000099"/>
                </a:solidFill>
              </a:rPr>
              <a:t>95% CI is –0.6% to 1.7%</a:t>
            </a:r>
          </a:p>
          <a:p>
            <a:pPr algn="ctr"/>
            <a:endParaRPr lang="en-US" sz="2400" b="1" dirty="0">
              <a:solidFill>
                <a:srgbClr val="000099"/>
              </a:solidFill>
            </a:endParaRPr>
          </a:p>
        </p:txBody>
      </p:sp>
      <p:sp>
        <p:nvSpPr>
          <p:cNvPr id="280581" name="Text Box 5"/>
          <p:cNvSpPr txBox="1">
            <a:spLocks noChangeArrowheads="1"/>
          </p:cNvSpPr>
          <p:nvPr/>
        </p:nvSpPr>
        <p:spPr bwMode="auto">
          <a:xfrm>
            <a:off x="495300" y="4330700"/>
            <a:ext cx="8153400" cy="1477327"/>
          </a:xfrm>
          <a:prstGeom prst="rect">
            <a:avLst/>
          </a:prstGeom>
          <a:noFill/>
          <a:ln w="9525">
            <a:noFill/>
            <a:miter lim="800000"/>
            <a:headEnd/>
            <a:tailEnd/>
          </a:ln>
        </p:spPr>
        <p:txBody>
          <a:bodyPr>
            <a:prstTxWarp prst="textNoShape">
              <a:avLst/>
            </a:prstTxWarp>
            <a:spAutoFit/>
          </a:bodyPr>
          <a:lstStyle/>
          <a:p>
            <a:r>
              <a:rPr lang="en-US" sz="2400" b="1" dirty="0"/>
              <a:t>This confidence interval </a:t>
            </a:r>
            <a:r>
              <a:rPr lang="en-US" sz="2400" b="1" dirty="0" smtClean="0"/>
              <a:t>contains </a:t>
            </a:r>
            <a:r>
              <a:rPr lang="en-US" sz="2400" b="1" dirty="0"/>
              <a:t>the value </a:t>
            </a:r>
            <a:r>
              <a:rPr lang="en-US" sz="2400" b="1" dirty="0" smtClean="0"/>
              <a:t>zero; therefore, </a:t>
            </a:r>
            <a:r>
              <a:rPr lang="en-US" sz="2400" b="1" dirty="0"/>
              <a:t>we could have concluded that the mortality is not different based on the confidence interval alone.</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0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0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autoUpdateAnimBg="0"/>
      <p:bldP spid="280581" grpId="0"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252"/>
            <a:ext cx="8229599" cy="1323041"/>
          </a:xfrm>
        </p:spPr>
        <p:txBody>
          <a:bodyPr/>
          <a:lstStyle/>
          <a:p>
            <a:pPr algn="ctr"/>
            <a:r>
              <a:rPr lang="en-US" sz="4400" dirty="0" smtClean="0">
                <a:solidFill>
                  <a:schemeClr val="accent5"/>
                </a:solidFill>
              </a:rPr>
              <a:t>Commonly Used Statistical Tests</a:t>
            </a:r>
            <a:endParaRPr lang="en-US" sz="4400" dirty="0">
              <a:solidFill>
                <a:schemeClr val="accent5"/>
              </a:solidFill>
            </a:endParaRPr>
          </a:p>
        </p:txBody>
      </p:sp>
      <p:sp>
        <p:nvSpPr>
          <p:cNvPr id="4" name="Text Box 4"/>
          <p:cNvSpPr txBox="1">
            <a:spLocks noChangeArrowheads="1"/>
          </p:cNvSpPr>
          <p:nvPr/>
        </p:nvSpPr>
        <p:spPr bwMode="auto">
          <a:xfrm>
            <a:off x="457200" y="1981200"/>
            <a:ext cx="8229600" cy="4154983"/>
          </a:xfrm>
          <a:prstGeom prst="rect">
            <a:avLst/>
          </a:prstGeom>
          <a:noFill/>
          <a:ln w="9525">
            <a:noFill/>
            <a:miter lim="800000"/>
            <a:headEnd/>
            <a:tailEnd/>
          </a:ln>
        </p:spPr>
        <p:txBody>
          <a:bodyPr wrap="square" lIns="0" rIns="0">
            <a:prstTxWarp prst="textNoShape">
              <a:avLst/>
            </a:prstTxWarp>
            <a:spAutoFit/>
          </a:bodyPr>
          <a:lstStyle/>
          <a:p>
            <a:pPr marL="342900" indent="-342900"/>
            <a:r>
              <a:rPr lang="en-US" sz="2400" dirty="0">
                <a:solidFill>
                  <a:schemeClr val="accent3"/>
                </a:solidFill>
                <a:latin typeface="+mn-lt"/>
              </a:rPr>
              <a:t>Tests for quantitative data </a:t>
            </a:r>
            <a:r>
              <a:rPr lang="en-US" sz="2400" dirty="0">
                <a:latin typeface="+mn-lt"/>
              </a:rPr>
              <a:t>(i.e. comparing means):</a:t>
            </a:r>
          </a:p>
          <a:p>
            <a:pPr marL="342900" indent="-342900">
              <a:buClr>
                <a:schemeClr val="accent1"/>
              </a:buClr>
              <a:buSzPct val="150000"/>
              <a:buFont typeface="Wingdings" charset="2"/>
              <a:buChar char="§"/>
            </a:pPr>
            <a:r>
              <a:rPr lang="en-US" sz="2400" dirty="0">
                <a:latin typeface="+mn-lt"/>
              </a:rPr>
              <a:t>Two groups:  </a:t>
            </a:r>
            <a:r>
              <a:rPr lang="en-US" sz="2400" dirty="0" err="1">
                <a:latin typeface="+mn-lt"/>
              </a:rPr>
              <a:t>t</a:t>
            </a:r>
            <a:r>
              <a:rPr lang="en-US" sz="2400" dirty="0">
                <a:latin typeface="+mn-lt"/>
              </a:rPr>
              <a:t>-test  (paired or 2-sample)</a:t>
            </a:r>
          </a:p>
          <a:p>
            <a:pPr marL="342900" indent="-342900">
              <a:buClr>
                <a:schemeClr val="accent1"/>
              </a:buClr>
              <a:buSzPct val="150000"/>
              <a:buFont typeface="Wingdings" charset="2"/>
              <a:buChar char="§"/>
            </a:pPr>
            <a:r>
              <a:rPr lang="en-US" sz="2400" dirty="0">
                <a:latin typeface="+mn-lt"/>
              </a:rPr>
              <a:t>Two or more groups (ANOVA: analysis of variance)</a:t>
            </a:r>
          </a:p>
          <a:p>
            <a:pPr marL="342900" indent="-342900"/>
            <a:endParaRPr lang="en-US" sz="2400" dirty="0">
              <a:latin typeface="+mn-lt"/>
            </a:endParaRPr>
          </a:p>
          <a:p>
            <a:pPr marL="342900" indent="-342900"/>
            <a:r>
              <a:rPr lang="en-US" sz="2400" dirty="0">
                <a:solidFill>
                  <a:srgbClr val="78AC35"/>
                </a:solidFill>
                <a:latin typeface="+mn-lt"/>
              </a:rPr>
              <a:t>Tests for categorical (nominal, ordinal) </a:t>
            </a:r>
            <a:r>
              <a:rPr lang="en-US" sz="2400" dirty="0" smtClean="0">
                <a:solidFill>
                  <a:srgbClr val="78AC35"/>
                </a:solidFill>
                <a:latin typeface="+mn-lt"/>
              </a:rPr>
              <a:t>data</a:t>
            </a:r>
            <a:r>
              <a:rPr lang="en-US" sz="2400" dirty="0" smtClean="0">
                <a:solidFill>
                  <a:srgbClr val="78AC35"/>
                </a:solidFill>
                <a:latin typeface="+mn-lt"/>
              </a:rPr>
              <a:t> </a:t>
            </a:r>
            <a:r>
              <a:rPr lang="en-US" sz="2400" dirty="0" smtClean="0">
                <a:latin typeface="+mn-lt"/>
              </a:rPr>
              <a:t>(</a:t>
            </a:r>
            <a:r>
              <a:rPr lang="en-US" sz="2400" dirty="0">
                <a:latin typeface="+mn-lt"/>
              </a:rPr>
              <a:t>i.e. comparing proportions):</a:t>
            </a:r>
          </a:p>
          <a:p>
            <a:pPr marL="342900" indent="-342900">
              <a:buClr>
                <a:schemeClr val="accent1"/>
              </a:buClr>
              <a:buSzPct val="150000"/>
              <a:buFont typeface="Wingdings" charset="2"/>
              <a:buChar char="§"/>
            </a:pPr>
            <a:r>
              <a:rPr lang="en-US" sz="2400" dirty="0">
                <a:latin typeface="+mn-lt"/>
              </a:rPr>
              <a:t>Chi-square, Fisher’s exact test</a:t>
            </a:r>
          </a:p>
          <a:p>
            <a:pPr marL="342900" indent="-342900"/>
            <a:endParaRPr lang="en-US" sz="2400" dirty="0">
              <a:latin typeface="+mn-lt"/>
            </a:endParaRPr>
          </a:p>
          <a:p>
            <a:pPr marL="342900" indent="-342900"/>
            <a:r>
              <a:rPr lang="en-US" sz="2400" dirty="0">
                <a:solidFill>
                  <a:srgbClr val="78AC35"/>
                </a:solidFill>
                <a:latin typeface="+mn-lt"/>
              </a:rPr>
              <a:t>Tests for association between two quantitative variables</a:t>
            </a:r>
            <a:r>
              <a:rPr lang="en-US" sz="2400" dirty="0">
                <a:latin typeface="+mn-lt"/>
              </a:rPr>
              <a:t>:</a:t>
            </a:r>
          </a:p>
          <a:p>
            <a:pPr marL="342900" indent="-342900">
              <a:buClr>
                <a:schemeClr val="accent1"/>
              </a:buClr>
              <a:buSzPct val="150000"/>
              <a:buFont typeface="Wingdings" charset="2"/>
              <a:buChar char="§"/>
            </a:pPr>
            <a:r>
              <a:rPr lang="en-US" sz="2400" dirty="0">
                <a:latin typeface="+mn-lt"/>
              </a:rPr>
              <a:t>Correlation and regression</a:t>
            </a:r>
          </a:p>
          <a:p>
            <a:pPr marL="342900" indent="-342900"/>
            <a:endParaRPr lang="en-US" sz="2400" dirty="0">
              <a:solidFill>
                <a:srgbClr val="00009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95300" y="352425"/>
            <a:ext cx="8115300" cy="396875"/>
          </a:xfrm>
          <a:prstGeom prst="rect">
            <a:avLst/>
          </a:prstGeom>
          <a:noFill/>
          <a:ln w="9525">
            <a:noFill/>
            <a:miter lim="800000"/>
            <a:headEnd/>
            <a:tailEnd/>
          </a:ln>
        </p:spPr>
        <p:txBody>
          <a:bodyPr>
            <a:prstTxWarp prst="textNoShape">
              <a:avLst/>
            </a:prstTxWarp>
            <a:spAutoFit/>
          </a:bodyPr>
          <a:lstStyle/>
          <a:p>
            <a:pPr algn="ctr" eaLnBrk="0" hangingPunct="0"/>
            <a:r>
              <a:rPr lang="en-US" sz="2000" b="1"/>
              <a:t>P Values vs. Confidence Intervals</a:t>
            </a:r>
          </a:p>
        </p:txBody>
      </p:sp>
      <p:sp>
        <p:nvSpPr>
          <p:cNvPr id="22531" name="Text Box 3"/>
          <p:cNvSpPr txBox="1">
            <a:spLocks noChangeArrowheads="1"/>
          </p:cNvSpPr>
          <p:nvPr/>
        </p:nvSpPr>
        <p:spPr bwMode="auto">
          <a:xfrm>
            <a:off x="533400" y="1066800"/>
            <a:ext cx="8115300" cy="4247317"/>
          </a:xfrm>
          <a:prstGeom prst="rect">
            <a:avLst/>
          </a:prstGeom>
          <a:noFill/>
          <a:ln w="9525">
            <a:noFill/>
            <a:miter lim="800000"/>
            <a:headEnd/>
            <a:tailEnd/>
          </a:ln>
        </p:spPr>
        <p:txBody>
          <a:bodyPr>
            <a:prstTxWarp prst="textNoShape">
              <a:avLst/>
            </a:prstTxWarp>
            <a:spAutoFit/>
          </a:bodyPr>
          <a:lstStyle/>
          <a:p>
            <a:endParaRPr lang="en-US" b="1" dirty="0">
              <a:solidFill>
                <a:srgbClr val="000099"/>
              </a:solidFill>
            </a:endParaRPr>
          </a:p>
          <a:p>
            <a:r>
              <a:rPr lang="en-US" sz="2800" b="1" dirty="0">
                <a:solidFill>
                  <a:srgbClr val="000099"/>
                </a:solidFill>
              </a:rPr>
              <a:t>For ratio variables, such as relative risk and odds ratio, the value </a:t>
            </a:r>
            <a:r>
              <a:rPr lang="en-US" sz="2800" b="1" u="sng" dirty="0"/>
              <a:t>one</a:t>
            </a:r>
            <a:r>
              <a:rPr lang="en-US" sz="2800" b="1" dirty="0">
                <a:solidFill>
                  <a:srgbClr val="000099"/>
                </a:solidFill>
              </a:rPr>
              <a:t> represents equality. </a:t>
            </a:r>
          </a:p>
          <a:p>
            <a:endParaRPr lang="en-US" sz="2800" b="1" dirty="0">
              <a:solidFill>
                <a:srgbClr val="000099"/>
              </a:solidFill>
            </a:endParaRPr>
          </a:p>
          <a:p>
            <a:r>
              <a:rPr lang="en-US" sz="2800" b="1" dirty="0">
                <a:solidFill>
                  <a:srgbClr val="000099"/>
                </a:solidFill>
              </a:rPr>
              <a:t>The null hypothesis is that the ratio is equal to one:</a:t>
            </a:r>
          </a:p>
          <a:p>
            <a:endParaRPr lang="en-US" sz="2800" b="1" dirty="0">
              <a:solidFill>
                <a:srgbClr val="000099"/>
              </a:solidFill>
            </a:endParaRPr>
          </a:p>
          <a:p>
            <a:r>
              <a:rPr lang="en-US" sz="2800" b="1" dirty="0">
                <a:solidFill>
                  <a:srgbClr val="000099"/>
                </a:solidFill>
              </a:rPr>
              <a:t>If the 95% CI includes the value </a:t>
            </a:r>
            <a:r>
              <a:rPr lang="en-US" sz="2800" b="1" u="sng" dirty="0"/>
              <a:t>one</a:t>
            </a:r>
            <a:r>
              <a:rPr lang="en-US" sz="2800" b="1" dirty="0"/>
              <a:t>,</a:t>
            </a:r>
            <a:r>
              <a:rPr lang="en-US" sz="2800" b="1" dirty="0">
                <a:solidFill>
                  <a:srgbClr val="000099"/>
                </a:solidFill>
              </a:rPr>
              <a:t> the difference is not statistically significant at alpha = 0.05.</a:t>
            </a:r>
            <a:endParaRPr lang="en-US" sz="2800" b="1"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solidFill>
                  <a:schemeClr val="accent5"/>
                </a:solidFill>
              </a:rPr>
              <a:t>Hypothesis Testing</a:t>
            </a:r>
            <a:endParaRPr lang="en-US" sz="4800" dirty="0">
              <a:solidFill>
                <a:schemeClr val="accent5"/>
              </a:solidFill>
            </a:endParaRPr>
          </a:p>
        </p:txBody>
      </p:sp>
      <p:sp>
        <p:nvSpPr>
          <p:cNvPr id="4" name="Rectangle 2"/>
          <p:cNvSpPr>
            <a:spLocks noChangeArrowheads="1"/>
          </p:cNvSpPr>
          <p:nvPr/>
        </p:nvSpPr>
        <p:spPr bwMode="auto">
          <a:xfrm>
            <a:off x="457200" y="1981200"/>
            <a:ext cx="8229600" cy="923330"/>
          </a:xfrm>
          <a:prstGeom prst="rect">
            <a:avLst/>
          </a:prstGeom>
          <a:noFill/>
          <a:ln w="9525">
            <a:noFill/>
            <a:miter lim="800000"/>
            <a:headEnd/>
            <a:tailEnd/>
          </a:ln>
        </p:spPr>
        <p:txBody>
          <a:bodyPr wrap="square" lIns="0" tIns="0" rIns="0" bIns="0">
            <a:prstTxWarp prst="textNoShape">
              <a:avLst/>
            </a:prstTxWarp>
            <a:spAutoFit/>
          </a:bodyPr>
          <a:lstStyle/>
          <a:p>
            <a:pPr algn="ctr" eaLnBrk="0" hangingPunct="0"/>
            <a:r>
              <a:rPr lang="en-US" sz="2000" dirty="0">
                <a:latin typeface="+mn-lt"/>
              </a:rPr>
              <a:t>In all hypothesis testing, the numerical result from the statistical test is compared to a probability distribution to determine the probability of obtaining the result if the result is not true in the population. </a:t>
            </a:r>
          </a:p>
        </p:txBody>
      </p:sp>
      <p:sp>
        <p:nvSpPr>
          <p:cNvPr id="5" name="Text Box 5"/>
          <p:cNvSpPr txBox="1">
            <a:spLocks noChangeArrowheads="1"/>
          </p:cNvSpPr>
          <p:nvPr/>
        </p:nvSpPr>
        <p:spPr bwMode="auto">
          <a:xfrm>
            <a:off x="457200" y="3429000"/>
            <a:ext cx="2057400" cy="178510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000" dirty="0">
                <a:latin typeface="+mn-lt"/>
              </a:rPr>
              <a:t>Examples of two probability distributions:</a:t>
            </a:r>
          </a:p>
          <a:p>
            <a:pPr>
              <a:spcBef>
                <a:spcPct val="50000"/>
              </a:spcBef>
            </a:pPr>
            <a:r>
              <a:rPr lang="en-US" sz="2000" dirty="0">
                <a:latin typeface="+mn-lt"/>
              </a:rPr>
              <a:t>the </a:t>
            </a:r>
            <a:r>
              <a:rPr lang="en-US" sz="2000" dirty="0">
                <a:solidFill>
                  <a:schemeClr val="accent3"/>
                </a:solidFill>
                <a:latin typeface="+mn-lt"/>
              </a:rPr>
              <a:t>normal</a:t>
            </a:r>
            <a:r>
              <a:rPr lang="en-US" sz="2000" dirty="0">
                <a:latin typeface="+mn-lt"/>
              </a:rPr>
              <a:t> and</a:t>
            </a:r>
            <a:r>
              <a:rPr lang="en-US" sz="2000" dirty="0" smtClean="0">
                <a:latin typeface="+mn-lt"/>
              </a:rPr>
              <a:t>   </a:t>
            </a:r>
            <a:r>
              <a:rPr lang="en-US" sz="2000" dirty="0" err="1" smtClean="0">
                <a:solidFill>
                  <a:srgbClr val="78AC35"/>
                </a:solidFill>
                <a:latin typeface="+mn-lt"/>
              </a:rPr>
              <a:t>t</a:t>
            </a:r>
            <a:r>
              <a:rPr lang="en-US" sz="2000" dirty="0" smtClean="0">
                <a:solidFill>
                  <a:srgbClr val="78AC35"/>
                </a:solidFill>
                <a:latin typeface="+mn-lt"/>
              </a:rPr>
              <a:t>-</a:t>
            </a:r>
            <a:r>
              <a:rPr lang="en-US" sz="2000" dirty="0" smtClean="0">
                <a:solidFill>
                  <a:srgbClr val="78AC35"/>
                </a:solidFill>
                <a:latin typeface="+mn-lt"/>
              </a:rPr>
              <a:t>distributions</a:t>
            </a:r>
            <a:endParaRPr lang="en-US" sz="2000" dirty="0">
              <a:solidFill>
                <a:srgbClr val="78AC35"/>
              </a:solidFill>
              <a:latin typeface="+mn-lt"/>
            </a:endParaRPr>
          </a:p>
        </p:txBody>
      </p:sp>
      <p:graphicFrame>
        <p:nvGraphicFramePr>
          <p:cNvPr id="204802" name="Object 2"/>
          <p:cNvGraphicFramePr>
            <a:graphicFrameLocks noChangeAspect="1"/>
          </p:cNvGraphicFramePr>
          <p:nvPr/>
        </p:nvGraphicFramePr>
        <p:xfrm>
          <a:off x="3733800" y="3048000"/>
          <a:ext cx="5053013" cy="3454202"/>
        </p:xfrm>
        <a:graphic>
          <a:graphicData uri="http://schemas.openxmlformats.org/presentationml/2006/ole">
            <p:oleObj spid="_x0000_s204802" name="Worksheet" r:id="rId4" imgW="8699500" imgH="5930900" progId="Excel.Sheet.8">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accent5"/>
                </a:solidFill>
              </a:rPr>
              <a:t>Steps in Statistical </a:t>
            </a:r>
            <a:br>
              <a:rPr lang="en-US" sz="4400" dirty="0" smtClean="0">
                <a:solidFill>
                  <a:schemeClr val="accent5"/>
                </a:solidFill>
              </a:rPr>
            </a:br>
            <a:r>
              <a:rPr lang="en-US" sz="4400" dirty="0" smtClean="0">
                <a:solidFill>
                  <a:schemeClr val="accent5"/>
                </a:solidFill>
              </a:rPr>
              <a:t>Hypothesis Testing</a:t>
            </a:r>
            <a:endParaRPr lang="en-US" sz="4400" dirty="0">
              <a:solidFill>
                <a:schemeClr val="accent5"/>
              </a:solidFill>
            </a:endParaRPr>
          </a:p>
        </p:txBody>
      </p:sp>
      <p:sp>
        <p:nvSpPr>
          <p:cNvPr id="5" name="Rectangle 4"/>
          <p:cNvSpPr/>
          <p:nvPr/>
        </p:nvSpPr>
        <p:spPr>
          <a:xfrm>
            <a:off x="457200" y="2136339"/>
            <a:ext cx="8229600" cy="3970318"/>
          </a:xfrm>
          <a:prstGeom prst="rect">
            <a:avLst/>
          </a:prstGeom>
        </p:spPr>
        <p:txBody>
          <a:bodyPr wrap="square">
            <a:spAutoFit/>
          </a:bodyPr>
          <a:lstStyle/>
          <a:p>
            <a:pPr eaLnBrk="0" hangingPunct="0">
              <a:tabLst>
                <a:tab pos="457200" algn="l"/>
                <a:tab pos="914400" algn="l"/>
                <a:tab pos="1371600" algn="l"/>
                <a:tab pos="1771650" algn="l"/>
              </a:tabLst>
            </a:pPr>
            <a:r>
              <a:rPr lang="en-US" sz="2800" dirty="0" smtClean="0">
                <a:latin typeface="+mn-lt"/>
              </a:rPr>
              <a:t>1.  Formulate null and research hypotheses</a:t>
            </a:r>
          </a:p>
          <a:p>
            <a:pPr eaLnBrk="0" hangingPunct="0">
              <a:tabLst>
                <a:tab pos="457200" algn="l"/>
                <a:tab pos="914400" algn="l"/>
                <a:tab pos="1371600" algn="l"/>
                <a:tab pos="1771650" algn="l"/>
              </a:tabLst>
            </a:pPr>
            <a:endParaRPr lang="en-US" sz="2800" dirty="0" smtClean="0">
              <a:latin typeface="+mn-lt"/>
            </a:endParaRPr>
          </a:p>
          <a:p>
            <a:pPr marL="514350" indent="-514350" eaLnBrk="0" hangingPunct="0">
              <a:buAutoNum type="arabicPeriod" startAt="2"/>
              <a:tabLst>
                <a:tab pos="457200" algn="l"/>
                <a:tab pos="914400" algn="l"/>
                <a:tab pos="1371600" algn="l"/>
                <a:tab pos="1771650" algn="l"/>
              </a:tabLst>
            </a:pPr>
            <a:r>
              <a:rPr lang="en-US" sz="2800" dirty="0" smtClean="0">
                <a:latin typeface="+mn-lt"/>
              </a:rPr>
              <a:t>Set </a:t>
            </a:r>
            <a:r>
              <a:rPr lang="en-US" sz="2800" dirty="0" smtClean="0">
                <a:latin typeface="+mn-lt"/>
              </a:rPr>
              <a:t>alpha error (Type I error) </a:t>
            </a:r>
            <a:r>
              <a:rPr lang="en-US" sz="2800" dirty="0" smtClean="0">
                <a:latin typeface="+mn-lt"/>
              </a:rPr>
              <a:t>and</a:t>
            </a:r>
            <a:r>
              <a:rPr lang="en-US" sz="2800" dirty="0" smtClean="0">
                <a:latin typeface="+mn-lt"/>
              </a:rPr>
              <a:t> </a:t>
            </a:r>
            <a:r>
              <a:rPr lang="en-US" sz="2800" dirty="0" smtClean="0">
                <a:latin typeface="+mn-lt"/>
              </a:rPr>
              <a:t>beta </a:t>
            </a:r>
            <a:r>
              <a:rPr lang="en-US" sz="2800" dirty="0" smtClean="0">
                <a:latin typeface="+mn-lt"/>
              </a:rPr>
              <a:t>error (Type II error)</a:t>
            </a:r>
          </a:p>
          <a:p>
            <a:pPr eaLnBrk="0" hangingPunct="0">
              <a:tabLst>
                <a:tab pos="457200" algn="l"/>
                <a:tab pos="914400" algn="l"/>
                <a:tab pos="1371600" algn="l"/>
                <a:tab pos="1771650" algn="l"/>
              </a:tabLst>
            </a:pPr>
            <a:endParaRPr lang="en-US" sz="2800" dirty="0" smtClean="0">
              <a:latin typeface="+mn-lt"/>
            </a:endParaRPr>
          </a:p>
          <a:p>
            <a:pPr marL="514350" indent="-514350" eaLnBrk="0" hangingPunct="0">
              <a:buAutoNum type="arabicPeriod" startAt="3"/>
              <a:tabLst>
                <a:tab pos="457200" algn="l"/>
                <a:tab pos="914400" algn="l"/>
                <a:tab pos="1371600" algn="l"/>
                <a:tab pos="1771650" algn="l"/>
              </a:tabLst>
            </a:pPr>
            <a:r>
              <a:rPr lang="en-US" sz="2800" dirty="0" smtClean="0">
                <a:latin typeface="+mn-lt"/>
              </a:rPr>
              <a:t>Compute </a:t>
            </a:r>
            <a:r>
              <a:rPr lang="en-US" sz="2800" dirty="0" smtClean="0">
                <a:latin typeface="+mn-lt"/>
              </a:rPr>
              <a:t>statistical test </a:t>
            </a:r>
            <a:r>
              <a:rPr lang="en-US" sz="2800" dirty="0" smtClean="0">
                <a:latin typeface="+mn-lt"/>
              </a:rPr>
              <a:t>and</a:t>
            </a:r>
            <a:r>
              <a:rPr lang="en-US" sz="2800" dirty="0" smtClean="0">
                <a:latin typeface="+mn-lt"/>
              </a:rPr>
              <a:t> </a:t>
            </a:r>
            <a:r>
              <a:rPr lang="en-US" sz="2800" dirty="0" smtClean="0">
                <a:latin typeface="+mn-lt"/>
              </a:rPr>
              <a:t>determine </a:t>
            </a:r>
            <a:r>
              <a:rPr lang="en-US" sz="2800" dirty="0" smtClean="0">
                <a:latin typeface="+mn-lt"/>
              </a:rPr>
              <a:t>statistical significance</a:t>
            </a:r>
          </a:p>
          <a:p>
            <a:pPr eaLnBrk="0" hangingPunct="0">
              <a:tabLst>
                <a:tab pos="457200" algn="l"/>
                <a:tab pos="914400" algn="l"/>
                <a:tab pos="1371600" algn="l"/>
                <a:tab pos="1771650" algn="l"/>
              </a:tabLst>
            </a:pPr>
            <a:endParaRPr lang="en-US" sz="2800" dirty="0" smtClean="0">
              <a:latin typeface="+mn-lt"/>
            </a:endParaRPr>
          </a:p>
          <a:p>
            <a:pPr eaLnBrk="0" hangingPunct="0">
              <a:tabLst>
                <a:tab pos="457200" algn="l"/>
                <a:tab pos="914400" algn="l"/>
                <a:tab pos="1371600" algn="l"/>
                <a:tab pos="1771650" algn="l"/>
              </a:tabLst>
            </a:pPr>
            <a:r>
              <a:rPr lang="en-US" sz="2800" dirty="0" smtClean="0">
                <a:latin typeface="+mn-lt"/>
              </a:rPr>
              <a:t>4</a:t>
            </a:r>
            <a:r>
              <a:rPr lang="en-US" sz="2800" dirty="0" smtClean="0">
                <a:latin typeface="+mn-lt"/>
              </a:rPr>
              <a:t>.  Draw conclusion</a:t>
            </a:r>
            <a:endParaRPr lang="en-US" sz="28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57200" y="2133600"/>
            <a:ext cx="8229600" cy="3416320"/>
          </a:xfrm>
          <a:prstGeom prst="rect">
            <a:avLst/>
          </a:prstGeom>
        </p:spPr>
        <p:txBody>
          <a:bodyPr wrap="square">
            <a:spAutoFit/>
          </a:bodyPr>
          <a:lstStyle/>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sz="2400" b="1" dirty="0" smtClean="0">
                <a:solidFill>
                  <a:schemeClr val="accent3"/>
                </a:solidFill>
                <a:latin typeface="+mn-lt"/>
              </a:rPr>
              <a:t>Null Hypothesis (H</a:t>
            </a:r>
            <a:r>
              <a:rPr lang="en-US" sz="2400" b="1" baseline="-25000" dirty="0" smtClean="0">
                <a:solidFill>
                  <a:schemeClr val="accent3"/>
                </a:solidFill>
                <a:latin typeface="+mn-lt"/>
              </a:rPr>
              <a:t>0</a:t>
            </a:r>
            <a:r>
              <a:rPr lang="en-US" sz="2400" b="1" dirty="0" smtClean="0">
                <a:solidFill>
                  <a:schemeClr val="accent3"/>
                </a:solidFill>
                <a:latin typeface="+mn-lt"/>
              </a:rPr>
              <a:t>):</a:t>
            </a:r>
          </a:p>
          <a:p>
            <a:pPr lvl="1"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sz="2400" dirty="0" smtClean="0">
                <a:latin typeface="+mn-lt"/>
              </a:rPr>
              <a:t>There </a:t>
            </a:r>
            <a:r>
              <a:rPr lang="en-US" sz="2400" dirty="0" smtClean="0">
                <a:latin typeface="+mn-lt"/>
              </a:rPr>
              <a:t>is no difference between groups</a:t>
            </a:r>
            <a:r>
              <a:rPr lang="en-US" sz="2400" dirty="0" smtClean="0">
                <a:latin typeface="+mn-lt"/>
              </a:rPr>
              <a:t>; </a:t>
            </a:r>
          </a:p>
          <a:p>
            <a:pPr lvl="1"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sz="2400" dirty="0" smtClean="0">
                <a:latin typeface="+mn-lt"/>
              </a:rPr>
              <a:t>there </a:t>
            </a:r>
            <a:r>
              <a:rPr lang="en-US" sz="2400" dirty="0" smtClean="0">
                <a:latin typeface="+mn-lt"/>
              </a:rPr>
              <a:t>is no relationship between the</a:t>
            </a:r>
            <a:r>
              <a:rPr lang="en-US" sz="2400" dirty="0" smtClean="0">
                <a:latin typeface="+mn-lt"/>
              </a:rPr>
              <a:t> independent </a:t>
            </a:r>
            <a:r>
              <a:rPr lang="en-US" sz="2400" dirty="0" smtClean="0">
                <a:latin typeface="+mn-lt"/>
              </a:rPr>
              <a:t>and dependent </a:t>
            </a:r>
            <a:r>
              <a:rPr lang="en-US" sz="2400" dirty="0" err="1" smtClean="0">
                <a:latin typeface="+mn-lt"/>
              </a:rPr>
              <a:t>variable(s</a:t>
            </a:r>
            <a:r>
              <a:rPr lang="en-US" sz="2400" dirty="0" smtClean="0">
                <a:latin typeface="+mn-lt"/>
              </a:rPr>
              <a:t>).</a:t>
            </a:r>
          </a:p>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endParaRPr lang="en-US" sz="2400" dirty="0" smtClean="0">
              <a:latin typeface="+mn-lt"/>
            </a:endParaRPr>
          </a:p>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sz="2400" b="1" dirty="0" smtClean="0">
                <a:solidFill>
                  <a:srgbClr val="78AC35"/>
                </a:solidFill>
                <a:latin typeface="+mn-lt"/>
              </a:rPr>
              <a:t>Research </a:t>
            </a:r>
            <a:r>
              <a:rPr lang="en-US" sz="2400" b="1" dirty="0" smtClean="0">
                <a:solidFill>
                  <a:srgbClr val="78AC35"/>
                </a:solidFill>
                <a:latin typeface="+mn-lt"/>
              </a:rPr>
              <a:t>Hypothesis (H</a:t>
            </a:r>
            <a:r>
              <a:rPr lang="en-US" sz="2400" b="1" baseline="-25000" dirty="0" smtClean="0">
                <a:solidFill>
                  <a:srgbClr val="78AC35"/>
                </a:solidFill>
                <a:latin typeface="+mn-lt"/>
              </a:rPr>
              <a:t>R</a:t>
            </a:r>
            <a:r>
              <a:rPr lang="en-US" sz="2400" b="1" dirty="0" smtClean="0">
                <a:solidFill>
                  <a:srgbClr val="78AC35"/>
                </a:solidFill>
                <a:latin typeface="+mn-lt"/>
              </a:rPr>
              <a:t>):</a:t>
            </a:r>
            <a:endParaRPr lang="en-US" sz="2400" dirty="0" smtClean="0">
              <a:latin typeface="+mn-lt"/>
            </a:endParaRPr>
          </a:p>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sz="2400" dirty="0" smtClean="0">
                <a:latin typeface="+mn-lt"/>
              </a:rPr>
              <a:t>	There is a difference between groups;</a:t>
            </a:r>
          </a:p>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sz="2400" dirty="0" smtClean="0">
                <a:latin typeface="+mn-lt"/>
              </a:rPr>
              <a:t>	there is a relationship between the independent</a:t>
            </a:r>
          </a:p>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sz="2400" dirty="0" smtClean="0">
                <a:latin typeface="+mn-lt"/>
              </a:rPr>
              <a:t>	and dependent </a:t>
            </a:r>
            <a:r>
              <a:rPr lang="en-US" sz="2400" dirty="0" err="1" smtClean="0">
                <a:latin typeface="+mn-lt"/>
              </a:rPr>
              <a:t>variable(s</a:t>
            </a:r>
            <a:r>
              <a:rPr lang="en-US" sz="2400" dirty="0" smtClean="0">
                <a:latin typeface="+mn-lt"/>
              </a:rPr>
              <a:t>). </a:t>
            </a:r>
            <a:endParaRPr lang="en-US" sz="2400" dirty="0">
              <a:latin typeface="+mn-lt"/>
            </a:endParaRPr>
          </a:p>
        </p:txBody>
      </p:sp>
      <p:sp>
        <p:nvSpPr>
          <p:cNvPr id="5" name="Title 4"/>
          <p:cNvSpPr>
            <a:spLocks noGrp="1"/>
          </p:cNvSpPr>
          <p:nvPr>
            <p:ph type="title"/>
          </p:nvPr>
        </p:nvSpPr>
        <p:spPr/>
        <p:txBody>
          <a:bodyPr/>
          <a:lstStyle/>
          <a:p>
            <a:pPr algn="ctr"/>
            <a:r>
              <a:rPr lang="en-US" sz="4400" dirty="0" smtClean="0">
                <a:solidFill>
                  <a:srgbClr val="4083CF"/>
                </a:solidFill>
              </a:rPr>
              <a:t>Step 1:  Formulate Null and Research Hypotheses</a:t>
            </a:r>
            <a:endParaRPr lang="en-US" sz="4400" dirty="0">
              <a:solidFill>
                <a:srgbClr val="4083C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accent5"/>
                </a:solidFill>
              </a:rPr>
              <a:t>Directional </a:t>
            </a:r>
            <a:r>
              <a:rPr lang="en-US" sz="4400" dirty="0" err="1" smtClean="0">
                <a:solidFill>
                  <a:schemeClr val="accent5"/>
                </a:solidFill>
              </a:rPr>
              <a:t>vs</a:t>
            </a:r>
            <a:r>
              <a:rPr lang="en-US" sz="4400" dirty="0" smtClean="0">
                <a:solidFill>
                  <a:schemeClr val="accent5"/>
                </a:solidFill>
              </a:rPr>
              <a:t> </a:t>
            </a:r>
            <a:br>
              <a:rPr lang="en-US" sz="4400" dirty="0" smtClean="0">
                <a:solidFill>
                  <a:schemeClr val="accent5"/>
                </a:solidFill>
              </a:rPr>
            </a:br>
            <a:r>
              <a:rPr lang="en-US" sz="4400" dirty="0" smtClean="0">
                <a:solidFill>
                  <a:schemeClr val="accent5"/>
                </a:solidFill>
              </a:rPr>
              <a:t>Non-directional Hypotheses</a:t>
            </a:r>
            <a:endParaRPr lang="en-US" sz="4400" dirty="0">
              <a:solidFill>
                <a:schemeClr val="accent5"/>
              </a:solidFill>
            </a:endParaRPr>
          </a:p>
        </p:txBody>
      </p:sp>
      <p:sp>
        <p:nvSpPr>
          <p:cNvPr id="4" name="Text Box 2"/>
          <p:cNvSpPr txBox="1">
            <a:spLocks noChangeArrowheads="1"/>
          </p:cNvSpPr>
          <p:nvPr/>
        </p:nvSpPr>
        <p:spPr bwMode="auto">
          <a:xfrm>
            <a:off x="457200" y="1981200"/>
            <a:ext cx="8382000" cy="2308324"/>
          </a:xfrm>
          <a:prstGeom prst="rect">
            <a:avLst/>
          </a:prstGeom>
          <a:noFill/>
          <a:ln w="9525">
            <a:noFill/>
            <a:miter lim="800000"/>
            <a:headEnd/>
            <a:tailEnd/>
          </a:ln>
        </p:spPr>
        <p:txBody>
          <a:bodyPr wrap="square">
            <a:prstTxWarp prst="textNoShape">
              <a:avLst/>
            </a:prstTxWarp>
            <a:spAutoFit/>
          </a:bodyPr>
          <a:lstStyle/>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dirty="0">
                <a:latin typeface="+mn-lt"/>
              </a:rPr>
              <a:t>Null and research hypotheses are either non-</a:t>
            </a:r>
            <a:r>
              <a:rPr lang="en-US" dirty="0" smtClean="0">
                <a:latin typeface="+mn-lt"/>
              </a:rPr>
              <a:t>directional (</a:t>
            </a:r>
            <a:r>
              <a:rPr lang="en-US" dirty="0">
                <a:latin typeface="+mn-lt"/>
              </a:rPr>
              <a:t>two-tailed) or directional (one-tailed):</a:t>
            </a:r>
          </a:p>
          <a:p>
            <a:pPr eaLnBrk="0" hangingPunct="0">
              <a:lnSpc>
                <a:spcPct val="50000"/>
              </a:lnSpc>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endParaRPr lang="en-US" dirty="0">
              <a:latin typeface="+mn-lt"/>
            </a:endParaRPr>
          </a:p>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dirty="0">
                <a:latin typeface="+mn-lt"/>
              </a:rPr>
              <a:t>	</a:t>
            </a:r>
            <a:r>
              <a:rPr lang="en-US" b="1" dirty="0">
                <a:solidFill>
                  <a:srgbClr val="78AC35"/>
                </a:solidFill>
                <a:latin typeface="+mn-lt"/>
              </a:rPr>
              <a:t>Non-directional (two-tailed)</a:t>
            </a:r>
            <a:r>
              <a:rPr lang="en-US" b="1" dirty="0" smtClean="0">
                <a:solidFill>
                  <a:srgbClr val="78AC35"/>
                </a:solidFill>
                <a:latin typeface="+mn-lt"/>
              </a:rPr>
              <a:t>:		</a:t>
            </a:r>
            <a:r>
              <a:rPr lang="en-US" b="1" dirty="0" smtClean="0">
                <a:solidFill>
                  <a:srgbClr val="78AC35"/>
                </a:solidFill>
                <a:latin typeface="+mn-lt"/>
                <a:sym typeface="Symbol" charset="2"/>
              </a:rPr>
              <a:t>Directional (one-tailed):</a:t>
            </a:r>
            <a:endParaRPr lang="en-US" b="1" dirty="0" smtClean="0">
              <a:solidFill>
                <a:srgbClr val="78AC35"/>
              </a:solidFill>
              <a:latin typeface="+mn-lt"/>
            </a:endParaRPr>
          </a:p>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dirty="0" smtClean="0">
                <a:latin typeface="+mn-lt"/>
              </a:rPr>
              <a:t>	H</a:t>
            </a:r>
            <a:r>
              <a:rPr lang="en-US" baseline="-25000" dirty="0" smtClean="0">
                <a:latin typeface="+mn-lt"/>
              </a:rPr>
              <a:t>0</a:t>
            </a:r>
            <a:r>
              <a:rPr lang="en-US" dirty="0">
                <a:latin typeface="+mn-lt"/>
              </a:rPr>
              <a:t>:</a:t>
            </a:r>
            <a:r>
              <a:rPr lang="en-US" baseline="-25000" dirty="0">
                <a:latin typeface="+mn-lt"/>
              </a:rPr>
              <a:t>  </a:t>
            </a:r>
            <a:r>
              <a:rPr lang="en-US" dirty="0">
                <a:latin typeface="+mn-lt"/>
              </a:rPr>
              <a:t>Drug A = Drug B		</a:t>
            </a:r>
            <a:r>
              <a:rPr lang="en-US" dirty="0" smtClean="0">
                <a:latin typeface="+mn-lt"/>
              </a:rPr>
              <a:t>		</a:t>
            </a:r>
            <a:r>
              <a:rPr lang="en-US" dirty="0" smtClean="0">
                <a:latin typeface="+mn-lt"/>
              </a:rPr>
              <a:t>H</a:t>
            </a:r>
            <a:r>
              <a:rPr lang="en-US" baseline="-25000" dirty="0" smtClean="0">
                <a:latin typeface="+mn-lt"/>
              </a:rPr>
              <a:t>0</a:t>
            </a:r>
            <a:r>
              <a:rPr lang="en-US" dirty="0" smtClean="0">
                <a:latin typeface="+mn-lt"/>
              </a:rPr>
              <a:t>:</a:t>
            </a:r>
            <a:r>
              <a:rPr lang="en-US" baseline="-25000" dirty="0" smtClean="0">
                <a:latin typeface="+mn-lt"/>
              </a:rPr>
              <a:t>  </a:t>
            </a:r>
            <a:r>
              <a:rPr lang="en-US" dirty="0" smtClean="0">
                <a:latin typeface="+mn-lt"/>
              </a:rPr>
              <a:t>Drug A </a:t>
            </a:r>
            <a:r>
              <a:rPr lang="en-US" dirty="0" err="1" smtClean="0">
                <a:latin typeface="+mn-lt"/>
                <a:sym typeface="Symbol" charset="2"/>
              </a:rPr>
              <a:t></a:t>
            </a:r>
            <a:r>
              <a:rPr lang="en-US" dirty="0" smtClean="0">
                <a:latin typeface="+mn-lt"/>
              </a:rPr>
              <a:t> Drug B	</a:t>
            </a:r>
            <a:r>
              <a:rPr lang="en-US" dirty="0" smtClean="0"/>
              <a:t>	</a:t>
            </a:r>
            <a:r>
              <a:rPr lang="en-US" dirty="0" smtClean="0"/>
              <a:t>	</a:t>
            </a:r>
            <a:endParaRPr lang="en-US" dirty="0" smtClean="0">
              <a:latin typeface="+mn-lt"/>
            </a:endParaRPr>
          </a:p>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dirty="0" smtClean="0">
                <a:latin typeface="+mn-lt"/>
              </a:rPr>
              <a:t>	</a:t>
            </a:r>
            <a:r>
              <a:rPr lang="en-US" dirty="0" smtClean="0">
                <a:latin typeface="+mn-lt"/>
              </a:rPr>
              <a:t>H</a:t>
            </a:r>
            <a:r>
              <a:rPr lang="en-US" baseline="-25000" dirty="0" smtClean="0">
                <a:latin typeface="+mn-lt"/>
              </a:rPr>
              <a:t>R</a:t>
            </a:r>
            <a:r>
              <a:rPr lang="en-US" dirty="0">
                <a:latin typeface="+mn-lt"/>
              </a:rPr>
              <a:t>: Drug A </a:t>
            </a:r>
            <a:r>
              <a:rPr lang="en-US" dirty="0" err="1">
                <a:latin typeface="+mn-lt"/>
                <a:sym typeface="Symbol" charset="2"/>
              </a:rPr>
              <a:t></a:t>
            </a:r>
            <a:r>
              <a:rPr lang="en-US" dirty="0">
                <a:latin typeface="+mn-lt"/>
                <a:sym typeface="Symbol" charset="2"/>
              </a:rPr>
              <a:t> Drug </a:t>
            </a:r>
            <a:r>
              <a:rPr lang="en-US" dirty="0" smtClean="0">
                <a:latin typeface="+mn-lt"/>
                <a:sym typeface="Symbol" charset="2"/>
              </a:rPr>
              <a:t>B				</a:t>
            </a:r>
            <a:r>
              <a:rPr lang="en-US" dirty="0" smtClean="0">
                <a:latin typeface="+mn-lt"/>
              </a:rPr>
              <a:t>H</a:t>
            </a:r>
            <a:r>
              <a:rPr lang="en-US" baseline="-25000" dirty="0" smtClean="0">
                <a:latin typeface="+mn-lt"/>
              </a:rPr>
              <a:t>R</a:t>
            </a:r>
            <a:r>
              <a:rPr lang="en-US" dirty="0" smtClean="0">
                <a:latin typeface="+mn-lt"/>
              </a:rPr>
              <a:t>: Drug A &gt; Drug </a:t>
            </a:r>
            <a:r>
              <a:rPr lang="en-US" dirty="0" smtClean="0">
                <a:latin typeface="+mn-lt"/>
              </a:rPr>
              <a:t>B</a:t>
            </a:r>
            <a:endParaRPr lang="en-US" dirty="0" smtClean="0">
              <a:latin typeface="+mn-lt"/>
              <a:sym typeface="Symbol" charset="2"/>
            </a:endParaRPr>
          </a:p>
          <a:p>
            <a:pPr eaLnBrk="0" hangingPunct="0">
              <a:lnSpc>
                <a:spcPct val="50000"/>
              </a:lnSpc>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dirty="0" smtClean="0">
                <a:latin typeface="+mn-lt"/>
                <a:sym typeface="Symbol" charset="2"/>
              </a:rPr>
              <a:t>											or</a:t>
            </a:r>
          </a:p>
          <a:p>
            <a:pPr eaLnBrk="0" hangingPunct="0">
              <a:lnSpc>
                <a:spcPct val="50000"/>
              </a:lnSpc>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dirty="0" smtClean="0">
                <a:latin typeface="+mn-lt"/>
                <a:sym typeface="Symbol" charset="2"/>
              </a:rPr>
              <a:t>									</a:t>
            </a:r>
          </a:p>
          <a:p>
            <a:pPr eaLnBrk="0" hangingPunct="0">
              <a:lnSpc>
                <a:spcPct val="50000"/>
              </a:lnSpc>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dirty="0" smtClean="0">
                <a:latin typeface="+mn-lt"/>
                <a:sym typeface="Symbol" charset="2"/>
              </a:rPr>
              <a:t>									</a:t>
            </a:r>
            <a:r>
              <a:rPr lang="en-US" dirty="0" smtClean="0">
                <a:latin typeface="+mn-lt"/>
              </a:rPr>
              <a:t>H</a:t>
            </a:r>
            <a:r>
              <a:rPr lang="en-US" baseline="-25000" dirty="0" smtClean="0">
                <a:latin typeface="+mn-lt"/>
              </a:rPr>
              <a:t>0</a:t>
            </a:r>
            <a:r>
              <a:rPr lang="en-US" dirty="0" smtClean="0">
                <a:latin typeface="+mn-lt"/>
              </a:rPr>
              <a:t>:</a:t>
            </a:r>
            <a:r>
              <a:rPr lang="en-US" baseline="-25000" dirty="0" smtClean="0">
                <a:latin typeface="+mn-lt"/>
              </a:rPr>
              <a:t>  </a:t>
            </a:r>
            <a:r>
              <a:rPr lang="en-US" dirty="0" smtClean="0">
                <a:latin typeface="+mn-lt"/>
              </a:rPr>
              <a:t>Drug A </a:t>
            </a:r>
            <a:r>
              <a:rPr lang="en-US" dirty="0" err="1" smtClean="0">
                <a:latin typeface="+mn-lt"/>
                <a:sym typeface="Symbol" charset="2"/>
              </a:rPr>
              <a:t></a:t>
            </a:r>
            <a:r>
              <a:rPr lang="en-US" dirty="0" smtClean="0">
                <a:latin typeface="+mn-lt"/>
              </a:rPr>
              <a:t> Drug B	</a:t>
            </a:r>
            <a:endParaRPr lang="en-US" dirty="0" smtClean="0">
              <a:latin typeface="+mn-lt"/>
              <a:sym typeface="Symbol" charset="2"/>
            </a:endParaRPr>
          </a:p>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dirty="0" smtClean="0">
                <a:latin typeface="+mn-lt"/>
                <a:sym typeface="Symbol" charset="2"/>
              </a:rPr>
              <a:t>	</a:t>
            </a:r>
            <a:r>
              <a:rPr lang="en-US" dirty="0" smtClean="0">
                <a:latin typeface="+mn-lt"/>
              </a:rPr>
              <a:t>								H</a:t>
            </a:r>
            <a:r>
              <a:rPr lang="en-US" baseline="-25000" dirty="0" smtClean="0">
                <a:latin typeface="+mn-lt"/>
              </a:rPr>
              <a:t>R</a:t>
            </a:r>
            <a:r>
              <a:rPr lang="en-US" dirty="0">
                <a:latin typeface="+mn-lt"/>
              </a:rPr>
              <a:t>: Drug A &lt; Drug B</a:t>
            </a:r>
          </a:p>
        </p:txBody>
      </p:sp>
      <p:graphicFrame>
        <p:nvGraphicFramePr>
          <p:cNvPr id="209922" name="Object 2"/>
          <p:cNvGraphicFramePr>
            <a:graphicFrameLocks noChangeAspect="1"/>
          </p:cNvGraphicFramePr>
          <p:nvPr/>
        </p:nvGraphicFramePr>
        <p:xfrm>
          <a:off x="457200" y="4461653"/>
          <a:ext cx="3505200" cy="2396347"/>
        </p:xfrm>
        <a:graphic>
          <a:graphicData uri="http://schemas.openxmlformats.org/presentationml/2006/ole">
            <p:oleObj spid="_x0000_s209922" name="Worksheet" r:id="rId4" imgW="8686800" imgH="5943600" progId="Excel.Sheet.8">
              <p:embed/>
            </p:oleObj>
          </a:graphicData>
        </a:graphic>
      </p:graphicFrame>
      <p:graphicFrame>
        <p:nvGraphicFramePr>
          <p:cNvPr id="209923" name="Object 3"/>
          <p:cNvGraphicFramePr>
            <a:graphicFrameLocks noChangeAspect="1"/>
          </p:cNvGraphicFramePr>
          <p:nvPr/>
        </p:nvGraphicFramePr>
        <p:xfrm>
          <a:off x="4648200" y="4495800"/>
          <a:ext cx="3454876" cy="2362200"/>
        </p:xfrm>
        <a:graphic>
          <a:graphicData uri="http://schemas.openxmlformats.org/presentationml/2006/ole">
            <p:oleObj spid="_x0000_s209923" name="Worksheet" r:id="rId5" imgW="8686800" imgH="5943600" progId="Excel.Sheet.8">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accent5"/>
                </a:solidFill>
              </a:rPr>
              <a:t>Example: </a:t>
            </a:r>
            <a:br>
              <a:rPr lang="en-US" sz="4400" dirty="0" smtClean="0">
                <a:solidFill>
                  <a:schemeClr val="accent5"/>
                </a:solidFill>
              </a:rPr>
            </a:br>
            <a:r>
              <a:rPr lang="en-US" sz="4400" dirty="0" smtClean="0">
                <a:solidFill>
                  <a:schemeClr val="accent5"/>
                </a:solidFill>
              </a:rPr>
              <a:t>Directional </a:t>
            </a:r>
            <a:r>
              <a:rPr lang="en-US" sz="4400" dirty="0" err="1" smtClean="0">
                <a:solidFill>
                  <a:schemeClr val="accent5"/>
                </a:solidFill>
              </a:rPr>
              <a:t>vs</a:t>
            </a:r>
            <a:r>
              <a:rPr lang="en-US" sz="4400" dirty="0" smtClean="0">
                <a:solidFill>
                  <a:schemeClr val="accent5"/>
                </a:solidFill>
              </a:rPr>
              <a:t> Non-directional</a:t>
            </a:r>
            <a:endParaRPr lang="en-US" sz="4400" dirty="0">
              <a:solidFill>
                <a:schemeClr val="accent5"/>
              </a:solidFill>
            </a:endParaRPr>
          </a:p>
        </p:txBody>
      </p:sp>
      <p:sp>
        <p:nvSpPr>
          <p:cNvPr id="5" name="Rectangle 4"/>
          <p:cNvSpPr/>
          <p:nvPr/>
        </p:nvSpPr>
        <p:spPr>
          <a:xfrm>
            <a:off x="457200" y="1981200"/>
            <a:ext cx="8229600" cy="707886"/>
          </a:xfrm>
          <a:prstGeom prst="rect">
            <a:avLst/>
          </a:prstGeom>
        </p:spPr>
        <p:txBody>
          <a:bodyPr wrap="square">
            <a:spAutoFit/>
          </a:bodyPr>
          <a:lstStyle/>
          <a:p>
            <a:r>
              <a:rPr lang="en-US" sz="2000" dirty="0" smtClean="0">
                <a:latin typeface="+mn-lt"/>
              </a:rPr>
              <a:t>Research question: Does age of onset of paranoid schizophrenia differ for males and females?</a:t>
            </a:r>
            <a:endParaRPr lang="en-US" sz="2000" dirty="0">
              <a:latin typeface="+mn-lt"/>
            </a:endParaRPr>
          </a:p>
        </p:txBody>
      </p:sp>
      <p:sp>
        <p:nvSpPr>
          <p:cNvPr id="6" name="Text Box 4"/>
          <p:cNvSpPr txBox="1">
            <a:spLocks noChangeArrowheads="1"/>
          </p:cNvSpPr>
          <p:nvPr/>
        </p:nvSpPr>
        <p:spPr bwMode="auto">
          <a:xfrm>
            <a:off x="381000" y="2819400"/>
            <a:ext cx="4152900" cy="3393237"/>
          </a:xfrm>
          <a:prstGeom prst="rect">
            <a:avLst/>
          </a:prstGeom>
          <a:noFill/>
          <a:ln w="9525">
            <a:noFill/>
            <a:miter lim="800000"/>
            <a:headEnd/>
            <a:tailEnd/>
          </a:ln>
        </p:spPr>
        <p:txBody>
          <a:bodyPr>
            <a:prstTxWarp prst="textNoShape">
              <a:avLst/>
            </a:prstTxWarp>
            <a:spAutoFit/>
          </a:bodyPr>
          <a:lstStyle/>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b="1" dirty="0">
                <a:solidFill>
                  <a:schemeClr val="accent3"/>
                </a:solidFill>
                <a:latin typeface="+mn-lt"/>
              </a:rPr>
              <a:t>Non-directional (two-tailed):</a:t>
            </a:r>
          </a:p>
          <a:p>
            <a:pPr eaLnBrk="0" hangingPunct="0">
              <a:lnSpc>
                <a:spcPct val="50000"/>
              </a:lnSpc>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endParaRPr lang="en-US" b="1" dirty="0">
              <a:latin typeface="+mn-lt"/>
            </a:endParaRPr>
          </a:p>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dirty="0">
                <a:latin typeface="+mn-lt"/>
              </a:rPr>
              <a:t>	H</a:t>
            </a:r>
            <a:r>
              <a:rPr lang="en-US" baseline="-25000" dirty="0">
                <a:latin typeface="+mn-lt"/>
              </a:rPr>
              <a:t>0</a:t>
            </a:r>
            <a:r>
              <a:rPr lang="en-US" dirty="0">
                <a:latin typeface="+mn-lt"/>
              </a:rPr>
              <a:t>:</a:t>
            </a:r>
            <a:r>
              <a:rPr lang="en-US" baseline="-25000" dirty="0">
                <a:latin typeface="+mn-lt"/>
              </a:rPr>
              <a:t>  </a:t>
            </a:r>
            <a:r>
              <a:rPr lang="en-US" dirty="0">
                <a:latin typeface="+mn-lt"/>
              </a:rPr>
              <a:t>Male Age = Female Age</a:t>
            </a:r>
          </a:p>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dirty="0">
                <a:latin typeface="+mn-lt"/>
              </a:rPr>
              <a:t>	H</a:t>
            </a:r>
            <a:r>
              <a:rPr lang="en-US" baseline="-25000" dirty="0">
                <a:latin typeface="+mn-lt"/>
              </a:rPr>
              <a:t>R</a:t>
            </a:r>
            <a:r>
              <a:rPr lang="en-US" dirty="0">
                <a:latin typeface="+mn-lt"/>
              </a:rPr>
              <a:t>: Male Age </a:t>
            </a:r>
            <a:r>
              <a:rPr lang="en-US" dirty="0" err="1">
                <a:latin typeface="+mn-lt"/>
                <a:sym typeface="Symbol" charset="2"/>
              </a:rPr>
              <a:t></a:t>
            </a:r>
            <a:r>
              <a:rPr lang="en-US" dirty="0">
                <a:latin typeface="+mn-lt"/>
                <a:sym typeface="Symbol" charset="2"/>
              </a:rPr>
              <a:t> Female Age</a:t>
            </a:r>
          </a:p>
          <a:p>
            <a:pPr eaLnBrk="0" hangingPunct="0">
              <a:lnSpc>
                <a:spcPct val="150000"/>
              </a:lnSpc>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endParaRPr lang="en-US" dirty="0">
              <a:latin typeface="+mn-lt"/>
              <a:sym typeface="Symbol" charset="2"/>
            </a:endParaRPr>
          </a:p>
          <a:p>
            <a:pPr eaLnBrk="0" hangingPunct="0">
              <a:lnSpc>
                <a:spcPct val="150000"/>
              </a:lnSpc>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endParaRPr lang="en-US" b="1" dirty="0">
              <a:latin typeface="+mn-lt"/>
              <a:sym typeface="Symbol" charset="2"/>
            </a:endParaRPr>
          </a:p>
          <a:p>
            <a:pPr eaLnBrk="0" hangingPunct="0">
              <a:lnSpc>
                <a:spcPct val="150000"/>
              </a:lnSpc>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b="1" dirty="0">
                <a:solidFill>
                  <a:srgbClr val="78AC35"/>
                </a:solidFill>
                <a:latin typeface="+mn-lt"/>
                <a:sym typeface="Symbol" charset="2"/>
              </a:rPr>
              <a:t>Directional (one-tailed):</a:t>
            </a:r>
          </a:p>
          <a:p>
            <a:pPr eaLnBrk="0" hangingPunct="0">
              <a:lnSpc>
                <a:spcPct val="50000"/>
              </a:lnSpc>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endParaRPr lang="en-US" b="1" dirty="0">
              <a:latin typeface="+mn-lt"/>
              <a:sym typeface="Symbol" charset="2"/>
            </a:endParaRPr>
          </a:p>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dirty="0">
                <a:latin typeface="+mn-lt"/>
              </a:rPr>
              <a:t>	H</a:t>
            </a:r>
            <a:r>
              <a:rPr lang="en-US" baseline="-25000" dirty="0">
                <a:latin typeface="+mn-lt"/>
              </a:rPr>
              <a:t>0</a:t>
            </a:r>
            <a:r>
              <a:rPr lang="en-US" dirty="0">
                <a:latin typeface="+mn-lt"/>
              </a:rPr>
              <a:t>:</a:t>
            </a:r>
            <a:r>
              <a:rPr lang="en-US" baseline="-25000" dirty="0">
                <a:latin typeface="+mn-lt"/>
              </a:rPr>
              <a:t>  </a:t>
            </a:r>
            <a:r>
              <a:rPr lang="en-US" dirty="0">
                <a:latin typeface="+mn-lt"/>
              </a:rPr>
              <a:t>Male Age </a:t>
            </a:r>
            <a:r>
              <a:rPr lang="en-US" dirty="0" err="1">
                <a:latin typeface="+mn-lt"/>
                <a:sym typeface="Symbol" charset="2"/>
              </a:rPr>
              <a:t></a:t>
            </a:r>
            <a:r>
              <a:rPr lang="en-US" dirty="0">
                <a:latin typeface="+mn-lt"/>
              </a:rPr>
              <a:t> Female Age</a:t>
            </a:r>
          </a:p>
          <a:p>
            <a:pPr eaLnBrk="0" hangingPunct="0">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dirty="0">
                <a:latin typeface="+mn-lt"/>
              </a:rPr>
              <a:t>	H</a:t>
            </a:r>
            <a:r>
              <a:rPr lang="en-US" baseline="-25000" dirty="0">
                <a:latin typeface="+mn-lt"/>
              </a:rPr>
              <a:t>R</a:t>
            </a:r>
            <a:r>
              <a:rPr lang="en-US" dirty="0">
                <a:latin typeface="+mn-lt"/>
              </a:rPr>
              <a:t>: Male Age &gt; Female Age</a:t>
            </a:r>
          </a:p>
          <a:p>
            <a:pPr algn="ctr" eaLnBrk="0" hangingPunct="0">
              <a:lnSpc>
                <a:spcPct val="150000"/>
              </a:lnSpc>
              <a:tabLst>
                <a:tab pos="457200" algn="l"/>
                <a:tab pos="914400" algn="l"/>
                <a:tab pos="1371600" algn="l"/>
                <a:tab pos="1771650" algn="l"/>
                <a:tab pos="2286000" algn="l"/>
                <a:tab pos="2743200" algn="l"/>
                <a:tab pos="3200400" algn="l"/>
                <a:tab pos="3657600" algn="l"/>
                <a:tab pos="4114800" algn="l"/>
                <a:tab pos="4572000" algn="l"/>
                <a:tab pos="5029200" algn="l"/>
                <a:tab pos="5486400" algn="l"/>
                <a:tab pos="5943600" algn="l"/>
                <a:tab pos="6343650" algn="l"/>
                <a:tab pos="6858000" algn="l"/>
                <a:tab pos="7315200" algn="l"/>
                <a:tab pos="7772400" algn="l"/>
                <a:tab pos="8172450" algn="l"/>
                <a:tab pos="8686800" algn="l"/>
              </a:tabLst>
            </a:pPr>
            <a:r>
              <a:rPr lang="en-US" dirty="0">
                <a:latin typeface="+mn-lt"/>
              </a:rPr>
              <a:t>(or the opposite)</a:t>
            </a:r>
          </a:p>
        </p:txBody>
      </p:sp>
      <p:graphicFrame>
        <p:nvGraphicFramePr>
          <p:cNvPr id="214018" name="Object 2"/>
          <p:cNvGraphicFramePr>
            <a:graphicFrameLocks noChangeAspect="1"/>
          </p:cNvGraphicFramePr>
          <p:nvPr/>
        </p:nvGraphicFramePr>
        <p:xfrm>
          <a:off x="5562600" y="2514600"/>
          <a:ext cx="3121025" cy="2133244"/>
        </p:xfrm>
        <a:graphic>
          <a:graphicData uri="http://schemas.openxmlformats.org/presentationml/2006/ole">
            <p:oleObj spid="_x0000_s214018" name="Worksheet" r:id="rId4" imgW="8686800" imgH="5943600" progId="Excel.Sheet.8">
              <p:embed/>
            </p:oleObj>
          </a:graphicData>
        </a:graphic>
      </p:graphicFrame>
      <p:graphicFrame>
        <p:nvGraphicFramePr>
          <p:cNvPr id="214019" name="Object 3"/>
          <p:cNvGraphicFramePr>
            <a:graphicFrameLocks noChangeAspect="1"/>
          </p:cNvGraphicFramePr>
          <p:nvPr/>
        </p:nvGraphicFramePr>
        <p:xfrm>
          <a:off x="5562600" y="4495800"/>
          <a:ext cx="3278188" cy="2241893"/>
        </p:xfrm>
        <a:graphic>
          <a:graphicData uri="http://schemas.openxmlformats.org/presentationml/2006/ole">
            <p:oleObj spid="_x0000_s214019" name="Worksheet" r:id="rId5" imgW="8686800" imgH="5943600" progId="Excel.Sheet.8">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accent5"/>
                </a:solidFill>
              </a:rPr>
              <a:t>Step 2:  Set Alpha (Type I) and Beta (Type II) Errors</a:t>
            </a:r>
            <a:endParaRPr lang="en-US" sz="4400" dirty="0">
              <a:solidFill>
                <a:schemeClr val="accent5"/>
              </a:solidFill>
            </a:endParaRPr>
          </a:p>
        </p:txBody>
      </p:sp>
      <p:sp>
        <p:nvSpPr>
          <p:cNvPr id="4" name="Rectangle 3"/>
          <p:cNvSpPr/>
          <p:nvPr/>
        </p:nvSpPr>
        <p:spPr>
          <a:xfrm>
            <a:off x="457200" y="2057400"/>
            <a:ext cx="8229600" cy="4524315"/>
          </a:xfrm>
          <a:prstGeom prst="rect">
            <a:avLst/>
          </a:prstGeom>
        </p:spPr>
        <p:txBody>
          <a:bodyPr wrap="square">
            <a:spAutoFit/>
          </a:bodyPr>
          <a:lstStyle/>
          <a:p>
            <a:pPr eaLnBrk="0" hangingPunct="0">
              <a:tabLst>
                <a:tab pos="457200" algn="l"/>
                <a:tab pos="914400" algn="l"/>
                <a:tab pos="1371600" algn="l"/>
                <a:tab pos="1771650" algn="l"/>
              </a:tabLst>
            </a:pPr>
            <a:r>
              <a:rPr lang="en-US" sz="2400" dirty="0" smtClean="0">
                <a:latin typeface="+mn-lt"/>
              </a:rPr>
              <a:t>Alpha (</a:t>
            </a:r>
            <a:r>
              <a:rPr lang="en-US" sz="2400" dirty="0" err="1" smtClean="0">
                <a:latin typeface="+mn-lt"/>
                <a:sym typeface="Symbol" charset="2"/>
              </a:rPr>
              <a:t></a:t>
            </a:r>
            <a:r>
              <a:rPr lang="en-US" sz="2400" dirty="0" smtClean="0">
                <a:latin typeface="+mn-lt"/>
                <a:sym typeface="Symbol" charset="2"/>
              </a:rPr>
              <a:t>) is the level of significance in hypothesis testing:</a:t>
            </a:r>
          </a:p>
          <a:p>
            <a:pPr eaLnBrk="0" hangingPunct="0">
              <a:tabLst>
                <a:tab pos="457200" algn="l"/>
                <a:tab pos="914400" algn="l"/>
                <a:tab pos="1371600" algn="l"/>
                <a:tab pos="1771650" algn="l"/>
              </a:tabLst>
            </a:pPr>
            <a:endParaRPr lang="en-US" sz="2400" dirty="0" smtClean="0">
              <a:latin typeface="+mn-lt"/>
              <a:sym typeface="Symbol" charset="2"/>
            </a:endParaRPr>
          </a:p>
          <a:p>
            <a:pPr eaLnBrk="0" hangingPunct="0">
              <a:tabLst>
                <a:tab pos="457200" algn="l"/>
                <a:tab pos="914400" algn="l"/>
                <a:tab pos="1371600" algn="l"/>
                <a:tab pos="1771650" algn="l"/>
              </a:tabLst>
            </a:pPr>
            <a:r>
              <a:rPr lang="en-US" sz="2400" dirty="0" smtClean="0">
                <a:latin typeface="+mn-lt"/>
                <a:sym typeface="Symbol" charset="2"/>
              </a:rPr>
              <a:t>Alpha is a probability specified before the test is performed.</a:t>
            </a:r>
          </a:p>
          <a:p>
            <a:pPr eaLnBrk="0" hangingPunct="0">
              <a:tabLst>
                <a:tab pos="457200" algn="l"/>
                <a:tab pos="914400" algn="l"/>
                <a:tab pos="1371600" algn="l"/>
                <a:tab pos="1771650" algn="l"/>
              </a:tabLst>
            </a:pPr>
            <a:endParaRPr lang="en-US" sz="2400" dirty="0" smtClean="0">
              <a:latin typeface="+mn-lt"/>
              <a:sym typeface="Symbol" charset="2"/>
            </a:endParaRPr>
          </a:p>
          <a:p>
            <a:pPr eaLnBrk="0" hangingPunct="0">
              <a:tabLst>
                <a:tab pos="457200" algn="l"/>
                <a:tab pos="914400" algn="l"/>
                <a:tab pos="1371600" algn="l"/>
                <a:tab pos="1771650" algn="l"/>
              </a:tabLst>
            </a:pPr>
            <a:r>
              <a:rPr lang="en-US" sz="2400" b="1" dirty="0" smtClean="0">
                <a:solidFill>
                  <a:srgbClr val="78AC35"/>
                </a:solidFill>
                <a:latin typeface="+mn-lt"/>
                <a:sym typeface="Symbol" charset="2"/>
              </a:rPr>
              <a:t>Alpha </a:t>
            </a:r>
            <a:r>
              <a:rPr lang="en-US" sz="2400" b="1" dirty="0" smtClean="0">
                <a:solidFill>
                  <a:srgbClr val="78AC35"/>
                </a:solidFill>
                <a:latin typeface="+mn-lt"/>
                <a:sym typeface="Symbol" charset="2"/>
              </a:rPr>
              <a:t>is the probability of rejecting the null hypothesis when it is true.  </a:t>
            </a:r>
          </a:p>
          <a:p>
            <a:pPr eaLnBrk="0" hangingPunct="0">
              <a:tabLst>
                <a:tab pos="457200" algn="l"/>
                <a:tab pos="914400" algn="l"/>
                <a:tab pos="1371600" algn="l"/>
                <a:tab pos="1771650" algn="l"/>
              </a:tabLst>
            </a:pPr>
            <a:endParaRPr lang="en-US" sz="2400" dirty="0" smtClean="0">
              <a:latin typeface="+mn-lt"/>
              <a:sym typeface="Symbol" charset="2"/>
            </a:endParaRPr>
          </a:p>
          <a:p>
            <a:pPr eaLnBrk="0" hangingPunct="0">
              <a:tabLst>
                <a:tab pos="457200" algn="l"/>
                <a:tab pos="914400" algn="l"/>
                <a:tab pos="1371600" algn="l"/>
                <a:tab pos="1771650" algn="l"/>
              </a:tabLst>
            </a:pPr>
            <a:r>
              <a:rPr lang="en-US" sz="2400" dirty="0" smtClean="0">
                <a:latin typeface="+mn-lt"/>
                <a:sym typeface="Symbol" charset="2"/>
              </a:rPr>
              <a:t>By convention, typical values of alpha specified in medical research are </a:t>
            </a:r>
            <a:r>
              <a:rPr lang="en-US" sz="2400" dirty="0" smtClean="0">
                <a:solidFill>
                  <a:srgbClr val="78AC35"/>
                </a:solidFill>
                <a:latin typeface="+mn-lt"/>
                <a:sym typeface="Symbol" charset="2"/>
              </a:rPr>
              <a:t>0.05</a:t>
            </a:r>
            <a:r>
              <a:rPr lang="en-US" sz="2400" dirty="0" smtClean="0">
                <a:latin typeface="+mn-lt"/>
                <a:sym typeface="Symbol" charset="2"/>
              </a:rPr>
              <a:t> and </a:t>
            </a:r>
            <a:r>
              <a:rPr lang="en-US" sz="2400" dirty="0" smtClean="0">
                <a:solidFill>
                  <a:srgbClr val="78AC35"/>
                </a:solidFill>
                <a:latin typeface="+mn-lt"/>
                <a:sym typeface="Symbol" charset="2"/>
              </a:rPr>
              <a:t>0.01</a:t>
            </a:r>
            <a:r>
              <a:rPr lang="en-US" sz="2400" dirty="0" smtClean="0">
                <a:latin typeface="+mn-lt"/>
                <a:sym typeface="Symbol" charset="2"/>
              </a:rPr>
              <a:t>.	</a:t>
            </a:r>
          </a:p>
          <a:p>
            <a:pPr eaLnBrk="0" hangingPunct="0">
              <a:tabLst>
                <a:tab pos="457200" algn="l"/>
                <a:tab pos="914400" algn="l"/>
                <a:tab pos="1371600" algn="l"/>
                <a:tab pos="1771650" algn="l"/>
              </a:tabLst>
            </a:pPr>
            <a:endParaRPr lang="en-US" sz="2400" dirty="0" smtClean="0">
              <a:latin typeface="+mn-lt"/>
              <a:sym typeface="Symbol" charset="2"/>
            </a:endParaRPr>
          </a:p>
          <a:p>
            <a:pPr eaLnBrk="0" hangingPunct="0">
              <a:tabLst>
                <a:tab pos="457200" algn="l"/>
                <a:tab pos="914400" algn="l"/>
                <a:tab pos="1371600" algn="l"/>
                <a:tab pos="1771650" algn="l"/>
              </a:tabLst>
            </a:pPr>
            <a:r>
              <a:rPr lang="en-US" sz="2400" dirty="0" smtClean="0">
                <a:latin typeface="+mn-lt"/>
                <a:sym typeface="Symbol" charset="2"/>
              </a:rPr>
              <a:t>Alphas have corresponding </a:t>
            </a:r>
            <a:r>
              <a:rPr lang="en-US" sz="2400" dirty="0" smtClean="0">
                <a:solidFill>
                  <a:srgbClr val="78AC35"/>
                </a:solidFill>
                <a:latin typeface="+mn-lt"/>
                <a:sym typeface="Symbol" charset="2"/>
              </a:rPr>
              <a:t>critical values</a:t>
            </a:r>
            <a:r>
              <a:rPr lang="en-US" sz="2400" dirty="0" smtClean="0">
                <a:latin typeface="+mn-lt"/>
                <a:sym typeface="Symbol" charset="2"/>
              </a:rPr>
              <a:t>, the same ones used to calculate confidence intervals – 0.05/1.96, 0.01/2.575 </a:t>
            </a:r>
            <a:endParaRPr lang="en-US" sz="2400" dirty="0">
              <a:latin typeface="+mn-lt"/>
              <a:sym typeface="Symbol" charset="2"/>
            </a:endParaRPr>
          </a:p>
        </p:txBody>
      </p:sp>
    </p:spTree>
  </p:cSld>
  <p:clrMapOvr>
    <a:masterClrMapping/>
  </p:clrMapOvr>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517</TotalTime>
  <Words>5317</Words>
  <Application>Microsoft Macintosh PowerPoint</Application>
  <PresentationFormat>On-screen Show (4:3)</PresentationFormat>
  <Paragraphs>279</Paragraphs>
  <Slides>30</Slides>
  <Notes>27</Notes>
  <HiddenSlides>0</HiddenSlides>
  <MMClips>0</MMClips>
  <ScaleCrop>false</ScaleCrop>
  <HeadingPairs>
    <vt:vector size="6" baseType="variant">
      <vt:variant>
        <vt:lpstr>Design Template</vt:lpstr>
      </vt:variant>
      <vt:variant>
        <vt:i4>1</vt:i4>
      </vt:variant>
      <vt:variant>
        <vt:lpstr>Embedded OLE Servers</vt:lpstr>
      </vt:variant>
      <vt:variant>
        <vt:i4>3</vt:i4>
      </vt:variant>
      <vt:variant>
        <vt:lpstr>Slide Titles</vt:lpstr>
      </vt:variant>
      <vt:variant>
        <vt:i4>30</vt:i4>
      </vt:variant>
    </vt:vector>
  </HeadingPairs>
  <TitlesOfParts>
    <vt:vector size="34" baseType="lpstr">
      <vt:lpstr>Codex</vt:lpstr>
      <vt:lpstr>Equation</vt:lpstr>
      <vt:lpstr>Worksheet</vt:lpstr>
      <vt:lpstr>Document</vt:lpstr>
      <vt:lpstr>Hypothesis Testing</vt:lpstr>
      <vt:lpstr>Hypothesis Testing</vt:lpstr>
      <vt:lpstr>Commonly Used Statistical Tests</vt:lpstr>
      <vt:lpstr>Hypothesis Testing</vt:lpstr>
      <vt:lpstr>Steps in Statistical  Hypothesis Testing</vt:lpstr>
      <vt:lpstr>Step 1:  Formulate Null and Research Hypotheses</vt:lpstr>
      <vt:lpstr>Directional vs  Non-directional Hypotheses</vt:lpstr>
      <vt:lpstr>Example:  Directional vs Non-directional</vt:lpstr>
      <vt:lpstr>Step 2:  Set Alpha (Type I) and Beta (Type II) Errors</vt:lpstr>
      <vt:lpstr>Step 2:  Set Alpha (Type I) and Beta (Type II) Errors</vt:lpstr>
      <vt:lpstr>P-values</vt:lpstr>
      <vt:lpstr>Possible Outcomes in  Statistical Testing</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Wright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Biostatistics for Medicine</dc:title>
  <dc:creator>Wright State University</dc:creator>
  <cp:lastModifiedBy>Sabrina Neeley</cp:lastModifiedBy>
  <cp:revision>71</cp:revision>
  <dcterms:created xsi:type="dcterms:W3CDTF">2011-01-02T21:39:25Z</dcterms:created>
  <dcterms:modified xsi:type="dcterms:W3CDTF">2011-01-02T22:35:08Z</dcterms:modified>
</cp:coreProperties>
</file>