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5"/>
  </p:notesMasterIdLst>
  <p:sldIdLst>
    <p:sldId id="291" r:id="rId2"/>
    <p:sldId id="296" r:id="rId3"/>
    <p:sldId id="297" r:id="rId4"/>
    <p:sldId id="261" r:id="rId5"/>
    <p:sldId id="263" r:id="rId6"/>
    <p:sldId id="264" r:id="rId7"/>
    <p:sldId id="298" r:id="rId8"/>
    <p:sldId id="294" r:id="rId9"/>
    <p:sldId id="302" r:id="rId10"/>
    <p:sldId id="299" r:id="rId11"/>
    <p:sldId id="300" r:id="rId12"/>
    <p:sldId id="266" r:id="rId13"/>
    <p:sldId id="268"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76C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90" autoAdjust="0"/>
  </p:normalViewPr>
  <p:slideViewPr>
    <p:cSldViewPr>
      <p:cViewPr varScale="1">
        <p:scale>
          <a:sx n="87" d="100"/>
          <a:sy n="87" d="100"/>
        </p:scale>
        <p:origin x="-78"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0ED69-4E26-4F9D-8D27-CE653FF8F9FD}" type="datetimeFigureOut">
              <a:rPr lang="en-US" smtClean="0"/>
              <a:pPr/>
              <a:t>12/14/2010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FA73C1-CF75-4361-8CFF-126E1DB53E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module explains the different types of variables that you will encounter and use in statistical analysis. </a:t>
            </a:r>
            <a:r>
              <a:rPr lang="en-US" dirty="0" smtClean="0"/>
              <a:t>The </a:t>
            </a:r>
            <a:r>
              <a:rPr lang="en-US" dirty="0" smtClean="0"/>
              <a:t>learning</a:t>
            </a:r>
            <a:r>
              <a:rPr lang="en-US" baseline="0" dirty="0" smtClean="0"/>
              <a:t> objective for this module is that students should be able to identify the different types of variables, and know the characteristics of each type of variable.</a:t>
            </a:r>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Variables are also described as being discrete or continuous.  Discrete variables are those</a:t>
            </a:r>
            <a:r>
              <a:rPr lang="en-US" baseline="0" dirty="0" smtClean="0"/>
              <a:t> which can only be counted or observed as whole numbers, such as the number of children in a household, the number of relapses a patient experiences, or the number of hospital admissions.</a:t>
            </a:r>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Continuous variables</a:t>
            </a:r>
            <a:r>
              <a:rPr lang="en-US" baseline="0" dirty="0" smtClean="0"/>
              <a:t> can theoretically take on any value, within a range defined by the measuring instrument.  </a:t>
            </a:r>
            <a:r>
              <a:rPr lang="en-US" baseline="0" dirty="0" smtClean="0"/>
              <a:t>Continuous data often include decimals or fractions of numbers.</a:t>
            </a:r>
            <a:endParaRPr lang="en-US" dirty="0" smtClean="0"/>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variables</a:t>
            </a:r>
            <a:r>
              <a:rPr lang="en-US" baseline="0" dirty="0" smtClean="0"/>
              <a:t> measured in medicine are continuous, interval or ratio level data such as height, weight, heart rate, blood pressure, serum cholesterol, age, and temperature.  For example, a person’s height can theoretically be an infinite number of values, but it is measured and recorded based on a designated measurement tool, such as centimeters.</a:t>
            </a:r>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chart</a:t>
            </a:r>
            <a:r>
              <a:rPr lang="en-US" baseline="0" dirty="0" smtClean="0"/>
              <a:t> demonstrates a variety of different types of variables.  The variables Age and Weight, are both quantitative/numerical and continuous because they are variables that are </a:t>
            </a:r>
            <a:r>
              <a:rPr lang="en-US" baseline="0" dirty="0" smtClean="0"/>
              <a:t>measured, </a:t>
            </a:r>
            <a:r>
              <a:rPr lang="en-US" baseline="0" dirty="0" smtClean="0"/>
              <a:t>and they can take on any value within a defined range.  The variable Gender however, is nominal because the data consist of named categories and have only one of a limited set of values.  Education is an ordinal level variable because the categories are ordered or hierarchical.  The variable Prior Hospitalizations is a ratio level variable since 4 hospitalizations is twice as much as 2 hospitalizations, and discrete because it is measured as a whole number count.  Post Treatment Mortality is a nominal level variable because a person can only be categorized into one of the two groups.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that we have examined the different types of variables, we will now move on to a discussion of displaying data.  Remember, that the appropriate display of data is dependent upon understanding what type of variable is being used.</a:t>
            </a:r>
            <a:endParaRPr lang="en-US" dirty="0" smtClean="0"/>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begin with, a variable is simply what is being observed or measured.  Variables take on one of a number of specific values.  </a:t>
            </a:r>
            <a:endParaRPr lang="en-US" dirty="0" smtClean="0"/>
          </a:p>
          <a:p>
            <a:endParaRPr lang="en-US" dirty="0" smtClean="0"/>
          </a:p>
          <a:p>
            <a:r>
              <a:rPr lang="en-US" dirty="0" smtClean="0"/>
              <a:t>Variables</a:t>
            </a:r>
            <a:r>
              <a:rPr lang="en-US" baseline="0" dirty="0" smtClean="0"/>
              <a:t> are divided into four levels, that are grouped into two classifications.  The first classification, categorical data, are those that are counted and include nominal and ordinal level data. The next two levels of variables are </a:t>
            </a:r>
            <a:r>
              <a:rPr lang="en-US" baseline="0" dirty="0" smtClean="0"/>
              <a:t>classified as </a:t>
            </a:r>
            <a:r>
              <a:rPr lang="en-US" baseline="0" dirty="0" smtClean="0"/>
              <a:t>quantitative or </a:t>
            </a:r>
            <a:r>
              <a:rPr lang="en-US" baseline="0" dirty="0" smtClean="0"/>
              <a:t>numerical, and include interval and ratio level data.  </a:t>
            </a:r>
            <a:r>
              <a:rPr lang="en-US" baseline="0" dirty="0" smtClean="0"/>
              <a:t>These data are measured, rather than counted. </a:t>
            </a:r>
            <a:endParaRPr lang="en-US" baseline="0" dirty="0" smtClean="0"/>
          </a:p>
          <a:p>
            <a:endParaRPr lang="en-US" baseline="0" dirty="0" smtClean="0"/>
          </a:p>
          <a:p>
            <a:r>
              <a:rPr lang="en-US" baseline="0" dirty="0" smtClean="0"/>
              <a:t>Understanding </a:t>
            </a:r>
            <a:r>
              <a:rPr lang="en-US" baseline="0" dirty="0" smtClean="0"/>
              <a:t>the type of variable is critically important to understanding appropriate statistical testing procedure.  The type of variable determines how the data is displayed, summarized, and which statistical tests are appropriate.  </a:t>
            </a:r>
            <a:endParaRPr lang="en-US" dirty="0" smtClean="0"/>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Let’s begin with a discussion of each of the four levels of data, or what some call levels of measurement.  Nominal level data are the simplest type of data and consist of named categories, with no implied order among the categories.  In other words, the data either exist, or do not exist, within the category</a:t>
            </a:r>
            <a:endParaRPr lang="en-US" dirty="0" smtClean="0"/>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 example of nominal data is gender – a person is either male or female.  Another example is surgical outcome – an individual is either dead or alive following surgery. Nominal variables do not have to be dichotomous, they can have any number of categories, as in the case of eye color or blood type.</a:t>
            </a:r>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Ordinal data are also categorical data, but the categories are ordered or hierarchical. However, the differences or distances between categories is not equal.  </a:t>
            </a:r>
          </a:p>
          <a:p>
            <a:endParaRPr lang="en-US" baseline="0" dirty="0" smtClean="0"/>
          </a:p>
          <a:p>
            <a:r>
              <a:rPr lang="en-US" baseline="0" dirty="0" smtClean="0"/>
              <a:t>Ordinal variables are often measured using a </a:t>
            </a:r>
            <a:r>
              <a:rPr lang="en-US" baseline="0" dirty="0" err="1" smtClean="0"/>
              <a:t>Likert</a:t>
            </a:r>
            <a:r>
              <a:rPr lang="en-US" baseline="0" dirty="0" smtClean="0"/>
              <a:t> Scale – on surveys, this might be worded as, “How often do you exercise?” with response categories of Always, Sometimes, Rarely, or Never.  There is an obvious order or hierarchy to the categories, but the difference between Always and Sometimes is not the same as the difference between Rarely and Never.</a:t>
            </a:r>
          </a:p>
        </p:txBody>
      </p:sp>
      <p:sp>
        <p:nvSpPr>
          <p:cNvPr id="4" name="Slide Number Placeholder 3"/>
          <p:cNvSpPr>
            <a:spLocks noGrp="1"/>
          </p:cNvSpPr>
          <p:nvPr>
            <p:ph type="sldNum" sz="quarter" idx="10"/>
          </p:nvPr>
        </p:nvSpPr>
        <p:spPr/>
        <p:txBody>
          <a:bodyPr/>
          <a:lstStyle/>
          <a:p>
            <a:fld id="{A4FA73C1-CF75-4361-8CFF-126E1DB53ED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medicine, ordinal variables are often used to describe the patient and his or her characteristics,</a:t>
            </a:r>
            <a:r>
              <a:rPr lang="en-US" baseline="0" dirty="0" smtClean="0"/>
              <a:t> attitude, behavior, or status. Some c</a:t>
            </a:r>
            <a:r>
              <a:rPr lang="en-US" dirty="0" smtClean="0"/>
              <a:t>ommonly-used</a:t>
            </a:r>
            <a:r>
              <a:rPr lang="en-US" baseline="0" dirty="0" smtClean="0"/>
              <a:t> </a:t>
            </a:r>
            <a:r>
              <a:rPr lang="en-US" dirty="0" smtClean="0"/>
              <a:t>examples of ordinal level data are stage</a:t>
            </a:r>
            <a:r>
              <a:rPr lang="en-US" baseline="0" dirty="0" smtClean="0"/>
              <a:t> of cancer, education level, pain level, satisfaction, and agreement. </a:t>
            </a:r>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Interval level data is classified as quantitative or numerical data.  Interval data are measured and have constant, equal distances between values, but the zero point is arbitrary.  The zero isn’t meaningful, it doesn’t mean a true absence of something.  An example of interval level data is intelligence, </a:t>
            </a:r>
            <a:r>
              <a:rPr lang="en-US" baseline="0" dirty="0" smtClean="0"/>
              <a:t>as measured </a:t>
            </a:r>
            <a:r>
              <a:rPr lang="en-US" baseline="0" dirty="0" smtClean="0"/>
              <a:t>on some IQ test.  We know that the scoring difference between a 100 and a 110 is equal to the scoring distance between 120 and 130, but there is no true zero on this test and an IQ of 140 is not twice as high as an IQ of 70.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Another </a:t>
            </a:r>
            <a:r>
              <a:rPr lang="en-US" baseline="0" dirty="0" smtClean="0"/>
              <a:t>example is asking a patient to describe their pain on a 1-10 scale where 1 means minimal pain and 10 means the worst pain the person has ever suffered.  Even though the distances between numbers on the scale are constant and equal, a pain score of 8 does not mean that the pain is twice as bad as a score of 4.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Ratio level data are those which have equal intervals between values, and the zero is meaningful.  Some laboratory tests are good examples of ratio level data.  A person who weighs 100 kilos is twice as heavy as a person who weighs 50 kilos, and a measure of zero kilos is meaningful.  Other examples include pulse rate and respiratory rate.</a:t>
            </a:r>
          </a:p>
          <a:p>
            <a:endParaRPr lang="en-US" baseline="0" dirty="0" smtClean="0"/>
          </a:p>
          <a:p>
            <a:r>
              <a:rPr lang="en-US" baseline="0" dirty="0" smtClean="0"/>
              <a:t>One point to note is that although we differentiate interval and ratio level data for definitional purposes, in practical application, they are often treated the same in statistical analysis.  </a:t>
            </a:r>
          </a:p>
        </p:txBody>
      </p:sp>
      <p:sp>
        <p:nvSpPr>
          <p:cNvPr id="4" name="Slide Number Placeholder 3"/>
          <p:cNvSpPr>
            <a:spLocks noGrp="1"/>
          </p:cNvSpPr>
          <p:nvPr>
            <p:ph type="sldNum" sz="quarter" idx="10"/>
          </p:nvPr>
        </p:nvSpPr>
        <p:spPr/>
        <p:txBody>
          <a:bodyPr/>
          <a:lstStyle/>
          <a:p>
            <a:fld id="{A4FA73C1-CF75-4361-8CFF-126E1DB53ED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thing to remember is that higher level variables can always be expressed at</a:t>
            </a:r>
            <a:r>
              <a:rPr lang="en-US" baseline="0" dirty="0" smtClean="0"/>
              <a:t> a lower level, but the reverse is not true.  You can convert ordinal-level data to nominal-level data, but you cannot do the reverse.  For example, Body Mass Index, or BMI, is often measured at the interval level and is given a score such as 23.4.  This interval-level BMI data can be collapsed into ordinal categories such as obese, overweight, and underweight, or it can be reduced to nominal-level categories such as overweight and not overweight.  This is why we often try to measure data at the highest level of measurement possible.</a:t>
            </a:r>
            <a:endParaRPr lang="en-US" dirty="0"/>
          </a:p>
        </p:txBody>
      </p:sp>
      <p:sp>
        <p:nvSpPr>
          <p:cNvPr id="4" name="Slide Number Placeholder 3"/>
          <p:cNvSpPr>
            <a:spLocks noGrp="1"/>
          </p:cNvSpPr>
          <p:nvPr>
            <p:ph type="sldNum" sz="quarter" idx="10"/>
          </p:nvPr>
        </p:nvSpPr>
        <p:spPr/>
        <p:txBody>
          <a:bodyPr/>
          <a:lstStyle/>
          <a:p>
            <a:fld id="{A4FA73C1-CF75-4361-8CFF-126E1DB53ED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2" name="Rectangle 11"/>
          <p:cNvSpPr/>
          <p:nvPr/>
        </p:nvSpPr>
        <p:spPr>
          <a:xfrm>
            <a:off x="341086" y="928914"/>
            <a:ext cx="8432800" cy="17707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685707" y="968189"/>
            <a:ext cx="7799387" cy="1237130"/>
          </a:xfrm>
        </p:spPr>
        <p:txBody>
          <a:bodyPr anchor="b" anchorCtr="0"/>
          <a:lstStyle>
            <a:lvl1pPr algn="r">
              <a:lnSpc>
                <a:spcPts val="5000"/>
              </a:lnSpc>
              <a:defRPr sz="4600">
                <a:solidFill>
                  <a:schemeClr val="accent1"/>
                </a:solidFill>
                <a:effectLst/>
              </a:defRPr>
            </a:lvl1pPr>
          </a:lstStyle>
          <a:p>
            <a:r>
              <a:rPr lang="en-US" smtClean="0"/>
              <a:t>Click to edit Master title style</a:t>
            </a:r>
            <a:endParaRPr/>
          </a:p>
        </p:txBody>
      </p:sp>
      <p:sp>
        <p:nvSpPr>
          <p:cNvPr id="3" name="Subtitle 2"/>
          <p:cNvSpPr>
            <a:spLocks noGrp="1"/>
          </p:cNvSpPr>
          <p:nvPr>
            <p:ph type="subTitle" idx="1"/>
          </p:nvPr>
        </p:nvSpPr>
        <p:spPr>
          <a:xfrm>
            <a:off x="685707" y="2209799"/>
            <a:ext cx="7799387" cy="466165"/>
          </a:xfrm>
        </p:spPr>
        <p:txBody>
          <a:bodyPr/>
          <a:lstStyle>
            <a:lvl1pPr marL="0" indent="0" algn="r">
              <a:lnSpc>
                <a:spcPct val="100000"/>
              </a:lnSpc>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pPr>
              <a:defRPr/>
            </a:pPr>
            <a:fld id="{4C20ADEF-D8AC-4623-A3FA-5A6433F6686F}" type="datetimeFigureOut">
              <a:rPr lang="en-US" smtClean="0"/>
              <a:pPr>
                <a:defRPr/>
              </a:pPr>
              <a:t>12/14/2010</a:t>
            </a:fld>
            <a:endParaRPr lang="en-US"/>
          </a:p>
        </p:txBody>
      </p:sp>
      <p:sp>
        <p:nvSpPr>
          <p:cNvPr id="6" name="Slide Number Placeholder 5"/>
          <p:cNvSpPr>
            <a:spLocks noGrp="1"/>
          </p:cNvSpPr>
          <p:nvPr>
            <p:ph type="sldNum" sz="quarter" idx="12"/>
          </p:nvPr>
        </p:nvSpPr>
        <p:spPr>
          <a:xfrm>
            <a:off x="4305300" y="6492875"/>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pPr>
              <a:defRPr/>
            </a:pPr>
            <a:fld id="{9A12C45F-19D2-4292-A166-9027017B9618}" type="slidenum">
              <a:rPr lang="en-US" smtClean="0"/>
              <a:pPr>
                <a:defRPr/>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57200" y="816802"/>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TitleSlideTop.jpg"/>
          <p:cNvPicPr>
            <a:picLocks noChangeAspect="1"/>
          </p:cNvPicPr>
          <p:nvPr/>
        </p:nvPicPr>
        <p:blipFill>
          <a:blip r:embed="rId2" cstate="print"/>
          <a:stretch>
            <a:fillRect/>
          </a:stretch>
        </p:blipFill>
        <p:spPr>
          <a:xfrm>
            <a:off x="457200" y="457200"/>
            <a:ext cx="8229600" cy="356646"/>
          </a:xfrm>
          <a:prstGeom prst="rect">
            <a:avLst/>
          </a:prstGeom>
        </p:spPr>
      </p:pic>
      <p:pic>
        <p:nvPicPr>
          <p:cNvPr id="10" name="Picture 9" descr="TitleSlideBottom.jpg"/>
          <p:cNvPicPr>
            <a:picLocks noChangeAspect="1"/>
          </p:cNvPicPr>
          <p:nvPr/>
        </p:nvPicPr>
        <p:blipFill>
          <a:blip r:embed="rId3" cstate="print"/>
          <a:stretch>
            <a:fillRect/>
          </a:stretch>
        </p:blipFill>
        <p:spPr>
          <a:xfrm>
            <a:off x="457200" y="2700601"/>
            <a:ext cx="8229600" cy="3700199"/>
          </a:xfrm>
          <a:prstGeom prst="rect">
            <a:avLst/>
          </a:prstGeom>
        </p:spPr>
      </p:pic>
      <p:sp>
        <p:nvSpPr>
          <p:cNvPr id="11"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7" name="Rectangle 6"/>
          <p:cNvSpPr/>
          <p:nvPr/>
        </p:nvSpPr>
        <p:spPr>
          <a:xfrm>
            <a:off x="355600" y="566057"/>
            <a:ext cx="8396514" cy="25980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Rectangle 4"/>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pPr>
              <a:defRPr/>
            </a:pPr>
            <a:fld id="{CDB66251-CCE9-4682-88BD-376797411031}" type="datetimeFigureOut">
              <a:rPr lang="en-US" smtClean="0"/>
              <a:pPr>
                <a:defRPr/>
              </a:pPr>
              <a:t>12/14/2010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5D46DA4-579C-4266-8C99-196B8A743CB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0" name="Rectangle 9"/>
          <p:cNvSpPr/>
          <p:nvPr/>
        </p:nvSpPr>
        <p:spPr>
          <a:xfrm>
            <a:off x="333828" y="566057"/>
            <a:ext cx="8454571" cy="21335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en-US" smtClean="0"/>
              <a:t>Click to edit Master title style</a:t>
            </a:r>
            <a:endParaRPr/>
          </a:p>
        </p:txBody>
      </p:sp>
      <p:sp>
        <p:nvSpPr>
          <p:cNvPr id="3" name="Content Placeholder 2"/>
          <p:cNvSpPr>
            <a:spLocks noGrp="1"/>
          </p:cNvSpPr>
          <p:nvPr>
            <p:ph idx="1"/>
          </p:nvPr>
        </p:nvSpPr>
        <p:spPr>
          <a:xfrm>
            <a:off x="4828032" y="654268"/>
            <a:ext cx="3657600" cy="5486400"/>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508AE00-B1F6-4359-A695-47B833251EB1}"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74EAE4-47F3-4FEF-9C4A-F6E0D2FF13D9}"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useBgFill="1">
        <p:nvSpPr>
          <p:cNvPr id="10" name="Rectangle 9"/>
          <p:cNvSpPr/>
          <p:nvPr/>
        </p:nvSpPr>
        <p:spPr>
          <a:xfrm>
            <a:off x="355600" y="348343"/>
            <a:ext cx="8432800" cy="23513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5598058" y="3310469"/>
            <a:ext cx="5943600" cy="237061"/>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en-US" smtClean="0"/>
              <a:t>Click to edit Master title style</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74FCD8B-12FE-43DF-89D2-3FD0746B5587}"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36F50C5-A9EB-4688-837A-7078A9960B9C}" type="slidenum">
              <a:rPr lang="en-US" smtClean="0"/>
              <a:pPr>
                <a:defRPr/>
              </a:pPr>
              <a:t>‹#›</a:t>
            </a:fld>
            <a:endParaRPr lang="en-US"/>
          </a:p>
        </p:txBody>
      </p:sp>
      <p:sp>
        <p:nvSpPr>
          <p:cNvPr id="11" name="Picture Placeholder 10"/>
          <p:cNvSpPr>
            <a:spLocks noGrp="1"/>
          </p:cNvSpPr>
          <p:nvPr>
            <p:ph type="pic" sz="quarter" idx="13"/>
          </p:nvPr>
        </p:nvSpPr>
        <p:spPr>
          <a:xfrm>
            <a:off x="4828032" y="457200"/>
            <a:ext cx="3621024" cy="5943600"/>
          </a:xfrm>
        </p:spPr>
        <p:txBody>
          <a:bodyPr/>
          <a:lstStyle>
            <a:lvl1pPr>
              <a:buNone/>
              <a:defRPr/>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609600" y="2286000"/>
            <a:ext cx="78740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9D1C14B0-0BB4-4C4E-BBA7-68F86A9F434B}" type="datetimeFigureOut">
              <a:rPr lang="en-US" smtClean="0"/>
              <a:pPr>
                <a:defRPr/>
              </a:pPr>
              <a:t>12/14/2010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B49E8A-B92C-4056-B156-70F15D24260B}"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1" name="Rectangle 10"/>
          <p:cNvSpPr/>
          <p:nvPr/>
        </p:nvSpPr>
        <p:spPr>
          <a:xfrm>
            <a:off x="348342" y="362857"/>
            <a:ext cx="8440057" cy="2336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VerticalRight.jpg"/>
          <p:cNvPicPr>
            <a:picLocks noChangeAspect="1"/>
          </p:cNvPicPr>
          <p:nvPr/>
        </p:nvPicPr>
        <p:blipFill>
          <a:blip r:embed="rId2" cstate="print"/>
          <a:stretch>
            <a:fillRect/>
          </a:stretch>
        </p:blipFill>
        <p:spPr>
          <a:xfrm>
            <a:off x="7111668" y="457200"/>
            <a:ext cx="1546230" cy="5943600"/>
          </a:xfrm>
          <a:prstGeom prst="rect">
            <a:avLst/>
          </a:prstGeom>
        </p:spPr>
      </p:pic>
      <p:sp>
        <p:nvSpPr>
          <p:cNvPr id="10" name="Rectangle 9"/>
          <p:cNvSpPr/>
          <p:nvPr/>
        </p:nvSpPr>
        <p:spPr>
          <a:xfrm rot="5400000">
            <a:off x="4074414"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119582" y="693738"/>
            <a:ext cx="1491018" cy="5432425"/>
          </a:xfrm>
        </p:spPr>
        <p:txBody>
          <a:bodyPr vert="eaVert" tIns="45720" bIns="45720"/>
          <a:lstStyle>
            <a:lvl1pPr algn="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457200" y="693738"/>
            <a:ext cx="6019800" cy="5432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04BED914-AE2B-4891-A636-66E367A115BE}" type="datetimeFigureOut">
              <a:rPr lang="en-US" smtClean="0"/>
              <a:pPr>
                <a:defRPr/>
              </a:pPr>
              <a:t>12/14/2010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833440-ED86-4A80-8FC0-77705C3BF866}" type="slidenum">
              <a:rPr lang="en-US" smtClean="0"/>
              <a:pPr>
                <a:defRPr/>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3A6AD539-595F-4B55-96A1-18A00123C1A0}" type="datetimeFigureOut">
              <a:rPr lang="en-US" smtClean="0"/>
              <a:pPr>
                <a:defRPr/>
              </a:pPr>
              <a:t>12/14/2010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38946AC-A505-42E7-AE87-35B27A2AC29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p:cNvSpPr/>
          <p:nvPr/>
        </p:nvSpPr>
        <p:spPr>
          <a:xfrm>
            <a:off x="326571" y="362857"/>
            <a:ext cx="8440058" cy="25182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098041" y="3575712"/>
            <a:ext cx="5396671" cy="1340467"/>
          </a:xfrm>
        </p:spPr>
        <p:txBody>
          <a:bodyPr tIns="0" bIns="0" anchor="b" anchorCtr="0"/>
          <a:lstStyle>
            <a:lvl1pPr algn="r">
              <a:defRPr sz="4600" b="0" cap="none" baseline="0">
                <a:solidFill>
                  <a:schemeClr val="accent1"/>
                </a:solidFill>
                <a:effectLst/>
              </a:defRPr>
            </a:lvl1pPr>
          </a:lstStyle>
          <a:p>
            <a:r>
              <a:rPr lang="en-US" smtClean="0"/>
              <a:t>Click to edit Master title style</a:t>
            </a:r>
            <a:endParaRPr/>
          </a:p>
        </p:txBody>
      </p:sp>
      <p:sp>
        <p:nvSpPr>
          <p:cNvPr id="3" name="Text Placeholder 2"/>
          <p:cNvSpPr>
            <a:spLocks noGrp="1"/>
          </p:cNvSpPr>
          <p:nvPr>
            <p:ph type="body" idx="1"/>
          </p:nvPr>
        </p:nvSpPr>
        <p:spPr>
          <a:xfrm>
            <a:off x="3098041" y="4980297"/>
            <a:ext cx="5396671" cy="810904"/>
          </a:xfrm>
        </p:spPr>
        <p:txBody>
          <a:bodyPr tIns="0" bIns="0" anchor="t" anchorCtr="0">
            <a:normAutofit/>
          </a:bodyPr>
          <a:lstStyle>
            <a:lvl1pPr marL="0" indent="0" algn="r">
              <a:spcBef>
                <a:spcPts val="300"/>
              </a:spcBef>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5A5B73D-1C17-4B19-929F-91A7BBA84FA6}" type="datetimeFigureOut">
              <a:rPr lang="en-US" smtClean="0"/>
              <a:pPr>
                <a:defRPr/>
              </a:pPr>
              <a:t>12/14/2010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06824" y="6492240"/>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pPr>
              <a:defRPr/>
            </a:pPr>
            <a:fld id="{5DBE8615-EA37-4F74-A26B-ECB630CC7C5B}" type="slidenum">
              <a:rPr lang="en-US" smtClean="0"/>
              <a:pPr>
                <a:defRPr/>
              </a:pPr>
              <a:t>‹#›</a:t>
            </a:fld>
            <a:endParaRPr lang="en-US"/>
          </a:p>
        </p:txBody>
      </p:sp>
      <p:pic>
        <p:nvPicPr>
          <p:cNvPr id="7" name="Picture 6" descr="SectionHeaderLeft.jpg"/>
          <p:cNvPicPr>
            <a:picLocks noChangeAspect="1"/>
          </p:cNvPicPr>
          <p:nvPr/>
        </p:nvPicPr>
        <p:blipFill>
          <a:blip r:embed="rId2" cstate="print"/>
          <a:stretch>
            <a:fillRect/>
          </a:stretch>
        </p:blipFill>
        <p:spPr>
          <a:xfrm>
            <a:off x="470647" y="457200"/>
            <a:ext cx="2216561" cy="5943600"/>
          </a:xfrm>
          <a:prstGeom prst="rect">
            <a:avLst/>
          </a:prstGeom>
        </p:spPr>
      </p:pic>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222366"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58904"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31308" y="2286000"/>
            <a:ext cx="3657600" cy="3840163"/>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26487969-D5FB-46A9-98C4-F9C32636A271}"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9B1E78F-9918-45CD-960F-A4A75ECC58B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63388"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63388"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28032"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8032"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pPr>
              <a:defRPr/>
            </a:pPr>
            <a:fld id="{74C2348A-B8C8-449F-9FE5-D397EFE40EBA}" type="datetimeFigureOut">
              <a:rPr lang="en-US" smtClean="0"/>
              <a:pPr>
                <a:defRPr/>
              </a:pPr>
              <a:t>12/14/2010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D56E48D-5031-4AAD-877F-2DC4D8AE04A9}" type="slidenum">
              <a:rPr lang="en-US" smtClean="0"/>
              <a:pPr>
                <a:defRPr/>
              </a:pPr>
              <a:t>‹#›</a:t>
            </a:fld>
            <a:endParaRPr lang="en-US"/>
          </a:p>
        </p:txBody>
      </p:sp>
      <p:cxnSp>
        <p:nvCxnSpPr>
          <p:cNvPr id="11" name="Straight Connector 10"/>
          <p:cNvCxnSpPr/>
          <p:nvPr/>
        </p:nvCxnSpPr>
        <p:spPr>
          <a:xfrm rot="5400000">
            <a:off x="2884488" y="4484687"/>
            <a:ext cx="3375025" cy="1588"/>
          </a:xfrm>
          <a:prstGeom prst="line">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54050" y="2286001"/>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E3B637-01FF-47AE-B4D5-47BBEDE71A42}" type="slidenum">
              <a:rPr lang="en-US" smtClean="0"/>
              <a:pPr>
                <a:defRPr/>
              </a:pPr>
              <a:t>‹#›</a:t>
            </a:fld>
            <a:endParaRPr lang="en-US"/>
          </a:p>
        </p:txBody>
      </p:sp>
      <p:sp>
        <p:nvSpPr>
          <p:cNvPr id="9" name="Content Placeholder 2"/>
          <p:cNvSpPr>
            <a:spLocks noGrp="1"/>
          </p:cNvSpPr>
          <p:nvPr>
            <p:ph sz="half" idx="13"/>
          </p:nvPr>
        </p:nvSpPr>
        <p:spPr>
          <a:xfrm>
            <a:off x="654050" y="4302966"/>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E3B637-01FF-47AE-B4D5-47BBEDE71A42}" type="slidenum">
              <a:rPr lang="en-US" smtClean="0"/>
              <a:pPr>
                <a:defRPr/>
              </a:pPr>
              <a:t>‹#›</a:t>
            </a:fld>
            <a:endParaRPr lang="en-US"/>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Content Placeholder 2"/>
          <p:cNvSpPr>
            <a:spLocks noGrp="1"/>
          </p:cNvSpPr>
          <p:nvPr>
            <p:ph sz="half" idx="14"/>
          </p:nvPr>
        </p:nvSpPr>
        <p:spPr>
          <a:xfrm>
            <a:off x="654085"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DD44106F-7558-4BD4-851C-3192C68C9CE2}" type="datetimeFigureOut">
              <a:rPr lang="en-US" smtClean="0"/>
              <a:pPr>
                <a:defRPr/>
              </a:pPr>
              <a:t>12/14/2010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E3B637-01FF-47AE-B4D5-47BBEDE71A42}" type="slidenum">
              <a:rPr lang="en-US" smtClean="0"/>
              <a:pPr>
                <a:defRPr/>
              </a:pPr>
              <a:t>‹#›</a:t>
            </a:fld>
            <a:endParaRPr lang="en-US"/>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a:defRPr/>
            </a:pPr>
            <a:fld id="{F2F3C420-C621-40F7-851B-77C50C5BCA7B}" type="datetimeFigureOut">
              <a:rPr lang="en-US" smtClean="0"/>
              <a:pPr>
                <a:defRPr/>
              </a:pPr>
              <a:t>12/14/2010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38A9B6A-DB4D-4BE9-A7DC-348A3B109B2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RunningTop-R.jpg"/>
          <p:cNvPicPr>
            <a:picLocks noChangeAspect="1"/>
          </p:cNvPicPr>
          <p:nvPr/>
        </p:nvPicPr>
        <p:blipFill>
          <a:blip r:embed="rId16" cstate="print"/>
          <a:stretch>
            <a:fillRect/>
          </a:stretch>
        </p:blipFill>
        <p:spPr>
          <a:xfrm>
            <a:off x="457200" y="457200"/>
            <a:ext cx="8229600" cy="1382002"/>
          </a:xfrm>
          <a:prstGeom prst="rect">
            <a:avLst/>
          </a:prstGeom>
        </p:spPr>
      </p:pic>
      <p:sp>
        <p:nvSpPr>
          <p:cNvPr id="2" name="Title Placeholder 1"/>
          <p:cNvSpPr>
            <a:spLocks noGrp="1"/>
          </p:cNvSpPr>
          <p:nvPr>
            <p:ph type="title"/>
          </p:nvPr>
        </p:nvSpPr>
        <p:spPr>
          <a:xfrm>
            <a:off x="658813" y="456252"/>
            <a:ext cx="7824788" cy="1323041"/>
          </a:xfrm>
          <a:prstGeom prst="rect">
            <a:avLst/>
          </a:prstGeom>
          <a:effectLst/>
        </p:spPr>
        <p:txBody>
          <a:bodyPr vert="horz" lIns="91440" tIns="0" rIns="91440" bIns="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2286000" y="2286000"/>
            <a:ext cx="61976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690360" y="6492875"/>
            <a:ext cx="2133600" cy="365125"/>
          </a:xfrm>
          <a:prstGeom prst="rect">
            <a:avLst/>
          </a:prstGeom>
        </p:spPr>
        <p:txBody>
          <a:bodyPr vert="horz" lIns="91440" tIns="45720" rIns="91440" bIns="45720" rtlCol="0" anchor="ctr"/>
          <a:lstStyle>
            <a:lvl1pPr algn="r">
              <a:defRPr sz="1100" b="1">
                <a:solidFill>
                  <a:schemeClr val="bg1">
                    <a:lumMod val="65000"/>
                  </a:schemeClr>
                </a:solidFill>
                <a:latin typeface="Calibri" pitchFamily="34" charset="0"/>
              </a:defRPr>
            </a:lvl1pPr>
          </a:lstStyle>
          <a:p>
            <a:pPr>
              <a:defRPr/>
            </a:pPr>
            <a:fld id="{DD44106F-7558-4BD4-851C-3192C68C9CE2}" type="datetimeFigureOut">
              <a:rPr lang="en-US" smtClean="0"/>
              <a:pPr>
                <a:defRPr/>
              </a:pPr>
              <a:t>12/14/2010</a:t>
            </a:fld>
            <a:endParaRPr lang="en-US"/>
          </a:p>
        </p:txBody>
      </p:sp>
      <p:sp>
        <p:nvSpPr>
          <p:cNvPr id="5"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378666" y="6149788"/>
            <a:ext cx="533400" cy="365125"/>
          </a:xfrm>
          <a:prstGeom prst="rect">
            <a:avLst/>
          </a:prstGeom>
        </p:spPr>
        <p:txBody>
          <a:bodyPr vert="horz" lIns="91440" tIns="91440" rIns="91440" bIns="91440" rtlCol="0" anchor="ctr"/>
          <a:lstStyle>
            <a:lvl1pPr algn="l">
              <a:defRPr sz="1800" b="0">
                <a:solidFill>
                  <a:schemeClr val="accent1"/>
                </a:solidFill>
                <a:latin typeface="Calibri" pitchFamily="34" charset="0"/>
              </a:defRPr>
            </a:lvl1pPr>
          </a:lstStyle>
          <a:p>
            <a:pPr>
              <a:defRPr/>
            </a:pPr>
            <a:fld id="{C1E3B637-01FF-47AE-B4D5-47BBEDE71A42}" type="slidenum">
              <a:rPr lang="en-US" smtClean="0"/>
              <a:pPr>
                <a:defRPr/>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57200" y="184096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Lst>
  <p:txStyles>
    <p:titleStyle>
      <a:lvl1pPr algn="r" defTabSz="914400" rtl="0" eaLnBrk="1" latinLnBrk="0" hangingPunct="1">
        <a:lnSpc>
          <a:spcPts val="5400"/>
        </a:lnSpc>
        <a:spcBef>
          <a:spcPct val="0"/>
        </a:spcBef>
        <a:buNone/>
        <a:defRPr sz="5200" kern="1200">
          <a:solidFill>
            <a:schemeClr val="bg1"/>
          </a:solidFill>
          <a:effectLst>
            <a:outerShdw blurRad="50800" dist="38100" dir="2700000" algn="tl" rotWithShape="0">
              <a:prstClr val="black">
                <a:alpha val="40000"/>
              </a:prstClr>
            </a:outerShdw>
          </a:effectLst>
          <a:latin typeface="+mj-lt"/>
          <a:ea typeface="+mj-ea"/>
          <a:cs typeface="+mj-cs"/>
        </a:defRPr>
      </a:lvl1pPr>
    </p:titleStyle>
    <p:bodyStyle>
      <a:lvl1pPr marL="282575" indent="-282575" algn="l" defTabSz="914400" rtl="0" eaLnBrk="1" latinLnBrk="0" hangingPunct="1">
        <a:spcBef>
          <a:spcPts val="1800"/>
        </a:spcBef>
        <a:buClr>
          <a:schemeClr val="accent1"/>
        </a:buClr>
        <a:buSzPct val="75000"/>
        <a:buFont typeface="Wingdings" pitchFamily="2" charset="2"/>
        <a:buChar char="n"/>
        <a:defRPr sz="2000" kern="1200">
          <a:solidFill>
            <a:schemeClr val="tx1">
              <a:lumMod val="85000"/>
              <a:lumOff val="15000"/>
            </a:schemeClr>
          </a:solidFill>
          <a:latin typeface="+mn-lt"/>
          <a:ea typeface="+mn-ea"/>
          <a:cs typeface="+mn-cs"/>
        </a:defRPr>
      </a:lvl1pPr>
      <a:lvl2pPr marL="577850" indent="-2952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2pPr>
      <a:lvl3pPr marL="86042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3pPr>
      <a:lvl4pPr marL="1143000"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4pPr>
      <a:lvl5pPr marL="142557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70C0"/>
                </a:solidFill>
              </a:rPr>
              <a:t/>
            </a:r>
            <a:br>
              <a:rPr lang="en-US" dirty="0" smtClean="0">
                <a:solidFill>
                  <a:srgbClr val="0070C0"/>
                </a:solidFill>
              </a:rPr>
            </a:br>
            <a:r>
              <a:rPr lang="en-US" dirty="0" smtClean="0">
                <a:solidFill>
                  <a:srgbClr val="0070C0"/>
                </a:solidFill>
              </a:rPr>
              <a:t>Types </a:t>
            </a:r>
            <a:r>
              <a:rPr lang="en-US" dirty="0" smtClean="0">
                <a:solidFill>
                  <a:srgbClr val="0070C0"/>
                </a:solidFill>
              </a:rPr>
              <a:t>of Variables</a:t>
            </a:r>
            <a:endParaRPr lang="en-US" dirty="0">
              <a:solidFill>
                <a:srgbClr val="0070C0"/>
              </a:solidFill>
            </a:endParaRPr>
          </a:p>
        </p:txBody>
      </p:sp>
      <p:sp>
        <p:nvSpPr>
          <p:cNvPr id="3" name="Content Placeholder 2"/>
          <p:cNvSpPr>
            <a:spLocks noGrp="1"/>
          </p:cNvSpPr>
          <p:nvPr>
            <p:ph idx="1"/>
          </p:nvPr>
        </p:nvSpPr>
        <p:spPr>
          <a:xfrm>
            <a:off x="685800" y="2286000"/>
            <a:ext cx="7797800" cy="3840163"/>
          </a:xfrm>
        </p:spPr>
        <p:txBody>
          <a:bodyPr/>
          <a:lstStyle/>
          <a:p>
            <a:pPr>
              <a:buNone/>
            </a:pPr>
            <a:r>
              <a:rPr lang="en-US" dirty="0" smtClean="0"/>
              <a:t>Objective:</a:t>
            </a:r>
          </a:p>
          <a:p>
            <a:pPr marL="514350" indent="-514350"/>
            <a:r>
              <a:rPr lang="en-US" dirty="0" smtClean="0"/>
              <a:t>Students should be able to identify the different types of variables, and know the characteristics of each type</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4083CF"/>
                </a:solidFill>
              </a:rPr>
              <a:t>Discrete Data</a:t>
            </a:r>
            <a:endParaRPr lang="en-US" dirty="0">
              <a:solidFill>
                <a:srgbClr val="4083CF"/>
              </a:solidFill>
            </a:endParaRPr>
          </a:p>
        </p:txBody>
      </p:sp>
      <p:sp>
        <p:nvSpPr>
          <p:cNvPr id="4" name="Rectangle 2"/>
          <p:cNvSpPr>
            <a:spLocks noChangeArrowheads="1"/>
          </p:cNvSpPr>
          <p:nvPr/>
        </p:nvSpPr>
        <p:spPr bwMode="auto">
          <a:xfrm>
            <a:off x="533400" y="2286000"/>
            <a:ext cx="8077200" cy="3447097"/>
          </a:xfrm>
          <a:prstGeom prst="rect">
            <a:avLst/>
          </a:prstGeom>
          <a:noFill/>
          <a:ln w="9525">
            <a:noFill/>
            <a:miter lim="800000"/>
            <a:headEnd/>
            <a:tailEnd/>
          </a:ln>
        </p:spPr>
        <p:txBody>
          <a:bodyPr wrap="square" lIns="0" tIns="0" rIns="0" bIns="0">
            <a:spAutoFit/>
          </a:bodyPr>
          <a:lstStyle/>
          <a:p>
            <a:pPr>
              <a:spcAft>
                <a:spcPct val="50000"/>
              </a:spcAft>
              <a:tabLst>
                <a:tab pos="571500" algn="l"/>
              </a:tabLst>
            </a:pPr>
            <a:r>
              <a:rPr lang="en-US" sz="2800" dirty="0" smtClean="0">
                <a:latin typeface="Calibri" pitchFamily="34" charset="0"/>
                <a:cs typeface="Times New Roman" pitchFamily="18" charset="0"/>
              </a:rPr>
              <a:t>Quantitative or Numerical </a:t>
            </a:r>
            <a:r>
              <a:rPr lang="en-US" sz="2800" dirty="0">
                <a:latin typeface="Calibri" pitchFamily="34" charset="0"/>
                <a:cs typeface="Times New Roman" pitchFamily="18" charset="0"/>
              </a:rPr>
              <a:t>variables that are measured in each individual in a data set, but can only be </a:t>
            </a:r>
            <a:r>
              <a:rPr lang="en-US" sz="2800" dirty="0">
                <a:solidFill>
                  <a:schemeClr val="accent3"/>
                </a:solidFill>
                <a:latin typeface="Calibri" pitchFamily="34" charset="0"/>
                <a:cs typeface="Times New Roman" pitchFamily="18" charset="0"/>
              </a:rPr>
              <a:t>whole numbers</a:t>
            </a:r>
            <a:r>
              <a:rPr lang="en-US" sz="2800" dirty="0">
                <a:latin typeface="Calibri" pitchFamily="34" charset="0"/>
                <a:cs typeface="Times New Roman" pitchFamily="18" charset="0"/>
              </a:rPr>
              <a:t>.</a:t>
            </a:r>
          </a:p>
          <a:p>
            <a:pPr>
              <a:spcAft>
                <a:spcPct val="50000"/>
              </a:spcAft>
              <a:tabLst>
                <a:tab pos="571500" algn="l"/>
              </a:tabLst>
            </a:pPr>
            <a:r>
              <a:rPr lang="en-US" sz="2800" dirty="0">
                <a:latin typeface="Calibri" pitchFamily="34" charset="0"/>
                <a:cs typeface="Times New Roman" pitchFamily="18" charset="0"/>
              </a:rPr>
              <a:t>Examples are counts of objects or occurrences:</a:t>
            </a:r>
          </a:p>
          <a:p>
            <a:pPr marL="2286000" lvl="4" indent="-457200">
              <a:buClr>
                <a:srgbClr val="FF0000"/>
              </a:buClr>
              <a:buSzPct val="150000"/>
              <a:buFont typeface="Wingdings" pitchFamily="2" charset="2"/>
              <a:buChar char="§"/>
              <a:tabLst>
                <a:tab pos="571500" algn="l"/>
              </a:tabLst>
            </a:pPr>
            <a:r>
              <a:rPr lang="en-US" sz="2800" dirty="0">
                <a:latin typeface="Calibri" pitchFamily="34" charset="0"/>
                <a:cs typeface="Times New Roman" pitchFamily="18" charset="0"/>
              </a:rPr>
              <a:t>Number of children in household</a:t>
            </a:r>
          </a:p>
          <a:p>
            <a:pPr marL="2286000" lvl="4" indent="-457200">
              <a:buClr>
                <a:srgbClr val="FF0000"/>
              </a:buClr>
              <a:buSzPct val="150000"/>
              <a:buFont typeface="Wingdings" pitchFamily="2" charset="2"/>
              <a:buChar char="§"/>
              <a:tabLst>
                <a:tab pos="571500" algn="l"/>
              </a:tabLst>
            </a:pPr>
            <a:r>
              <a:rPr lang="en-US" sz="2800" dirty="0">
                <a:latin typeface="Calibri" pitchFamily="34" charset="0"/>
                <a:cs typeface="Times New Roman" pitchFamily="18" charset="0"/>
              </a:rPr>
              <a:t>Number of relapses</a:t>
            </a:r>
          </a:p>
          <a:p>
            <a:pPr marL="2286000" lvl="4" indent="-457200">
              <a:buClr>
                <a:srgbClr val="FF0000"/>
              </a:buClr>
              <a:buSzPct val="150000"/>
              <a:buFont typeface="Wingdings" pitchFamily="2" charset="2"/>
              <a:buChar char="§"/>
              <a:tabLst>
                <a:tab pos="571500" algn="l"/>
              </a:tabLst>
            </a:pPr>
            <a:r>
              <a:rPr lang="en-US" sz="2800" dirty="0">
                <a:latin typeface="Calibri" pitchFamily="34" charset="0"/>
                <a:cs typeface="Times New Roman" pitchFamily="18" charset="0"/>
              </a:rPr>
              <a:t>Number of admissions to a hospital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4083CF"/>
                </a:solidFill>
              </a:rPr>
              <a:t>Continuous Data</a:t>
            </a:r>
            <a:endParaRPr lang="en-US" dirty="0">
              <a:solidFill>
                <a:srgbClr val="4083CF"/>
              </a:solidFill>
            </a:endParaRPr>
          </a:p>
        </p:txBody>
      </p:sp>
      <p:sp>
        <p:nvSpPr>
          <p:cNvPr id="4" name="Rectangle 2"/>
          <p:cNvSpPr>
            <a:spLocks noChangeArrowheads="1"/>
          </p:cNvSpPr>
          <p:nvPr/>
        </p:nvSpPr>
        <p:spPr bwMode="auto">
          <a:xfrm>
            <a:off x="457200" y="2286000"/>
            <a:ext cx="8305800" cy="2369880"/>
          </a:xfrm>
          <a:prstGeom prst="rect">
            <a:avLst/>
          </a:prstGeom>
          <a:noFill/>
          <a:ln w="9525">
            <a:noFill/>
            <a:miter lim="800000"/>
            <a:headEnd/>
            <a:tailEnd/>
          </a:ln>
        </p:spPr>
        <p:txBody>
          <a:bodyPr wrap="square" lIns="0" tIns="0" rIns="0" bIns="0">
            <a:spAutoFit/>
          </a:bodyPr>
          <a:lstStyle/>
          <a:p>
            <a:pPr>
              <a:spcAft>
                <a:spcPct val="50000"/>
              </a:spcAft>
              <a:tabLst>
                <a:tab pos="571500" algn="l"/>
              </a:tabLst>
            </a:pPr>
            <a:r>
              <a:rPr lang="en-US" sz="2800" dirty="0" smtClean="0">
                <a:latin typeface="Calibri" pitchFamily="34" charset="0"/>
                <a:cs typeface="Times New Roman" pitchFamily="18" charset="0"/>
              </a:rPr>
              <a:t>Quantitative or Numerical variables </a:t>
            </a:r>
            <a:r>
              <a:rPr lang="en-US" sz="2800" dirty="0">
                <a:latin typeface="Calibri" pitchFamily="34" charset="0"/>
                <a:cs typeface="Times New Roman" pitchFamily="18" charset="0"/>
              </a:rPr>
              <a:t>that are measured in each individual in a data set.</a:t>
            </a:r>
            <a:endParaRPr lang="en-US" sz="2800" dirty="0" smtClean="0">
              <a:latin typeface="Calibri" pitchFamily="34" charset="0"/>
              <a:cs typeface="Times New Roman" pitchFamily="18" charset="0"/>
            </a:endParaRPr>
          </a:p>
          <a:p>
            <a:pPr>
              <a:spcAft>
                <a:spcPct val="50000"/>
              </a:spcAft>
              <a:tabLst>
                <a:tab pos="571500" algn="l"/>
              </a:tabLst>
            </a:pPr>
            <a:r>
              <a:rPr lang="en-US" sz="2800" dirty="0" smtClean="0">
                <a:latin typeface="Calibri" pitchFamily="34" charset="0"/>
                <a:cs typeface="Times New Roman" pitchFamily="18" charset="0"/>
              </a:rPr>
              <a:t>Continuous </a:t>
            </a:r>
            <a:r>
              <a:rPr lang="en-US" sz="2800" dirty="0">
                <a:latin typeface="Calibri" pitchFamily="34" charset="0"/>
                <a:cs typeface="Times New Roman" pitchFamily="18" charset="0"/>
              </a:rPr>
              <a:t>variables can theoretically take on an </a:t>
            </a:r>
            <a:r>
              <a:rPr lang="en-US" sz="2800" dirty="0">
                <a:solidFill>
                  <a:srgbClr val="78AC35"/>
                </a:solidFill>
                <a:latin typeface="Calibri" pitchFamily="34" charset="0"/>
                <a:cs typeface="Times New Roman" pitchFamily="18" charset="0"/>
              </a:rPr>
              <a:t>infinite number of </a:t>
            </a:r>
            <a:r>
              <a:rPr lang="en-US" sz="2800" dirty="0" smtClean="0">
                <a:solidFill>
                  <a:srgbClr val="78AC35"/>
                </a:solidFill>
                <a:latin typeface="Calibri" pitchFamily="34" charset="0"/>
                <a:cs typeface="Times New Roman" pitchFamily="18" charset="0"/>
              </a:rPr>
              <a:t>values </a:t>
            </a:r>
            <a:r>
              <a:rPr lang="en-US" sz="2800" dirty="0" smtClean="0">
                <a:latin typeface="Calibri" pitchFamily="34" charset="0"/>
                <a:cs typeface="Times New Roman" pitchFamily="18" charset="0"/>
              </a:rPr>
              <a:t>- </a:t>
            </a:r>
            <a:r>
              <a:rPr lang="en-US" sz="2800" dirty="0">
                <a:latin typeface="Calibri" pitchFamily="34" charset="0"/>
                <a:cs typeface="Times New Roman" pitchFamily="18" charset="0"/>
              </a:rPr>
              <a:t>the accuracy of the measurement is limited only by the measuring instrument. </a:t>
            </a:r>
            <a:endParaRPr lang="en-US" sz="2800" dirty="0" smtClean="0">
              <a:latin typeface="Calibri" pitchFamily="34" charset="0"/>
              <a:cs typeface="Times New Roman" pitchFamily="18" charset="0"/>
            </a:endParaRPr>
          </a:p>
        </p:txBody>
      </p:sp>
      <p:sp>
        <p:nvSpPr>
          <p:cNvPr id="6" name="TextBox 5"/>
          <p:cNvSpPr txBox="1"/>
          <p:nvPr/>
        </p:nvSpPr>
        <p:spPr>
          <a:xfrm>
            <a:off x="457200" y="5791201"/>
            <a:ext cx="8309897"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latin typeface="Calibri" pitchFamily="34" charset="0"/>
                <a:cs typeface="Times New Roman" pitchFamily="18" charset="0"/>
              </a:rPr>
              <a:t>Note: Continuous data often include decimals or fractions of numbers.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3400" y="944563"/>
            <a:ext cx="8077200" cy="2008187"/>
          </a:xfrm>
          <a:prstGeom prst="rect">
            <a:avLst/>
          </a:prstGeom>
          <a:noFill/>
          <a:ln w="9525">
            <a:noFill/>
            <a:miter lim="800000"/>
            <a:headEnd/>
            <a:tailEnd/>
          </a:ln>
        </p:spPr>
        <p:txBody>
          <a:bodyPr wrap="square" lIns="0" tIns="0" rIns="0" bIns="0">
            <a:spAutoFit/>
          </a:bodyPr>
          <a:lstStyle/>
          <a:p>
            <a:pPr>
              <a:spcAft>
                <a:spcPct val="50000"/>
              </a:spcAft>
              <a:tabLst>
                <a:tab pos="571500" algn="l"/>
              </a:tabLst>
            </a:pPr>
            <a:r>
              <a:rPr lang="en-US" sz="2800" b="1" u="sng" dirty="0" smtClean="0">
                <a:solidFill>
                  <a:schemeClr val="accent5"/>
                </a:solidFill>
                <a:latin typeface="Calibri" pitchFamily="34" charset="0"/>
                <a:cs typeface="Times New Roman" pitchFamily="18" charset="0"/>
              </a:rPr>
              <a:t>Continuous Data</a:t>
            </a:r>
          </a:p>
          <a:p>
            <a:pPr>
              <a:lnSpc>
                <a:spcPct val="120000"/>
              </a:lnSpc>
              <a:tabLst>
                <a:tab pos="571500" algn="l"/>
              </a:tabLst>
            </a:pPr>
            <a:r>
              <a:rPr lang="en-US" sz="2800" dirty="0">
                <a:latin typeface="Calibri" pitchFamily="34" charset="0"/>
                <a:cs typeface="Times New Roman" pitchFamily="18" charset="0"/>
              </a:rPr>
              <a:t>Examples of continuous variables:</a:t>
            </a:r>
          </a:p>
          <a:p>
            <a:pPr>
              <a:tabLst>
                <a:tab pos="571500" algn="l"/>
              </a:tabLst>
            </a:pPr>
            <a:r>
              <a:rPr lang="en-US" sz="2800" dirty="0">
                <a:latin typeface="Calibri" pitchFamily="34" charset="0"/>
                <a:cs typeface="Times New Roman" pitchFamily="18" charset="0"/>
              </a:rPr>
              <a:t>  	Height, weight, heart rate, blood pressure, 	serum cholesterol, age, temperature</a:t>
            </a:r>
          </a:p>
        </p:txBody>
      </p:sp>
      <p:sp>
        <p:nvSpPr>
          <p:cNvPr id="12292" name="Rectangle 5"/>
          <p:cNvSpPr>
            <a:spLocks noChangeArrowheads="1"/>
          </p:cNvSpPr>
          <p:nvPr/>
        </p:nvSpPr>
        <p:spPr bwMode="auto">
          <a:xfrm>
            <a:off x="609600" y="3429000"/>
            <a:ext cx="8077200" cy="2349500"/>
          </a:xfrm>
          <a:prstGeom prst="rect">
            <a:avLst/>
          </a:prstGeom>
          <a:noFill/>
          <a:ln w="9525">
            <a:noFill/>
            <a:miter lim="800000"/>
            <a:headEnd/>
            <a:tailEnd/>
          </a:ln>
        </p:spPr>
        <p:txBody>
          <a:bodyPr lIns="0" tIns="0" rIns="0" bIns="0">
            <a:spAutoFit/>
          </a:bodyPr>
          <a:lstStyle/>
          <a:p>
            <a:pPr>
              <a:spcAft>
                <a:spcPct val="50000"/>
              </a:spcAft>
              <a:tabLst>
                <a:tab pos="571500" algn="l"/>
              </a:tabLst>
            </a:pPr>
            <a:r>
              <a:rPr lang="en-US" sz="2800" dirty="0">
                <a:solidFill>
                  <a:schemeClr val="accent3"/>
                </a:solidFill>
                <a:latin typeface="Calibri" pitchFamily="34" charset="0"/>
                <a:cs typeface="Times New Roman" pitchFamily="18" charset="0"/>
              </a:rPr>
              <a:t>A person’s height may be measured and recorded as 60 cm, but in theory the true height could be an infinite number of values:</a:t>
            </a:r>
          </a:p>
          <a:p>
            <a:pPr>
              <a:tabLst>
                <a:tab pos="571500" algn="l"/>
              </a:tabLst>
            </a:pPr>
            <a:r>
              <a:rPr lang="en-US" sz="2800" dirty="0">
                <a:solidFill>
                  <a:schemeClr val="accent3"/>
                </a:solidFill>
                <a:latin typeface="Calibri" pitchFamily="34" charset="0"/>
                <a:cs typeface="Times New Roman" pitchFamily="18" charset="0"/>
              </a:rPr>
              <a:t>		height may be 60.123456789…………..cm</a:t>
            </a:r>
          </a:p>
          <a:p>
            <a:pPr>
              <a:tabLst>
                <a:tab pos="571500" algn="l"/>
              </a:tabLst>
            </a:pPr>
            <a:r>
              <a:rPr lang="en-US" sz="2800" dirty="0">
                <a:solidFill>
                  <a:schemeClr val="accent3"/>
                </a:solidFill>
                <a:latin typeface="Calibri" pitchFamily="34" charset="0"/>
                <a:cs typeface="Times New Roman" pitchFamily="18" charset="0"/>
              </a:rPr>
              <a:t>		                     or 59.892345678…………..cm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10"/>
          <p:cNvSpPr txBox="1">
            <a:spLocks noChangeArrowheads="1"/>
          </p:cNvSpPr>
          <p:nvPr/>
        </p:nvSpPr>
        <p:spPr bwMode="auto">
          <a:xfrm>
            <a:off x="0" y="593725"/>
            <a:ext cx="9144000" cy="396875"/>
          </a:xfrm>
          <a:prstGeom prst="rect">
            <a:avLst/>
          </a:prstGeom>
          <a:noFill/>
          <a:ln w="9525">
            <a:noFill/>
            <a:miter lim="800000"/>
            <a:headEnd/>
            <a:tailEnd/>
          </a:ln>
        </p:spPr>
        <p:txBody>
          <a:bodyPr>
            <a:spAutoFit/>
          </a:bodyPr>
          <a:lstStyle/>
          <a:p>
            <a:pPr marL="342900" indent="-342900" algn="ctr" defTabSz="685800"/>
            <a:r>
              <a:rPr lang="en-US" sz="2000">
                <a:latin typeface="Calibri" pitchFamily="34" charset="0"/>
              </a:rPr>
              <a:t>Classification of variables in The Bypass Angioplasty Revascularization Investigation </a:t>
            </a:r>
          </a:p>
        </p:txBody>
      </p:sp>
      <p:graphicFrame>
        <p:nvGraphicFramePr>
          <p:cNvPr id="2050" name="Object 13"/>
          <p:cNvGraphicFramePr>
            <a:graphicFrameLocks noChangeAspect="1"/>
          </p:cNvGraphicFramePr>
          <p:nvPr/>
        </p:nvGraphicFramePr>
        <p:xfrm>
          <a:off x="457200" y="914400"/>
          <a:ext cx="8318500" cy="5716588"/>
        </p:xfrm>
        <a:graphic>
          <a:graphicData uri="http://schemas.openxmlformats.org/presentationml/2006/ole">
            <p:oleObj spid="_x0000_s2050" name="Document" r:id="rId4" imgW="9201240" imgH="6323040" progId="Word.Document.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5"/>
                </a:solidFill>
              </a:rPr>
              <a:t>Types of Variables</a:t>
            </a:r>
            <a:endParaRPr lang="en-US" dirty="0">
              <a:solidFill>
                <a:schemeClr val="accent5"/>
              </a:solidFill>
            </a:endParaRPr>
          </a:p>
        </p:txBody>
      </p:sp>
      <p:sp>
        <p:nvSpPr>
          <p:cNvPr id="4" name="Text Box 2"/>
          <p:cNvSpPr txBox="1">
            <a:spLocks noChangeArrowheads="1"/>
          </p:cNvSpPr>
          <p:nvPr/>
        </p:nvSpPr>
        <p:spPr bwMode="auto">
          <a:xfrm>
            <a:off x="457200" y="1981200"/>
            <a:ext cx="8077200" cy="3180358"/>
          </a:xfrm>
          <a:prstGeom prst="rect">
            <a:avLst/>
          </a:prstGeom>
          <a:noFill/>
          <a:ln w="19050">
            <a:noFill/>
            <a:miter lim="800000"/>
            <a:headEnd/>
            <a:tailEnd/>
          </a:ln>
        </p:spPr>
        <p:txBody>
          <a:bodyPr>
            <a:spAutoFit/>
          </a:bodyPr>
          <a:lstStyle/>
          <a:p>
            <a:pPr marL="342900" indent="-342900" defTabSz="685800">
              <a:lnSpc>
                <a:spcPct val="120000"/>
              </a:lnSpc>
              <a:buClr>
                <a:srgbClr val="000099"/>
              </a:buClr>
              <a:buSzPct val="150000"/>
            </a:pPr>
            <a:r>
              <a:rPr lang="en-US" sz="2800" b="1" dirty="0" smtClean="0">
                <a:solidFill>
                  <a:schemeClr val="accent5"/>
                </a:solidFill>
                <a:latin typeface="Calibri" pitchFamily="34" charset="0"/>
              </a:rPr>
              <a:t>Categorical </a:t>
            </a:r>
            <a:r>
              <a:rPr lang="en-US" sz="2800" b="1" dirty="0">
                <a:solidFill>
                  <a:schemeClr val="accent5"/>
                </a:solidFill>
                <a:latin typeface="Calibri" pitchFamily="34" charset="0"/>
              </a:rPr>
              <a:t>(data that are counted)</a:t>
            </a:r>
          </a:p>
          <a:p>
            <a:pPr lvl="4" indent="400050" defTabSz="685800">
              <a:lnSpc>
                <a:spcPct val="120000"/>
              </a:lnSpc>
              <a:buClr>
                <a:srgbClr val="000099"/>
              </a:buClr>
              <a:buSzPct val="150000"/>
              <a:buFontTx/>
              <a:buChar char="•"/>
            </a:pPr>
            <a:r>
              <a:rPr lang="en-US" sz="2800" dirty="0">
                <a:latin typeface="Calibri" pitchFamily="34" charset="0"/>
              </a:rPr>
              <a:t>Nominal</a:t>
            </a:r>
          </a:p>
          <a:p>
            <a:pPr lvl="4" indent="400050" defTabSz="685800">
              <a:lnSpc>
                <a:spcPct val="120000"/>
              </a:lnSpc>
              <a:buClr>
                <a:srgbClr val="000099"/>
              </a:buClr>
              <a:buSzPct val="150000"/>
              <a:buFontTx/>
              <a:buChar char="•"/>
            </a:pPr>
            <a:r>
              <a:rPr lang="en-US" sz="2800" dirty="0">
                <a:latin typeface="Calibri" pitchFamily="34" charset="0"/>
              </a:rPr>
              <a:t>Ordinal</a:t>
            </a:r>
          </a:p>
          <a:p>
            <a:pPr marL="342900" indent="-342900" defTabSz="685800">
              <a:lnSpc>
                <a:spcPct val="120000"/>
              </a:lnSpc>
              <a:buClr>
                <a:srgbClr val="000099"/>
              </a:buClr>
              <a:buSzPct val="150000"/>
            </a:pPr>
            <a:r>
              <a:rPr lang="en-US" sz="2800" b="1" dirty="0">
                <a:solidFill>
                  <a:srgbClr val="4083CF"/>
                </a:solidFill>
                <a:latin typeface="Calibri" pitchFamily="34" charset="0"/>
              </a:rPr>
              <a:t>Quantitative or Numerical (data that are measured)</a:t>
            </a:r>
          </a:p>
          <a:p>
            <a:pPr lvl="4" indent="400050" defTabSz="685800">
              <a:lnSpc>
                <a:spcPct val="120000"/>
              </a:lnSpc>
              <a:buClr>
                <a:srgbClr val="000099"/>
              </a:buClr>
              <a:buSzPct val="150000"/>
              <a:buFontTx/>
              <a:buChar char="•"/>
            </a:pPr>
            <a:r>
              <a:rPr lang="en-US" sz="2800" dirty="0" smtClean="0">
                <a:latin typeface="Calibri" pitchFamily="34" charset="0"/>
              </a:rPr>
              <a:t>Interval</a:t>
            </a:r>
            <a:endParaRPr lang="en-US" sz="2800" dirty="0">
              <a:latin typeface="Calibri" pitchFamily="34" charset="0"/>
            </a:endParaRPr>
          </a:p>
          <a:p>
            <a:pPr lvl="4" indent="400050" defTabSz="685800">
              <a:lnSpc>
                <a:spcPct val="120000"/>
              </a:lnSpc>
              <a:buClr>
                <a:srgbClr val="000099"/>
              </a:buClr>
              <a:buSzPct val="150000"/>
              <a:buFontTx/>
              <a:buChar char="•"/>
            </a:pPr>
            <a:r>
              <a:rPr lang="en-US" sz="2800" dirty="0" smtClean="0">
                <a:latin typeface="Calibri" pitchFamily="34" charset="0"/>
              </a:rPr>
              <a:t>Ratio</a:t>
            </a:r>
            <a:endParaRPr lang="en-US" sz="2800" dirty="0">
              <a:latin typeface="Calibri" pitchFamily="34" charset="0"/>
            </a:endParaRPr>
          </a:p>
        </p:txBody>
      </p:sp>
      <p:sp>
        <p:nvSpPr>
          <p:cNvPr id="5" name="Text Box 3"/>
          <p:cNvSpPr txBox="1">
            <a:spLocks noChangeArrowheads="1"/>
          </p:cNvSpPr>
          <p:nvPr/>
        </p:nvSpPr>
        <p:spPr bwMode="auto">
          <a:xfrm>
            <a:off x="304800" y="5257800"/>
            <a:ext cx="8534400" cy="1231900"/>
          </a:xfrm>
          <a:prstGeom prst="rect">
            <a:avLst/>
          </a:prstGeom>
          <a:noFill/>
          <a:ln w="19050">
            <a:solidFill>
              <a:srgbClr val="FF0000"/>
            </a:solidFill>
            <a:miter lim="800000"/>
            <a:headEnd/>
            <a:tailEnd/>
          </a:ln>
        </p:spPr>
        <p:txBody>
          <a:bodyPr wrap="square">
            <a:spAutoFit/>
          </a:bodyPr>
          <a:lstStyle/>
          <a:p>
            <a:pPr marL="342900" indent="-342900" algn="ctr" defTabSz="685800"/>
            <a:r>
              <a:rPr lang="en-US" sz="2800" b="1" dirty="0">
                <a:solidFill>
                  <a:schemeClr val="accent3"/>
                </a:solidFill>
                <a:latin typeface="Calibri" pitchFamily="34" charset="0"/>
              </a:rPr>
              <a:t>Why is the type of variable important?</a:t>
            </a:r>
          </a:p>
          <a:p>
            <a:pPr marL="342900" indent="-342900" defTabSz="685800">
              <a:buClr>
                <a:srgbClr val="000099"/>
              </a:buClr>
              <a:buSzPct val="150000"/>
            </a:pPr>
            <a:endParaRPr lang="en-US" sz="1000" b="1" dirty="0">
              <a:latin typeface="Calibri" pitchFamily="34" charset="0"/>
            </a:endParaRPr>
          </a:p>
          <a:p>
            <a:pPr marL="342900" indent="-342900" defTabSz="685800">
              <a:buClr>
                <a:srgbClr val="000099"/>
              </a:buClr>
              <a:buSzPct val="150000"/>
            </a:pPr>
            <a:r>
              <a:rPr lang="en-US" b="1" dirty="0">
                <a:latin typeface="Calibri" pitchFamily="34" charset="0"/>
              </a:rPr>
              <a:t>	The methods used to display, summarize, and analyze data depend on whether the variables are categorical or quantitative.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6252"/>
            <a:ext cx="8229599" cy="1323041"/>
          </a:xfrm>
        </p:spPr>
        <p:txBody>
          <a:bodyPr/>
          <a:lstStyle/>
          <a:p>
            <a:pPr algn="ctr"/>
            <a:r>
              <a:rPr lang="en-US" dirty="0" smtClean="0">
                <a:solidFill>
                  <a:srgbClr val="4083CF"/>
                </a:solidFill>
              </a:rPr>
              <a:t>Types of Variables: Categorical</a:t>
            </a:r>
            <a:endParaRPr lang="en-US" dirty="0">
              <a:solidFill>
                <a:srgbClr val="4083CF"/>
              </a:solidFill>
            </a:endParaRPr>
          </a:p>
        </p:txBody>
      </p:sp>
      <p:sp>
        <p:nvSpPr>
          <p:cNvPr id="5" name="Rectangle 2"/>
          <p:cNvSpPr>
            <a:spLocks noChangeArrowheads="1"/>
          </p:cNvSpPr>
          <p:nvPr/>
        </p:nvSpPr>
        <p:spPr bwMode="auto">
          <a:xfrm>
            <a:off x="457200" y="2133600"/>
            <a:ext cx="8229600" cy="3693319"/>
          </a:xfrm>
          <a:prstGeom prst="rect">
            <a:avLst/>
          </a:prstGeom>
          <a:noFill/>
          <a:ln w="9525">
            <a:noFill/>
            <a:miter lim="800000"/>
            <a:headEnd/>
            <a:tailEnd/>
          </a:ln>
        </p:spPr>
        <p:txBody>
          <a:bodyPr wrap="square" lIns="0" tIns="0" rIns="0" bIns="0">
            <a:spAutoFit/>
          </a:bodyPr>
          <a:lstStyle/>
          <a:p>
            <a:pPr>
              <a:spcAft>
                <a:spcPct val="50000"/>
              </a:spcAft>
              <a:tabLst>
                <a:tab pos="628650" algn="l"/>
              </a:tabLst>
            </a:pPr>
            <a:r>
              <a:rPr lang="en-US" sz="2400" b="1" u="sng" dirty="0" smtClean="0">
                <a:solidFill>
                  <a:schemeClr val="accent5"/>
                </a:solidFill>
                <a:latin typeface="Calibri" pitchFamily="34" charset="0"/>
                <a:cs typeface="Times New Roman" pitchFamily="18" charset="0"/>
              </a:rPr>
              <a:t>Nominal</a:t>
            </a:r>
          </a:p>
          <a:p>
            <a:pPr>
              <a:tabLst>
                <a:tab pos="628650" algn="l"/>
              </a:tabLst>
            </a:pPr>
            <a:r>
              <a:rPr lang="en-US" sz="2400" dirty="0">
                <a:latin typeface="Calibri" pitchFamily="34" charset="0"/>
                <a:cs typeface="Times New Roman" pitchFamily="18" charset="0"/>
              </a:rPr>
              <a:t>Variables that are “named”, i.e. classified into one or more qualitative categories that describe the characteristic of interest</a:t>
            </a:r>
          </a:p>
          <a:p>
            <a:pPr>
              <a:tabLst>
                <a:tab pos="628650" algn="l"/>
              </a:tabLst>
            </a:pPr>
            <a:endParaRPr lang="en-US" sz="2400" dirty="0">
              <a:latin typeface="Calibri" pitchFamily="34" charset="0"/>
              <a:cs typeface="Times New Roman" pitchFamily="18" charset="0"/>
            </a:endParaRPr>
          </a:p>
          <a:p>
            <a:pPr marL="1257300" lvl="2" indent="-285750">
              <a:spcBef>
                <a:spcPct val="50000"/>
              </a:spcBef>
              <a:buClr>
                <a:srgbClr val="000099"/>
              </a:buClr>
              <a:buSzPct val="150000"/>
              <a:buFontTx/>
              <a:buChar char="•"/>
              <a:tabLst>
                <a:tab pos="628650" algn="l"/>
              </a:tabLst>
            </a:pPr>
            <a:r>
              <a:rPr lang="en-US" sz="2400" dirty="0">
                <a:latin typeface="Calibri" pitchFamily="34" charset="0"/>
                <a:cs typeface="Times New Roman" pitchFamily="18" charset="0"/>
              </a:rPr>
              <a:t> no ordering of the different categories</a:t>
            </a:r>
          </a:p>
          <a:p>
            <a:pPr marL="1257300" lvl="2" indent="-285750">
              <a:spcBef>
                <a:spcPct val="50000"/>
              </a:spcBef>
              <a:buClr>
                <a:srgbClr val="000099"/>
              </a:buClr>
              <a:buSzPct val="150000"/>
              <a:buFontTx/>
              <a:buChar char="•"/>
              <a:tabLst>
                <a:tab pos="628650" algn="l"/>
              </a:tabLst>
            </a:pPr>
            <a:r>
              <a:rPr lang="en-US" sz="2400" dirty="0">
                <a:latin typeface="Calibri" pitchFamily="34" charset="0"/>
                <a:cs typeface="Times New Roman" pitchFamily="18" charset="0"/>
              </a:rPr>
              <a:t> no measure of distance between values</a:t>
            </a:r>
          </a:p>
          <a:p>
            <a:pPr marL="1257300" lvl="2" indent="-285750">
              <a:spcBef>
                <a:spcPct val="50000"/>
              </a:spcBef>
              <a:buClr>
                <a:srgbClr val="000099"/>
              </a:buClr>
              <a:buSzPct val="150000"/>
              <a:buFontTx/>
              <a:buChar char="•"/>
              <a:tabLst>
                <a:tab pos="628650" algn="l"/>
              </a:tabLst>
            </a:pPr>
            <a:r>
              <a:rPr lang="en-US" sz="2400" dirty="0">
                <a:latin typeface="Calibri" pitchFamily="34" charset="0"/>
                <a:cs typeface="Times New Roman" pitchFamily="18" charset="0"/>
              </a:rPr>
              <a:t>categories can be listed in any order without affecting the relationship between them</a:t>
            </a:r>
          </a:p>
        </p:txBody>
      </p:sp>
      <p:sp>
        <p:nvSpPr>
          <p:cNvPr id="6" name="Rectangle 5"/>
          <p:cNvSpPr>
            <a:spLocks noChangeArrowheads="1"/>
          </p:cNvSpPr>
          <p:nvPr/>
        </p:nvSpPr>
        <p:spPr bwMode="auto">
          <a:xfrm>
            <a:off x="304800" y="6096000"/>
            <a:ext cx="8534400" cy="427038"/>
          </a:xfrm>
          <a:prstGeom prst="rect">
            <a:avLst/>
          </a:prstGeom>
          <a:noFill/>
          <a:ln w="9525">
            <a:noFill/>
            <a:miter lim="800000"/>
            <a:headEnd/>
            <a:tailEnd/>
          </a:ln>
        </p:spPr>
        <p:txBody>
          <a:bodyPr wrap="square" lIns="0" tIns="0" rIns="0" bIns="0">
            <a:spAutoFit/>
          </a:bodyPr>
          <a:lstStyle/>
          <a:p>
            <a:pPr algn="ctr">
              <a:tabLst>
                <a:tab pos="628650" algn="l"/>
              </a:tabLst>
            </a:pPr>
            <a:r>
              <a:rPr lang="en-US" sz="2800" dirty="0">
                <a:solidFill>
                  <a:schemeClr val="accent3"/>
                </a:solidFill>
                <a:latin typeface="Calibri" pitchFamily="34" charset="0"/>
                <a:cs typeface="Times New Roman" pitchFamily="18" charset="0"/>
              </a:rPr>
              <a:t>Nominal variables are the simplest type of variable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533400" y="685800"/>
            <a:ext cx="8077200" cy="4524315"/>
          </a:xfrm>
          <a:prstGeom prst="rect">
            <a:avLst/>
          </a:prstGeom>
          <a:noFill/>
          <a:ln w="9525">
            <a:noFill/>
            <a:miter lim="800000"/>
            <a:headEnd/>
            <a:tailEnd/>
          </a:ln>
        </p:spPr>
        <p:txBody>
          <a:bodyPr wrap="square" lIns="0" tIns="0" rIns="0" bIns="0">
            <a:spAutoFit/>
          </a:bodyPr>
          <a:lstStyle/>
          <a:p>
            <a:pPr>
              <a:spcAft>
                <a:spcPct val="50000"/>
              </a:spcAft>
              <a:tabLst>
                <a:tab pos="571500" algn="l"/>
              </a:tabLst>
            </a:pPr>
            <a:r>
              <a:rPr lang="en-US" sz="2800" b="1" u="sng" dirty="0" smtClean="0">
                <a:solidFill>
                  <a:schemeClr val="accent5"/>
                </a:solidFill>
                <a:latin typeface="Calibri" pitchFamily="34" charset="0"/>
                <a:cs typeface="Times New Roman" pitchFamily="18" charset="0"/>
              </a:rPr>
              <a:t>Nominal</a:t>
            </a:r>
          </a:p>
          <a:p>
            <a:pPr>
              <a:tabLst>
                <a:tab pos="571500" algn="l"/>
              </a:tabLst>
            </a:pPr>
            <a:r>
              <a:rPr lang="en-US" sz="2800" dirty="0" smtClean="0">
                <a:latin typeface="Calibri" pitchFamily="34" charset="0"/>
                <a:cs typeface="Times New Roman" pitchFamily="18" charset="0"/>
              </a:rPr>
              <a:t>In medicine, nominal variables are often used to describe the patient.  Examples </a:t>
            </a:r>
            <a:r>
              <a:rPr lang="en-US" sz="2800" dirty="0">
                <a:latin typeface="Calibri" pitchFamily="34" charset="0"/>
                <a:cs typeface="Times New Roman" pitchFamily="18" charset="0"/>
              </a:rPr>
              <a:t>of nominal </a:t>
            </a:r>
            <a:r>
              <a:rPr lang="en-US" sz="2800" dirty="0" smtClean="0">
                <a:latin typeface="Calibri" pitchFamily="34" charset="0"/>
                <a:cs typeface="Times New Roman" pitchFamily="18" charset="0"/>
              </a:rPr>
              <a:t>variables might include:</a:t>
            </a:r>
            <a:endParaRPr lang="en-US" sz="2800" dirty="0">
              <a:latin typeface="Calibri" pitchFamily="34" charset="0"/>
              <a:cs typeface="Times New Roman" pitchFamily="18" charset="0"/>
            </a:endParaRPr>
          </a:p>
          <a:p>
            <a:pPr lvl="3">
              <a:spcBef>
                <a:spcPct val="50000"/>
              </a:spcBef>
              <a:buClr>
                <a:schemeClr val="accent1"/>
              </a:buClr>
              <a:buSzPct val="150000"/>
              <a:buFont typeface="Wingdings" charset="2"/>
              <a:buChar char="§"/>
              <a:tabLst>
                <a:tab pos="571500" algn="l"/>
              </a:tabLst>
            </a:pPr>
            <a:r>
              <a:rPr lang="en-US" sz="2800" dirty="0">
                <a:latin typeface="Calibri" pitchFamily="34" charset="0"/>
                <a:cs typeface="Times New Roman" pitchFamily="18" charset="0"/>
              </a:rPr>
              <a:t>  Gender (male, female)</a:t>
            </a:r>
          </a:p>
          <a:p>
            <a:pPr lvl="3">
              <a:spcBef>
                <a:spcPct val="50000"/>
              </a:spcBef>
              <a:buClr>
                <a:schemeClr val="accent1"/>
              </a:buClr>
              <a:buSzPct val="150000"/>
              <a:buFont typeface="Wingdings" charset="2"/>
              <a:buChar char="§"/>
              <a:tabLst>
                <a:tab pos="571500" algn="l"/>
              </a:tabLst>
            </a:pPr>
            <a:r>
              <a:rPr lang="en-US" sz="2800" dirty="0">
                <a:latin typeface="Calibri" pitchFamily="34" charset="0"/>
                <a:cs typeface="Times New Roman" pitchFamily="18" charset="0"/>
              </a:rPr>
              <a:t>  Eye color (blue, brown, green, hazel)</a:t>
            </a:r>
          </a:p>
          <a:p>
            <a:pPr lvl="3">
              <a:spcBef>
                <a:spcPct val="50000"/>
              </a:spcBef>
              <a:buClr>
                <a:schemeClr val="accent1"/>
              </a:buClr>
              <a:buSzPct val="150000"/>
              <a:buFont typeface="Wingdings" charset="2"/>
              <a:buChar char="§"/>
              <a:tabLst>
                <a:tab pos="571500" algn="l"/>
              </a:tabLst>
            </a:pPr>
            <a:r>
              <a:rPr lang="en-US" sz="2800" dirty="0">
                <a:latin typeface="Calibri" pitchFamily="34" charset="0"/>
                <a:cs typeface="Times New Roman" pitchFamily="18" charset="0"/>
              </a:rPr>
              <a:t>  Surgical outcome (dead, alive)</a:t>
            </a:r>
          </a:p>
          <a:p>
            <a:pPr lvl="3">
              <a:spcBef>
                <a:spcPct val="50000"/>
              </a:spcBef>
              <a:buClr>
                <a:schemeClr val="accent1"/>
              </a:buClr>
              <a:buSzPct val="150000"/>
              <a:buFont typeface="Wingdings" charset="2"/>
              <a:buChar char="§"/>
              <a:tabLst>
                <a:tab pos="571500" algn="l"/>
              </a:tabLst>
            </a:pPr>
            <a:r>
              <a:rPr lang="en-US" sz="2800" dirty="0">
                <a:latin typeface="Calibri" pitchFamily="34" charset="0"/>
                <a:cs typeface="Times New Roman" pitchFamily="18" charset="0"/>
              </a:rPr>
              <a:t>  Blood type (A, B, AB, O)</a:t>
            </a:r>
          </a:p>
        </p:txBody>
      </p:sp>
      <p:sp>
        <p:nvSpPr>
          <p:cNvPr id="7171" name="Text Box 3"/>
          <p:cNvSpPr txBox="1">
            <a:spLocks noChangeArrowheads="1"/>
          </p:cNvSpPr>
          <p:nvPr/>
        </p:nvSpPr>
        <p:spPr bwMode="auto">
          <a:xfrm>
            <a:off x="457200" y="5638800"/>
            <a:ext cx="8229600" cy="646331"/>
          </a:xfrm>
          <a:prstGeom prst="rect">
            <a:avLst/>
          </a:prstGeom>
          <a:noFill/>
          <a:ln w="25400">
            <a:solidFill>
              <a:schemeClr val="accent1"/>
            </a:solidFill>
            <a:miter lim="800000"/>
            <a:headEnd/>
            <a:tailEnd/>
          </a:ln>
        </p:spPr>
        <p:txBody>
          <a:bodyPr wrap="square" lIns="45720" rIns="45720">
            <a:spAutoFit/>
          </a:bodyPr>
          <a:lstStyle/>
          <a:p>
            <a:pPr algn="ctr"/>
            <a:r>
              <a:rPr lang="en-US" dirty="0">
                <a:latin typeface="Calibri" pitchFamily="34" charset="0"/>
                <a:cs typeface="Times New Roman" pitchFamily="18" charset="0"/>
              </a:rPr>
              <a:t>Note:  When only two possible categories exist, the variable is sometimes called </a:t>
            </a:r>
            <a:r>
              <a:rPr lang="en-US" b="1" dirty="0">
                <a:solidFill>
                  <a:schemeClr val="accent3"/>
                </a:solidFill>
                <a:latin typeface="Calibri" pitchFamily="34" charset="0"/>
                <a:cs typeface="Times New Roman" pitchFamily="18" charset="0"/>
              </a:rPr>
              <a:t>dichotomous, binary, or binomial.</a:t>
            </a:r>
            <a:endParaRPr lang="en-US" dirty="0">
              <a:solidFill>
                <a:schemeClr val="accent3"/>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19100" y="762000"/>
            <a:ext cx="8305800" cy="4640263"/>
          </a:xfrm>
          <a:prstGeom prst="rect">
            <a:avLst/>
          </a:prstGeom>
          <a:noFill/>
          <a:ln w="9525">
            <a:noFill/>
            <a:miter lim="800000"/>
            <a:headEnd/>
            <a:tailEnd/>
          </a:ln>
        </p:spPr>
        <p:txBody>
          <a:bodyPr lIns="0" tIns="0" rIns="0" bIns="0">
            <a:spAutoFit/>
          </a:bodyPr>
          <a:lstStyle/>
          <a:p>
            <a:pPr>
              <a:spcAft>
                <a:spcPct val="50000"/>
              </a:spcAft>
              <a:tabLst>
                <a:tab pos="571500" algn="l"/>
              </a:tabLst>
            </a:pPr>
            <a:r>
              <a:rPr lang="en-US" sz="2800" b="1" u="sng" dirty="0">
                <a:solidFill>
                  <a:srgbClr val="4083CF"/>
                </a:solidFill>
                <a:latin typeface="Calibri" pitchFamily="34" charset="0"/>
                <a:cs typeface="Times New Roman" pitchFamily="18" charset="0"/>
              </a:rPr>
              <a:t>Ordinal</a:t>
            </a:r>
            <a:r>
              <a:rPr lang="en-US" sz="2800" b="1" u="sng" dirty="0" smtClean="0">
                <a:solidFill>
                  <a:srgbClr val="4083CF"/>
                </a:solidFill>
                <a:latin typeface="Calibri" pitchFamily="34" charset="0"/>
                <a:cs typeface="Times New Roman" pitchFamily="18" charset="0"/>
              </a:rPr>
              <a:t> </a:t>
            </a:r>
          </a:p>
          <a:p>
            <a:pPr>
              <a:tabLst>
                <a:tab pos="571500" algn="l"/>
              </a:tabLst>
            </a:pPr>
            <a:r>
              <a:rPr lang="en-US" sz="2800" dirty="0">
                <a:latin typeface="Calibri" pitchFamily="34" charset="0"/>
                <a:cs typeface="Times New Roman" pitchFamily="18" charset="0"/>
              </a:rPr>
              <a:t>Variables that have an inherent order to the relationship</a:t>
            </a:r>
          </a:p>
          <a:p>
            <a:pPr>
              <a:tabLst>
                <a:tab pos="571500" algn="l"/>
              </a:tabLst>
            </a:pPr>
            <a:r>
              <a:rPr lang="en-US" sz="2800" dirty="0">
                <a:latin typeface="Calibri" pitchFamily="34" charset="0"/>
                <a:cs typeface="Times New Roman" pitchFamily="18" charset="0"/>
              </a:rPr>
              <a:t>among the different categories</a:t>
            </a:r>
          </a:p>
          <a:p>
            <a:pPr>
              <a:tabLst>
                <a:tab pos="571500" algn="l"/>
              </a:tabLst>
            </a:pPr>
            <a:endParaRPr lang="en-US" sz="1000" dirty="0">
              <a:latin typeface="Calibri" pitchFamily="34" charset="0"/>
              <a:cs typeface="Times New Roman" pitchFamily="18" charset="0"/>
            </a:endParaRPr>
          </a:p>
          <a:p>
            <a:pPr lvl="2" indent="-285750">
              <a:spcBef>
                <a:spcPct val="50000"/>
              </a:spcBef>
              <a:buClr>
                <a:srgbClr val="000099"/>
              </a:buClr>
              <a:buSzPct val="150000"/>
              <a:buFontTx/>
              <a:buChar char="•"/>
              <a:tabLst>
                <a:tab pos="571500" algn="l"/>
              </a:tabLst>
            </a:pPr>
            <a:r>
              <a:rPr lang="en-US" sz="2800" dirty="0">
                <a:latin typeface="Calibri" pitchFamily="34" charset="0"/>
                <a:cs typeface="Times New Roman" pitchFamily="18" charset="0"/>
              </a:rPr>
              <a:t>an implied ordering of the categories (levels)</a:t>
            </a:r>
          </a:p>
          <a:p>
            <a:pPr lvl="2" indent="-285750">
              <a:spcBef>
                <a:spcPct val="50000"/>
              </a:spcBef>
              <a:buClr>
                <a:srgbClr val="000099"/>
              </a:buClr>
              <a:buSzPct val="150000"/>
              <a:buFontTx/>
              <a:buChar char="•"/>
              <a:tabLst>
                <a:tab pos="571500" algn="l"/>
              </a:tabLst>
            </a:pPr>
            <a:r>
              <a:rPr lang="en-US" sz="2800" dirty="0">
                <a:latin typeface="Calibri" pitchFamily="34" charset="0"/>
                <a:cs typeface="Times New Roman" pitchFamily="18" charset="0"/>
              </a:rPr>
              <a:t>quantitative distance between levels is unknown</a:t>
            </a:r>
          </a:p>
          <a:p>
            <a:pPr lvl="2" indent="-285750">
              <a:spcBef>
                <a:spcPct val="50000"/>
              </a:spcBef>
              <a:buClr>
                <a:srgbClr val="000099"/>
              </a:buClr>
              <a:buSzPct val="150000"/>
              <a:buFontTx/>
              <a:buChar char="•"/>
              <a:tabLst>
                <a:tab pos="571500" algn="l"/>
              </a:tabLst>
            </a:pPr>
            <a:r>
              <a:rPr lang="en-US" sz="2800" dirty="0">
                <a:latin typeface="Calibri" pitchFamily="34" charset="0"/>
                <a:cs typeface="Times New Roman" pitchFamily="18" charset="0"/>
              </a:rPr>
              <a:t>distances between the levels may not be the same</a:t>
            </a:r>
          </a:p>
          <a:p>
            <a:pPr lvl="2" indent="-285750">
              <a:spcBef>
                <a:spcPct val="50000"/>
              </a:spcBef>
              <a:buClr>
                <a:srgbClr val="000099"/>
              </a:buClr>
              <a:buSzPct val="150000"/>
              <a:buFontTx/>
              <a:buChar char="•"/>
              <a:tabLst>
                <a:tab pos="571500" algn="l"/>
              </a:tabLst>
            </a:pPr>
            <a:r>
              <a:rPr lang="en-US" sz="2800" dirty="0">
                <a:latin typeface="Calibri" pitchFamily="34" charset="0"/>
                <a:cs typeface="Times New Roman" pitchFamily="18" charset="0"/>
              </a:rPr>
              <a:t>meaning of different levels may not be the same for different individuals</a:t>
            </a:r>
          </a:p>
        </p:txBody>
      </p:sp>
      <p:sp>
        <p:nvSpPr>
          <p:cNvPr id="9220" name="Text Box 4"/>
          <p:cNvSpPr txBox="1">
            <a:spLocks noChangeArrowheads="1"/>
          </p:cNvSpPr>
          <p:nvPr/>
        </p:nvSpPr>
        <p:spPr bwMode="auto">
          <a:xfrm>
            <a:off x="381000" y="5791200"/>
            <a:ext cx="8458200" cy="369332"/>
          </a:xfrm>
          <a:prstGeom prst="rect">
            <a:avLst/>
          </a:prstGeom>
          <a:noFill/>
          <a:ln w="25400">
            <a:solidFill>
              <a:schemeClr val="accent1"/>
            </a:solidFill>
            <a:miter lim="800000"/>
            <a:headEnd/>
            <a:tailEnd/>
          </a:ln>
        </p:spPr>
        <p:txBody>
          <a:bodyPr wrap="square" lIns="45720" rIns="45720">
            <a:spAutoFit/>
          </a:bodyPr>
          <a:lstStyle/>
          <a:p>
            <a:pPr algn="ctr"/>
            <a:r>
              <a:rPr lang="en-US" dirty="0">
                <a:latin typeface="Calibri" pitchFamily="34" charset="0"/>
                <a:cs typeface="Times New Roman" pitchFamily="18" charset="0"/>
              </a:rPr>
              <a:t>Note:  The scale of measurement for most ordinal variables is called a </a:t>
            </a:r>
            <a:r>
              <a:rPr lang="en-US" b="1" dirty="0" err="1">
                <a:solidFill>
                  <a:schemeClr val="accent3"/>
                </a:solidFill>
                <a:latin typeface="Calibri" pitchFamily="34" charset="0"/>
                <a:cs typeface="Times New Roman" pitchFamily="18" charset="0"/>
              </a:rPr>
              <a:t>Likert</a:t>
            </a:r>
            <a:r>
              <a:rPr lang="en-US" b="1" dirty="0">
                <a:solidFill>
                  <a:schemeClr val="accent3"/>
                </a:solidFill>
                <a:latin typeface="Calibri" pitchFamily="34" charset="0"/>
                <a:cs typeface="Times New Roman" pitchFamily="18" charset="0"/>
              </a:rPr>
              <a:t> scale.</a:t>
            </a:r>
            <a:endParaRPr lang="en-US" b="1" dirty="0">
              <a:solidFill>
                <a:schemeClr val="accent3"/>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419100" y="787400"/>
            <a:ext cx="8305800" cy="5601533"/>
          </a:xfrm>
          <a:prstGeom prst="rect">
            <a:avLst/>
          </a:prstGeom>
          <a:noFill/>
          <a:ln w="9525">
            <a:noFill/>
            <a:miter lim="800000"/>
            <a:headEnd/>
            <a:tailEnd/>
          </a:ln>
        </p:spPr>
        <p:txBody>
          <a:bodyPr lIns="0" tIns="0" rIns="0" bIns="0">
            <a:spAutoFit/>
          </a:bodyPr>
          <a:lstStyle/>
          <a:p>
            <a:pPr>
              <a:spcAft>
                <a:spcPct val="50000"/>
              </a:spcAft>
              <a:tabLst>
                <a:tab pos="571500" algn="l"/>
              </a:tabLst>
            </a:pPr>
            <a:r>
              <a:rPr lang="en-US" sz="2800" b="1" u="sng" dirty="0" smtClean="0">
                <a:solidFill>
                  <a:schemeClr val="accent5"/>
                </a:solidFill>
                <a:latin typeface="Calibri" pitchFamily="34" charset="0"/>
                <a:cs typeface="Times New Roman" pitchFamily="18" charset="0"/>
              </a:rPr>
              <a:t>Ordinal</a:t>
            </a:r>
          </a:p>
          <a:p>
            <a:pPr>
              <a:tabLst>
                <a:tab pos="571500" algn="l"/>
              </a:tabLst>
            </a:pPr>
            <a:r>
              <a:rPr lang="en-US" sz="2800" dirty="0" smtClean="0">
                <a:latin typeface="Calibri" pitchFamily="34" charset="0"/>
                <a:cs typeface="Times New Roman" pitchFamily="18" charset="0"/>
              </a:rPr>
              <a:t>In medicine, ordinal variables often describe the patient’s characteristics, attitude, behavior, or status. Examples </a:t>
            </a:r>
            <a:r>
              <a:rPr lang="en-US" sz="2800" dirty="0">
                <a:latin typeface="Calibri" pitchFamily="34" charset="0"/>
                <a:cs typeface="Times New Roman" pitchFamily="18" charset="0"/>
              </a:rPr>
              <a:t>of ordinal </a:t>
            </a:r>
            <a:r>
              <a:rPr lang="en-US" sz="2800" dirty="0" smtClean="0">
                <a:latin typeface="Calibri" pitchFamily="34" charset="0"/>
                <a:cs typeface="Times New Roman" pitchFamily="18" charset="0"/>
              </a:rPr>
              <a:t>variables might include:</a:t>
            </a:r>
            <a:endParaRPr lang="en-US" sz="2800" dirty="0">
              <a:latin typeface="Calibri" pitchFamily="34" charset="0"/>
              <a:cs typeface="Times New Roman" pitchFamily="18" charset="0"/>
            </a:endParaRPr>
          </a:p>
          <a:p>
            <a:pPr>
              <a:tabLst>
                <a:tab pos="571500" algn="l"/>
              </a:tabLst>
            </a:pPr>
            <a:endParaRPr lang="en-US" sz="1000" dirty="0">
              <a:latin typeface="Calibri" pitchFamily="34" charset="0"/>
              <a:cs typeface="Times New Roman" pitchFamily="18" charset="0"/>
            </a:endParaRPr>
          </a:p>
          <a:p>
            <a:pPr marL="800100" lvl="1" indent="-342900">
              <a:spcBef>
                <a:spcPct val="50000"/>
              </a:spcBef>
              <a:buClr>
                <a:srgbClr val="FF0000"/>
              </a:buClr>
              <a:buSzPct val="150000"/>
              <a:buFont typeface="Wingdings" pitchFamily="2" charset="2"/>
              <a:buChar char="§"/>
              <a:tabLst>
                <a:tab pos="571500" algn="l"/>
              </a:tabLst>
            </a:pPr>
            <a:r>
              <a:rPr lang="en-US" sz="2400" dirty="0">
                <a:latin typeface="Calibri" pitchFamily="34" charset="0"/>
                <a:cs typeface="Times New Roman" pitchFamily="18" charset="0"/>
              </a:rPr>
              <a:t>Stage of cancer  (stage I, II, III, IV)</a:t>
            </a:r>
          </a:p>
          <a:p>
            <a:pPr marL="800100" lvl="1" indent="-342900">
              <a:spcBef>
                <a:spcPct val="50000"/>
              </a:spcBef>
              <a:buClr>
                <a:srgbClr val="FF0000"/>
              </a:buClr>
              <a:buSzPct val="150000"/>
              <a:buFont typeface="Wingdings" pitchFamily="2" charset="2"/>
              <a:buChar char="§"/>
              <a:tabLst>
                <a:tab pos="571500" algn="l"/>
              </a:tabLst>
            </a:pPr>
            <a:r>
              <a:rPr lang="en-US" sz="2400" dirty="0">
                <a:latin typeface="Calibri" pitchFamily="34" charset="0"/>
                <a:cs typeface="Times New Roman" pitchFamily="18" charset="0"/>
              </a:rPr>
              <a:t>Education level (elementary, secondary, college)</a:t>
            </a:r>
          </a:p>
          <a:p>
            <a:pPr marL="800100" lvl="1" indent="-342900">
              <a:spcBef>
                <a:spcPct val="50000"/>
              </a:spcBef>
              <a:buClr>
                <a:srgbClr val="FF0000"/>
              </a:buClr>
              <a:buSzPct val="150000"/>
              <a:buFont typeface="Wingdings" pitchFamily="2" charset="2"/>
              <a:buChar char="§"/>
              <a:tabLst>
                <a:tab pos="571500" algn="l"/>
              </a:tabLst>
            </a:pPr>
            <a:r>
              <a:rPr lang="en-US" sz="2400" dirty="0">
                <a:latin typeface="Calibri" pitchFamily="34" charset="0"/>
                <a:cs typeface="Times New Roman" pitchFamily="18" charset="0"/>
              </a:rPr>
              <a:t>Pain level (mild, moderate, severe)</a:t>
            </a:r>
          </a:p>
          <a:p>
            <a:pPr marL="800100" lvl="1" indent="-342900">
              <a:spcBef>
                <a:spcPct val="50000"/>
              </a:spcBef>
              <a:buClr>
                <a:srgbClr val="FF0000"/>
              </a:buClr>
              <a:buSzPct val="150000"/>
              <a:buFont typeface="Wingdings" pitchFamily="2" charset="2"/>
              <a:buChar char="§"/>
              <a:tabLst>
                <a:tab pos="571500" algn="l"/>
              </a:tabLst>
            </a:pPr>
            <a:r>
              <a:rPr lang="en-US" sz="2400" dirty="0">
                <a:latin typeface="Calibri" pitchFamily="34" charset="0"/>
                <a:cs typeface="Times New Roman" pitchFamily="18" charset="0"/>
              </a:rPr>
              <a:t>Satisfaction level (very dissatisfied, dissatisfied, neutral, satisfied, very satisfied)</a:t>
            </a:r>
          </a:p>
          <a:p>
            <a:pPr marL="800100" lvl="1" indent="-342900">
              <a:spcBef>
                <a:spcPct val="50000"/>
              </a:spcBef>
              <a:buClr>
                <a:srgbClr val="FF0000"/>
              </a:buClr>
              <a:buSzPct val="150000"/>
              <a:buFont typeface="Wingdings" pitchFamily="2" charset="2"/>
              <a:buChar char="§"/>
              <a:tabLst>
                <a:tab pos="571500" algn="l"/>
              </a:tabLst>
            </a:pPr>
            <a:r>
              <a:rPr lang="en-US" sz="2400" dirty="0">
                <a:latin typeface="Calibri" pitchFamily="34" charset="0"/>
                <a:cs typeface="Times New Roman" pitchFamily="18" charset="0"/>
              </a:rPr>
              <a:t>Agreement level (strongly disagree, disagree, neutral, agree, strongly agree)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5"/>
                </a:solidFill>
              </a:rPr>
              <a:t>Types of Variables: Quantitative/Numerical</a:t>
            </a:r>
            <a:endParaRPr lang="en-US" dirty="0">
              <a:solidFill>
                <a:schemeClr val="accent5"/>
              </a:solidFill>
            </a:endParaRPr>
          </a:p>
        </p:txBody>
      </p:sp>
      <p:sp>
        <p:nvSpPr>
          <p:cNvPr id="4" name="Rectangle 3"/>
          <p:cNvSpPr/>
          <p:nvPr/>
        </p:nvSpPr>
        <p:spPr>
          <a:xfrm>
            <a:off x="457200" y="2133600"/>
            <a:ext cx="8229600" cy="4401204"/>
          </a:xfrm>
          <a:prstGeom prst="rect">
            <a:avLst/>
          </a:prstGeom>
        </p:spPr>
        <p:txBody>
          <a:bodyPr wrap="square">
            <a:spAutoFit/>
          </a:bodyPr>
          <a:lstStyle/>
          <a:p>
            <a:pPr>
              <a:spcAft>
                <a:spcPct val="50000"/>
              </a:spcAft>
              <a:tabLst>
                <a:tab pos="571500" algn="l"/>
              </a:tabLst>
            </a:pPr>
            <a:r>
              <a:rPr lang="en-US" sz="2800" b="1" u="sng" dirty="0" smtClean="0">
                <a:solidFill>
                  <a:srgbClr val="4083CF"/>
                </a:solidFill>
                <a:latin typeface="Calibri" pitchFamily="34" charset="0"/>
                <a:cs typeface="Times New Roman" pitchFamily="18" charset="0"/>
              </a:rPr>
              <a:t>Interval</a:t>
            </a:r>
          </a:p>
          <a:p>
            <a:pPr>
              <a:tabLst>
                <a:tab pos="571500" algn="l"/>
              </a:tabLst>
            </a:pPr>
            <a:r>
              <a:rPr lang="en-US" sz="2800" dirty="0" smtClean="0">
                <a:latin typeface="Calibri" pitchFamily="34" charset="0"/>
                <a:cs typeface="Times New Roman" pitchFamily="18" charset="0"/>
              </a:rPr>
              <a:t>Variables that have constant, equal distances between values, but the zero point is arbitrary.  </a:t>
            </a:r>
          </a:p>
          <a:p>
            <a:pPr>
              <a:tabLst>
                <a:tab pos="571500" algn="l"/>
              </a:tabLst>
            </a:pPr>
            <a:endParaRPr lang="en-US" sz="2800" dirty="0" smtClean="0">
              <a:latin typeface="Calibri" pitchFamily="34" charset="0"/>
              <a:cs typeface="Times New Roman" pitchFamily="18" charset="0"/>
            </a:endParaRPr>
          </a:p>
          <a:p>
            <a:pPr>
              <a:tabLst>
                <a:tab pos="571500" algn="l"/>
              </a:tabLst>
            </a:pPr>
            <a:r>
              <a:rPr lang="en-US" sz="2800" dirty="0" smtClean="0">
                <a:latin typeface="Calibri" pitchFamily="34" charset="0"/>
                <a:cs typeface="Times New Roman" pitchFamily="18" charset="0"/>
              </a:rPr>
              <a:t>Examples of interval variables:</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Intelligence (IQ test score of 100, 110, 120, etc.)</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Pain level (1-10 scale)</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Body length in infant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419100" y="787400"/>
            <a:ext cx="8305800" cy="5324535"/>
          </a:xfrm>
          <a:prstGeom prst="rect">
            <a:avLst/>
          </a:prstGeom>
          <a:noFill/>
          <a:ln w="9525">
            <a:noFill/>
            <a:miter lim="800000"/>
            <a:headEnd/>
            <a:tailEnd/>
          </a:ln>
        </p:spPr>
        <p:txBody>
          <a:bodyPr lIns="0" tIns="0" rIns="0" bIns="0">
            <a:spAutoFit/>
          </a:bodyPr>
          <a:lstStyle/>
          <a:p>
            <a:pPr>
              <a:spcAft>
                <a:spcPct val="50000"/>
              </a:spcAft>
              <a:tabLst>
                <a:tab pos="571500" algn="l"/>
              </a:tabLst>
            </a:pPr>
            <a:r>
              <a:rPr lang="en-US" sz="2800" b="1" u="sng" dirty="0" smtClean="0">
                <a:solidFill>
                  <a:srgbClr val="4083CF"/>
                </a:solidFill>
                <a:latin typeface="Calibri" pitchFamily="34" charset="0"/>
                <a:cs typeface="Times New Roman" pitchFamily="18" charset="0"/>
              </a:rPr>
              <a:t>Ratio</a:t>
            </a:r>
            <a:r>
              <a:rPr lang="en-US" sz="2800" b="1" u="sng" dirty="0" smtClean="0">
                <a:solidFill>
                  <a:srgbClr val="000099"/>
                </a:solidFill>
                <a:latin typeface="Calibri" pitchFamily="34" charset="0"/>
                <a:cs typeface="Times New Roman" pitchFamily="18" charset="0"/>
              </a:rPr>
              <a:t> </a:t>
            </a:r>
          </a:p>
          <a:p>
            <a:pPr>
              <a:spcAft>
                <a:spcPct val="50000"/>
              </a:spcAft>
              <a:tabLst>
                <a:tab pos="571500" algn="l"/>
              </a:tabLst>
            </a:pPr>
            <a:r>
              <a:rPr lang="en-US" sz="2800" dirty="0" smtClean="0">
                <a:latin typeface="Calibri" pitchFamily="34" charset="0"/>
                <a:cs typeface="Times New Roman" pitchFamily="18" charset="0"/>
              </a:rPr>
              <a:t>Variables have equal intervals between values, the zero point is meaningful, and the numerical relationships between numbers is meaningful. </a:t>
            </a:r>
          </a:p>
          <a:p>
            <a:pPr>
              <a:spcAft>
                <a:spcPct val="50000"/>
              </a:spcAft>
              <a:tabLst>
                <a:tab pos="571500" algn="l"/>
              </a:tabLst>
            </a:pPr>
            <a:r>
              <a:rPr lang="en-US" sz="2800" dirty="0" smtClean="0">
                <a:latin typeface="Calibri" pitchFamily="34" charset="0"/>
                <a:cs typeface="Times New Roman" pitchFamily="18" charset="0"/>
              </a:rPr>
              <a:t>Examples </a:t>
            </a:r>
            <a:r>
              <a:rPr lang="en-US" sz="2800" dirty="0">
                <a:latin typeface="Calibri" pitchFamily="34" charset="0"/>
                <a:cs typeface="Times New Roman" pitchFamily="18" charset="0"/>
              </a:rPr>
              <a:t>of</a:t>
            </a:r>
            <a:r>
              <a:rPr lang="en-US" sz="2800" dirty="0" smtClean="0">
                <a:latin typeface="Calibri" pitchFamily="34" charset="0"/>
                <a:cs typeface="Times New Roman" pitchFamily="18" charset="0"/>
              </a:rPr>
              <a:t> ratio variables:</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Weight (50 kilos, 100 kilos, 150 kilos, etc.)</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Pulse rate</a:t>
            </a:r>
          </a:p>
          <a:p>
            <a:pPr marL="800100" lvl="1" indent="-342900">
              <a:spcBef>
                <a:spcPct val="50000"/>
              </a:spcBef>
              <a:buClr>
                <a:srgbClr val="FF0000"/>
              </a:buClr>
              <a:buSzPct val="150000"/>
              <a:buFont typeface="Wingdings" pitchFamily="2" charset="2"/>
              <a:buChar char="§"/>
              <a:tabLst>
                <a:tab pos="571500" algn="l"/>
              </a:tabLst>
            </a:pPr>
            <a:r>
              <a:rPr lang="en-US" sz="2800" dirty="0" smtClean="0">
                <a:latin typeface="Calibri" pitchFamily="34" charset="0"/>
                <a:cs typeface="Times New Roman" pitchFamily="18" charset="0"/>
              </a:rPr>
              <a:t>Respiratory rate</a:t>
            </a:r>
          </a:p>
          <a:p>
            <a:pPr>
              <a:tabLst>
                <a:tab pos="571500" algn="l"/>
              </a:tabLst>
            </a:pPr>
            <a:endParaRPr lang="en-US" sz="2800" dirty="0" smtClean="0">
              <a:latin typeface="Calibri" pitchFamily="34" charset="0"/>
              <a:cs typeface="Times New Roman" pitchFamily="18" charset="0"/>
            </a:endParaRPr>
          </a:p>
          <a:p>
            <a:pPr>
              <a:tabLst>
                <a:tab pos="571500" algn="l"/>
              </a:tabLst>
            </a:pPr>
            <a:endParaRPr lang="en-US" sz="1000" dirty="0">
              <a:latin typeface="Calibri" pitchFamily="34"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70C0"/>
                </a:solidFill>
              </a:rPr>
              <a:t>Levels of Measurement</a:t>
            </a:r>
            <a:endParaRPr lang="en-US" dirty="0">
              <a:solidFill>
                <a:srgbClr val="0070C0"/>
              </a:solidFill>
            </a:endParaRPr>
          </a:p>
        </p:txBody>
      </p:sp>
      <p:sp>
        <p:nvSpPr>
          <p:cNvPr id="3" name="Content Placeholder 2"/>
          <p:cNvSpPr>
            <a:spLocks noGrp="1"/>
          </p:cNvSpPr>
          <p:nvPr>
            <p:ph idx="1"/>
          </p:nvPr>
        </p:nvSpPr>
        <p:spPr>
          <a:xfrm>
            <a:off x="609600" y="2286000"/>
            <a:ext cx="7874000" cy="4191000"/>
          </a:xfrm>
        </p:spPr>
        <p:txBody>
          <a:bodyPr/>
          <a:lstStyle/>
          <a:p>
            <a:r>
              <a:rPr lang="en-US" dirty="0" smtClean="0"/>
              <a:t>Higher level variables can always be expressed at a lower level, but the reverse is not true.</a:t>
            </a:r>
          </a:p>
          <a:p>
            <a:r>
              <a:rPr lang="en-US" dirty="0" smtClean="0"/>
              <a:t>For example, Body Mass Index (BMI) is typically measured at an interval-level such as 23.4.</a:t>
            </a:r>
          </a:p>
          <a:p>
            <a:pPr lvl="1"/>
            <a:r>
              <a:rPr lang="en-US" dirty="0" smtClean="0"/>
              <a:t>BMI can be collapsed into lower-level </a:t>
            </a:r>
            <a:r>
              <a:rPr lang="en-US" b="1" dirty="0" smtClean="0">
                <a:solidFill>
                  <a:srgbClr val="00B050"/>
                </a:solidFill>
              </a:rPr>
              <a:t>Ordinal</a:t>
            </a:r>
            <a:r>
              <a:rPr lang="en-US" dirty="0" smtClean="0"/>
              <a:t> categories such as:</a:t>
            </a:r>
          </a:p>
          <a:p>
            <a:pPr lvl="3">
              <a:buFont typeface="Arial" pitchFamily="34" charset="0"/>
              <a:buChar char="•"/>
            </a:pPr>
            <a:r>
              <a:rPr lang="en-US" dirty="0" smtClean="0"/>
              <a:t>&gt;30: Obese</a:t>
            </a:r>
          </a:p>
          <a:p>
            <a:pPr lvl="3">
              <a:buFont typeface="Arial" pitchFamily="34" charset="0"/>
              <a:buChar char="•"/>
            </a:pPr>
            <a:r>
              <a:rPr lang="en-US" dirty="0" smtClean="0"/>
              <a:t>25-29.9: Overweight</a:t>
            </a:r>
          </a:p>
          <a:p>
            <a:pPr lvl="3">
              <a:buFont typeface="Arial" pitchFamily="34" charset="0"/>
              <a:buChar char="•"/>
            </a:pPr>
            <a:r>
              <a:rPr lang="en-US" dirty="0" smtClean="0"/>
              <a:t>&lt;25: Underweight</a:t>
            </a:r>
          </a:p>
          <a:p>
            <a:pPr lvl="1">
              <a:buNone/>
            </a:pPr>
            <a:r>
              <a:rPr lang="en-US" dirty="0" smtClean="0"/>
              <a:t>or </a:t>
            </a:r>
            <a:r>
              <a:rPr lang="en-US" b="1" dirty="0" smtClean="0">
                <a:solidFill>
                  <a:srgbClr val="00B050"/>
                </a:solidFill>
              </a:rPr>
              <a:t>Nominal</a:t>
            </a:r>
            <a:r>
              <a:rPr lang="en-US" dirty="0" smtClean="0"/>
              <a:t> categories such as:</a:t>
            </a:r>
          </a:p>
          <a:p>
            <a:pPr lvl="3">
              <a:buFont typeface="Arial" pitchFamily="34" charset="0"/>
              <a:buChar char="•"/>
            </a:pPr>
            <a:r>
              <a:rPr lang="en-US" dirty="0" smtClean="0"/>
              <a:t>Overweight</a:t>
            </a:r>
          </a:p>
          <a:p>
            <a:pPr lvl="3">
              <a:buFont typeface="Arial" pitchFamily="34" charset="0"/>
              <a:buChar char="•"/>
            </a:pPr>
            <a:r>
              <a:rPr lang="en-US" dirty="0" smtClean="0"/>
              <a:t>Not overweight</a:t>
            </a:r>
            <a:endParaRPr lang="en-US" dirty="0"/>
          </a:p>
        </p:txBody>
      </p:sp>
    </p:spTree>
  </p:cSld>
  <p:clrMapOvr>
    <a:masterClrMapping/>
  </p:clrMapOvr>
</p:sld>
</file>

<file path=ppt/theme/theme1.xml><?xml version="1.0" encoding="utf-8"?>
<a:theme xmlns:a="http://schemas.openxmlformats.org/drawingml/2006/main" name="Codex">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Codex">
      <a:majorFont>
        <a:latin typeface="Calisto MT"/>
        <a:ea typeface=""/>
        <a:cs typeface=""/>
        <a:font script="Jpan" typeface="ＭＳ 明朝"/>
      </a:majorFont>
      <a:minorFont>
        <a:latin typeface="Calisto MT"/>
        <a:ea typeface=""/>
        <a:cs typeface=""/>
        <a:font script="Jpan" typeface="ＭＳ 明朝"/>
      </a:minorFont>
    </a:fontScheme>
    <a:fmtScheme name="Codex">
      <a:fillStyleLst>
        <a:solidFill>
          <a:schemeClr val="phClr"/>
        </a:solidFill>
        <a:gradFill rotWithShape="1">
          <a:gsLst>
            <a:gs pos="0">
              <a:schemeClr val="phClr">
                <a:tint val="100000"/>
                <a:shade val="60000"/>
                <a:satMod val="135000"/>
              </a:schemeClr>
            </a:gs>
            <a:gs pos="100000">
              <a:schemeClr val="phClr">
                <a:tint val="100000"/>
                <a:shade val="94000"/>
                <a:satMod val="135000"/>
              </a:schemeClr>
            </a:gs>
          </a:gsLst>
          <a:lin ang="16200000" scaled="1"/>
        </a:gradFill>
        <a:gradFill rotWithShape="1">
          <a:gsLst>
            <a:gs pos="0">
              <a:schemeClr val="phClr">
                <a:shade val="51000"/>
                <a:alpha val="90000"/>
                <a:satMod val="115000"/>
              </a:schemeClr>
            </a:gs>
            <a:gs pos="100000">
              <a:schemeClr val="phClr">
                <a:shade val="94000"/>
                <a:alpha val="90000"/>
                <a:satMod val="135000"/>
              </a:schemeClr>
            </a:gs>
          </a:gsLst>
          <a:lin ang="5400000" scaled="1"/>
        </a:gradFill>
      </a:fillStyleLst>
      <a:lnStyleLst>
        <a:ln w="15875" cap="flat" cmpd="sng" algn="ctr">
          <a:solidFill>
            <a:schemeClr val="phClr">
              <a:shade val="95000"/>
              <a:satMod val="105000"/>
            </a:schemeClr>
          </a:solidFill>
          <a:prstDash val="solid"/>
        </a:ln>
        <a:ln w="34925"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effectStyle>
        <a:effectStyle>
          <a:effectLst>
            <a:outerShdw blurRad="50800" dist="12700" dir="5400000" rotWithShape="0">
              <a:srgbClr val="525252">
                <a:alpha val="85000"/>
              </a:srgbClr>
            </a:outerShdw>
          </a:effectLst>
          <a:scene3d>
            <a:camera prst="orthographicFront">
              <a:rot lat="0" lon="0" rev="0"/>
            </a:camera>
            <a:lightRig rig="sunrise" dir="t">
              <a:rot lat="0" lon="0" rev="6000000"/>
            </a:lightRig>
          </a:scene3d>
          <a:sp3d prstMaterial="matte">
            <a:bevelT w="50800" h="4445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Codex.thmx</Template>
  <TotalTime>328</TotalTime>
  <Words>1823</Words>
  <Application>Microsoft Office PowerPoint</Application>
  <PresentationFormat>On-screen Show (4:3)</PresentationFormat>
  <Paragraphs>124</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Codex</vt:lpstr>
      <vt:lpstr>Document</vt:lpstr>
      <vt:lpstr> Types of Variables</vt:lpstr>
      <vt:lpstr>Types of Variables</vt:lpstr>
      <vt:lpstr>Types of Variables: Categorical</vt:lpstr>
      <vt:lpstr>Slide 4</vt:lpstr>
      <vt:lpstr>Slide 5</vt:lpstr>
      <vt:lpstr>Slide 6</vt:lpstr>
      <vt:lpstr>Types of Variables: Quantitative/Numerical</vt:lpstr>
      <vt:lpstr>Slide 8</vt:lpstr>
      <vt:lpstr>Levels of Measurement</vt:lpstr>
      <vt:lpstr>Discrete Data</vt:lpstr>
      <vt:lpstr>Continuous Data</vt:lpstr>
      <vt:lpstr>Slide 12</vt:lpstr>
      <vt:lpstr>Slide 13</vt:lpstr>
    </vt:vector>
  </TitlesOfParts>
  <Company>Wright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Biostatistics for Medicine</dc:title>
  <dc:creator>Wright State University</dc:creator>
  <cp:lastModifiedBy>Wright State University</cp:lastModifiedBy>
  <cp:revision>67</cp:revision>
  <dcterms:created xsi:type="dcterms:W3CDTF">2010-12-06T16:16:35Z</dcterms:created>
  <dcterms:modified xsi:type="dcterms:W3CDTF">2010-12-14T18:57:29Z</dcterms:modified>
</cp:coreProperties>
</file>