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912" r:id="rId3"/>
    <p:sldId id="913" r:id="rId4"/>
    <p:sldId id="911" r:id="rId5"/>
    <p:sldId id="914" r:id="rId6"/>
    <p:sldId id="745" r:id="rId7"/>
    <p:sldId id="742" r:id="rId8"/>
    <p:sldId id="845" r:id="rId9"/>
    <p:sldId id="932" r:id="rId10"/>
    <p:sldId id="846" r:id="rId11"/>
    <p:sldId id="973" r:id="rId12"/>
    <p:sldId id="978" r:id="rId13"/>
    <p:sldId id="948" r:id="rId14"/>
    <p:sldId id="969" r:id="rId15"/>
    <p:sldId id="977" r:id="rId16"/>
    <p:sldId id="903" r:id="rId17"/>
    <p:sldId id="889" r:id="rId18"/>
    <p:sldId id="970" r:id="rId19"/>
    <p:sldId id="898" r:id="rId20"/>
    <p:sldId id="983" r:id="rId21"/>
    <p:sldId id="984" r:id="rId22"/>
    <p:sldId id="985" r:id="rId23"/>
    <p:sldId id="901" r:id="rId24"/>
    <p:sldId id="849" r:id="rId25"/>
    <p:sldId id="907" r:id="rId26"/>
    <p:sldId id="897" r:id="rId27"/>
    <p:sldId id="987" r:id="rId28"/>
    <p:sldId id="908" r:id="rId29"/>
    <p:sldId id="850" r:id="rId30"/>
    <p:sldId id="993" r:id="rId31"/>
    <p:sldId id="994" r:id="rId32"/>
    <p:sldId id="989" r:id="rId33"/>
    <p:sldId id="991" r:id="rId34"/>
    <p:sldId id="992" r:id="rId35"/>
    <p:sldId id="995" r:id="rId36"/>
    <p:sldId id="852" r:id="rId37"/>
    <p:sldId id="853" r:id="rId38"/>
    <p:sldId id="856" r:id="rId39"/>
    <p:sldId id="857" r:id="rId40"/>
    <p:sldId id="858" r:id="rId41"/>
    <p:sldId id="859" r:id="rId42"/>
    <p:sldId id="860" r:id="rId43"/>
    <p:sldId id="861" r:id="rId44"/>
    <p:sldId id="862" r:id="rId45"/>
    <p:sldId id="952" r:id="rId46"/>
    <p:sldId id="865" r:id="rId47"/>
    <p:sldId id="866" r:id="rId48"/>
    <p:sldId id="867" r:id="rId49"/>
    <p:sldId id="868" r:id="rId50"/>
    <p:sldId id="869" r:id="rId51"/>
    <p:sldId id="870" r:id="rId52"/>
    <p:sldId id="871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BBC"/>
    <a:srgbClr val="33CC33"/>
    <a:srgbClr val="385D8A"/>
    <a:srgbClr val="009900"/>
    <a:srgbClr val="FF66FF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7452" autoAdjust="0"/>
  </p:normalViewPr>
  <p:slideViewPr>
    <p:cSldViewPr>
      <p:cViewPr varScale="1">
        <p:scale>
          <a:sx n="81" d="100"/>
          <a:sy n="81" d="100"/>
        </p:scale>
        <p:origin x="-276" y="-84"/>
      </p:cViewPr>
      <p:guideLst>
        <p:guide orient="horz" pos="24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FF03004-4609-F94A-A6B6-B051382888B4}" type="datetimeFigureOut">
              <a:rPr lang="en-US"/>
              <a:pPr/>
              <a:t>10/14/14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9BE6724-B05D-6F47-B50A-A80B90565D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64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E6CE44-4D40-B040-9D12-B0442B4FBD66}" type="slidenum">
              <a:rPr lang="en-US">
                <a:cs typeface="Arial" charset="0"/>
              </a:rPr>
              <a:pPr eaLnBrk="1" hangingPunct="1"/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For </a:t>
            </a:r>
            <a:r>
              <a:rPr lang="en-US">
                <a:latin typeface="Calibri" charset="0"/>
                <a:cs typeface="Calibri" charset="0"/>
              </a:rPr>
              <a:t>γ2(IVS6+2T→G), </a:t>
            </a:r>
            <a:r>
              <a:rPr lang="en-US">
                <a:latin typeface="Calibri" charset="0"/>
              </a:rPr>
              <a:t>the modeling is predicting a short </a:t>
            </a:r>
            <a:r>
              <a:rPr lang="el-GR">
                <a:latin typeface="Arial" charset="0"/>
                <a:cs typeface="Arial" charset="0"/>
              </a:rPr>
              <a:t>α</a:t>
            </a:r>
            <a:r>
              <a:rPr lang="en-US">
                <a:latin typeface="Arial" charset="0"/>
                <a:cs typeface="Arial" charset="0"/>
              </a:rPr>
              <a:t>-helix that is inserted on the membrane as a novel TM1 (in red). Note that there is not C-tail following TM4 in the </a:t>
            </a:r>
            <a:r>
              <a:rPr lang="el-GR">
                <a:latin typeface="Calibri" charset="0"/>
                <a:cs typeface="Calibri" charset="0"/>
              </a:rPr>
              <a:t>γ</a:t>
            </a:r>
            <a:r>
              <a:rPr lang="en-US">
                <a:latin typeface="Calibri" charset="0"/>
                <a:cs typeface="Calibri" charset="0"/>
              </a:rPr>
              <a:t>2</a:t>
            </a:r>
            <a:r>
              <a:rPr lang="en-US">
                <a:latin typeface="Arial" charset="0"/>
                <a:cs typeface="Arial" charset="0"/>
              </a:rPr>
              <a:t>wt subunit (in black).</a:t>
            </a:r>
            <a:endParaRPr lang="en-US">
              <a:latin typeface="Calibri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55C933-A2A9-254B-BC64-2F31BD7F662D}" type="slidenum">
              <a:rPr lang="en-US">
                <a:latin typeface="Calibri" charset="0"/>
              </a:rPr>
              <a:pPr eaLnBrk="1" hangingPunct="1"/>
              <a:t>18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ADA0FA-D08A-B843-A146-C97B8E76F86B}" type="slidenum">
              <a:rPr lang="en-US">
                <a:cs typeface="Arial" charset="0"/>
              </a:rPr>
              <a:pPr eaLnBrk="1" hangingPunct="1"/>
              <a:t>19</a:t>
            </a:fld>
            <a:endParaRPr lang="en-US"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</a:rPr>
              <a:t>Nonsense-mediated mRNA decay (NMD) factors have multiple functions. (a) RNA splicing recruits NMD factors to exon–exon junctions, which promote robust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</a:rPr>
              <a:t>translation. (b) Without introns, there is no recruitment of NMD factors, and translation is weak. (c) If NMD factors are knocked out or prevented from being recruited, stop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</a:rPr>
              <a:t>codons are sometimes ignored, this leads to the production of C-terminally extended proteins. (d) The presence of a premature stop codon (signal 1) in conjunction with a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</a:rPr>
              <a:t>downstream NMD factor (signal 2) leads to RNA decay.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F5F794-C88F-364A-BE92-01459884BFB5}" type="slidenum">
              <a:rPr lang="en-US">
                <a:cs typeface="Arial" charset="0"/>
              </a:rPr>
              <a:pPr eaLnBrk="1" hangingPunct="1"/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224BD2-1BFC-5F49-98E4-3F5C5D83F165}" type="slidenum">
              <a:rPr lang="en-US">
                <a:cs typeface="Arial" charset="0"/>
              </a:rPr>
              <a:pPr eaLnBrk="1" hangingPunct="1"/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These are the new models for Q290x and W429x, where Q390 is predicted to be more disordered than W429 as confirmed by PrDOS (Protein DisOrder prediction System). For </a:t>
            </a:r>
            <a:r>
              <a:rPr lang="en-US">
                <a:latin typeface="Calibri" charset="0"/>
                <a:cs typeface="Calibri" charset="0"/>
              </a:rPr>
              <a:t>γ2</a:t>
            </a:r>
            <a:r>
              <a:rPr lang="en-US">
                <a:latin typeface="Calibri" charset="0"/>
              </a:rPr>
              <a:t>S443delC, the modeling is predicting an </a:t>
            </a:r>
            <a:r>
              <a:rPr lang="el-GR">
                <a:latin typeface="Arial" charset="0"/>
                <a:cs typeface="Arial" charset="0"/>
              </a:rPr>
              <a:t>α</a:t>
            </a:r>
            <a:r>
              <a:rPr lang="en-US">
                <a:latin typeface="Arial" charset="0"/>
                <a:cs typeface="Arial" charset="0"/>
              </a:rPr>
              <a:t>-helix that is inserted on the membrane as a novel TM4 with a long extracellular C-tail (in red). Note that there is not C-tail following TM4 in the </a:t>
            </a:r>
            <a:r>
              <a:rPr lang="el-GR">
                <a:latin typeface="Calibri" charset="0"/>
                <a:cs typeface="Calibri" charset="0"/>
              </a:rPr>
              <a:t>γ</a:t>
            </a:r>
            <a:r>
              <a:rPr lang="en-US">
                <a:latin typeface="Calibri" charset="0"/>
                <a:cs typeface="Calibri" charset="0"/>
              </a:rPr>
              <a:t>2</a:t>
            </a:r>
            <a:r>
              <a:rPr lang="en-US">
                <a:latin typeface="Arial" charset="0"/>
                <a:cs typeface="Arial" charset="0"/>
              </a:rPr>
              <a:t>wt subunit (in black).</a:t>
            </a: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C56F74-5A3E-C241-81EF-70A33BA32073}" type="slidenum">
              <a:rPr lang="en-US">
                <a:latin typeface="Calibri" charset="0"/>
              </a:rPr>
              <a:pPr eaLnBrk="1" hangingPunct="1"/>
              <a:t>24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546D41-C5F2-A347-BBF9-CADFBDDAC5DF}" type="slidenum">
              <a:rPr lang="en-US">
                <a:cs typeface="Arial" charset="0"/>
              </a:rPr>
              <a:pPr eaLnBrk="1" hangingPunct="1"/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609448-7F6C-994F-BA18-46178577363D}" type="slidenum">
              <a:rPr lang="en-US">
                <a:cs typeface="Arial" charset="0"/>
              </a:rPr>
              <a:pPr eaLnBrk="1" hangingPunct="1"/>
              <a:t>28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DBD72F-B802-D24E-9AB1-09C181C5F343}" type="slidenum">
              <a:rPr lang="en-US">
                <a:cs typeface="Arial" charset="0"/>
              </a:rPr>
              <a:pPr eaLnBrk="1" hangingPunct="1"/>
              <a:t>30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98A85A-4B38-4943-9799-6FEB4379302C}" type="slidenum">
              <a:rPr lang="en-US">
                <a:cs typeface="Arial" charset="0"/>
              </a:rPr>
              <a:pPr eaLnBrk="1" hangingPunct="1"/>
              <a:t>31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E093B0-0CF7-7F41-9601-5A4D631359EF}" type="slidenum">
              <a:rPr lang="en-US">
                <a:cs typeface="Arial" charset="0"/>
              </a:rPr>
              <a:pPr eaLnBrk="1" hangingPunct="1"/>
              <a:t>32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B65D5D-5574-1047-B578-FBC8C2306E7C}" type="slidenum">
              <a:rPr lang="en-US">
                <a:cs typeface="Arial" charset="0"/>
              </a:rPr>
              <a:pPr eaLnBrk="1" hangingPunct="1"/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6F1918-EA6B-5B49-81A0-15E15F8B5E05}" type="slidenum">
              <a:rPr lang="en-US">
                <a:cs typeface="Arial" charset="0"/>
              </a:rPr>
              <a:pPr eaLnBrk="1" hangingPunct="1"/>
              <a:t>34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DEE31C-104F-F944-B223-C16BD1C50BA0}" type="slidenum">
              <a:rPr lang="en-US">
                <a:cs typeface="Arial" charset="0"/>
              </a:rPr>
              <a:pPr eaLnBrk="1" hangingPunct="1"/>
              <a:t>35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57381B-431A-2A44-BE5E-7DB5D8FFECFD}" type="slidenum">
              <a:rPr lang="en-US">
                <a:cs typeface="Arial" charset="0"/>
              </a:rPr>
              <a:pPr eaLnBrk="1" hangingPunct="1"/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30C657-6F02-D54D-AE62-9D4F43FBA2E9}" type="slidenum">
              <a:rPr lang="en-US">
                <a:cs typeface="Arial" charset="0"/>
              </a:rPr>
              <a:pPr eaLnBrk="1" hangingPunct="1"/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004681-0217-CD4F-8DED-DF93D4C47291}" type="slidenum">
              <a:rPr lang="en-US">
                <a:cs typeface="Arial" charset="0"/>
              </a:rPr>
              <a:pPr eaLnBrk="1" hangingPunct="1"/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BB5839-5624-B34D-ACF7-7F83B4ED64F2}" type="slidenum">
              <a:rPr lang="en-US">
                <a:cs typeface="Arial" charset="0"/>
              </a:rPr>
              <a:pPr eaLnBrk="1" hangingPunct="1"/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7B7327-F17E-D842-A22E-D50FB34C36E6}" type="slidenum">
              <a:rPr lang="en-US">
                <a:cs typeface="Arial" charset="0"/>
              </a:rPr>
              <a:pPr eaLnBrk="1" hangingPunct="1"/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A4667E-28E7-DB4E-912B-3F22A590EC7B}" type="slidenum">
              <a:rPr lang="en-US">
                <a:cs typeface="Arial" charset="0"/>
              </a:rPr>
              <a:pPr eaLnBrk="1" hangingPunct="1"/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901993-347C-084B-B921-EEBDD52A8C9D}" type="datetimeFigureOut">
              <a:rPr lang="en-US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0EDE8-A869-FB4B-A579-A9F54CADC1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1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7EDD7-924F-3D44-BC2D-348688EAF6CB}" type="datetimeFigureOut">
              <a:rPr lang="en-US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6A0F5-1911-6D44-A1F0-25D4992190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9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FB481A-0B5C-1F45-AA25-93C8413C7703}" type="datetimeFigureOut">
              <a:rPr lang="en-US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26DF2-6FB4-7341-A055-3647726AC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69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37" y="274457"/>
            <a:ext cx="8231087" cy="114410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58" y="1600420"/>
            <a:ext cx="3996471" cy="452681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76" y="1600420"/>
            <a:ext cx="3996468" cy="45268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6813"/>
            <a:ext cx="2133600" cy="47625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2613" y="6246813"/>
            <a:ext cx="28987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4788" y="62468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FA922C-4576-7749-A883-5FF6648ED5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31741"/>
      </p:ext>
    </p:extLst>
  </p:cSld>
  <p:clrMapOvr>
    <a:masterClrMapping/>
  </p:clrMapOvr>
  <p:transition xmlns:p14="http://schemas.microsoft.com/office/powerpoint/2010/main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329BB9-C7B8-2145-A9C0-5CF6E88273BD}" type="datetimeFigureOut">
              <a:rPr lang="en-US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0D0D2-1A0B-D84A-BEC7-57C2572FBD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1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29F2A1-C7F1-9242-9228-7236349E3F85}" type="datetimeFigureOut">
              <a:rPr lang="en-US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FDE53-E982-1C41-A982-5B02D12D2F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3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A7A2E-2DAB-9646-BD1B-5E7F543C1C6D}" type="datetimeFigureOut">
              <a:rPr lang="en-US"/>
              <a:pPr/>
              <a:t>10/14/14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FA87-A07E-E24C-8929-2B1EBEAC0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8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FB8576-EB97-084E-94CA-92FAD972E101}" type="datetimeFigureOut">
              <a:rPr lang="en-US"/>
              <a:pPr/>
              <a:t>10/14/14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E0DAE-A6DC-5D49-8D2B-222CE6F73E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3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1508D8-109E-C349-BEF0-C86B8611DF6F}" type="datetimeFigureOut">
              <a:rPr lang="en-US"/>
              <a:pPr/>
              <a:t>10/14/14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238A3-4CB2-ED45-A631-C6F769D4A5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6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6032BF-8DF4-1544-B9FE-6877B6F99294}" type="datetimeFigureOut">
              <a:rPr lang="en-US"/>
              <a:pPr/>
              <a:t>10/14/14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F8608-FC2A-7340-97B0-3193484EEB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47A76A-BC57-4C45-A063-B354C29D342C}" type="datetimeFigureOut">
              <a:rPr lang="en-US"/>
              <a:pPr/>
              <a:t>10/14/14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47B22-A3B7-2145-9C41-A487CAECE0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3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814B6F-22FE-734C-853A-AE391FDAE73D}" type="datetimeFigureOut">
              <a:rPr lang="en-US"/>
              <a:pPr/>
              <a:t>10/14/14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26FD2-C6B1-0C48-BEF4-B7F6245779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2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44D3D420-C3C3-2545-80A9-499A3ABF1F36}" type="datetimeFigureOut">
              <a:rPr lang="en-US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5DFA904-49C8-3045-A9AA-2E523A744B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04950"/>
            <a:ext cx="8686800" cy="26860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>
                <a:latin typeface="Calibri" charset="0"/>
              </a:rPr>
              <a:t/>
            </a:r>
            <a:br>
              <a:rPr lang="en-US" sz="3200">
                <a:latin typeface="Calibri" charset="0"/>
              </a:rPr>
            </a:br>
            <a:r>
              <a:rPr lang="en-US" sz="3200">
                <a:latin typeface="Calibri" charset="0"/>
              </a:rPr>
              <a:t>Genetic Epilepsies and GABA</a:t>
            </a:r>
            <a:r>
              <a:rPr lang="en-US" sz="3200" baseline="-25000">
                <a:latin typeface="Calibri" charset="0"/>
              </a:rPr>
              <a:t>A</a:t>
            </a:r>
            <a:r>
              <a:rPr lang="en-US" sz="3200">
                <a:latin typeface="Calibri" charset="0"/>
              </a:rPr>
              <a:t> Receptor Mutations </a:t>
            </a:r>
            <a:r>
              <a:rPr lang="en-US" sz="2700">
                <a:latin typeface="Calibri" charset="0"/>
              </a:rPr>
              <a:t/>
            </a:r>
            <a:br>
              <a:rPr lang="en-US" sz="2700">
                <a:latin typeface="Calibri" charset="0"/>
              </a:rPr>
            </a:br>
            <a:r>
              <a:rPr lang="en-US" sz="2700">
                <a:latin typeface="Calibri" charset="0"/>
              </a:rPr>
              <a:t/>
            </a:r>
            <a:br>
              <a:rPr lang="en-US" sz="2700">
                <a:latin typeface="Calibri" charset="0"/>
              </a:rPr>
            </a:br>
            <a:r>
              <a:rPr lang="en-US" sz="2400">
                <a:latin typeface="Calibri" charset="0"/>
              </a:rPr>
              <a:t>November 17, 2012</a:t>
            </a:r>
            <a:r>
              <a:rPr lang="en-US" sz="2700">
                <a:latin typeface="Calibri" charset="0"/>
              </a:rPr>
              <a:t/>
            </a:r>
            <a:br>
              <a:rPr lang="en-US" sz="2700">
                <a:latin typeface="Calibri" charset="0"/>
              </a:rPr>
            </a:br>
            <a:endParaRPr lang="en-US" sz="2700">
              <a:latin typeface="Calibri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tx1"/>
                </a:solidFill>
                <a:latin typeface="Calibri" charset="0"/>
              </a:rPr>
              <a:t>Robert L. Macdonald M.D., Ph.D.</a:t>
            </a:r>
          </a:p>
          <a:p>
            <a:pPr eaLnBrk="1" hangingPunct="1"/>
            <a:r>
              <a:rPr lang="en-US" sz="2800">
                <a:solidFill>
                  <a:schemeClr val="tx1"/>
                </a:solidFill>
                <a:latin typeface="Calibri" charset="0"/>
              </a:rPr>
              <a:t>Department of Neurology</a:t>
            </a:r>
          </a:p>
          <a:p>
            <a:pPr eaLnBrk="1" hangingPunct="1"/>
            <a:r>
              <a:rPr lang="en-US" sz="2800">
                <a:solidFill>
                  <a:schemeClr val="tx1"/>
                </a:solidFill>
                <a:latin typeface="Calibri" charset="0"/>
              </a:rPr>
              <a:t>Vanderbilt University Medical Center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550863"/>
            <a:ext cx="7769225" cy="8397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j-ea"/>
              </a:rPr>
              <a:t>Ion channel human epilepsy (hEP) genes</a:t>
            </a:r>
            <a:endParaRPr lang="en-US" dirty="0">
              <a:latin typeface="+mn-lt"/>
              <a:ea typeface="+mj-ea"/>
            </a:endParaRPr>
          </a:p>
        </p:txBody>
      </p:sp>
      <p:sp>
        <p:nvSpPr>
          <p:cNvPr id="12291" name="AutoShape 5"/>
          <p:cNvSpPr>
            <a:spLocks noChangeAspect="1" noChangeArrowheads="1" noTextEdit="1"/>
          </p:cNvSpPr>
          <p:nvPr/>
        </p:nvSpPr>
        <p:spPr bwMode="auto">
          <a:xfrm>
            <a:off x="3814763" y="1547813"/>
            <a:ext cx="1512887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Rectangle 12"/>
          <p:cNvSpPr>
            <a:spLocks noChangeArrowheads="1"/>
          </p:cNvSpPr>
          <p:nvPr/>
        </p:nvSpPr>
        <p:spPr bwMode="auto">
          <a:xfrm>
            <a:off x="1068388" y="1773238"/>
            <a:ext cx="292258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charset="0"/>
              </a:rPr>
              <a:t>Cholinergic Receptor Genes</a:t>
            </a:r>
          </a:p>
          <a:p>
            <a:r>
              <a:rPr lang="en-US" b="1" i="1">
                <a:latin typeface="Calibri" charset="0"/>
              </a:rPr>
              <a:t>	</a:t>
            </a:r>
            <a:r>
              <a:rPr lang="en-US" i="1">
                <a:latin typeface="Calibri" charset="0"/>
              </a:rPr>
              <a:t>CHRNA2 	</a:t>
            </a:r>
          </a:p>
          <a:p>
            <a:r>
              <a:rPr lang="en-US" i="1">
                <a:latin typeface="Calibri" charset="0"/>
              </a:rPr>
              <a:t>	CHRNA4	</a:t>
            </a:r>
          </a:p>
          <a:p>
            <a:r>
              <a:rPr lang="en-US" i="1">
                <a:latin typeface="Calibri" charset="0"/>
              </a:rPr>
              <a:t>	CHRNB2	</a:t>
            </a:r>
          </a:p>
          <a:p>
            <a:r>
              <a:rPr lang="en-US">
                <a:solidFill>
                  <a:srgbClr val="FF0000"/>
                </a:solidFill>
                <a:latin typeface="Calibri" charset="0"/>
              </a:rPr>
              <a:t>Chloride Channel Genes</a:t>
            </a:r>
            <a:endParaRPr lang="en-US" i="1">
              <a:solidFill>
                <a:srgbClr val="FF0000"/>
              </a:solidFill>
              <a:latin typeface="Calibri" charset="0"/>
            </a:endParaRPr>
          </a:p>
          <a:p>
            <a:r>
              <a:rPr lang="en-US" i="1">
                <a:latin typeface="Calibri" charset="0"/>
              </a:rPr>
              <a:t>	CLCN2	</a:t>
            </a:r>
          </a:p>
          <a:p>
            <a:r>
              <a:rPr lang="en-US">
                <a:solidFill>
                  <a:srgbClr val="FF0000"/>
                </a:solidFill>
                <a:latin typeface="Calibri" charset="0"/>
              </a:rPr>
              <a:t>GABA</a:t>
            </a:r>
            <a:r>
              <a:rPr lang="en-US" baseline="-25000">
                <a:solidFill>
                  <a:srgbClr val="FF0000"/>
                </a:solidFill>
                <a:latin typeface="Calibri" charset="0"/>
              </a:rPr>
              <a:t>A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 Receptor Genes</a:t>
            </a:r>
          </a:p>
          <a:p>
            <a:r>
              <a:rPr lang="en-US" i="1">
                <a:latin typeface="Calibri" charset="0"/>
              </a:rPr>
              <a:t>	GABRA1	</a:t>
            </a:r>
          </a:p>
          <a:p>
            <a:r>
              <a:rPr lang="en-US" i="1">
                <a:latin typeface="Calibri" charset="0"/>
              </a:rPr>
              <a:t>	GABRB3 	</a:t>
            </a:r>
          </a:p>
          <a:p>
            <a:r>
              <a:rPr lang="en-US" i="1">
                <a:latin typeface="Calibri" charset="0"/>
              </a:rPr>
              <a:t>	GABRG2</a:t>
            </a:r>
          </a:p>
          <a:p>
            <a:r>
              <a:rPr lang="en-US" b="1" i="1">
                <a:latin typeface="Calibri" charset="0"/>
              </a:rPr>
              <a:t>	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3998913" y="1776413"/>
            <a:ext cx="44386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Voltage-gated Potassium Channel Genes</a:t>
            </a:r>
          </a:p>
          <a:p>
            <a:pPr eaLnBrk="1" hangingPunct="1"/>
            <a:r>
              <a:rPr lang="en-US" b="1" i="1">
                <a:latin typeface="Calibri" charset="0"/>
              </a:rPr>
              <a:t>	</a:t>
            </a:r>
            <a:r>
              <a:rPr lang="en-US" i="1">
                <a:latin typeface="Calibri" charset="0"/>
              </a:rPr>
              <a:t>KCNA1		</a:t>
            </a:r>
          </a:p>
          <a:p>
            <a:pPr eaLnBrk="1" hangingPunct="1"/>
            <a:r>
              <a:rPr lang="en-US" i="1">
                <a:latin typeface="Calibri" charset="0"/>
              </a:rPr>
              <a:t>	KCNQ2		</a:t>
            </a:r>
          </a:p>
          <a:p>
            <a:pPr eaLnBrk="1" hangingPunct="1"/>
            <a:r>
              <a:rPr lang="en-US" i="1">
                <a:latin typeface="Calibri" charset="0"/>
              </a:rPr>
              <a:t>	KCNQ3 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Potassium Inwardly Rectifying Channel Genes</a:t>
            </a:r>
          </a:p>
          <a:p>
            <a:pPr eaLnBrk="1" hangingPunct="1"/>
            <a:r>
              <a:rPr lang="en-US" i="1">
                <a:latin typeface="Calibri" charset="0"/>
              </a:rPr>
              <a:t>	KCNJ11		</a:t>
            </a:r>
          </a:p>
          <a:p>
            <a:pPr eaLnBrk="1" hangingPunct="1"/>
            <a:r>
              <a:rPr lang="en-US" i="1">
                <a:latin typeface="Calibri" charset="0"/>
              </a:rPr>
              <a:t>	KCNJ6		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Calcium Activated Potassium Channel Genes</a:t>
            </a:r>
          </a:p>
          <a:p>
            <a:pPr eaLnBrk="1" hangingPunct="1"/>
            <a:r>
              <a:rPr lang="en-US" i="1">
                <a:latin typeface="Calibri" charset="0"/>
              </a:rPr>
              <a:t>	KCNMA1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Voltage-gated Sodium Channel Genes</a:t>
            </a:r>
            <a:r>
              <a:rPr lang="en-US" i="1">
                <a:latin typeface="Calibri" charset="0"/>
              </a:rPr>
              <a:t>	</a:t>
            </a:r>
          </a:p>
          <a:p>
            <a:pPr eaLnBrk="1" hangingPunct="1"/>
            <a:r>
              <a:rPr lang="en-US" i="1">
                <a:latin typeface="Calibri" charset="0"/>
              </a:rPr>
              <a:t>	SCN1A 		</a:t>
            </a:r>
          </a:p>
          <a:p>
            <a:pPr eaLnBrk="1" hangingPunct="1"/>
            <a:r>
              <a:rPr lang="en-US" i="1">
                <a:latin typeface="Calibri" charset="0"/>
              </a:rPr>
              <a:t>	SCN1B		</a:t>
            </a:r>
          </a:p>
          <a:p>
            <a:pPr eaLnBrk="1" hangingPunct="1"/>
            <a:r>
              <a:rPr lang="en-US" i="1">
                <a:latin typeface="Calibri" charset="0"/>
              </a:rPr>
              <a:t>	SCN2A2 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Voltage-gated Calcium Channel Genes</a:t>
            </a:r>
          </a:p>
          <a:p>
            <a:pPr eaLnBrk="1" hangingPunct="1"/>
            <a:r>
              <a:rPr lang="en-US" i="1">
                <a:latin typeface="Calibri" charset="0"/>
              </a:rPr>
              <a:t>	CACNA1A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5994400" y="6535738"/>
            <a:ext cx="3135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Klassen et al., Cell 24;145:1036-48 ,2011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6650" y="3449638"/>
            <a:ext cx="2209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31788"/>
            <a:ext cx="8094663" cy="811212"/>
          </a:xfrm>
        </p:spPr>
        <p:txBody>
          <a:bodyPr/>
          <a:lstStyle/>
          <a:p>
            <a:pPr defTabSz="1524000" eaLnBrk="1" hangingPunct="1"/>
            <a:r>
              <a:rPr lang="en-US">
                <a:latin typeface="Calibri" charset="0"/>
              </a:rPr>
              <a:t>GABA</a:t>
            </a:r>
            <a:r>
              <a:rPr lang="en-US" baseline="-25000">
                <a:latin typeface="Calibri" charset="0"/>
              </a:rPr>
              <a:t>A</a:t>
            </a:r>
            <a:r>
              <a:rPr lang="en-US">
                <a:latin typeface="Calibri" charset="0"/>
              </a:rPr>
              <a:t> receptor subunit genes</a:t>
            </a:r>
          </a:p>
        </p:txBody>
      </p:sp>
      <p:sp>
        <p:nvSpPr>
          <p:cNvPr id="17429" name="Rectangle 2060"/>
          <p:cNvSpPr>
            <a:spLocks noChangeArrowheads="1"/>
          </p:cNvSpPr>
          <p:nvPr/>
        </p:nvSpPr>
        <p:spPr bwMode="auto">
          <a:xfrm>
            <a:off x="990600" y="1828800"/>
            <a:ext cx="3276600" cy="2943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10213" tIns="55106" rIns="110213" bIns="55106">
            <a:spAutoFit/>
          </a:bodyPr>
          <a:lstStyle/>
          <a:p>
            <a:pPr algn="ctr" defTabSz="1101725" eaLnBrk="0" hangingPunct="0">
              <a:defRPr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+mn-ea"/>
              </a:rPr>
              <a:t>GABA</a:t>
            </a:r>
            <a:r>
              <a:rPr lang="en-US" sz="2000" baseline="-25000" dirty="0">
                <a:solidFill>
                  <a:srgbClr val="FF0000"/>
                </a:solidFill>
                <a:latin typeface="Calibri" pitchFamily="34" charset="0"/>
                <a:ea typeface="+mn-ea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+mn-ea"/>
              </a:rPr>
              <a:t> Receptor  Genes (19)</a:t>
            </a:r>
            <a:endParaRPr lang="en-US" sz="2000" dirty="0">
              <a:latin typeface="Calibri" pitchFamily="34" charset="0"/>
              <a:ea typeface="+mn-ea"/>
            </a:endParaRPr>
          </a:p>
          <a:p>
            <a:pPr algn="ctr" defTabSz="1101725" eaLnBrk="0" hangingPunct="0">
              <a:defRPr/>
            </a:pPr>
            <a:r>
              <a:rPr lang="en-US" sz="2000" i="1" dirty="0">
                <a:solidFill>
                  <a:srgbClr val="FF0000"/>
                </a:solidFill>
                <a:latin typeface="Calibri" pitchFamily="34" charset="0"/>
                <a:ea typeface="+mn-ea"/>
              </a:rPr>
              <a:t>GABRA1-6</a:t>
            </a:r>
          </a:p>
          <a:p>
            <a:pPr algn="ctr" defTabSz="1101725" eaLnBrk="0" hangingPunct="0">
              <a:defRPr/>
            </a:pPr>
            <a:r>
              <a:rPr lang="en-US" sz="2000" i="1" dirty="0">
                <a:solidFill>
                  <a:srgbClr val="0000CC"/>
                </a:solidFill>
                <a:latin typeface="Calibri" pitchFamily="34" charset="0"/>
                <a:ea typeface="+mn-ea"/>
              </a:rPr>
              <a:t>GABRB1-3</a:t>
            </a:r>
          </a:p>
          <a:p>
            <a:pPr algn="ctr" defTabSz="1101725" eaLnBrk="0" hangingPunct="0">
              <a:defRPr/>
            </a:pP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GABRG1-3</a:t>
            </a:r>
          </a:p>
          <a:p>
            <a:pPr algn="ctr" defTabSz="1101725" eaLnBrk="0" hangingPunct="0">
              <a:defRPr/>
            </a:pP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</a:rPr>
              <a:t>GABRD</a:t>
            </a:r>
          </a:p>
          <a:p>
            <a:pPr algn="ctr" defTabSz="1101725" eaLnBrk="0" hangingPunct="0">
              <a:defRPr/>
            </a:pP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</a:rPr>
              <a:t>GABRE</a:t>
            </a:r>
          </a:p>
          <a:p>
            <a:pPr algn="ctr" defTabSz="1101725" eaLnBrk="0" hangingPunct="0">
              <a:defRPr/>
            </a:pP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</a:rPr>
              <a:t>GABRP</a:t>
            </a:r>
          </a:p>
          <a:p>
            <a:pPr algn="ctr" defTabSz="1101725" eaLnBrk="0" hangingPunct="0">
              <a:defRPr/>
            </a:pP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</a:rPr>
              <a:t>GABRQ</a:t>
            </a:r>
          </a:p>
          <a:p>
            <a:pPr algn="ctr" defTabSz="1101725" eaLnBrk="0" hangingPunct="0">
              <a:defRPr/>
            </a:pP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</a:rPr>
              <a:t>GABRR1-3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97438" y="1952625"/>
            <a:ext cx="3332162" cy="1247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31" name="Rectangle 30"/>
          <p:cNvSpPr/>
          <p:nvPr/>
        </p:nvSpPr>
        <p:spPr>
          <a:xfrm>
            <a:off x="4876800" y="1905000"/>
            <a:ext cx="35052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+mn-ea"/>
              </a:rPr>
              <a:t>GABA</a:t>
            </a:r>
            <a:r>
              <a:rPr lang="en-US" sz="2000" baseline="-25000" dirty="0">
                <a:solidFill>
                  <a:srgbClr val="FF0000"/>
                </a:solidFill>
                <a:latin typeface="Calibri" pitchFamily="34" charset="0"/>
                <a:ea typeface="+mn-ea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+mn-ea"/>
              </a:rPr>
              <a:t> Receptor  hEP Genes (3)</a:t>
            </a:r>
          </a:p>
          <a:p>
            <a:pPr>
              <a:defRPr/>
            </a:pPr>
            <a:r>
              <a:rPr lang="en-US" sz="2000" b="1" i="1" dirty="0">
                <a:latin typeface="Calibri" pitchFamily="34" charset="0"/>
                <a:ea typeface="+mn-ea"/>
              </a:rPr>
              <a:t>	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  <a:ea typeface="+mn-ea"/>
              </a:rPr>
              <a:t>GABRA1</a:t>
            </a:r>
            <a:r>
              <a:rPr lang="en-US" sz="2000" i="1" dirty="0">
                <a:latin typeface="Calibri" pitchFamily="34" charset="0"/>
                <a:ea typeface="+mn-ea"/>
              </a:rPr>
              <a:t>	</a:t>
            </a:r>
          </a:p>
          <a:p>
            <a:pPr>
              <a:defRPr/>
            </a:pPr>
            <a:r>
              <a:rPr lang="en-US" sz="2000" i="1" dirty="0">
                <a:latin typeface="Calibri" pitchFamily="34" charset="0"/>
                <a:ea typeface="+mn-ea"/>
              </a:rPr>
              <a:t>	</a:t>
            </a:r>
            <a:r>
              <a:rPr lang="en-US" sz="2000" i="1" dirty="0">
                <a:solidFill>
                  <a:srgbClr val="0000CC"/>
                </a:solidFill>
                <a:latin typeface="Calibri" pitchFamily="34" charset="0"/>
                <a:ea typeface="+mn-ea"/>
              </a:rPr>
              <a:t>GABRB3 </a:t>
            </a:r>
            <a:r>
              <a:rPr lang="en-US" sz="2000" i="1" dirty="0">
                <a:latin typeface="Calibri" pitchFamily="34" charset="0"/>
                <a:ea typeface="+mn-ea"/>
              </a:rPr>
              <a:t>	</a:t>
            </a:r>
          </a:p>
          <a:p>
            <a:pPr>
              <a:defRPr/>
            </a:pPr>
            <a:r>
              <a:rPr lang="en-US" sz="2000" i="1" dirty="0">
                <a:latin typeface="Calibri" pitchFamily="34" charset="0"/>
                <a:ea typeface="+mn-ea"/>
              </a:rPr>
              <a:t>	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GABRG2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31788"/>
            <a:ext cx="8094663" cy="811212"/>
          </a:xfrm>
        </p:spPr>
        <p:txBody>
          <a:bodyPr/>
          <a:lstStyle/>
          <a:p>
            <a:pPr defTabSz="1524000" eaLnBrk="1" hangingPunct="1"/>
            <a:r>
              <a:rPr lang="en-US">
                <a:latin typeface="Calibri" charset="0"/>
              </a:rPr>
              <a:t>GABA</a:t>
            </a:r>
            <a:r>
              <a:rPr lang="en-US" baseline="-25000">
                <a:latin typeface="Calibri" charset="0"/>
              </a:rPr>
              <a:t>A</a:t>
            </a:r>
            <a:r>
              <a:rPr lang="en-US">
                <a:latin typeface="Calibri" charset="0"/>
              </a:rPr>
              <a:t> receptor subunits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863600" y="5076825"/>
            <a:ext cx="14001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101328"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</a:rPr>
              <a:t>Subunits</a:t>
            </a:r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2641600" y="5106988"/>
            <a:ext cx="2254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100138"/>
            <a:r>
              <a:rPr lang="en-US" sz="2800">
                <a:solidFill>
                  <a:srgbClr val="0070C0"/>
                </a:solidFill>
                <a:latin typeface="Symbol" charset="0"/>
              </a:rPr>
              <a:t>a</a:t>
            </a:r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3249613" y="5106988"/>
            <a:ext cx="2873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100138"/>
            <a:r>
              <a:rPr lang="en-US" sz="2800">
                <a:solidFill>
                  <a:srgbClr val="9966FF"/>
                </a:solidFill>
                <a:latin typeface="Symbol" charset="0"/>
              </a:rPr>
              <a:t> </a:t>
            </a:r>
            <a:r>
              <a:rPr lang="en-US" sz="2800">
                <a:solidFill>
                  <a:srgbClr val="FF66FF"/>
                </a:solidFill>
                <a:latin typeface="Symbol" charset="0"/>
              </a:rPr>
              <a:t>b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auto">
          <a:xfrm>
            <a:off x="4133850" y="5106988"/>
            <a:ext cx="1460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100138"/>
            <a:r>
              <a:rPr lang="en-US" sz="2800">
                <a:solidFill>
                  <a:srgbClr val="FF0000"/>
                </a:solidFill>
                <a:latin typeface="Symbol" charset="0"/>
              </a:rPr>
              <a:t>g</a:t>
            </a:r>
          </a:p>
        </p:txBody>
      </p:sp>
      <p:sp>
        <p:nvSpPr>
          <p:cNvPr id="1032" name="Rectangle 19"/>
          <p:cNvSpPr>
            <a:spLocks noChangeArrowheads="1"/>
          </p:cNvSpPr>
          <p:nvPr/>
        </p:nvSpPr>
        <p:spPr bwMode="auto">
          <a:xfrm>
            <a:off x="4908550" y="5156200"/>
            <a:ext cx="2682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100138"/>
            <a:r>
              <a:rPr lang="en-US" sz="2800" b="1">
                <a:solidFill>
                  <a:srgbClr val="33CC33"/>
                </a:solidFill>
                <a:latin typeface="Symbol" charset="0"/>
              </a:rPr>
              <a:t> </a:t>
            </a:r>
            <a:r>
              <a:rPr lang="en-US" sz="2800">
                <a:solidFill>
                  <a:srgbClr val="33CC33"/>
                </a:solidFill>
                <a:latin typeface="Symbol" charset="0"/>
              </a:rPr>
              <a:t>d</a:t>
            </a:r>
          </a:p>
        </p:txBody>
      </p:sp>
      <p:sp>
        <p:nvSpPr>
          <p:cNvPr id="1033" name="Rectangle 22"/>
          <p:cNvSpPr>
            <a:spLocks noChangeArrowheads="1"/>
          </p:cNvSpPr>
          <p:nvPr/>
        </p:nvSpPr>
        <p:spPr bwMode="auto">
          <a:xfrm>
            <a:off x="5878513" y="5106988"/>
            <a:ext cx="1571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101328"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ea typeface="+mn-ea"/>
              </a:rPr>
              <a:t>e</a:t>
            </a:r>
          </a:p>
        </p:txBody>
      </p:sp>
      <p:sp>
        <p:nvSpPr>
          <p:cNvPr id="1034" name="Rectangle 25"/>
          <p:cNvSpPr>
            <a:spLocks noChangeArrowheads="1"/>
          </p:cNvSpPr>
          <p:nvPr/>
        </p:nvSpPr>
        <p:spPr bwMode="auto">
          <a:xfrm>
            <a:off x="6718300" y="5106988"/>
            <a:ext cx="2524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01328"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ea typeface="+mn-ea"/>
              </a:rPr>
              <a:t>p</a:t>
            </a:r>
          </a:p>
        </p:txBody>
      </p:sp>
      <p:sp>
        <p:nvSpPr>
          <p:cNvPr id="1035" name="Rectangle 28"/>
          <p:cNvSpPr>
            <a:spLocks noChangeArrowheads="1"/>
          </p:cNvSpPr>
          <p:nvPr/>
        </p:nvSpPr>
        <p:spPr bwMode="auto">
          <a:xfrm>
            <a:off x="7615238" y="5143500"/>
            <a:ext cx="2778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101328"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ea typeface="+mn-ea"/>
              </a:rPr>
              <a:t> q</a:t>
            </a:r>
          </a:p>
        </p:txBody>
      </p:sp>
      <p:sp>
        <p:nvSpPr>
          <p:cNvPr id="48158" name="Rectangle 30"/>
          <p:cNvSpPr>
            <a:spLocks noChangeArrowheads="1"/>
          </p:cNvSpPr>
          <p:nvPr/>
        </p:nvSpPr>
        <p:spPr bwMode="auto">
          <a:xfrm>
            <a:off x="863600" y="5818188"/>
            <a:ext cx="1498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101328"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</a:rPr>
              <a:t>Subtypes</a:t>
            </a:r>
          </a:p>
        </p:txBody>
      </p:sp>
      <p:sp>
        <p:nvSpPr>
          <p:cNvPr id="1037" name="Rectangle 32"/>
          <p:cNvSpPr>
            <a:spLocks noChangeArrowheads="1"/>
          </p:cNvSpPr>
          <p:nvPr/>
        </p:nvSpPr>
        <p:spPr bwMode="auto">
          <a:xfrm>
            <a:off x="2559050" y="5818188"/>
            <a:ext cx="5048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100138"/>
            <a:r>
              <a:rPr lang="en-US" sz="2800">
                <a:solidFill>
                  <a:srgbClr val="0070C0"/>
                </a:solidFill>
              </a:rPr>
              <a:t> 6</a:t>
            </a:r>
          </a:p>
        </p:txBody>
      </p:sp>
      <p:sp>
        <p:nvSpPr>
          <p:cNvPr id="1038" name="Rectangle 34"/>
          <p:cNvSpPr>
            <a:spLocks noChangeArrowheads="1"/>
          </p:cNvSpPr>
          <p:nvPr/>
        </p:nvSpPr>
        <p:spPr bwMode="auto">
          <a:xfrm>
            <a:off x="2947988" y="5818188"/>
            <a:ext cx="5984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100138"/>
            <a:r>
              <a:rPr lang="en-US" sz="2800">
                <a:solidFill>
                  <a:srgbClr val="FF66FF"/>
                </a:solidFill>
              </a:rPr>
              <a:t>    3</a:t>
            </a:r>
          </a:p>
        </p:txBody>
      </p:sp>
      <p:sp>
        <p:nvSpPr>
          <p:cNvPr id="1039" name="Rectangle 36"/>
          <p:cNvSpPr>
            <a:spLocks noChangeArrowheads="1"/>
          </p:cNvSpPr>
          <p:nvPr/>
        </p:nvSpPr>
        <p:spPr bwMode="auto">
          <a:xfrm>
            <a:off x="3822700" y="5818188"/>
            <a:ext cx="4984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100138"/>
            <a:r>
              <a:rPr lang="en-US" sz="2800">
                <a:solidFill>
                  <a:srgbClr val="FF0000"/>
                </a:solidFill>
              </a:rPr>
              <a:t>   3</a:t>
            </a:r>
          </a:p>
        </p:txBody>
      </p:sp>
      <p:sp>
        <p:nvSpPr>
          <p:cNvPr id="1040" name="Rectangle 38"/>
          <p:cNvSpPr>
            <a:spLocks noChangeArrowheads="1"/>
          </p:cNvSpPr>
          <p:nvPr/>
        </p:nvSpPr>
        <p:spPr bwMode="auto">
          <a:xfrm>
            <a:off x="4695825" y="5818188"/>
            <a:ext cx="4984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100138"/>
            <a:r>
              <a:rPr lang="en-US" sz="2800">
                <a:solidFill>
                  <a:srgbClr val="33CC33"/>
                </a:solidFill>
              </a:rPr>
              <a:t>   1</a:t>
            </a:r>
          </a:p>
        </p:txBody>
      </p:sp>
      <p:sp>
        <p:nvSpPr>
          <p:cNvPr id="1041" name="Rectangle 40"/>
          <p:cNvSpPr>
            <a:spLocks noChangeArrowheads="1"/>
          </p:cNvSpPr>
          <p:nvPr/>
        </p:nvSpPr>
        <p:spPr bwMode="auto">
          <a:xfrm>
            <a:off x="5567363" y="5818188"/>
            <a:ext cx="4984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101328"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</a:rPr>
              <a:t>   1</a:t>
            </a:r>
          </a:p>
        </p:txBody>
      </p:sp>
      <p:sp>
        <p:nvSpPr>
          <p:cNvPr id="1042" name="Rectangle 42"/>
          <p:cNvSpPr>
            <a:spLocks noChangeArrowheads="1"/>
          </p:cNvSpPr>
          <p:nvPr/>
        </p:nvSpPr>
        <p:spPr bwMode="auto">
          <a:xfrm>
            <a:off x="6440488" y="5818188"/>
            <a:ext cx="4984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101328"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</a:rPr>
              <a:t>   1</a:t>
            </a:r>
          </a:p>
        </p:txBody>
      </p:sp>
      <p:sp>
        <p:nvSpPr>
          <p:cNvPr id="1043" name="Rectangle 44"/>
          <p:cNvSpPr>
            <a:spLocks noChangeArrowheads="1"/>
          </p:cNvSpPr>
          <p:nvPr/>
        </p:nvSpPr>
        <p:spPr bwMode="auto">
          <a:xfrm>
            <a:off x="7315200" y="5818188"/>
            <a:ext cx="5969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101328"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</a:rPr>
              <a:t>    1</a:t>
            </a:r>
          </a:p>
        </p:txBody>
      </p:sp>
      <p:sp>
        <p:nvSpPr>
          <p:cNvPr id="14355" name="Freeform 66"/>
          <p:cNvSpPr>
            <a:spLocks/>
          </p:cNvSpPr>
          <p:nvPr/>
        </p:nvSpPr>
        <p:spPr bwMode="auto">
          <a:xfrm>
            <a:off x="2284413" y="1639888"/>
            <a:ext cx="68262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3"/>
                </a:lnTo>
                <a:lnTo>
                  <a:pt x="60" y="30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3" y="49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30"/>
                </a:lnTo>
                <a:lnTo>
                  <a:pt x="0" y="23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8" y="1"/>
                </a:lnTo>
                <a:lnTo>
                  <a:pt x="23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56" name="Freeform 67"/>
          <p:cNvSpPr>
            <a:spLocks/>
          </p:cNvSpPr>
          <p:nvPr/>
        </p:nvSpPr>
        <p:spPr bwMode="auto">
          <a:xfrm>
            <a:off x="2284413" y="1639888"/>
            <a:ext cx="68262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3"/>
                </a:lnTo>
                <a:lnTo>
                  <a:pt x="60" y="30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3" y="49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30"/>
                </a:lnTo>
                <a:lnTo>
                  <a:pt x="0" y="23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8" y="1"/>
                </a:lnTo>
                <a:lnTo>
                  <a:pt x="23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57" name="Freeform 68"/>
          <p:cNvSpPr>
            <a:spLocks/>
          </p:cNvSpPr>
          <p:nvPr/>
        </p:nvSpPr>
        <p:spPr bwMode="auto">
          <a:xfrm>
            <a:off x="2189163" y="1636713"/>
            <a:ext cx="68262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58" name="Freeform 69"/>
          <p:cNvSpPr>
            <a:spLocks/>
          </p:cNvSpPr>
          <p:nvPr/>
        </p:nvSpPr>
        <p:spPr bwMode="auto">
          <a:xfrm>
            <a:off x="2189163" y="1630363"/>
            <a:ext cx="68262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graphicFrame>
        <p:nvGraphicFramePr>
          <p:cNvPr id="14359" name="Object 70"/>
          <p:cNvGraphicFramePr>
            <a:graphicFrameLocks noChangeAspect="1"/>
          </p:cNvGraphicFramePr>
          <p:nvPr/>
        </p:nvGraphicFramePr>
        <p:xfrm>
          <a:off x="3063875" y="3290888"/>
          <a:ext cx="9525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3" name="CorelDRAW" r:id="rId4" imgW="7110984" imgH="6397752" progId="">
                  <p:embed/>
                </p:oleObj>
              </mc:Choice>
              <mc:Fallback>
                <p:oleObj name="CorelDRAW" r:id="rId4" imgW="7110984" imgH="6397752" progId="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5" y="3290888"/>
                        <a:ext cx="9525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0" name="Rectangle 71"/>
          <p:cNvSpPr>
            <a:spLocks noChangeArrowheads="1"/>
          </p:cNvSpPr>
          <p:nvPr/>
        </p:nvSpPr>
        <p:spPr bwMode="auto">
          <a:xfrm>
            <a:off x="1057275" y="3319463"/>
            <a:ext cx="3686175" cy="4857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pPr algn="ctr"/>
            <a:endParaRPr lang="en-US"/>
          </a:p>
        </p:txBody>
      </p:sp>
      <p:sp>
        <p:nvSpPr>
          <p:cNvPr id="14361" name="Rectangle 72"/>
          <p:cNvSpPr>
            <a:spLocks noChangeArrowheads="1"/>
          </p:cNvSpPr>
          <p:nvPr/>
        </p:nvSpPr>
        <p:spPr bwMode="auto">
          <a:xfrm>
            <a:off x="2293938" y="3294063"/>
            <a:ext cx="258762" cy="550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pPr algn="ctr"/>
            <a:endParaRPr lang="en-US"/>
          </a:p>
        </p:txBody>
      </p:sp>
      <p:sp>
        <p:nvSpPr>
          <p:cNvPr id="14362" name="Rectangle 73"/>
          <p:cNvSpPr>
            <a:spLocks noChangeArrowheads="1"/>
          </p:cNvSpPr>
          <p:nvPr/>
        </p:nvSpPr>
        <p:spPr bwMode="auto">
          <a:xfrm>
            <a:off x="2293938" y="3294063"/>
            <a:ext cx="258762" cy="55086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pPr algn="ctr"/>
            <a:endParaRPr lang="en-US"/>
          </a:p>
        </p:txBody>
      </p:sp>
      <p:sp>
        <p:nvSpPr>
          <p:cNvPr id="14363" name="Freeform 74"/>
          <p:cNvSpPr>
            <a:spLocks/>
          </p:cNvSpPr>
          <p:nvPr/>
        </p:nvSpPr>
        <p:spPr bwMode="auto">
          <a:xfrm>
            <a:off x="2293938" y="3773488"/>
            <a:ext cx="265112" cy="115887"/>
          </a:xfrm>
          <a:custGeom>
            <a:avLst/>
            <a:gdLst>
              <a:gd name="T0" fmla="*/ 2147483647 w 235"/>
              <a:gd name="T1" fmla="*/ 0 h 109"/>
              <a:gd name="T2" fmla="*/ 2147483647 w 235"/>
              <a:gd name="T3" fmla="*/ 2147483647 h 109"/>
              <a:gd name="T4" fmla="*/ 2147483647 w 235"/>
              <a:gd name="T5" fmla="*/ 2147483647 h 109"/>
              <a:gd name="T6" fmla="*/ 2147483647 w 235"/>
              <a:gd name="T7" fmla="*/ 2147483647 h 109"/>
              <a:gd name="T8" fmla="*/ 2147483647 w 235"/>
              <a:gd name="T9" fmla="*/ 2147483647 h 109"/>
              <a:gd name="T10" fmla="*/ 2147483647 w 235"/>
              <a:gd name="T11" fmla="*/ 2147483647 h 109"/>
              <a:gd name="T12" fmla="*/ 2147483647 w 235"/>
              <a:gd name="T13" fmla="*/ 2147483647 h 109"/>
              <a:gd name="T14" fmla="*/ 2147483647 w 235"/>
              <a:gd name="T15" fmla="*/ 2147483647 h 109"/>
              <a:gd name="T16" fmla="*/ 2147483647 w 235"/>
              <a:gd name="T17" fmla="*/ 2147483647 h 109"/>
              <a:gd name="T18" fmla="*/ 2147483647 w 235"/>
              <a:gd name="T19" fmla="*/ 2147483647 h 109"/>
              <a:gd name="T20" fmla="*/ 2147483647 w 235"/>
              <a:gd name="T21" fmla="*/ 2147483647 h 109"/>
              <a:gd name="T22" fmla="*/ 2147483647 w 235"/>
              <a:gd name="T23" fmla="*/ 2147483647 h 109"/>
              <a:gd name="T24" fmla="*/ 2147483647 w 235"/>
              <a:gd name="T25" fmla="*/ 2147483647 h 109"/>
              <a:gd name="T26" fmla="*/ 2147483647 w 235"/>
              <a:gd name="T27" fmla="*/ 2147483647 h 109"/>
              <a:gd name="T28" fmla="*/ 2147483647 w 235"/>
              <a:gd name="T29" fmla="*/ 2147483647 h 109"/>
              <a:gd name="T30" fmla="*/ 2147483647 w 235"/>
              <a:gd name="T31" fmla="*/ 2147483647 h 109"/>
              <a:gd name="T32" fmla="*/ 2147483647 w 235"/>
              <a:gd name="T33" fmla="*/ 2147483647 h 109"/>
              <a:gd name="T34" fmla="*/ 2147483647 w 235"/>
              <a:gd name="T35" fmla="*/ 2147483647 h 109"/>
              <a:gd name="T36" fmla="*/ 2147483647 w 235"/>
              <a:gd name="T37" fmla="*/ 2147483647 h 109"/>
              <a:gd name="T38" fmla="*/ 2147483647 w 235"/>
              <a:gd name="T39" fmla="*/ 2147483647 h 109"/>
              <a:gd name="T40" fmla="*/ 2147483647 w 235"/>
              <a:gd name="T41" fmla="*/ 2147483647 h 109"/>
              <a:gd name="T42" fmla="*/ 2147483647 w 235"/>
              <a:gd name="T43" fmla="*/ 2147483647 h 109"/>
              <a:gd name="T44" fmla="*/ 2147483647 w 235"/>
              <a:gd name="T45" fmla="*/ 2147483647 h 109"/>
              <a:gd name="T46" fmla="*/ 2147483647 w 235"/>
              <a:gd name="T47" fmla="*/ 2147483647 h 109"/>
              <a:gd name="T48" fmla="*/ 2147483647 w 235"/>
              <a:gd name="T49" fmla="*/ 2147483647 h 109"/>
              <a:gd name="T50" fmla="*/ 2147483647 w 235"/>
              <a:gd name="T51" fmla="*/ 2147483647 h 109"/>
              <a:gd name="T52" fmla="*/ 2147483647 w 235"/>
              <a:gd name="T53" fmla="*/ 2147483647 h 109"/>
              <a:gd name="T54" fmla="*/ 2147483647 w 235"/>
              <a:gd name="T55" fmla="*/ 2147483647 h 109"/>
              <a:gd name="T56" fmla="*/ 2147483647 w 235"/>
              <a:gd name="T57" fmla="*/ 2147483647 h 109"/>
              <a:gd name="T58" fmla="*/ 0 w 235"/>
              <a:gd name="T59" fmla="*/ 2147483647 h 109"/>
              <a:gd name="T60" fmla="*/ 0 w 235"/>
              <a:gd name="T61" fmla="*/ 2147483647 h 109"/>
              <a:gd name="T62" fmla="*/ 0 w 235"/>
              <a:gd name="T63" fmla="*/ 2147483647 h 109"/>
              <a:gd name="T64" fmla="*/ 2147483647 w 235"/>
              <a:gd name="T65" fmla="*/ 2147483647 h 109"/>
              <a:gd name="T66" fmla="*/ 2147483647 w 235"/>
              <a:gd name="T67" fmla="*/ 2147483647 h 109"/>
              <a:gd name="T68" fmla="*/ 2147483647 w 235"/>
              <a:gd name="T69" fmla="*/ 2147483647 h 109"/>
              <a:gd name="T70" fmla="*/ 2147483647 w 235"/>
              <a:gd name="T71" fmla="*/ 2147483647 h 109"/>
              <a:gd name="T72" fmla="*/ 2147483647 w 235"/>
              <a:gd name="T73" fmla="*/ 2147483647 h 109"/>
              <a:gd name="T74" fmla="*/ 2147483647 w 235"/>
              <a:gd name="T75" fmla="*/ 2147483647 h 109"/>
              <a:gd name="T76" fmla="*/ 2147483647 w 235"/>
              <a:gd name="T77" fmla="*/ 2147483647 h 109"/>
              <a:gd name="T78" fmla="*/ 2147483647 w 235"/>
              <a:gd name="T79" fmla="*/ 2147483647 h 109"/>
              <a:gd name="T80" fmla="*/ 2147483647 w 235"/>
              <a:gd name="T81" fmla="*/ 0 h 1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35"/>
              <a:gd name="T124" fmla="*/ 0 h 109"/>
              <a:gd name="T125" fmla="*/ 235 w 235"/>
              <a:gd name="T126" fmla="*/ 109 h 10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35" h="109">
                <a:moveTo>
                  <a:pt x="117" y="0"/>
                </a:moveTo>
                <a:lnTo>
                  <a:pt x="141" y="1"/>
                </a:lnTo>
                <a:lnTo>
                  <a:pt x="162" y="5"/>
                </a:lnTo>
                <a:lnTo>
                  <a:pt x="182" y="9"/>
                </a:lnTo>
                <a:lnTo>
                  <a:pt x="201" y="16"/>
                </a:lnTo>
                <a:lnTo>
                  <a:pt x="215" y="25"/>
                </a:lnTo>
                <a:lnTo>
                  <a:pt x="225" y="33"/>
                </a:lnTo>
                <a:lnTo>
                  <a:pt x="229" y="39"/>
                </a:lnTo>
                <a:lnTo>
                  <a:pt x="232" y="44"/>
                </a:lnTo>
                <a:lnTo>
                  <a:pt x="233" y="49"/>
                </a:lnTo>
                <a:lnTo>
                  <a:pt x="235" y="55"/>
                </a:lnTo>
                <a:lnTo>
                  <a:pt x="233" y="60"/>
                </a:lnTo>
                <a:lnTo>
                  <a:pt x="232" y="66"/>
                </a:lnTo>
                <a:lnTo>
                  <a:pt x="229" y="71"/>
                </a:lnTo>
                <a:lnTo>
                  <a:pt x="225" y="76"/>
                </a:lnTo>
                <a:lnTo>
                  <a:pt x="215" y="85"/>
                </a:lnTo>
                <a:lnTo>
                  <a:pt x="201" y="93"/>
                </a:lnTo>
                <a:lnTo>
                  <a:pt x="182" y="99"/>
                </a:lnTo>
                <a:lnTo>
                  <a:pt x="162" y="104"/>
                </a:lnTo>
                <a:lnTo>
                  <a:pt x="141" y="107"/>
                </a:lnTo>
                <a:lnTo>
                  <a:pt x="117" y="109"/>
                </a:lnTo>
                <a:lnTo>
                  <a:pt x="94" y="107"/>
                </a:lnTo>
                <a:lnTo>
                  <a:pt x="71" y="104"/>
                </a:lnTo>
                <a:lnTo>
                  <a:pt x="51" y="99"/>
                </a:lnTo>
                <a:lnTo>
                  <a:pt x="34" y="93"/>
                </a:lnTo>
                <a:lnTo>
                  <a:pt x="20" y="85"/>
                </a:lnTo>
                <a:lnTo>
                  <a:pt x="9" y="76"/>
                </a:lnTo>
                <a:lnTo>
                  <a:pt x="6" y="71"/>
                </a:lnTo>
                <a:lnTo>
                  <a:pt x="3" y="66"/>
                </a:lnTo>
                <a:lnTo>
                  <a:pt x="0" y="60"/>
                </a:lnTo>
                <a:lnTo>
                  <a:pt x="0" y="55"/>
                </a:lnTo>
                <a:lnTo>
                  <a:pt x="0" y="49"/>
                </a:lnTo>
                <a:lnTo>
                  <a:pt x="3" y="44"/>
                </a:lnTo>
                <a:lnTo>
                  <a:pt x="6" y="39"/>
                </a:lnTo>
                <a:lnTo>
                  <a:pt x="9" y="33"/>
                </a:lnTo>
                <a:lnTo>
                  <a:pt x="20" y="25"/>
                </a:lnTo>
                <a:lnTo>
                  <a:pt x="34" y="16"/>
                </a:lnTo>
                <a:lnTo>
                  <a:pt x="51" y="9"/>
                </a:lnTo>
                <a:lnTo>
                  <a:pt x="71" y="5"/>
                </a:lnTo>
                <a:lnTo>
                  <a:pt x="94" y="1"/>
                </a:lnTo>
                <a:lnTo>
                  <a:pt x="1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64" name="Freeform 75"/>
          <p:cNvSpPr>
            <a:spLocks/>
          </p:cNvSpPr>
          <p:nvPr/>
        </p:nvSpPr>
        <p:spPr bwMode="auto">
          <a:xfrm>
            <a:off x="2293938" y="3773488"/>
            <a:ext cx="265112" cy="115887"/>
          </a:xfrm>
          <a:custGeom>
            <a:avLst/>
            <a:gdLst>
              <a:gd name="T0" fmla="*/ 2147483647 w 235"/>
              <a:gd name="T1" fmla="*/ 0 h 109"/>
              <a:gd name="T2" fmla="*/ 2147483647 w 235"/>
              <a:gd name="T3" fmla="*/ 2147483647 h 109"/>
              <a:gd name="T4" fmla="*/ 2147483647 w 235"/>
              <a:gd name="T5" fmla="*/ 2147483647 h 109"/>
              <a:gd name="T6" fmla="*/ 2147483647 w 235"/>
              <a:gd name="T7" fmla="*/ 2147483647 h 109"/>
              <a:gd name="T8" fmla="*/ 2147483647 w 235"/>
              <a:gd name="T9" fmla="*/ 2147483647 h 109"/>
              <a:gd name="T10" fmla="*/ 2147483647 w 235"/>
              <a:gd name="T11" fmla="*/ 2147483647 h 109"/>
              <a:gd name="T12" fmla="*/ 2147483647 w 235"/>
              <a:gd name="T13" fmla="*/ 2147483647 h 109"/>
              <a:gd name="T14" fmla="*/ 2147483647 w 235"/>
              <a:gd name="T15" fmla="*/ 2147483647 h 109"/>
              <a:gd name="T16" fmla="*/ 2147483647 w 235"/>
              <a:gd name="T17" fmla="*/ 2147483647 h 109"/>
              <a:gd name="T18" fmla="*/ 2147483647 w 235"/>
              <a:gd name="T19" fmla="*/ 2147483647 h 109"/>
              <a:gd name="T20" fmla="*/ 2147483647 w 235"/>
              <a:gd name="T21" fmla="*/ 2147483647 h 109"/>
              <a:gd name="T22" fmla="*/ 2147483647 w 235"/>
              <a:gd name="T23" fmla="*/ 2147483647 h 109"/>
              <a:gd name="T24" fmla="*/ 2147483647 w 235"/>
              <a:gd name="T25" fmla="*/ 2147483647 h 109"/>
              <a:gd name="T26" fmla="*/ 2147483647 w 235"/>
              <a:gd name="T27" fmla="*/ 2147483647 h 109"/>
              <a:gd name="T28" fmla="*/ 2147483647 w 235"/>
              <a:gd name="T29" fmla="*/ 2147483647 h 109"/>
              <a:gd name="T30" fmla="*/ 2147483647 w 235"/>
              <a:gd name="T31" fmla="*/ 2147483647 h 109"/>
              <a:gd name="T32" fmla="*/ 2147483647 w 235"/>
              <a:gd name="T33" fmla="*/ 2147483647 h 109"/>
              <a:gd name="T34" fmla="*/ 2147483647 w 235"/>
              <a:gd name="T35" fmla="*/ 2147483647 h 109"/>
              <a:gd name="T36" fmla="*/ 2147483647 w 235"/>
              <a:gd name="T37" fmla="*/ 2147483647 h 109"/>
              <a:gd name="T38" fmla="*/ 2147483647 w 235"/>
              <a:gd name="T39" fmla="*/ 2147483647 h 109"/>
              <a:gd name="T40" fmla="*/ 2147483647 w 235"/>
              <a:gd name="T41" fmla="*/ 2147483647 h 109"/>
              <a:gd name="T42" fmla="*/ 2147483647 w 235"/>
              <a:gd name="T43" fmla="*/ 2147483647 h 109"/>
              <a:gd name="T44" fmla="*/ 2147483647 w 235"/>
              <a:gd name="T45" fmla="*/ 2147483647 h 109"/>
              <a:gd name="T46" fmla="*/ 2147483647 w 235"/>
              <a:gd name="T47" fmla="*/ 2147483647 h 109"/>
              <a:gd name="T48" fmla="*/ 2147483647 w 235"/>
              <a:gd name="T49" fmla="*/ 2147483647 h 109"/>
              <a:gd name="T50" fmla="*/ 2147483647 w 235"/>
              <a:gd name="T51" fmla="*/ 2147483647 h 109"/>
              <a:gd name="T52" fmla="*/ 2147483647 w 235"/>
              <a:gd name="T53" fmla="*/ 2147483647 h 109"/>
              <a:gd name="T54" fmla="*/ 2147483647 w 235"/>
              <a:gd name="T55" fmla="*/ 2147483647 h 109"/>
              <a:gd name="T56" fmla="*/ 2147483647 w 235"/>
              <a:gd name="T57" fmla="*/ 2147483647 h 109"/>
              <a:gd name="T58" fmla="*/ 0 w 235"/>
              <a:gd name="T59" fmla="*/ 2147483647 h 109"/>
              <a:gd name="T60" fmla="*/ 0 w 235"/>
              <a:gd name="T61" fmla="*/ 2147483647 h 109"/>
              <a:gd name="T62" fmla="*/ 0 w 235"/>
              <a:gd name="T63" fmla="*/ 2147483647 h 109"/>
              <a:gd name="T64" fmla="*/ 2147483647 w 235"/>
              <a:gd name="T65" fmla="*/ 2147483647 h 109"/>
              <a:gd name="T66" fmla="*/ 2147483647 w 235"/>
              <a:gd name="T67" fmla="*/ 2147483647 h 109"/>
              <a:gd name="T68" fmla="*/ 2147483647 w 235"/>
              <a:gd name="T69" fmla="*/ 2147483647 h 109"/>
              <a:gd name="T70" fmla="*/ 2147483647 w 235"/>
              <a:gd name="T71" fmla="*/ 2147483647 h 109"/>
              <a:gd name="T72" fmla="*/ 2147483647 w 235"/>
              <a:gd name="T73" fmla="*/ 2147483647 h 109"/>
              <a:gd name="T74" fmla="*/ 2147483647 w 235"/>
              <a:gd name="T75" fmla="*/ 2147483647 h 109"/>
              <a:gd name="T76" fmla="*/ 2147483647 w 235"/>
              <a:gd name="T77" fmla="*/ 2147483647 h 109"/>
              <a:gd name="T78" fmla="*/ 2147483647 w 235"/>
              <a:gd name="T79" fmla="*/ 2147483647 h 109"/>
              <a:gd name="T80" fmla="*/ 2147483647 w 235"/>
              <a:gd name="T81" fmla="*/ 0 h 1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35"/>
              <a:gd name="T124" fmla="*/ 0 h 109"/>
              <a:gd name="T125" fmla="*/ 235 w 235"/>
              <a:gd name="T126" fmla="*/ 109 h 10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35" h="109">
                <a:moveTo>
                  <a:pt x="117" y="0"/>
                </a:moveTo>
                <a:lnTo>
                  <a:pt x="141" y="1"/>
                </a:lnTo>
                <a:lnTo>
                  <a:pt x="162" y="5"/>
                </a:lnTo>
                <a:lnTo>
                  <a:pt x="182" y="9"/>
                </a:lnTo>
                <a:lnTo>
                  <a:pt x="201" y="16"/>
                </a:lnTo>
                <a:lnTo>
                  <a:pt x="215" y="25"/>
                </a:lnTo>
                <a:lnTo>
                  <a:pt x="225" y="33"/>
                </a:lnTo>
                <a:lnTo>
                  <a:pt x="229" y="39"/>
                </a:lnTo>
                <a:lnTo>
                  <a:pt x="232" y="44"/>
                </a:lnTo>
                <a:lnTo>
                  <a:pt x="233" y="49"/>
                </a:lnTo>
                <a:lnTo>
                  <a:pt x="235" y="55"/>
                </a:lnTo>
                <a:lnTo>
                  <a:pt x="233" y="60"/>
                </a:lnTo>
                <a:lnTo>
                  <a:pt x="232" y="66"/>
                </a:lnTo>
                <a:lnTo>
                  <a:pt x="229" y="71"/>
                </a:lnTo>
                <a:lnTo>
                  <a:pt x="225" y="76"/>
                </a:lnTo>
                <a:lnTo>
                  <a:pt x="215" y="85"/>
                </a:lnTo>
                <a:lnTo>
                  <a:pt x="201" y="93"/>
                </a:lnTo>
                <a:lnTo>
                  <a:pt x="182" y="99"/>
                </a:lnTo>
                <a:lnTo>
                  <a:pt x="162" y="104"/>
                </a:lnTo>
                <a:lnTo>
                  <a:pt x="141" y="107"/>
                </a:lnTo>
                <a:lnTo>
                  <a:pt x="117" y="109"/>
                </a:lnTo>
                <a:lnTo>
                  <a:pt x="94" y="107"/>
                </a:lnTo>
                <a:lnTo>
                  <a:pt x="71" y="104"/>
                </a:lnTo>
                <a:lnTo>
                  <a:pt x="51" y="99"/>
                </a:lnTo>
                <a:lnTo>
                  <a:pt x="34" y="93"/>
                </a:lnTo>
                <a:lnTo>
                  <a:pt x="20" y="85"/>
                </a:lnTo>
                <a:lnTo>
                  <a:pt x="9" y="76"/>
                </a:lnTo>
                <a:lnTo>
                  <a:pt x="6" y="71"/>
                </a:lnTo>
                <a:lnTo>
                  <a:pt x="3" y="66"/>
                </a:lnTo>
                <a:lnTo>
                  <a:pt x="0" y="60"/>
                </a:lnTo>
                <a:lnTo>
                  <a:pt x="0" y="55"/>
                </a:lnTo>
                <a:lnTo>
                  <a:pt x="0" y="49"/>
                </a:lnTo>
                <a:lnTo>
                  <a:pt x="3" y="44"/>
                </a:lnTo>
                <a:lnTo>
                  <a:pt x="6" y="39"/>
                </a:lnTo>
                <a:lnTo>
                  <a:pt x="9" y="33"/>
                </a:lnTo>
                <a:lnTo>
                  <a:pt x="20" y="25"/>
                </a:lnTo>
                <a:lnTo>
                  <a:pt x="34" y="16"/>
                </a:lnTo>
                <a:lnTo>
                  <a:pt x="51" y="9"/>
                </a:lnTo>
                <a:lnTo>
                  <a:pt x="71" y="5"/>
                </a:lnTo>
                <a:lnTo>
                  <a:pt x="94" y="1"/>
                </a:lnTo>
                <a:lnTo>
                  <a:pt x="117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65" name="Rectangle 76"/>
          <p:cNvSpPr>
            <a:spLocks noChangeArrowheads="1"/>
          </p:cNvSpPr>
          <p:nvPr/>
        </p:nvSpPr>
        <p:spPr bwMode="auto">
          <a:xfrm>
            <a:off x="2306638" y="3690938"/>
            <a:ext cx="233362" cy="1476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pPr algn="ctr"/>
            <a:endParaRPr lang="en-US"/>
          </a:p>
        </p:txBody>
      </p:sp>
      <p:sp>
        <p:nvSpPr>
          <p:cNvPr id="14366" name="Rectangle 77"/>
          <p:cNvSpPr>
            <a:spLocks noChangeArrowheads="1"/>
          </p:cNvSpPr>
          <p:nvPr/>
        </p:nvSpPr>
        <p:spPr bwMode="auto">
          <a:xfrm>
            <a:off x="2306638" y="3690938"/>
            <a:ext cx="233362" cy="147637"/>
          </a:xfrm>
          <a:prstGeom prst="rect">
            <a:avLst/>
          </a:prstGeom>
          <a:noFill/>
          <a:ln w="1588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pPr algn="ctr"/>
            <a:endParaRPr lang="en-US"/>
          </a:p>
        </p:txBody>
      </p:sp>
      <p:sp>
        <p:nvSpPr>
          <p:cNvPr id="14367" name="Freeform 78"/>
          <p:cNvSpPr>
            <a:spLocks/>
          </p:cNvSpPr>
          <p:nvPr/>
        </p:nvSpPr>
        <p:spPr bwMode="auto">
          <a:xfrm>
            <a:off x="2293938" y="3233738"/>
            <a:ext cx="252412" cy="100012"/>
          </a:xfrm>
          <a:custGeom>
            <a:avLst/>
            <a:gdLst>
              <a:gd name="T0" fmla="*/ 2147483647 w 227"/>
              <a:gd name="T1" fmla="*/ 0 h 93"/>
              <a:gd name="T2" fmla="*/ 2147483647 w 227"/>
              <a:gd name="T3" fmla="*/ 2147483647 h 93"/>
              <a:gd name="T4" fmla="*/ 2147483647 w 227"/>
              <a:gd name="T5" fmla="*/ 2147483647 h 93"/>
              <a:gd name="T6" fmla="*/ 2147483647 w 227"/>
              <a:gd name="T7" fmla="*/ 2147483647 h 93"/>
              <a:gd name="T8" fmla="*/ 2147483647 w 227"/>
              <a:gd name="T9" fmla="*/ 2147483647 h 93"/>
              <a:gd name="T10" fmla="*/ 2147483647 w 227"/>
              <a:gd name="T11" fmla="*/ 2147483647 h 93"/>
              <a:gd name="T12" fmla="*/ 2147483647 w 227"/>
              <a:gd name="T13" fmla="*/ 2147483647 h 93"/>
              <a:gd name="T14" fmla="*/ 2147483647 w 227"/>
              <a:gd name="T15" fmla="*/ 2147483647 h 93"/>
              <a:gd name="T16" fmla="*/ 2147483647 w 227"/>
              <a:gd name="T17" fmla="*/ 2147483647 h 93"/>
              <a:gd name="T18" fmla="*/ 2147483647 w 227"/>
              <a:gd name="T19" fmla="*/ 2147483647 h 93"/>
              <a:gd name="T20" fmla="*/ 2147483647 w 227"/>
              <a:gd name="T21" fmla="*/ 2147483647 h 93"/>
              <a:gd name="T22" fmla="*/ 2147483647 w 227"/>
              <a:gd name="T23" fmla="*/ 2147483647 h 93"/>
              <a:gd name="T24" fmla="*/ 2147483647 w 227"/>
              <a:gd name="T25" fmla="*/ 2147483647 h 93"/>
              <a:gd name="T26" fmla="*/ 2147483647 w 227"/>
              <a:gd name="T27" fmla="*/ 2147483647 h 93"/>
              <a:gd name="T28" fmla="*/ 2147483647 w 227"/>
              <a:gd name="T29" fmla="*/ 2147483647 h 93"/>
              <a:gd name="T30" fmla="*/ 2147483647 w 227"/>
              <a:gd name="T31" fmla="*/ 2147483647 h 93"/>
              <a:gd name="T32" fmla="*/ 2147483647 w 227"/>
              <a:gd name="T33" fmla="*/ 2147483647 h 93"/>
              <a:gd name="T34" fmla="*/ 2147483647 w 227"/>
              <a:gd name="T35" fmla="*/ 2147483647 h 93"/>
              <a:gd name="T36" fmla="*/ 2147483647 w 227"/>
              <a:gd name="T37" fmla="*/ 2147483647 h 93"/>
              <a:gd name="T38" fmla="*/ 2147483647 w 227"/>
              <a:gd name="T39" fmla="*/ 2147483647 h 93"/>
              <a:gd name="T40" fmla="*/ 2147483647 w 227"/>
              <a:gd name="T41" fmla="*/ 2147483647 h 93"/>
              <a:gd name="T42" fmla="*/ 2147483647 w 227"/>
              <a:gd name="T43" fmla="*/ 2147483647 h 93"/>
              <a:gd name="T44" fmla="*/ 2147483647 w 227"/>
              <a:gd name="T45" fmla="*/ 2147483647 h 93"/>
              <a:gd name="T46" fmla="*/ 2147483647 w 227"/>
              <a:gd name="T47" fmla="*/ 2147483647 h 93"/>
              <a:gd name="T48" fmla="*/ 2147483647 w 227"/>
              <a:gd name="T49" fmla="*/ 2147483647 h 93"/>
              <a:gd name="T50" fmla="*/ 2147483647 w 227"/>
              <a:gd name="T51" fmla="*/ 2147483647 h 93"/>
              <a:gd name="T52" fmla="*/ 2147483647 w 227"/>
              <a:gd name="T53" fmla="*/ 2147483647 h 93"/>
              <a:gd name="T54" fmla="*/ 2147483647 w 227"/>
              <a:gd name="T55" fmla="*/ 2147483647 h 93"/>
              <a:gd name="T56" fmla="*/ 2147483647 w 227"/>
              <a:gd name="T57" fmla="*/ 2147483647 h 93"/>
              <a:gd name="T58" fmla="*/ 0 w 227"/>
              <a:gd name="T59" fmla="*/ 2147483647 h 93"/>
              <a:gd name="T60" fmla="*/ 0 w 227"/>
              <a:gd name="T61" fmla="*/ 2147483647 h 93"/>
              <a:gd name="T62" fmla="*/ 0 w 227"/>
              <a:gd name="T63" fmla="*/ 2147483647 h 93"/>
              <a:gd name="T64" fmla="*/ 2147483647 w 227"/>
              <a:gd name="T65" fmla="*/ 2147483647 h 93"/>
              <a:gd name="T66" fmla="*/ 2147483647 w 227"/>
              <a:gd name="T67" fmla="*/ 2147483647 h 93"/>
              <a:gd name="T68" fmla="*/ 2147483647 w 227"/>
              <a:gd name="T69" fmla="*/ 2147483647 h 93"/>
              <a:gd name="T70" fmla="*/ 2147483647 w 227"/>
              <a:gd name="T71" fmla="*/ 2147483647 h 93"/>
              <a:gd name="T72" fmla="*/ 2147483647 w 227"/>
              <a:gd name="T73" fmla="*/ 2147483647 h 93"/>
              <a:gd name="T74" fmla="*/ 2147483647 w 227"/>
              <a:gd name="T75" fmla="*/ 2147483647 h 93"/>
              <a:gd name="T76" fmla="*/ 2147483647 w 227"/>
              <a:gd name="T77" fmla="*/ 2147483647 h 93"/>
              <a:gd name="T78" fmla="*/ 2147483647 w 227"/>
              <a:gd name="T79" fmla="*/ 2147483647 h 93"/>
              <a:gd name="T80" fmla="*/ 2147483647 w 227"/>
              <a:gd name="T81" fmla="*/ 0 h 9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27"/>
              <a:gd name="T124" fmla="*/ 0 h 93"/>
              <a:gd name="T125" fmla="*/ 227 w 227"/>
              <a:gd name="T126" fmla="*/ 93 h 9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27" h="93">
                <a:moveTo>
                  <a:pt x="114" y="0"/>
                </a:moveTo>
                <a:lnTo>
                  <a:pt x="137" y="1"/>
                </a:lnTo>
                <a:lnTo>
                  <a:pt x="158" y="3"/>
                </a:lnTo>
                <a:lnTo>
                  <a:pt x="178" y="8"/>
                </a:lnTo>
                <a:lnTo>
                  <a:pt x="195" y="14"/>
                </a:lnTo>
                <a:lnTo>
                  <a:pt x="209" y="20"/>
                </a:lnTo>
                <a:lnTo>
                  <a:pt x="219" y="28"/>
                </a:lnTo>
                <a:lnTo>
                  <a:pt x="223" y="33"/>
                </a:lnTo>
                <a:lnTo>
                  <a:pt x="226" y="38"/>
                </a:lnTo>
                <a:lnTo>
                  <a:pt x="227" y="42"/>
                </a:lnTo>
                <a:lnTo>
                  <a:pt x="227" y="47"/>
                </a:lnTo>
                <a:lnTo>
                  <a:pt x="227" y="52"/>
                </a:lnTo>
                <a:lnTo>
                  <a:pt x="226" y="57"/>
                </a:lnTo>
                <a:lnTo>
                  <a:pt x="223" y="60"/>
                </a:lnTo>
                <a:lnTo>
                  <a:pt x="219" y="64"/>
                </a:lnTo>
                <a:lnTo>
                  <a:pt x="209" y="72"/>
                </a:lnTo>
                <a:lnTo>
                  <a:pt x="195" y="79"/>
                </a:lnTo>
                <a:lnTo>
                  <a:pt x="178" y="85"/>
                </a:lnTo>
                <a:lnTo>
                  <a:pt x="158" y="90"/>
                </a:lnTo>
                <a:lnTo>
                  <a:pt x="137" y="93"/>
                </a:lnTo>
                <a:lnTo>
                  <a:pt x="114" y="93"/>
                </a:lnTo>
                <a:lnTo>
                  <a:pt x="91" y="93"/>
                </a:lnTo>
                <a:lnTo>
                  <a:pt x="70" y="90"/>
                </a:lnTo>
                <a:lnTo>
                  <a:pt x="50" y="85"/>
                </a:lnTo>
                <a:lnTo>
                  <a:pt x="33" y="79"/>
                </a:lnTo>
                <a:lnTo>
                  <a:pt x="20" y="72"/>
                </a:lnTo>
                <a:lnTo>
                  <a:pt x="9" y="64"/>
                </a:lnTo>
                <a:lnTo>
                  <a:pt x="6" y="60"/>
                </a:lnTo>
                <a:lnTo>
                  <a:pt x="3" y="57"/>
                </a:lnTo>
                <a:lnTo>
                  <a:pt x="0" y="52"/>
                </a:lnTo>
                <a:lnTo>
                  <a:pt x="0" y="47"/>
                </a:lnTo>
                <a:lnTo>
                  <a:pt x="0" y="42"/>
                </a:lnTo>
                <a:lnTo>
                  <a:pt x="3" y="38"/>
                </a:lnTo>
                <a:lnTo>
                  <a:pt x="6" y="33"/>
                </a:lnTo>
                <a:lnTo>
                  <a:pt x="9" y="28"/>
                </a:lnTo>
                <a:lnTo>
                  <a:pt x="20" y="20"/>
                </a:lnTo>
                <a:lnTo>
                  <a:pt x="33" y="14"/>
                </a:lnTo>
                <a:lnTo>
                  <a:pt x="50" y="8"/>
                </a:lnTo>
                <a:lnTo>
                  <a:pt x="70" y="3"/>
                </a:lnTo>
                <a:lnTo>
                  <a:pt x="91" y="1"/>
                </a:lnTo>
                <a:lnTo>
                  <a:pt x="1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68" name="Freeform 79"/>
          <p:cNvSpPr>
            <a:spLocks/>
          </p:cNvSpPr>
          <p:nvPr/>
        </p:nvSpPr>
        <p:spPr bwMode="auto">
          <a:xfrm>
            <a:off x="2293938" y="3233738"/>
            <a:ext cx="252412" cy="100012"/>
          </a:xfrm>
          <a:custGeom>
            <a:avLst/>
            <a:gdLst>
              <a:gd name="T0" fmla="*/ 2147483647 w 227"/>
              <a:gd name="T1" fmla="*/ 0 h 93"/>
              <a:gd name="T2" fmla="*/ 2147483647 w 227"/>
              <a:gd name="T3" fmla="*/ 2147483647 h 93"/>
              <a:gd name="T4" fmla="*/ 2147483647 w 227"/>
              <a:gd name="T5" fmla="*/ 2147483647 h 93"/>
              <a:gd name="T6" fmla="*/ 2147483647 w 227"/>
              <a:gd name="T7" fmla="*/ 2147483647 h 93"/>
              <a:gd name="T8" fmla="*/ 2147483647 w 227"/>
              <a:gd name="T9" fmla="*/ 2147483647 h 93"/>
              <a:gd name="T10" fmla="*/ 2147483647 w 227"/>
              <a:gd name="T11" fmla="*/ 2147483647 h 93"/>
              <a:gd name="T12" fmla="*/ 2147483647 w 227"/>
              <a:gd name="T13" fmla="*/ 2147483647 h 93"/>
              <a:gd name="T14" fmla="*/ 2147483647 w 227"/>
              <a:gd name="T15" fmla="*/ 2147483647 h 93"/>
              <a:gd name="T16" fmla="*/ 2147483647 w 227"/>
              <a:gd name="T17" fmla="*/ 2147483647 h 93"/>
              <a:gd name="T18" fmla="*/ 2147483647 w 227"/>
              <a:gd name="T19" fmla="*/ 2147483647 h 93"/>
              <a:gd name="T20" fmla="*/ 2147483647 w 227"/>
              <a:gd name="T21" fmla="*/ 2147483647 h 93"/>
              <a:gd name="T22" fmla="*/ 2147483647 w 227"/>
              <a:gd name="T23" fmla="*/ 2147483647 h 93"/>
              <a:gd name="T24" fmla="*/ 2147483647 w 227"/>
              <a:gd name="T25" fmla="*/ 2147483647 h 93"/>
              <a:gd name="T26" fmla="*/ 2147483647 w 227"/>
              <a:gd name="T27" fmla="*/ 2147483647 h 93"/>
              <a:gd name="T28" fmla="*/ 2147483647 w 227"/>
              <a:gd name="T29" fmla="*/ 2147483647 h 93"/>
              <a:gd name="T30" fmla="*/ 2147483647 w 227"/>
              <a:gd name="T31" fmla="*/ 2147483647 h 93"/>
              <a:gd name="T32" fmla="*/ 2147483647 w 227"/>
              <a:gd name="T33" fmla="*/ 2147483647 h 93"/>
              <a:gd name="T34" fmla="*/ 2147483647 w 227"/>
              <a:gd name="T35" fmla="*/ 2147483647 h 93"/>
              <a:gd name="T36" fmla="*/ 2147483647 w 227"/>
              <a:gd name="T37" fmla="*/ 2147483647 h 93"/>
              <a:gd name="T38" fmla="*/ 2147483647 w 227"/>
              <a:gd name="T39" fmla="*/ 2147483647 h 93"/>
              <a:gd name="T40" fmla="*/ 2147483647 w 227"/>
              <a:gd name="T41" fmla="*/ 2147483647 h 93"/>
              <a:gd name="T42" fmla="*/ 2147483647 w 227"/>
              <a:gd name="T43" fmla="*/ 2147483647 h 93"/>
              <a:gd name="T44" fmla="*/ 2147483647 w 227"/>
              <a:gd name="T45" fmla="*/ 2147483647 h 93"/>
              <a:gd name="T46" fmla="*/ 2147483647 w 227"/>
              <a:gd name="T47" fmla="*/ 2147483647 h 93"/>
              <a:gd name="T48" fmla="*/ 2147483647 w 227"/>
              <a:gd name="T49" fmla="*/ 2147483647 h 93"/>
              <a:gd name="T50" fmla="*/ 2147483647 w 227"/>
              <a:gd name="T51" fmla="*/ 2147483647 h 93"/>
              <a:gd name="T52" fmla="*/ 2147483647 w 227"/>
              <a:gd name="T53" fmla="*/ 2147483647 h 93"/>
              <a:gd name="T54" fmla="*/ 2147483647 w 227"/>
              <a:gd name="T55" fmla="*/ 2147483647 h 93"/>
              <a:gd name="T56" fmla="*/ 2147483647 w 227"/>
              <a:gd name="T57" fmla="*/ 2147483647 h 93"/>
              <a:gd name="T58" fmla="*/ 0 w 227"/>
              <a:gd name="T59" fmla="*/ 2147483647 h 93"/>
              <a:gd name="T60" fmla="*/ 0 w 227"/>
              <a:gd name="T61" fmla="*/ 2147483647 h 93"/>
              <a:gd name="T62" fmla="*/ 0 w 227"/>
              <a:gd name="T63" fmla="*/ 2147483647 h 93"/>
              <a:gd name="T64" fmla="*/ 2147483647 w 227"/>
              <a:gd name="T65" fmla="*/ 2147483647 h 93"/>
              <a:gd name="T66" fmla="*/ 2147483647 w 227"/>
              <a:gd name="T67" fmla="*/ 2147483647 h 93"/>
              <a:gd name="T68" fmla="*/ 2147483647 w 227"/>
              <a:gd name="T69" fmla="*/ 2147483647 h 93"/>
              <a:gd name="T70" fmla="*/ 2147483647 w 227"/>
              <a:gd name="T71" fmla="*/ 2147483647 h 93"/>
              <a:gd name="T72" fmla="*/ 2147483647 w 227"/>
              <a:gd name="T73" fmla="*/ 2147483647 h 93"/>
              <a:gd name="T74" fmla="*/ 2147483647 w 227"/>
              <a:gd name="T75" fmla="*/ 2147483647 h 93"/>
              <a:gd name="T76" fmla="*/ 2147483647 w 227"/>
              <a:gd name="T77" fmla="*/ 2147483647 h 93"/>
              <a:gd name="T78" fmla="*/ 2147483647 w 227"/>
              <a:gd name="T79" fmla="*/ 2147483647 h 93"/>
              <a:gd name="T80" fmla="*/ 2147483647 w 227"/>
              <a:gd name="T81" fmla="*/ 0 h 9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27"/>
              <a:gd name="T124" fmla="*/ 0 h 93"/>
              <a:gd name="T125" fmla="*/ 227 w 227"/>
              <a:gd name="T126" fmla="*/ 93 h 9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27" h="93">
                <a:moveTo>
                  <a:pt x="114" y="0"/>
                </a:moveTo>
                <a:lnTo>
                  <a:pt x="137" y="1"/>
                </a:lnTo>
                <a:lnTo>
                  <a:pt x="158" y="3"/>
                </a:lnTo>
                <a:lnTo>
                  <a:pt x="178" y="8"/>
                </a:lnTo>
                <a:lnTo>
                  <a:pt x="195" y="14"/>
                </a:lnTo>
                <a:lnTo>
                  <a:pt x="209" y="20"/>
                </a:lnTo>
                <a:lnTo>
                  <a:pt x="219" y="28"/>
                </a:lnTo>
                <a:lnTo>
                  <a:pt x="223" y="33"/>
                </a:lnTo>
                <a:lnTo>
                  <a:pt x="226" y="38"/>
                </a:lnTo>
                <a:lnTo>
                  <a:pt x="227" y="42"/>
                </a:lnTo>
                <a:lnTo>
                  <a:pt x="227" y="47"/>
                </a:lnTo>
                <a:lnTo>
                  <a:pt x="227" y="52"/>
                </a:lnTo>
                <a:lnTo>
                  <a:pt x="226" y="57"/>
                </a:lnTo>
                <a:lnTo>
                  <a:pt x="223" y="60"/>
                </a:lnTo>
                <a:lnTo>
                  <a:pt x="219" y="64"/>
                </a:lnTo>
                <a:lnTo>
                  <a:pt x="209" y="72"/>
                </a:lnTo>
                <a:lnTo>
                  <a:pt x="195" y="79"/>
                </a:lnTo>
                <a:lnTo>
                  <a:pt x="178" y="85"/>
                </a:lnTo>
                <a:lnTo>
                  <a:pt x="158" y="90"/>
                </a:lnTo>
                <a:lnTo>
                  <a:pt x="137" y="93"/>
                </a:lnTo>
                <a:lnTo>
                  <a:pt x="114" y="93"/>
                </a:lnTo>
                <a:lnTo>
                  <a:pt x="91" y="93"/>
                </a:lnTo>
                <a:lnTo>
                  <a:pt x="70" y="90"/>
                </a:lnTo>
                <a:lnTo>
                  <a:pt x="50" y="85"/>
                </a:lnTo>
                <a:lnTo>
                  <a:pt x="33" y="79"/>
                </a:lnTo>
                <a:lnTo>
                  <a:pt x="20" y="72"/>
                </a:lnTo>
                <a:lnTo>
                  <a:pt x="9" y="64"/>
                </a:lnTo>
                <a:lnTo>
                  <a:pt x="6" y="60"/>
                </a:lnTo>
                <a:lnTo>
                  <a:pt x="3" y="57"/>
                </a:lnTo>
                <a:lnTo>
                  <a:pt x="0" y="52"/>
                </a:lnTo>
                <a:lnTo>
                  <a:pt x="0" y="47"/>
                </a:lnTo>
                <a:lnTo>
                  <a:pt x="0" y="42"/>
                </a:lnTo>
                <a:lnTo>
                  <a:pt x="3" y="38"/>
                </a:lnTo>
                <a:lnTo>
                  <a:pt x="6" y="33"/>
                </a:lnTo>
                <a:lnTo>
                  <a:pt x="9" y="28"/>
                </a:lnTo>
                <a:lnTo>
                  <a:pt x="20" y="20"/>
                </a:lnTo>
                <a:lnTo>
                  <a:pt x="33" y="14"/>
                </a:lnTo>
                <a:lnTo>
                  <a:pt x="50" y="8"/>
                </a:lnTo>
                <a:lnTo>
                  <a:pt x="70" y="3"/>
                </a:lnTo>
                <a:lnTo>
                  <a:pt x="91" y="1"/>
                </a:lnTo>
                <a:lnTo>
                  <a:pt x="114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69" name="Rectangle 80"/>
          <p:cNvSpPr>
            <a:spLocks noChangeArrowheads="1"/>
          </p:cNvSpPr>
          <p:nvPr/>
        </p:nvSpPr>
        <p:spPr bwMode="auto">
          <a:xfrm>
            <a:off x="2649538" y="3290888"/>
            <a:ext cx="255587" cy="547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pPr algn="ctr"/>
            <a:endParaRPr lang="en-US"/>
          </a:p>
        </p:txBody>
      </p:sp>
      <p:sp>
        <p:nvSpPr>
          <p:cNvPr id="14370" name="Rectangle 81"/>
          <p:cNvSpPr>
            <a:spLocks noChangeArrowheads="1"/>
          </p:cNvSpPr>
          <p:nvPr/>
        </p:nvSpPr>
        <p:spPr bwMode="auto">
          <a:xfrm>
            <a:off x="2649538" y="3290888"/>
            <a:ext cx="255587" cy="547687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pPr algn="ctr"/>
            <a:endParaRPr lang="en-US"/>
          </a:p>
        </p:txBody>
      </p:sp>
      <p:sp>
        <p:nvSpPr>
          <p:cNvPr id="14371" name="Freeform 82"/>
          <p:cNvSpPr>
            <a:spLocks/>
          </p:cNvSpPr>
          <p:nvPr/>
        </p:nvSpPr>
        <p:spPr bwMode="auto">
          <a:xfrm>
            <a:off x="2649538" y="3770313"/>
            <a:ext cx="260350" cy="111125"/>
          </a:xfrm>
          <a:custGeom>
            <a:avLst/>
            <a:gdLst>
              <a:gd name="T0" fmla="*/ 2147483647 w 234"/>
              <a:gd name="T1" fmla="*/ 0 h 107"/>
              <a:gd name="T2" fmla="*/ 2147483647 w 234"/>
              <a:gd name="T3" fmla="*/ 0 h 107"/>
              <a:gd name="T4" fmla="*/ 2147483647 w 234"/>
              <a:gd name="T5" fmla="*/ 2147483647 h 107"/>
              <a:gd name="T6" fmla="*/ 2147483647 w 234"/>
              <a:gd name="T7" fmla="*/ 2147483647 h 107"/>
              <a:gd name="T8" fmla="*/ 2147483647 w 234"/>
              <a:gd name="T9" fmla="*/ 2147483647 h 107"/>
              <a:gd name="T10" fmla="*/ 2147483647 w 234"/>
              <a:gd name="T11" fmla="*/ 2147483647 h 107"/>
              <a:gd name="T12" fmla="*/ 2147483647 w 234"/>
              <a:gd name="T13" fmla="*/ 2147483647 h 107"/>
              <a:gd name="T14" fmla="*/ 2147483647 w 234"/>
              <a:gd name="T15" fmla="*/ 2147483647 h 107"/>
              <a:gd name="T16" fmla="*/ 2147483647 w 234"/>
              <a:gd name="T17" fmla="*/ 2147483647 h 107"/>
              <a:gd name="T18" fmla="*/ 2147483647 w 234"/>
              <a:gd name="T19" fmla="*/ 2147483647 h 107"/>
              <a:gd name="T20" fmla="*/ 2147483647 w 234"/>
              <a:gd name="T21" fmla="*/ 2147483647 h 107"/>
              <a:gd name="T22" fmla="*/ 2147483647 w 234"/>
              <a:gd name="T23" fmla="*/ 2147483647 h 107"/>
              <a:gd name="T24" fmla="*/ 2147483647 w 234"/>
              <a:gd name="T25" fmla="*/ 2147483647 h 107"/>
              <a:gd name="T26" fmla="*/ 2147483647 w 234"/>
              <a:gd name="T27" fmla="*/ 2147483647 h 107"/>
              <a:gd name="T28" fmla="*/ 2147483647 w 234"/>
              <a:gd name="T29" fmla="*/ 2147483647 h 107"/>
              <a:gd name="T30" fmla="*/ 2147483647 w 234"/>
              <a:gd name="T31" fmla="*/ 2147483647 h 107"/>
              <a:gd name="T32" fmla="*/ 2147483647 w 234"/>
              <a:gd name="T33" fmla="*/ 2147483647 h 107"/>
              <a:gd name="T34" fmla="*/ 2147483647 w 234"/>
              <a:gd name="T35" fmla="*/ 2147483647 h 107"/>
              <a:gd name="T36" fmla="*/ 2147483647 w 234"/>
              <a:gd name="T37" fmla="*/ 2147483647 h 107"/>
              <a:gd name="T38" fmla="*/ 2147483647 w 234"/>
              <a:gd name="T39" fmla="*/ 2147483647 h 107"/>
              <a:gd name="T40" fmla="*/ 2147483647 w 234"/>
              <a:gd name="T41" fmla="*/ 2147483647 h 107"/>
              <a:gd name="T42" fmla="*/ 2147483647 w 234"/>
              <a:gd name="T43" fmla="*/ 2147483647 h 107"/>
              <a:gd name="T44" fmla="*/ 2147483647 w 234"/>
              <a:gd name="T45" fmla="*/ 2147483647 h 107"/>
              <a:gd name="T46" fmla="*/ 2147483647 w 234"/>
              <a:gd name="T47" fmla="*/ 2147483647 h 107"/>
              <a:gd name="T48" fmla="*/ 2147483647 w 234"/>
              <a:gd name="T49" fmla="*/ 2147483647 h 107"/>
              <a:gd name="T50" fmla="*/ 2147483647 w 234"/>
              <a:gd name="T51" fmla="*/ 2147483647 h 107"/>
              <a:gd name="T52" fmla="*/ 2147483647 w 234"/>
              <a:gd name="T53" fmla="*/ 2147483647 h 107"/>
              <a:gd name="T54" fmla="*/ 2147483647 w 234"/>
              <a:gd name="T55" fmla="*/ 2147483647 h 107"/>
              <a:gd name="T56" fmla="*/ 2147483647 w 234"/>
              <a:gd name="T57" fmla="*/ 2147483647 h 107"/>
              <a:gd name="T58" fmla="*/ 2147483647 w 234"/>
              <a:gd name="T59" fmla="*/ 2147483647 h 107"/>
              <a:gd name="T60" fmla="*/ 0 w 234"/>
              <a:gd name="T61" fmla="*/ 2147483647 h 107"/>
              <a:gd name="T62" fmla="*/ 2147483647 w 234"/>
              <a:gd name="T63" fmla="*/ 2147483647 h 107"/>
              <a:gd name="T64" fmla="*/ 2147483647 w 234"/>
              <a:gd name="T65" fmla="*/ 2147483647 h 107"/>
              <a:gd name="T66" fmla="*/ 2147483647 w 234"/>
              <a:gd name="T67" fmla="*/ 2147483647 h 107"/>
              <a:gd name="T68" fmla="*/ 2147483647 w 234"/>
              <a:gd name="T69" fmla="*/ 2147483647 h 107"/>
              <a:gd name="T70" fmla="*/ 2147483647 w 234"/>
              <a:gd name="T71" fmla="*/ 2147483647 h 107"/>
              <a:gd name="T72" fmla="*/ 2147483647 w 234"/>
              <a:gd name="T73" fmla="*/ 2147483647 h 107"/>
              <a:gd name="T74" fmla="*/ 2147483647 w 234"/>
              <a:gd name="T75" fmla="*/ 2147483647 h 107"/>
              <a:gd name="T76" fmla="*/ 2147483647 w 234"/>
              <a:gd name="T77" fmla="*/ 2147483647 h 107"/>
              <a:gd name="T78" fmla="*/ 2147483647 w 234"/>
              <a:gd name="T79" fmla="*/ 0 h 107"/>
              <a:gd name="T80" fmla="*/ 2147483647 w 234"/>
              <a:gd name="T81" fmla="*/ 0 h 1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34"/>
              <a:gd name="T124" fmla="*/ 0 h 107"/>
              <a:gd name="T125" fmla="*/ 234 w 234"/>
              <a:gd name="T126" fmla="*/ 107 h 10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34" h="107">
                <a:moveTo>
                  <a:pt x="117" y="0"/>
                </a:moveTo>
                <a:lnTo>
                  <a:pt x="140" y="0"/>
                </a:lnTo>
                <a:lnTo>
                  <a:pt x="163" y="3"/>
                </a:lnTo>
                <a:lnTo>
                  <a:pt x="183" y="8"/>
                </a:lnTo>
                <a:lnTo>
                  <a:pt x="200" y="16"/>
                </a:lnTo>
                <a:lnTo>
                  <a:pt x="214" y="24"/>
                </a:lnTo>
                <a:lnTo>
                  <a:pt x="225" y="33"/>
                </a:lnTo>
                <a:lnTo>
                  <a:pt x="228" y="38"/>
                </a:lnTo>
                <a:lnTo>
                  <a:pt x="232" y="43"/>
                </a:lnTo>
                <a:lnTo>
                  <a:pt x="234" y="48"/>
                </a:lnTo>
                <a:lnTo>
                  <a:pt x="234" y="54"/>
                </a:lnTo>
                <a:lnTo>
                  <a:pt x="234" y="59"/>
                </a:lnTo>
                <a:lnTo>
                  <a:pt x="232" y="65"/>
                </a:lnTo>
                <a:lnTo>
                  <a:pt x="228" y="70"/>
                </a:lnTo>
                <a:lnTo>
                  <a:pt x="225" y="74"/>
                </a:lnTo>
                <a:lnTo>
                  <a:pt x="214" y="84"/>
                </a:lnTo>
                <a:lnTo>
                  <a:pt x="200" y="92"/>
                </a:lnTo>
                <a:lnTo>
                  <a:pt x="183" y="98"/>
                </a:lnTo>
                <a:lnTo>
                  <a:pt x="163" y="103"/>
                </a:lnTo>
                <a:lnTo>
                  <a:pt x="140" y="107"/>
                </a:lnTo>
                <a:lnTo>
                  <a:pt x="117" y="107"/>
                </a:lnTo>
                <a:lnTo>
                  <a:pt x="93" y="107"/>
                </a:lnTo>
                <a:lnTo>
                  <a:pt x="72" y="103"/>
                </a:lnTo>
                <a:lnTo>
                  <a:pt x="52" y="98"/>
                </a:lnTo>
                <a:lnTo>
                  <a:pt x="35" y="92"/>
                </a:lnTo>
                <a:lnTo>
                  <a:pt x="19" y="84"/>
                </a:lnTo>
                <a:lnTo>
                  <a:pt x="9" y="74"/>
                </a:lnTo>
                <a:lnTo>
                  <a:pt x="5" y="70"/>
                </a:lnTo>
                <a:lnTo>
                  <a:pt x="2" y="65"/>
                </a:lnTo>
                <a:lnTo>
                  <a:pt x="1" y="59"/>
                </a:lnTo>
                <a:lnTo>
                  <a:pt x="0" y="54"/>
                </a:lnTo>
                <a:lnTo>
                  <a:pt x="1" y="48"/>
                </a:lnTo>
                <a:lnTo>
                  <a:pt x="2" y="43"/>
                </a:lnTo>
                <a:lnTo>
                  <a:pt x="5" y="38"/>
                </a:lnTo>
                <a:lnTo>
                  <a:pt x="9" y="33"/>
                </a:lnTo>
                <a:lnTo>
                  <a:pt x="19" y="24"/>
                </a:lnTo>
                <a:lnTo>
                  <a:pt x="35" y="16"/>
                </a:lnTo>
                <a:lnTo>
                  <a:pt x="52" y="8"/>
                </a:lnTo>
                <a:lnTo>
                  <a:pt x="72" y="3"/>
                </a:lnTo>
                <a:lnTo>
                  <a:pt x="93" y="0"/>
                </a:lnTo>
                <a:lnTo>
                  <a:pt x="1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72" name="Freeform 83"/>
          <p:cNvSpPr>
            <a:spLocks/>
          </p:cNvSpPr>
          <p:nvPr/>
        </p:nvSpPr>
        <p:spPr bwMode="auto">
          <a:xfrm>
            <a:off x="2649538" y="3770313"/>
            <a:ext cx="260350" cy="111125"/>
          </a:xfrm>
          <a:custGeom>
            <a:avLst/>
            <a:gdLst>
              <a:gd name="T0" fmla="*/ 2147483647 w 234"/>
              <a:gd name="T1" fmla="*/ 0 h 107"/>
              <a:gd name="T2" fmla="*/ 2147483647 w 234"/>
              <a:gd name="T3" fmla="*/ 0 h 107"/>
              <a:gd name="T4" fmla="*/ 2147483647 w 234"/>
              <a:gd name="T5" fmla="*/ 2147483647 h 107"/>
              <a:gd name="T6" fmla="*/ 2147483647 w 234"/>
              <a:gd name="T7" fmla="*/ 2147483647 h 107"/>
              <a:gd name="T8" fmla="*/ 2147483647 w 234"/>
              <a:gd name="T9" fmla="*/ 2147483647 h 107"/>
              <a:gd name="T10" fmla="*/ 2147483647 w 234"/>
              <a:gd name="T11" fmla="*/ 2147483647 h 107"/>
              <a:gd name="T12" fmla="*/ 2147483647 w 234"/>
              <a:gd name="T13" fmla="*/ 2147483647 h 107"/>
              <a:gd name="T14" fmla="*/ 2147483647 w 234"/>
              <a:gd name="T15" fmla="*/ 2147483647 h 107"/>
              <a:gd name="T16" fmla="*/ 2147483647 w 234"/>
              <a:gd name="T17" fmla="*/ 2147483647 h 107"/>
              <a:gd name="T18" fmla="*/ 2147483647 w 234"/>
              <a:gd name="T19" fmla="*/ 2147483647 h 107"/>
              <a:gd name="T20" fmla="*/ 2147483647 w 234"/>
              <a:gd name="T21" fmla="*/ 2147483647 h 107"/>
              <a:gd name="T22" fmla="*/ 2147483647 w 234"/>
              <a:gd name="T23" fmla="*/ 2147483647 h 107"/>
              <a:gd name="T24" fmla="*/ 2147483647 w 234"/>
              <a:gd name="T25" fmla="*/ 2147483647 h 107"/>
              <a:gd name="T26" fmla="*/ 2147483647 w 234"/>
              <a:gd name="T27" fmla="*/ 2147483647 h 107"/>
              <a:gd name="T28" fmla="*/ 2147483647 w 234"/>
              <a:gd name="T29" fmla="*/ 2147483647 h 107"/>
              <a:gd name="T30" fmla="*/ 2147483647 w 234"/>
              <a:gd name="T31" fmla="*/ 2147483647 h 107"/>
              <a:gd name="T32" fmla="*/ 2147483647 w 234"/>
              <a:gd name="T33" fmla="*/ 2147483647 h 107"/>
              <a:gd name="T34" fmla="*/ 2147483647 w 234"/>
              <a:gd name="T35" fmla="*/ 2147483647 h 107"/>
              <a:gd name="T36" fmla="*/ 2147483647 w 234"/>
              <a:gd name="T37" fmla="*/ 2147483647 h 107"/>
              <a:gd name="T38" fmla="*/ 2147483647 w 234"/>
              <a:gd name="T39" fmla="*/ 2147483647 h 107"/>
              <a:gd name="T40" fmla="*/ 2147483647 w 234"/>
              <a:gd name="T41" fmla="*/ 2147483647 h 107"/>
              <a:gd name="T42" fmla="*/ 2147483647 w 234"/>
              <a:gd name="T43" fmla="*/ 2147483647 h 107"/>
              <a:gd name="T44" fmla="*/ 2147483647 w 234"/>
              <a:gd name="T45" fmla="*/ 2147483647 h 107"/>
              <a:gd name="T46" fmla="*/ 2147483647 w 234"/>
              <a:gd name="T47" fmla="*/ 2147483647 h 107"/>
              <a:gd name="T48" fmla="*/ 2147483647 w 234"/>
              <a:gd name="T49" fmla="*/ 2147483647 h 107"/>
              <a:gd name="T50" fmla="*/ 2147483647 w 234"/>
              <a:gd name="T51" fmla="*/ 2147483647 h 107"/>
              <a:gd name="T52" fmla="*/ 2147483647 w 234"/>
              <a:gd name="T53" fmla="*/ 2147483647 h 107"/>
              <a:gd name="T54" fmla="*/ 2147483647 w 234"/>
              <a:gd name="T55" fmla="*/ 2147483647 h 107"/>
              <a:gd name="T56" fmla="*/ 2147483647 w 234"/>
              <a:gd name="T57" fmla="*/ 2147483647 h 107"/>
              <a:gd name="T58" fmla="*/ 2147483647 w 234"/>
              <a:gd name="T59" fmla="*/ 2147483647 h 107"/>
              <a:gd name="T60" fmla="*/ 0 w 234"/>
              <a:gd name="T61" fmla="*/ 2147483647 h 107"/>
              <a:gd name="T62" fmla="*/ 2147483647 w 234"/>
              <a:gd name="T63" fmla="*/ 2147483647 h 107"/>
              <a:gd name="T64" fmla="*/ 2147483647 w 234"/>
              <a:gd name="T65" fmla="*/ 2147483647 h 107"/>
              <a:gd name="T66" fmla="*/ 2147483647 w 234"/>
              <a:gd name="T67" fmla="*/ 2147483647 h 107"/>
              <a:gd name="T68" fmla="*/ 2147483647 w 234"/>
              <a:gd name="T69" fmla="*/ 2147483647 h 107"/>
              <a:gd name="T70" fmla="*/ 2147483647 w 234"/>
              <a:gd name="T71" fmla="*/ 2147483647 h 107"/>
              <a:gd name="T72" fmla="*/ 2147483647 w 234"/>
              <a:gd name="T73" fmla="*/ 2147483647 h 107"/>
              <a:gd name="T74" fmla="*/ 2147483647 w 234"/>
              <a:gd name="T75" fmla="*/ 2147483647 h 107"/>
              <a:gd name="T76" fmla="*/ 2147483647 w 234"/>
              <a:gd name="T77" fmla="*/ 2147483647 h 107"/>
              <a:gd name="T78" fmla="*/ 2147483647 w 234"/>
              <a:gd name="T79" fmla="*/ 0 h 107"/>
              <a:gd name="T80" fmla="*/ 2147483647 w 234"/>
              <a:gd name="T81" fmla="*/ 0 h 1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34"/>
              <a:gd name="T124" fmla="*/ 0 h 107"/>
              <a:gd name="T125" fmla="*/ 234 w 234"/>
              <a:gd name="T126" fmla="*/ 107 h 10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34" h="107">
                <a:moveTo>
                  <a:pt x="117" y="0"/>
                </a:moveTo>
                <a:lnTo>
                  <a:pt x="140" y="0"/>
                </a:lnTo>
                <a:lnTo>
                  <a:pt x="163" y="3"/>
                </a:lnTo>
                <a:lnTo>
                  <a:pt x="183" y="8"/>
                </a:lnTo>
                <a:lnTo>
                  <a:pt x="200" y="16"/>
                </a:lnTo>
                <a:lnTo>
                  <a:pt x="214" y="24"/>
                </a:lnTo>
                <a:lnTo>
                  <a:pt x="225" y="33"/>
                </a:lnTo>
                <a:lnTo>
                  <a:pt x="228" y="38"/>
                </a:lnTo>
                <a:lnTo>
                  <a:pt x="232" y="43"/>
                </a:lnTo>
                <a:lnTo>
                  <a:pt x="234" y="48"/>
                </a:lnTo>
                <a:lnTo>
                  <a:pt x="234" y="54"/>
                </a:lnTo>
                <a:lnTo>
                  <a:pt x="234" y="59"/>
                </a:lnTo>
                <a:lnTo>
                  <a:pt x="232" y="65"/>
                </a:lnTo>
                <a:lnTo>
                  <a:pt x="228" y="70"/>
                </a:lnTo>
                <a:lnTo>
                  <a:pt x="225" y="74"/>
                </a:lnTo>
                <a:lnTo>
                  <a:pt x="214" y="84"/>
                </a:lnTo>
                <a:lnTo>
                  <a:pt x="200" y="92"/>
                </a:lnTo>
                <a:lnTo>
                  <a:pt x="183" y="98"/>
                </a:lnTo>
                <a:lnTo>
                  <a:pt x="163" y="103"/>
                </a:lnTo>
                <a:lnTo>
                  <a:pt x="140" y="107"/>
                </a:lnTo>
                <a:lnTo>
                  <a:pt x="117" y="107"/>
                </a:lnTo>
                <a:lnTo>
                  <a:pt x="93" y="107"/>
                </a:lnTo>
                <a:lnTo>
                  <a:pt x="72" y="103"/>
                </a:lnTo>
                <a:lnTo>
                  <a:pt x="52" y="98"/>
                </a:lnTo>
                <a:lnTo>
                  <a:pt x="35" y="92"/>
                </a:lnTo>
                <a:lnTo>
                  <a:pt x="19" y="84"/>
                </a:lnTo>
                <a:lnTo>
                  <a:pt x="9" y="74"/>
                </a:lnTo>
                <a:lnTo>
                  <a:pt x="5" y="70"/>
                </a:lnTo>
                <a:lnTo>
                  <a:pt x="2" y="65"/>
                </a:lnTo>
                <a:lnTo>
                  <a:pt x="1" y="59"/>
                </a:lnTo>
                <a:lnTo>
                  <a:pt x="0" y="54"/>
                </a:lnTo>
                <a:lnTo>
                  <a:pt x="1" y="48"/>
                </a:lnTo>
                <a:lnTo>
                  <a:pt x="2" y="43"/>
                </a:lnTo>
                <a:lnTo>
                  <a:pt x="5" y="38"/>
                </a:lnTo>
                <a:lnTo>
                  <a:pt x="9" y="33"/>
                </a:lnTo>
                <a:lnTo>
                  <a:pt x="19" y="24"/>
                </a:lnTo>
                <a:lnTo>
                  <a:pt x="35" y="16"/>
                </a:lnTo>
                <a:lnTo>
                  <a:pt x="52" y="8"/>
                </a:lnTo>
                <a:lnTo>
                  <a:pt x="72" y="3"/>
                </a:lnTo>
                <a:lnTo>
                  <a:pt x="93" y="0"/>
                </a:lnTo>
                <a:lnTo>
                  <a:pt x="117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73" name="Rectangle 84"/>
          <p:cNvSpPr>
            <a:spLocks noChangeArrowheads="1"/>
          </p:cNvSpPr>
          <p:nvPr/>
        </p:nvSpPr>
        <p:spPr bwMode="auto">
          <a:xfrm>
            <a:off x="2660650" y="3683000"/>
            <a:ext cx="234950" cy="149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pPr algn="ctr"/>
            <a:endParaRPr lang="en-US"/>
          </a:p>
        </p:txBody>
      </p:sp>
      <p:sp>
        <p:nvSpPr>
          <p:cNvPr id="14374" name="Rectangle 85"/>
          <p:cNvSpPr>
            <a:spLocks noChangeArrowheads="1"/>
          </p:cNvSpPr>
          <p:nvPr/>
        </p:nvSpPr>
        <p:spPr bwMode="auto">
          <a:xfrm>
            <a:off x="2660650" y="3683000"/>
            <a:ext cx="234950" cy="149225"/>
          </a:xfrm>
          <a:prstGeom prst="rect">
            <a:avLst/>
          </a:prstGeom>
          <a:noFill/>
          <a:ln w="1588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pPr algn="ctr"/>
            <a:endParaRPr lang="en-US"/>
          </a:p>
        </p:txBody>
      </p:sp>
      <p:sp>
        <p:nvSpPr>
          <p:cNvPr id="14375" name="Freeform 86"/>
          <p:cNvSpPr>
            <a:spLocks/>
          </p:cNvSpPr>
          <p:nvPr/>
        </p:nvSpPr>
        <p:spPr bwMode="auto">
          <a:xfrm>
            <a:off x="2649538" y="3227388"/>
            <a:ext cx="252412" cy="95250"/>
          </a:xfrm>
          <a:custGeom>
            <a:avLst/>
            <a:gdLst>
              <a:gd name="T0" fmla="*/ 2147483647 w 228"/>
              <a:gd name="T1" fmla="*/ 0 h 94"/>
              <a:gd name="T2" fmla="*/ 2147483647 w 228"/>
              <a:gd name="T3" fmla="*/ 2147483647 h 94"/>
              <a:gd name="T4" fmla="*/ 2147483647 w 228"/>
              <a:gd name="T5" fmla="*/ 2147483647 h 94"/>
              <a:gd name="T6" fmla="*/ 2147483647 w 228"/>
              <a:gd name="T7" fmla="*/ 2147483647 h 94"/>
              <a:gd name="T8" fmla="*/ 2147483647 w 228"/>
              <a:gd name="T9" fmla="*/ 2147483647 h 94"/>
              <a:gd name="T10" fmla="*/ 2147483647 w 228"/>
              <a:gd name="T11" fmla="*/ 2147483647 h 94"/>
              <a:gd name="T12" fmla="*/ 2147483647 w 228"/>
              <a:gd name="T13" fmla="*/ 2147483647 h 94"/>
              <a:gd name="T14" fmla="*/ 2147483647 w 228"/>
              <a:gd name="T15" fmla="*/ 2147483647 h 94"/>
              <a:gd name="T16" fmla="*/ 2147483647 w 228"/>
              <a:gd name="T17" fmla="*/ 2147483647 h 94"/>
              <a:gd name="T18" fmla="*/ 2147483647 w 228"/>
              <a:gd name="T19" fmla="*/ 2147483647 h 94"/>
              <a:gd name="T20" fmla="*/ 2147483647 w 228"/>
              <a:gd name="T21" fmla="*/ 2147483647 h 94"/>
              <a:gd name="T22" fmla="*/ 2147483647 w 228"/>
              <a:gd name="T23" fmla="*/ 2147483647 h 94"/>
              <a:gd name="T24" fmla="*/ 2147483647 w 228"/>
              <a:gd name="T25" fmla="*/ 2147483647 h 94"/>
              <a:gd name="T26" fmla="*/ 2147483647 w 228"/>
              <a:gd name="T27" fmla="*/ 2147483647 h 94"/>
              <a:gd name="T28" fmla="*/ 2147483647 w 228"/>
              <a:gd name="T29" fmla="*/ 2147483647 h 94"/>
              <a:gd name="T30" fmla="*/ 2147483647 w 228"/>
              <a:gd name="T31" fmla="*/ 2147483647 h 94"/>
              <a:gd name="T32" fmla="*/ 2147483647 w 228"/>
              <a:gd name="T33" fmla="*/ 2147483647 h 94"/>
              <a:gd name="T34" fmla="*/ 2147483647 w 228"/>
              <a:gd name="T35" fmla="*/ 2147483647 h 94"/>
              <a:gd name="T36" fmla="*/ 2147483647 w 228"/>
              <a:gd name="T37" fmla="*/ 2147483647 h 94"/>
              <a:gd name="T38" fmla="*/ 2147483647 w 228"/>
              <a:gd name="T39" fmla="*/ 2147483647 h 94"/>
              <a:gd name="T40" fmla="*/ 2147483647 w 228"/>
              <a:gd name="T41" fmla="*/ 2147483647 h 94"/>
              <a:gd name="T42" fmla="*/ 2147483647 w 228"/>
              <a:gd name="T43" fmla="*/ 2147483647 h 94"/>
              <a:gd name="T44" fmla="*/ 2147483647 w 228"/>
              <a:gd name="T45" fmla="*/ 2147483647 h 94"/>
              <a:gd name="T46" fmla="*/ 2147483647 w 228"/>
              <a:gd name="T47" fmla="*/ 2147483647 h 94"/>
              <a:gd name="T48" fmla="*/ 2147483647 w 228"/>
              <a:gd name="T49" fmla="*/ 2147483647 h 94"/>
              <a:gd name="T50" fmla="*/ 2147483647 w 228"/>
              <a:gd name="T51" fmla="*/ 2147483647 h 94"/>
              <a:gd name="T52" fmla="*/ 2147483647 w 228"/>
              <a:gd name="T53" fmla="*/ 2147483647 h 94"/>
              <a:gd name="T54" fmla="*/ 2147483647 w 228"/>
              <a:gd name="T55" fmla="*/ 2147483647 h 94"/>
              <a:gd name="T56" fmla="*/ 2147483647 w 228"/>
              <a:gd name="T57" fmla="*/ 2147483647 h 94"/>
              <a:gd name="T58" fmla="*/ 2147483647 w 228"/>
              <a:gd name="T59" fmla="*/ 2147483647 h 94"/>
              <a:gd name="T60" fmla="*/ 0 w 228"/>
              <a:gd name="T61" fmla="*/ 2147483647 h 94"/>
              <a:gd name="T62" fmla="*/ 2147483647 w 228"/>
              <a:gd name="T63" fmla="*/ 2147483647 h 94"/>
              <a:gd name="T64" fmla="*/ 2147483647 w 228"/>
              <a:gd name="T65" fmla="*/ 2147483647 h 94"/>
              <a:gd name="T66" fmla="*/ 2147483647 w 228"/>
              <a:gd name="T67" fmla="*/ 2147483647 h 94"/>
              <a:gd name="T68" fmla="*/ 2147483647 w 228"/>
              <a:gd name="T69" fmla="*/ 2147483647 h 94"/>
              <a:gd name="T70" fmla="*/ 2147483647 w 228"/>
              <a:gd name="T71" fmla="*/ 2147483647 h 94"/>
              <a:gd name="T72" fmla="*/ 2147483647 w 228"/>
              <a:gd name="T73" fmla="*/ 2147483647 h 94"/>
              <a:gd name="T74" fmla="*/ 2147483647 w 228"/>
              <a:gd name="T75" fmla="*/ 2147483647 h 94"/>
              <a:gd name="T76" fmla="*/ 2147483647 w 228"/>
              <a:gd name="T77" fmla="*/ 2147483647 h 94"/>
              <a:gd name="T78" fmla="*/ 2147483647 w 228"/>
              <a:gd name="T79" fmla="*/ 2147483647 h 94"/>
              <a:gd name="T80" fmla="*/ 2147483647 w 228"/>
              <a:gd name="T81" fmla="*/ 0 h 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28"/>
              <a:gd name="T124" fmla="*/ 0 h 94"/>
              <a:gd name="T125" fmla="*/ 228 w 228"/>
              <a:gd name="T126" fmla="*/ 94 h 9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28" h="94">
                <a:moveTo>
                  <a:pt x="114" y="0"/>
                </a:moveTo>
                <a:lnTo>
                  <a:pt x="137" y="2"/>
                </a:lnTo>
                <a:lnTo>
                  <a:pt x="159" y="5"/>
                </a:lnTo>
                <a:lnTo>
                  <a:pt x="177" y="8"/>
                </a:lnTo>
                <a:lnTo>
                  <a:pt x="194" y="15"/>
                </a:lnTo>
                <a:lnTo>
                  <a:pt x="208" y="21"/>
                </a:lnTo>
                <a:lnTo>
                  <a:pt x="218" y="29"/>
                </a:lnTo>
                <a:lnTo>
                  <a:pt x="222" y="34"/>
                </a:lnTo>
                <a:lnTo>
                  <a:pt x="225" y="38"/>
                </a:lnTo>
                <a:lnTo>
                  <a:pt x="227" y="43"/>
                </a:lnTo>
                <a:lnTo>
                  <a:pt x="228" y="48"/>
                </a:lnTo>
                <a:lnTo>
                  <a:pt x="227" y="53"/>
                </a:lnTo>
                <a:lnTo>
                  <a:pt x="225" y="57"/>
                </a:lnTo>
                <a:lnTo>
                  <a:pt x="222" y="62"/>
                </a:lnTo>
                <a:lnTo>
                  <a:pt x="218" y="65"/>
                </a:lnTo>
                <a:lnTo>
                  <a:pt x="208" y="73"/>
                </a:lnTo>
                <a:lnTo>
                  <a:pt x="194" y="81"/>
                </a:lnTo>
                <a:lnTo>
                  <a:pt x="177" y="86"/>
                </a:lnTo>
                <a:lnTo>
                  <a:pt x="159" y="90"/>
                </a:lnTo>
                <a:lnTo>
                  <a:pt x="137" y="94"/>
                </a:lnTo>
                <a:lnTo>
                  <a:pt x="114" y="94"/>
                </a:lnTo>
                <a:lnTo>
                  <a:pt x="90" y="94"/>
                </a:lnTo>
                <a:lnTo>
                  <a:pt x="69" y="90"/>
                </a:lnTo>
                <a:lnTo>
                  <a:pt x="51" y="86"/>
                </a:lnTo>
                <a:lnTo>
                  <a:pt x="34" y="81"/>
                </a:lnTo>
                <a:lnTo>
                  <a:pt x="19" y="73"/>
                </a:lnTo>
                <a:lnTo>
                  <a:pt x="9" y="65"/>
                </a:lnTo>
                <a:lnTo>
                  <a:pt x="5" y="62"/>
                </a:lnTo>
                <a:lnTo>
                  <a:pt x="2" y="57"/>
                </a:lnTo>
                <a:lnTo>
                  <a:pt x="1" y="53"/>
                </a:lnTo>
                <a:lnTo>
                  <a:pt x="0" y="48"/>
                </a:lnTo>
                <a:lnTo>
                  <a:pt x="1" y="43"/>
                </a:lnTo>
                <a:lnTo>
                  <a:pt x="2" y="38"/>
                </a:lnTo>
                <a:lnTo>
                  <a:pt x="5" y="34"/>
                </a:lnTo>
                <a:lnTo>
                  <a:pt x="9" y="29"/>
                </a:lnTo>
                <a:lnTo>
                  <a:pt x="19" y="21"/>
                </a:lnTo>
                <a:lnTo>
                  <a:pt x="34" y="15"/>
                </a:lnTo>
                <a:lnTo>
                  <a:pt x="51" y="8"/>
                </a:lnTo>
                <a:lnTo>
                  <a:pt x="69" y="5"/>
                </a:lnTo>
                <a:lnTo>
                  <a:pt x="90" y="2"/>
                </a:lnTo>
                <a:lnTo>
                  <a:pt x="1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76" name="Freeform 87"/>
          <p:cNvSpPr>
            <a:spLocks/>
          </p:cNvSpPr>
          <p:nvPr/>
        </p:nvSpPr>
        <p:spPr bwMode="auto">
          <a:xfrm>
            <a:off x="2649538" y="3227388"/>
            <a:ext cx="252412" cy="95250"/>
          </a:xfrm>
          <a:custGeom>
            <a:avLst/>
            <a:gdLst>
              <a:gd name="T0" fmla="*/ 2147483647 w 228"/>
              <a:gd name="T1" fmla="*/ 0 h 94"/>
              <a:gd name="T2" fmla="*/ 2147483647 w 228"/>
              <a:gd name="T3" fmla="*/ 2147483647 h 94"/>
              <a:gd name="T4" fmla="*/ 2147483647 w 228"/>
              <a:gd name="T5" fmla="*/ 2147483647 h 94"/>
              <a:gd name="T6" fmla="*/ 2147483647 w 228"/>
              <a:gd name="T7" fmla="*/ 2147483647 h 94"/>
              <a:gd name="T8" fmla="*/ 2147483647 w 228"/>
              <a:gd name="T9" fmla="*/ 2147483647 h 94"/>
              <a:gd name="T10" fmla="*/ 2147483647 w 228"/>
              <a:gd name="T11" fmla="*/ 2147483647 h 94"/>
              <a:gd name="T12" fmla="*/ 2147483647 w 228"/>
              <a:gd name="T13" fmla="*/ 2147483647 h 94"/>
              <a:gd name="T14" fmla="*/ 2147483647 w 228"/>
              <a:gd name="T15" fmla="*/ 2147483647 h 94"/>
              <a:gd name="T16" fmla="*/ 2147483647 w 228"/>
              <a:gd name="T17" fmla="*/ 2147483647 h 94"/>
              <a:gd name="T18" fmla="*/ 2147483647 w 228"/>
              <a:gd name="T19" fmla="*/ 2147483647 h 94"/>
              <a:gd name="T20" fmla="*/ 2147483647 w 228"/>
              <a:gd name="T21" fmla="*/ 2147483647 h 94"/>
              <a:gd name="T22" fmla="*/ 2147483647 w 228"/>
              <a:gd name="T23" fmla="*/ 2147483647 h 94"/>
              <a:gd name="T24" fmla="*/ 2147483647 w 228"/>
              <a:gd name="T25" fmla="*/ 2147483647 h 94"/>
              <a:gd name="T26" fmla="*/ 2147483647 w 228"/>
              <a:gd name="T27" fmla="*/ 2147483647 h 94"/>
              <a:gd name="T28" fmla="*/ 2147483647 w 228"/>
              <a:gd name="T29" fmla="*/ 2147483647 h 94"/>
              <a:gd name="T30" fmla="*/ 2147483647 w 228"/>
              <a:gd name="T31" fmla="*/ 2147483647 h 94"/>
              <a:gd name="T32" fmla="*/ 2147483647 w 228"/>
              <a:gd name="T33" fmla="*/ 2147483647 h 94"/>
              <a:gd name="T34" fmla="*/ 2147483647 w 228"/>
              <a:gd name="T35" fmla="*/ 2147483647 h 94"/>
              <a:gd name="T36" fmla="*/ 2147483647 w 228"/>
              <a:gd name="T37" fmla="*/ 2147483647 h 94"/>
              <a:gd name="T38" fmla="*/ 2147483647 w 228"/>
              <a:gd name="T39" fmla="*/ 2147483647 h 94"/>
              <a:gd name="T40" fmla="*/ 2147483647 w 228"/>
              <a:gd name="T41" fmla="*/ 2147483647 h 94"/>
              <a:gd name="T42" fmla="*/ 2147483647 w 228"/>
              <a:gd name="T43" fmla="*/ 2147483647 h 94"/>
              <a:gd name="T44" fmla="*/ 2147483647 w 228"/>
              <a:gd name="T45" fmla="*/ 2147483647 h 94"/>
              <a:gd name="T46" fmla="*/ 2147483647 w 228"/>
              <a:gd name="T47" fmla="*/ 2147483647 h 94"/>
              <a:gd name="T48" fmla="*/ 2147483647 w 228"/>
              <a:gd name="T49" fmla="*/ 2147483647 h 94"/>
              <a:gd name="T50" fmla="*/ 2147483647 w 228"/>
              <a:gd name="T51" fmla="*/ 2147483647 h 94"/>
              <a:gd name="T52" fmla="*/ 2147483647 w 228"/>
              <a:gd name="T53" fmla="*/ 2147483647 h 94"/>
              <a:gd name="T54" fmla="*/ 2147483647 w 228"/>
              <a:gd name="T55" fmla="*/ 2147483647 h 94"/>
              <a:gd name="T56" fmla="*/ 2147483647 w 228"/>
              <a:gd name="T57" fmla="*/ 2147483647 h 94"/>
              <a:gd name="T58" fmla="*/ 2147483647 w 228"/>
              <a:gd name="T59" fmla="*/ 2147483647 h 94"/>
              <a:gd name="T60" fmla="*/ 0 w 228"/>
              <a:gd name="T61" fmla="*/ 2147483647 h 94"/>
              <a:gd name="T62" fmla="*/ 2147483647 w 228"/>
              <a:gd name="T63" fmla="*/ 2147483647 h 94"/>
              <a:gd name="T64" fmla="*/ 2147483647 w 228"/>
              <a:gd name="T65" fmla="*/ 2147483647 h 94"/>
              <a:gd name="T66" fmla="*/ 2147483647 w 228"/>
              <a:gd name="T67" fmla="*/ 2147483647 h 94"/>
              <a:gd name="T68" fmla="*/ 2147483647 w 228"/>
              <a:gd name="T69" fmla="*/ 2147483647 h 94"/>
              <a:gd name="T70" fmla="*/ 2147483647 w 228"/>
              <a:gd name="T71" fmla="*/ 2147483647 h 94"/>
              <a:gd name="T72" fmla="*/ 2147483647 w 228"/>
              <a:gd name="T73" fmla="*/ 2147483647 h 94"/>
              <a:gd name="T74" fmla="*/ 2147483647 w 228"/>
              <a:gd name="T75" fmla="*/ 2147483647 h 94"/>
              <a:gd name="T76" fmla="*/ 2147483647 w 228"/>
              <a:gd name="T77" fmla="*/ 2147483647 h 94"/>
              <a:gd name="T78" fmla="*/ 2147483647 w 228"/>
              <a:gd name="T79" fmla="*/ 2147483647 h 94"/>
              <a:gd name="T80" fmla="*/ 2147483647 w 228"/>
              <a:gd name="T81" fmla="*/ 0 h 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28"/>
              <a:gd name="T124" fmla="*/ 0 h 94"/>
              <a:gd name="T125" fmla="*/ 228 w 228"/>
              <a:gd name="T126" fmla="*/ 94 h 9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28" h="94">
                <a:moveTo>
                  <a:pt x="114" y="0"/>
                </a:moveTo>
                <a:lnTo>
                  <a:pt x="137" y="2"/>
                </a:lnTo>
                <a:lnTo>
                  <a:pt x="159" y="5"/>
                </a:lnTo>
                <a:lnTo>
                  <a:pt x="177" y="8"/>
                </a:lnTo>
                <a:lnTo>
                  <a:pt x="194" y="15"/>
                </a:lnTo>
                <a:lnTo>
                  <a:pt x="208" y="21"/>
                </a:lnTo>
                <a:lnTo>
                  <a:pt x="218" y="29"/>
                </a:lnTo>
                <a:lnTo>
                  <a:pt x="222" y="34"/>
                </a:lnTo>
                <a:lnTo>
                  <a:pt x="225" y="38"/>
                </a:lnTo>
                <a:lnTo>
                  <a:pt x="227" y="43"/>
                </a:lnTo>
                <a:lnTo>
                  <a:pt x="228" y="48"/>
                </a:lnTo>
                <a:lnTo>
                  <a:pt x="227" y="53"/>
                </a:lnTo>
                <a:lnTo>
                  <a:pt x="225" y="57"/>
                </a:lnTo>
                <a:lnTo>
                  <a:pt x="222" y="62"/>
                </a:lnTo>
                <a:lnTo>
                  <a:pt x="218" y="65"/>
                </a:lnTo>
                <a:lnTo>
                  <a:pt x="208" y="73"/>
                </a:lnTo>
                <a:lnTo>
                  <a:pt x="194" y="81"/>
                </a:lnTo>
                <a:lnTo>
                  <a:pt x="177" y="86"/>
                </a:lnTo>
                <a:lnTo>
                  <a:pt x="159" y="90"/>
                </a:lnTo>
                <a:lnTo>
                  <a:pt x="137" y="94"/>
                </a:lnTo>
                <a:lnTo>
                  <a:pt x="114" y="94"/>
                </a:lnTo>
                <a:lnTo>
                  <a:pt x="90" y="94"/>
                </a:lnTo>
                <a:lnTo>
                  <a:pt x="69" y="90"/>
                </a:lnTo>
                <a:lnTo>
                  <a:pt x="51" y="86"/>
                </a:lnTo>
                <a:lnTo>
                  <a:pt x="34" y="81"/>
                </a:lnTo>
                <a:lnTo>
                  <a:pt x="19" y="73"/>
                </a:lnTo>
                <a:lnTo>
                  <a:pt x="9" y="65"/>
                </a:lnTo>
                <a:lnTo>
                  <a:pt x="5" y="62"/>
                </a:lnTo>
                <a:lnTo>
                  <a:pt x="2" y="57"/>
                </a:lnTo>
                <a:lnTo>
                  <a:pt x="1" y="53"/>
                </a:lnTo>
                <a:lnTo>
                  <a:pt x="0" y="48"/>
                </a:lnTo>
                <a:lnTo>
                  <a:pt x="1" y="43"/>
                </a:lnTo>
                <a:lnTo>
                  <a:pt x="2" y="38"/>
                </a:lnTo>
                <a:lnTo>
                  <a:pt x="5" y="34"/>
                </a:lnTo>
                <a:lnTo>
                  <a:pt x="9" y="29"/>
                </a:lnTo>
                <a:lnTo>
                  <a:pt x="19" y="21"/>
                </a:lnTo>
                <a:lnTo>
                  <a:pt x="34" y="15"/>
                </a:lnTo>
                <a:lnTo>
                  <a:pt x="51" y="8"/>
                </a:lnTo>
                <a:lnTo>
                  <a:pt x="69" y="5"/>
                </a:lnTo>
                <a:lnTo>
                  <a:pt x="90" y="2"/>
                </a:lnTo>
                <a:lnTo>
                  <a:pt x="114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77" name="Rectangle 88"/>
          <p:cNvSpPr>
            <a:spLocks noChangeArrowheads="1"/>
          </p:cNvSpPr>
          <p:nvPr/>
        </p:nvSpPr>
        <p:spPr bwMode="auto">
          <a:xfrm>
            <a:off x="3135313" y="3282950"/>
            <a:ext cx="258762" cy="555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pPr algn="ctr"/>
            <a:endParaRPr lang="en-US"/>
          </a:p>
        </p:txBody>
      </p:sp>
      <p:sp>
        <p:nvSpPr>
          <p:cNvPr id="14378" name="Rectangle 89"/>
          <p:cNvSpPr>
            <a:spLocks noChangeArrowheads="1"/>
          </p:cNvSpPr>
          <p:nvPr/>
        </p:nvSpPr>
        <p:spPr bwMode="auto">
          <a:xfrm>
            <a:off x="3135313" y="3282950"/>
            <a:ext cx="258762" cy="55562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pPr algn="ctr"/>
            <a:endParaRPr lang="en-US"/>
          </a:p>
        </p:txBody>
      </p:sp>
      <p:sp>
        <p:nvSpPr>
          <p:cNvPr id="14379" name="Freeform 90"/>
          <p:cNvSpPr>
            <a:spLocks/>
          </p:cNvSpPr>
          <p:nvPr/>
        </p:nvSpPr>
        <p:spPr bwMode="auto">
          <a:xfrm>
            <a:off x="3135313" y="3770313"/>
            <a:ext cx="265112" cy="111125"/>
          </a:xfrm>
          <a:custGeom>
            <a:avLst/>
            <a:gdLst>
              <a:gd name="T0" fmla="*/ 2147483647 w 235"/>
              <a:gd name="T1" fmla="*/ 0 h 108"/>
              <a:gd name="T2" fmla="*/ 2147483647 w 235"/>
              <a:gd name="T3" fmla="*/ 2147483647 h 108"/>
              <a:gd name="T4" fmla="*/ 2147483647 w 235"/>
              <a:gd name="T5" fmla="*/ 2147483647 h 108"/>
              <a:gd name="T6" fmla="*/ 2147483647 w 235"/>
              <a:gd name="T7" fmla="*/ 2147483647 h 108"/>
              <a:gd name="T8" fmla="*/ 2147483647 w 235"/>
              <a:gd name="T9" fmla="*/ 2147483647 h 108"/>
              <a:gd name="T10" fmla="*/ 2147483647 w 235"/>
              <a:gd name="T11" fmla="*/ 2147483647 h 108"/>
              <a:gd name="T12" fmla="*/ 2147483647 w 235"/>
              <a:gd name="T13" fmla="*/ 2147483647 h 108"/>
              <a:gd name="T14" fmla="*/ 2147483647 w 235"/>
              <a:gd name="T15" fmla="*/ 2147483647 h 108"/>
              <a:gd name="T16" fmla="*/ 2147483647 w 235"/>
              <a:gd name="T17" fmla="*/ 2147483647 h 108"/>
              <a:gd name="T18" fmla="*/ 2147483647 w 235"/>
              <a:gd name="T19" fmla="*/ 2147483647 h 108"/>
              <a:gd name="T20" fmla="*/ 2147483647 w 235"/>
              <a:gd name="T21" fmla="*/ 2147483647 h 108"/>
              <a:gd name="T22" fmla="*/ 2147483647 w 235"/>
              <a:gd name="T23" fmla="*/ 2147483647 h 108"/>
              <a:gd name="T24" fmla="*/ 2147483647 w 235"/>
              <a:gd name="T25" fmla="*/ 2147483647 h 108"/>
              <a:gd name="T26" fmla="*/ 2147483647 w 235"/>
              <a:gd name="T27" fmla="*/ 2147483647 h 108"/>
              <a:gd name="T28" fmla="*/ 2147483647 w 235"/>
              <a:gd name="T29" fmla="*/ 2147483647 h 108"/>
              <a:gd name="T30" fmla="*/ 2147483647 w 235"/>
              <a:gd name="T31" fmla="*/ 2147483647 h 108"/>
              <a:gd name="T32" fmla="*/ 2147483647 w 235"/>
              <a:gd name="T33" fmla="*/ 2147483647 h 108"/>
              <a:gd name="T34" fmla="*/ 2147483647 w 235"/>
              <a:gd name="T35" fmla="*/ 2147483647 h 108"/>
              <a:gd name="T36" fmla="*/ 2147483647 w 235"/>
              <a:gd name="T37" fmla="*/ 2147483647 h 108"/>
              <a:gd name="T38" fmla="*/ 2147483647 w 235"/>
              <a:gd name="T39" fmla="*/ 2147483647 h 108"/>
              <a:gd name="T40" fmla="*/ 2147483647 w 235"/>
              <a:gd name="T41" fmla="*/ 2147483647 h 108"/>
              <a:gd name="T42" fmla="*/ 2147483647 w 235"/>
              <a:gd name="T43" fmla="*/ 2147483647 h 108"/>
              <a:gd name="T44" fmla="*/ 2147483647 w 235"/>
              <a:gd name="T45" fmla="*/ 2147483647 h 108"/>
              <a:gd name="T46" fmla="*/ 2147483647 w 235"/>
              <a:gd name="T47" fmla="*/ 2147483647 h 108"/>
              <a:gd name="T48" fmla="*/ 2147483647 w 235"/>
              <a:gd name="T49" fmla="*/ 2147483647 h 108"/>
              <a:gd name="T50" fmla="*/ 2147483647 w 235"/>
              <a:gd name="T51" fmla="*/ 2147483647 h 108"/>
              <a:gd name="T52" fmla="*/ 2147483647 w 235"/>
              <a:gd name="T53" fmla="*/ 2147483647 h 108"/>
              <a:gd name="T54" fmla="*/ 2147483647 w 235"/>
              <a:gd name="T55" fmla="*/ 2147483647 h 108"/>
              <a:gd name="T56" fmla="*/ 2147483647 w 235"/>
              <a:gd name="T57" fmla="*/ 2147483647 h 108"/>
              <a:gd name="T58" fmla="*/ 2147483647 w 235"/>
              <a:gd name="T59" fmla="*/ 2147483647 h 108"/>
              <a:gd name="T60" fmla="*/ 0 w 235"/>
              <a:gd name="T61" fmla="*/ 2147483647 h 108"/>
              <a:gd name="T62" fmla="*/ 2147483647 w 235"/>
              <a:gd name="T63" fmla="*/ 2147483647 h 108"/>
              <a:gd name="T64" fmla="*/ 2147483647 w 235"/>
              <a:gd name="T65" fmla="*/ 2147483647 h 108"/>
              <a:gd name="T66" fmla="*/ 2147483647 w 235"/>
              <a:gd name="T67" fmla="*/ 2147483647 h 108"/>
              <a:gd name="T68" fmla="*/ 2147483647 w 235"/>
              <a:gd name="T69" fmla="*/ 2147483647 h 108"/>
              <a:gd name="T70" fmla="*/ 2147483647 w 235"/>
              <a:gd name="T71" fmla="*/ 2147483647 h 108"/>
              <a:gd name="T72" fmla="*/ 2147483647 w 235"/>
              <a:gd name="T73" fmla="*/ 2147483647 h 108"/>
              <a:gd name="T74" fmla="*/ 2147483647 w 235"/>
              <a:gd name="T75" fmla="*/ 2147483647 h 108"/>
              <a:gd name="T76" fmla="*/ 2147483647 w 235"/>
              <a:gd name="T77" fmla="*/ 2147483647 h 108"/>
              <a:gd name="T78" fmla="*/ 2147483647 w 235"/>
              <a:gd name="T79" fmla="*/ 2147483647 h 108"/>
              <a:gd name="T80" fmla="*/ 2147483647 w 235"/>
              <a:gd name="T81" fmla="*/ 0 h 10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35"/>
              <a:gd name="T124" fmla="*/ 0 h 108"/>
              <a:gd name="T125" fmla="*/ 235 w 235"/>
              <a:gd name="T126" fmla="*/ 108 h 10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35" h="108">
                <a:moveTo>
                  <a:pt x="118" y="0"/>
                </a:moveTo>
                <a:lnTo>
                  <a:pt x="141" y="1"/>
                </a:lnTo>
                <a:lnTo>
                  <a:pt x="164" y="4"/>
                </a:lnTo>
                <a:lnTo>
                  <a:pt x="183" y="9"/>
                </a:lnTo>
                <a:lnTo>
                  <a:pt x="201" y="15"/>
                </a:lnTo>
                <a:lnTo>
                  <a:pt x="215" y="23"/>
                </a:lnTo>
                <a:lnTo>
                  <a:pt x="225" y="33"/>
                </a:lnTo>
                <a:lnTo>
                  <a:pt x="229" y="37"/>
                </a:lnTo>
                <a:lnTo>
                  <a:pt x="232" y="44"/>
                </a:lnTo>
                <a:lnTo>
                  <a:pt x="235" y="49"/>
                </a:lnTo>
                <a:lnTo>
                  <a:pt x="235" y="55"/>
                </a:lnTo>
                <a:lnTo>
                  <a:pt x="235" y="60"/>
                </a:lnTo>
                <a:lnTo>
                  <a:pt x="232" y="66"/>
                </a:lnTo>
                <a:lnTo>
                  <a:pt x="229" y="71"/>
                </a:lnTo>
                <a:lnTo>
                  <a:pt x="225" y="75"/>
                </a:lnTo>
                <a:lnTo>
                  <a:pt x="215" y="85"/>
                </a:lnTo>
                <a:lnTo>
                  <a:pt x="201" y="93"/>
                </a:lnTo>
                <a:lnTo>
                  <a:pt x="183" y="99"/>
                </a:lnTo>
                <a:lnTo>
                  <a:pt x="164" y="104"/>
                </a:lnTo>
                <a:lnTo>
                  <a:pt x="141" y="107"/>
                </a:lnTo>
                <a:lnTo>
                  <a:pt x="118" y="108"/>
                </a:lnTo>
                <a:lnTo>
                  <a:pt x="94" y="107"/>
                </a:lnTo>
                <a:lnTo>
                  <a:pt x="71" y="104"/>
                </a:lnTo>
                <a:lnTo>
                  <a:pt x="51" y="99"/>
                </a:lnTo>
                <a:lnTo>
                  <a:pt x="34" y="93"/>
                </a:lnTo>
                <a:lnTo>
                  <a:pt x="20" y="85"/>
                </a:lnTo>
                <a:lnTo>
                  <a:pt x="10" y="75"/>
                </a:lnTo>
                <a:lnTo>
                  <a:pt x="6" y="71"/>
                </a:lnTo>
                <a:lnTo>
                  <a:pt x="3" y="66"/>
                </a:lnTo>
                <a:lnTo>
                  <a:pt x="2" y="60"/>
                </a:lnTo>
                <a:lnTo>
                  <a:pt x="0" y="55"/>
                </a:lnTo>
                <a:lnTo>
                  <a:pt x="2" y="49"/>
                </a:lnTo>
                <a:lnTo>
                  <a:pt x="3" y="44"/>
                </a:lnTo>
                <a:lnTo>
                  <a:pt x="6" y="37"/>
                </a:lnTo>
                <a:lnTo>
                  <a:pt x="10" y="33"/>
                </a:lnTo>
                <a:lnTo>
                  <a:pt x="20" y="23"/>
                </a:lnTo>
                <a:lnTo>
                  <a:pt x="34" y="15"/>
                </a:lnTo>
                <a:lnTo>
                  <a:pt x="51" y="9"/>
                </a:lnTo>
                <a:lnTo>
                  <a:pt x="71" y="4"/>
                </a:lnTo>
                <a:lnTo>
                  <a:pt x="94" y="1"/>
                </a:lnTo>
                <a:lnTo>
                  <a:pt x="1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80" name="Freeform 91"/>
          <p:cNvSpPr>
            <a:spLocks/>
          </p:cNvSpPr>
          <p:nvPr/>
        </p:nvSpPr>
        <p:spPr bwMode="auto">
          <a:xfrm>
            <a:off x="3135313" y="3770313"/>
            <a:ext cx="265112" cy="111125"/>
          </a:xfrm>
          <a:custGeom>
            <a:avLst/>
            <a:gdLst>
              <a:gd name="T0" fmla="*/ 2147483647 w 235"/>
              <a:gd name="T1" fmla="*/ 0 h 108"/>
              <a:gd name="T2" fmla="*/ 2147483647 w 235"/>
              <a:gd name="T3" fmla="*/ 2147483647 h 108"/>
              <a:gd name="T4" fmla="*/ 2147483647 w 235"/>
              <a:gd name="T5" fmla="*/ 2147483647 h 108"/>
              <a:gd name="T6" fmla="*/ 2147483647 w 235"/>
              <a:gd name="T7" fmla="*/ 2147483647 h 108"/>
              <a:gd name="T8" fmla="*/ 2147483647 w 235"/>
              <a:gd name="T9" fmla="*/ 2147483647 h 108"/>
              <a:gd name="T10" fmla="*/ 2147483647 w 235"/>
              <a:gd name="T11" fmla="*/ 2147483647 h 108"/>
              <a:gd name="T12" fmla="*/ 2147483647 w 235"/>
              <a:gd name="T13" fmla="*/ 2147483647 h 108"/>
              <a:gd name="T14" fmla="*/ 2147483647 w 235"/>
              <a:gd name="T15" fmla="*/ 2147483647 h 108"/>
              <a:gd name="T16" fmla="*/ 2147483647 w 235"/>
              <a:gd name="T17" fmla="*/ 2147483647 h 108"/>
              <a:gd name="T18" fmla="*/ 2147483647 w 235"/>
              <a:gd name="T19" fmla="*/ 2147483647 h 108"/>
              <a:gd name="T20" fmla="*/ 2147483647 w 235"/>
              <a:gd name="T21" fmla="*/ 2147483647 h 108"/>
              <a:gd name="T22" fmla="*/ 2147483647 w 235"/>
              <a:gd name="T23" fmla="*/ 2147483647 h 108"/>
              <a:gd name="T24" fmla="*/ 2147483647 w 235"/>
              <a:gd name="T25" fmla="*/ 2147483647 h 108"/>
              <a:gd name="T26" fmla="*/ 2147483647 w 235"/>
              <a:gd name="T27" fmla="*/ 2147483647 h 108"/>
              <a:gd name="T28" fmla="*/ 2147483647 w 235"/>
              <a:gd name="T29" fmla="*/ 2147483647 h 108"/>
              <a:gd name="T30" fmla="*/ 2147483647 w 235"/>
              <a:gd name="T31" fmla="*/ 2147483647 h 108"/>
              <a:gd name="T32" fmla="*/ 2147483647 w 235"/>
              <a:gd name="T33" fmla="*/ 2147483647 h 108"/>
              <a:gd name="T34" fmla="*/ 2147483647 w 235"/>
              <a:gd name="T35" fmla="*/ 2147483647 h 108"/>
              <a:gd name="T36" fmla="*/ 2147483647 w 235"/>
              <a:gd name="T37" fmla="*/ 2147483647 h 108"/>
              <a:gd name="T38" fmla="*/ 2147483647 w 235"/>
              <a:gd name="T39" fmla="*/ 2147483647 h 108"/>
              <a:gd name="T40" fmla="*/ 2147483647 w 235"/>
              <a:gd name="T41" fmla="*/ 2147483647 h 108"/>
              <a:gd name="T42" fmla="*/ 2147483647 w 235"/>
              <a:gd name="T43" fmla="*/ 2147483647 h 108"/>
              <a:gd name="T44" fmla="*/ 2147483647 w 235"/>
              <a:gd name="T45" fmla="*/ 2147483647 h 108"/>
              <a:gd name="T46" fmla="*/ 2147483647 w 235"/>
              <a:gd name="T47" fmla="*/ 2147483647 h 108"/>
              <a:gd name="T48" fmla="*/ 2147483647 w 235"/>
              <a:gd name="T49" fmla="*/ 2147483647 h 108"/>
              <a:gd name="T50" fmla="*/ 2147483647 w 235"/>
              <a:gd name="T51" fmla="*/ 2147483647 h 108"/>
              <a:gd name="T52" fmla="*/ 2147483647 w 235"/>
              <a:gd name="T53" fmla="*/ 2147483647 h 108"/>
              <a:gd name="T54" fmla="*/ 2147483647 w 235"/>
              <a:gd name="T55" fmla="*/ 2147483647 h 108"/>
              <a:gd name="T56" fmla="*/ 2147483647 w 235"/>
              <a:gd name="T57" fmla="*/ 2147483647 h 108"/>
              <a:gd name="T58" fmla="*/ 2147483647 w 235"/>
              <a:gd name="T59" fmla="*/ 2147483647 h 108"/>
              <a:gd name="T60" fmla="*/ 0 w 235"/>
              <a:gd name="T61" fmla="*/ 2147483647 h 108"/>
              <a:gd name="T62" fmla="*/ 2147483647 w 235"/>
              <a:gd name="T63" fmla="*/ 2147483647 h 108"/>
              <a:gd name="T64" fmla="*/ 2147483647 w 235"/>
              <a:gd name="T65" fmla="*/ 2147483647 h 108"/>
              <a:gd name="T66" fmla="*/ 2147483647 w 235"/>
              <a:gd name="T67" fmla="*/ 2147483647 h 108"/>
              <a:gd name="T68" fmla="*/ 2147483647 w 235"/>
              <a:gd name="T69" fmla="*/ 2147483647 h 108"/>
              <a:gd name="T70" fmla="*/ 2147483647 w 235"/>
              <a:gd name="T71" fmla="*/ 2147483647 h 108"/>
              <a:gd name="T72" fmla="*/ 2147483647 w 235"/>
              <a:gd name="T73" fmla="*/ 2147483647 h 108"/>
              <a:gd name="T74" fmla="*/ 2147483647 w 235"/>
              <a:gd name="T75" fmla="*/ 2147483647 h 108"/>
              <a:gd name="T76" fmla="*/ 2147483647 w 235"/>
              <a:gd name="T77" fmla="*/ 2147483647 h 108"/>
              <a:gd name="T78" fmla="*/ 2147483647 w 235"/>
              <a:gd name="T79" fmla="*/ 2147483647 h 108"/>
              <a:gd name="T80" fmla="*/ 2147483647 w 235"/>
              <a:gd name="T81" fmla="*/ 0 h 10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35"/>
              <a:gd name="T124" fmla="*/ 0 h 108"/>
              <a:gd name="T125" fmla="*/ 235 w 235"/>
              <a:gd name="T126" fmla="*/ 108 h 10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35" h="108">
                <a:moveTo>
                  <a:pt x="118" y="0"/>
                </a:moveTo>
                <a:lnTo>
                  <a:pt x="141" y="1"/>
                </a:lnTo>
                <a:lnTo>
                  <a:pt x="164" y="4"/>
                </a:lnTo>
                <a:lnTo>
                  <a:pt x="183" y="9"/>
                </a:lnTo>
                <a:lnTo>
                  <a:pt x="201" y="15"/>
                </a:lnTo>
                <a:lnTo>
                  <a:pt x="215" y="23"/>
                </a:lnTo>
                <a:lnTo>
                  <a:pt x="225" y="33"/>
                </a:lnTo>
                <a:lnTo>
                  <a:pt x="229" y="37"/>
                </a:lnTo>
                <a:lnTo>
                  <a:pt x="232" y="44"/>
                </a:lnTo>
                <a:lnTo>
                  <a:pt x="235" y="49"/>
                </a:lnTo>
                <a:lnTo>
                  <a:pt x="235" y="55"/>
                </a:lnTo>
                <a:lnTo>
                  <a:pt x="235" y="60"/>
                </a:lnTo>
                <a:lnTo>
                  <a:pt x="232" y="66"/>
                </a:lnTo>
                <a:lnTo>
                  <a:pt x="229" y="71"/>
                </a:lnTo>
                <a:lnTo>
                  <a:pt x="225" y="75"/>
                </a:lnTo>
                <a:lnTo>
                  <a:pt x="215" y="85"/>
                </a:lnTo>
                <a:lnTo>
                  <a:pt x="201" y="93"/>
                </a:lnTo>
                <a:lnTo>
                  <a:pt x="183" y="99"/>
                </a:lnTo>
                <a:lnTo>
                  <a:pt x="164" y="104"/>
                </a:lnTo>
                <a:lnTo>
                  <a:pt x="141" y="107"/>
                </a:lnTo>
                <a:lnTo>
                  <a:pt x="118" y="108"/>
                </a:lnTo>
                <a:lnTo>
                  <a:pt x="94" y="107"/>
                </a:lnTo>
                <a:lnTo>
                  <a:pt x="71" y="104"/>
                </a:lnTo>
                <a:lnTo>
                  <a:pt x="51" y="99"/>
                </a:lnTo>
                <a:lnTo>
                  <a:pt x="34" y="93"/>
                </a:lnTo>
                <a:lnTo>
                  <a:pt x="20" y="85"/>
                </a:lnTo>
                <a:lnTo>
                  <a:pt x="10" y="75"/>
                </a:lnTo>
                <a:lnTo>
                  <a:pt x="6" y="71"/>
                </a:lnTo>
                <a:lnTo>
                  <a:pt x="3" y="66"/>
                </a:lnTo>
                <a:lnTo>
                  <a:pt x="2" y="60"/>
                </a:lnTo>
                <a:lnTo>
                  <a:pt x="0" y="55"/>
                </a:lnTo>
                <a:lnTo>
                  <a:pt x="2" y="49"/>
                </a:lnTo>
                <a:lnTo>
                  <a:pt x="3" y="44"/>
                </a:lnTo>
                <a:lnTo>
                  <a:pt x="6" y="37"/>
                </a:lnTo>
                <a:lnTo>
                  <a:pt x="10" y="33"/>
                </a:lnTo>
                <a:lnTo>
                  <a:pt x="20" y="23"/>
                </a:lnTo>
                <a:lnTo>
                  <a:pt x="34" y="15"/>
                </a:lnTo>
                <a:lnTo>
                  <a:pt x="51" y="9"/>
                </a:lnTo>
                <a:lnTo>
                  <a:pt x="71" y="4"/>
                </a:lnTo>
                <a:lnTo>
                  <a:pt x="94" y="1"/>
                </a:lnTo>
                <a:lnTo>
                  <a:pt x="118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81" name="Rectangle 92"/>
          <p:cNvSpPr>
            <a:spLocks noChangeArrowheads="1"/>
          </p:cNvSpPr>
          <p:nvPr/>
        </p:nvSpPr>
        <p:spPr bwMode="auto">
          <a:xfrm>
            <a:off x="3151188" y="3683000"/>
            <a:ext cx="230187" cy="149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pPr algn="ctr"/>
            <a:endParaRPr lang="en-US"/>
          </a:p>
        </p:txBody>
      </p:sp>
      <p:sp>
        <p:nvSpPr>
          <p:cNvPr id="14382" name="Rectangle 93"/>
          <p:cNvSpPr>
            <a:spLocks noChangeArrowheads="1"/>
          </p:cNvSpPr>
          <p:nvPr/>
        </p:nvSpPr>
        <p:spPr bwMode="auto">
          <a:xfrm>
            <a:off x="3151188" y="3683000"/>
            <a:ext cx="230187" cy="149225"/>
          </a:xfrm>
          <a:prstGeom prst="rect">
            <a:avLst/>
          </a:prstGeom>
          <a:noFill/>
          <a:ln w="1588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pPr algn="ctr"/>
            <a:endParaRPr lang="en-US"/>
          </a:p>
        </p:txBody>
      </p:sp>
      <p:sp>
        <p:nvSpPr>
          <p:cNvPr id="14383" name="Freeform 94"/>
          <p:cNvSpPr>
            <a:spLocks/>
          </p:cNvSpPr>
          <p:nvPr/>
        </p:nvSpPr>
        <p:spPr bwMode="auto">
          <a:xfrm>
            <a:off x="3135313" y="3221038"/>
            <a:ext cx="258762" cy="98425"/>
          </a:xfrm>
          <a:custGeom>
            <a:avLst/>
            <a:gdLst>
              <a:gd name="T0" fmla="*/ 2147483647 w 229"/>
              <a:gd name="T1" fmla="*/ 0 h 95"/>
              <a:gd name="T2" fmla="*/ 2147483647 w 229"/>
              <a:gd name="T3" fmla="*/ 2147483647 h 95"/>
              <a:gd name="T4" fmla="*/ 2147483647 w 229"/>
              <a:gd name="T5" fmla="*/ 2147483647 h 95"/>
              <a:gd name="T6" fmla="*/ 2147483647 w 229"/>
              <a:gd name="T7" fmla="*/ 2147483647 h 95"/>
              <a:gd name="T8" fmla="*/ 2147483647 w 229"/>
              <a:gd name="T9" fmla="*/ 2147483647 h 95"/>
              <a:gd name="T10" fmla="*/ 2147483647 w 229"/>
              <a:gd name="T11" fmla="*/ 2147483647 h 95"/>
              <a:gd name="T12" fmla="*/ 2147483647 w 229"/>
              <a:gd name="T13" fmla="*/ 2147483647 h 95"/>
              <a:gd name="T14" fmla="*/ 2147483647 w 229"/>
              <a:gd name="T15" fmla="*/ 2147483647 h 95"/>
              <a:gd name="T16" fmla="*/ 2147483647 w 229"/>
              <a:gd name="T17" fmla="*/ 2147483647 h 95"/>
              <a:gd name="T18" fmla="*/ 2147483647 w 229"/>
              <a:gd name="T19" fmla="*/ 2147483647 h 95"/>
              <a:gd name="T20" fmla="*/ 2147483647 w 229"/>
              <a:gd name="T21" fmla="*/ 2147483647 h 95"/>
              <a:gd name="T22" fmla="*/ 2147483647 w 229"/>
              <a:gd name="T23" fmla="*/ 2147483647 h 95"/>
              <a:gd name="T24" fmla="*/ 2147483647 w 229"/>
              <a:gd name="T25" fmla="*/ 2147483647 h 95"/>
              <a:gd name="T26" fmla="*/ 2147483647 w 229"/>
              <a:gd name="T27" fmla="*/ 2147483647 h 95"/>
              <a:gd name="T28" fmla="*/ 2147483647 w 229"/>
              <a:gd name="T29" fmla="*/ 2147483647 h 95"/>
              <a:gd name="T30" fmla="*/ 2147483647 w 229"/>
              <a:gd name="T31" fmla="*/ 2147483647 h 95"/>
              <a:gd name="T32" fmla="*/ 2147483647 w 229"/>
              <a:gd name="T33" fmla="*/ 2147483647 h 95"/>
              <a:gd name="T34" fmla="*/ 2147483647 w 229"/>
              <a:gd name="T35" fmla="*/ 2147483647 h 95"/>
              <a:gd name="T36" fmla="*/ 2147483647 w 229"/>
              <a:gd name="T37" fmla="*/ 2147483647 h 95"/>
              <a:gd name="T38" fmla="*/ 2147483647 w 229"/>
              <a:gd name="T39" fmla="*/ 2147483647 h 95"/>
              <a:gd name="T40" fmla="*/ 2147483647 w 229"/>
              <a:gd name="T41" fmla="*/ 2147483647 h 95"/>
              <a:gd name="T42" fmla="*/ 2147483647 w 229"/>
              <a:gd name="T43" fmla="*/ 2147483647 h 95"/>
              <a:gd name="T44" fmla="*/ 2147483647 w 229"/>
              <a:gd name="T45" fmla="*/ 2147483647 h 95"/>
              <a:gd name="T46" fmla="*/ 2147483647 w 229"/>
              <a:gd name="T47" fmla="*/ 2147483647 h 95"/>
              <a:gd name="T48" fmla="*/ 2147483647 w 229"/>
              <a:gd name="T49" fmla="*/ 2147483647 h 95"/>
              <a:gd name="T50" fmla="*/ 2147483647 w 229"/>
              <a:gd name="T51" fmla="*/ 2147483647 h 95"/>
              <a:gd name="T52" fmla="*/ 2147483647 w 229"/>
              <a:gd name="T53" fmla="*/ 2147483647 h 95"/>
              <a:gd name="T54" fmla="*/ 2147483647 w 229"/>
              <a:gd name="T55" fmla="*/ 2147483647 h 95"/>
              <a:gd name="T56" fmla="*/ 2147483647 w 229"/>
              <a:gd name="T57" fmla="*/ 2147483647 h 95"/>
              <a:gd name="T58" fmla="*/ 0 w 229"/>
              <a:gd name="T59" fmla="*/ 2147483647 h 95"/>
              <a:gd name="T60" fmla="*/ 0 w 229"/>
              <a:gd name="T61" fmla="*/ 2147483647 h 95"/>
              <a:gd name="T62" fmla="*/ 0 w 229"/>
              <a:gd name="T63" fmla="*/ 2147483647 h 95"/>
              <a:gd name="T64" fmla="*/ 2147483647 w 229"/>
              <a:gd name="T65" fmla="*/ 2147483647 h 95"/>
              <a:gd name="T66" fmla="*/ 2147483647 w 229"/>
              <a:gd name="T67" fmla="*/ 2147483647 h 95"/>
              <a:gd name="T68" fmla="*/ 2147483647 w 229"/>
              <a:gd name="T69" fmla="*/ 2147483647 h 95"/>
              <a:gd name="T70" fmla="*/ 2147483647 w 229"/>
              <a:gd name="T71" fmla="*/ 2147483647 h 95"/>
              <a:gd name="T72" fmla="*/ 2147483647 w 229"/>
              <a:gd name="T73" fmla="*/ 2147483647 h 95"/>
              <a:gd name="T74" fmla="*/ 2147483647 w 229"/>
              <a:gd name="T75" fmla="*/ 2147483647 h 95"/>
              <a:gd name="T76" fmla="*/ 2147483647 w 229"/>
              <a:gd name="T77" fmla="*/ 2147483647 h 95"/>
              <a:gd name="T78" fmla="*/ 2147483647 w 229"/>
              <a:gd name="T79" fmla="*/ 2147483647 h 95"/>
              <a:gd name="T80" fmla="*/ 2147483647 w 229"/>
              <a:gd name="T81" fmla="*/ 0 h 9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29"/>
              <a:gd name="T124" fmla="*/ 0 h 95"/>
              <a:gd name="T125" fmla="*/ 229 w 229"/>
              <a:gd name="T126" fmla="*/ 95 h 9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29" h="95">
                <a:moveTo>
                  <a:pt x="114" y="0"/>
                </a:moveTo>
                <a:lnTo>
                  <a:pt x="137" y="2"/>
                </a:lnTo>
                <a:lnTo>
                  <a:pt x="159" y="5"/>
                </a:lnTo>
                <a:lnTo>
                  <a:pt x="178" y="8"/>
                </a:lnTo>
                <a:lnTo>
                  <a:pt x="195" y="14"/>
                </a:lnTo>
                <a:lnTo>
                  <a:pt x="209" y="22"/>
                </a:lnTo>
                <a:lnTo>
                  <a:pt x="219" y="30"/>
                </a:lnTo>
                <a:lnTo>
                  <a:pt x="223" y="33"/>
                </a:lnTo>
                <a:lnTo>
                  <a:pt x="226" y="38"/>
                </a:lnTo>
                <a:lnTo>
                  <a:pt x="227" y="43"/>
                </a:lnTo>
                <a:lnTo>
                  <a:pt x="229" y="48"/>
                </a:lnTo>
                <a:lnTo>
                  <a:pt x="227" y="52"/>
                </a:lnTo>
                <a:lnTo>
                  <a:pt x="226" y="57"/>
                </a:lnTo>
                <a:lnTo>
                  <a:pt x="223" y="62"/>
                </a:lnTo>
                <a:lnTo>
                  <a:pt x="219" y="66"/>
                </a:lnTo>
                <a:lnTo>
                  <a:pt x="209" y="74"/>
                </a:lnTo>
                <a:lnTo>
                  <a:pt x="195" y="81"/>
                </a:lnTo>
                <a:lnTo>
                  <a:pt x="178" y="87"/>
                </a:lnTo>
                <a:lnTo>
                  <a:pt x="159" y="92"/>
                </a:lnTo>
                <a:lnTo>
                  <a:pt x="137" y="93"/>
                </a:lnTo>
                <a:lnTo>
                  <a:pt x="114" y="95"/>
                </a:lnTo>
                <a:lnTo>
                  <a:pt x="91" y="93"/>
                </a:lnTo>
                <a:lnTo>
                  <a:pt x="70" y="92"/>
                </a:lnTo>
                <a:lnTo>
                  <a:pt x="51" y="87"/>
                </a:lnTo>
                <a:lnTo>
                  <a:pt x="34" y="81"/>
                </a:lnTo>
                <a:lnTo>
                  <a:pt x="20" y="74"/>
                </a:lnTo>
                <a:lnTo>
                  <a:pt x="9" y="66"/>
                </a:lnTo>
                <a:lnTo>
                  <a:pt x="6" y="62"/>
                </a:lnTo>
                <a:lnTo>
                  <a:pt x="3" y="57"/>
                </a:lnTo>
                <a:lnTo>
                  <a:pt x="0" y="52"/>
                </a:lnTo>
                <a:lnTo>
                  <a:pt x="0" y="48"/>
                </a:lnTo>
                <a:lnTo>
                  <a:pt x="0" y="43"/>
                </a:lnTo>
                <a:lnTo>
                  <a:pt x="3" y="38"/>
                </a:lnTo>
                <a:lnTo>
                  <a:pt x="6" y="33"/>
                </a:lnTo>
                <a:lnTo>
                  <a:pt x="9" y="30"/>
                </a:lnTo>
                <a:lnTo>
                  <a:pt x="20" y="22"/>
                </a:lnTo>
                <a:lnTo>
                  <a:pt x="34" y="14"/>
                </a:lnTo>
                <a:lnTo>
                  <a:pt x="51" y="8"/>
                </a:lnTo>
                <a:lnTo>
                  <a:pt x="70" y="5"/>
                </a:lnTo>
                <a:lnTo>
                  <a:pt x="91" y="2"/>
                </a:lnTo>
                <a:lnTo>
                  <a:pt x="1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84" name="Freeform 95"/>
          <p:cNvSpPr>
            <a:spLocks/>
          </p:cNvSpPr>
          <p:nvPr/>
        </p:nvSpPr>
        <p:spPr bwMode="auto">
          <a:xfrm>
            <a:off x="3135313" y="3221038"/>
            <a:ext cx="258762" cy="98425"/>
          </a:xfrm>
          <a:custGeom>
            <a:avLst/>
            <a:gdLst>
              <a:gd name="T0" fmla="*/ 2147483647 w 229"/>
              <a:gd name="T1" fmla="*/ 0 h 95"/>
              <a:gd name="T2" fmla="*/ 2147483647 w 229"/>
              <a:gd name="T3" fmla="*/ 2147483647 h 95"/>
              <a:gd name="T4" fmla="*/ 2147483647 w 229"/>
              <a:gd name="T5" fmla="*/ 2147483647 h 95"/>
              <a:gd name="T6" fmla="*/ 2147483647 w 229"/>
              <a:gd name="T7" fmla="*/ 2147483647 h 95"/>
              <a:gd name="T8" fmla="*/ 2147483647 w 229"/>
              <a:gd name="T9" fmla="*/ 2147483647 h 95"/>
              <a:gd name="T10" fmla="*/ 2147483647 w 229"/>
              <a:gd name="T11" fmla="*/ 2147483647 h 95"/>
              <a:gd name="T12" fmla="*/ 2147483647 w 229"/>
              <a:gd name="T13" fmla="*/ 2147483647 h 95"/>
              <a:gd name="T14" fmla="*/ 2147483647 w 229"/>
              <a:gd name="T15" fmla="*/ 2147483647 h 95"/>
              <a:gd name="T16" fmla="*/ 2147483647 w 229"/>
              <a:gd name="T17" fmla="*/ 2147483647 h 95"/>
              <a:gd name="T18" fmla="*/ 2147483647 w 229"/>
              <a:gd name="T19" fmla="*/ 2147483647 h 95"/>
              <a:gd name="T20" fmla="*/ 2147483647 w 229"/>
              <a:gd name="T21" fmla="*/ 2147483647 h 95"/>
              <a:gd name="T22" fmla="*/ 2147483647 w 229"/>
              <a:gd name="T23" fmla="*/ 2147483647 h 95"/>
              <a:gd name="T24" fmla="*/ 2147483647 w 229"/>
              <a:gd name="T25" fmla="*/ 2147483647 h 95"/>
              <a:gd name="T26" fmla="*/ 2147483647 w 229"/>
              <a:gd name="T27" fmla="*/ 2147483647 h 95"/>
              <a:gd name="T28" fmla="*/ 2147483647 w 229"/>
              <a:gd name="T29" fmla="*/ 2147483647 h 95"/>
              <a:gd name="T30" fmla="*/ 2147483647 w 229"/>
              <a:gd name="T31" fmla="*/ 2147483647 h 95"/>
              <a:gd name="T32" fmla="*/ 2147483647 w 229"/>
              <a:gd name="T33" fmla="*/ 2147483647 h 95"/>
              <a:gd name="T34" fmla="*/ 2147483647 w 229"/>
              <a:gd name="T35" fmla="*/ 2147483647 h 95"/>
              <a:gd name="T36" fmla="*/ 2147483647 w 229"/>
              <a:gd name="T37" fmla="*/ 2147483647 h 95"/>
              <a:gd name="T38" fmla="*/ 2147483647 w 229"/>
              <a:gd name="T39" fmla="*/ 2147483647 h 95"/>
              <a:gd name="T40" fmla="*/ 2147483647 w 229"/>
              <a:gd name="T41" fmla="*/ 2147483647 h 95"/>
              <a:gd name="T42" fmla="*/ 2147483647 w 229"/>
              <a:gd name="T43" fmla="*/ 2147483647 h 95"/>
              <a:gd name="T44" fmla="*/ 2147483647 w 229"/>
              <a:gd name="T45" fmla="*/ 2147483647 h 95"/>
              <a:gd name="T46" fmla="*/ 2147483647 w 229"/>
              <a:gd name="T47" fmla="*/ 2147483647 h 95"/>
              <a:gd name="T48" fmla="*/ 2147483647 w 229"/>
              <a:gd name="T49" fmla="*/ 2147483647 h 95"/>
              <a:gd name="T50" fmla="*/ 2147483647 w 229"/>
              <a:gd name="T51" fmla="*/ 2147483647 h 95"/>
              <a:gd name="T52" fmla="*/ 2147483647 w 229"/>
              <a:gd name="T53" fmla="*/ 2147483647 h 95"/>
              <a:gd name="T54" fmla="*/ 2147483647 w 229"/>
              <a:gd name="T55" fmla="*/ 2147483647 h 95"/>
              <a:gd name="T56" fmla="*/ 2147483647 w 229"/>
              <a:gd name="T57" fmla="*/ 2147483647 h 95"/>
              <a:gd name="T58" fmla="*/ 0 w 229"/>
              <a:gd name="T59" fmla="*/ 2147483647 h 95"/>
              <a:gd name="T60" fmla="*/ 0 w 229"/>
              <a:gd name="T61" fmla="*/ 2147483647 h 95"/>
              <a:gd name="T62" fmla="*/ 0 w 229"/>
              <a:gd name="T63" fmla="*/ 2147483647 h 95"/>
              <a:gd name="T64" fmla="*/ 2147483647 w 229"/>
              <a:gd name="T65" fmla="*/ 2147483647 h 95"/>
              <a:gd name="T66" fmla="*/ 2147483647 w 229"/>
              <a:gd name="T67" fmla="*/ 2147483647 h 95"/>
              <a:gd name="T68" fmla="*/ 2147483647 w 229"/>
              <a:gd name="T69" fmla="*/ 2147483647 h 95"/>
              <a:gd name="T70" fmla="*/ 2147483647 w 229"/>
              <a:gd name="T71" fmla="*/ 2147483647 h 95"/>
              <a:gd name="T72" fmla="*/ 2147483647 w 229"/>
              <a:gd name="T73" fmla="*/ 2147483647 h 95"/>
              <a:gd name="T74" fmla="*/ 2147483647 w 229"/>
              <a:gd name="T75" fmla="*/ 2147483647 h 95"/>
              <a:gd name="T76" fmla="*/ 2147483647 w 229"/>
              <a:gd name="T77" fmla="*/ 2147483647 h 95"/>
              <a:gd name="T78" fmla="*/ 2147483647 w 229"/>
              <a:gd name="T79" fmla="*/ 2147483647 h 95"/>
              <a:gd name="T80" fmla="*/ 2147483647 w 229"/>
              <a:gd name="T81" fmla="*/ 0 h 9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29"/>
              <a:gd name="T124" fmla="*/ 0 h 95"/>
              <a:gd name="T125" fmla="*/ 229 w 229"/>
              <a:gd name="T126" fmla="*/ 95 h 9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29" h="95">
                <a:moveTo>
                  <a:pt x="114" y="0"/>
                </a:moveTo>
                <a:lnTo>
                  <a:pt x="137" y="2"/>
                </a:lnTo>
                <a:lnTo>
                  <a:pt x="159" y="5"/>
                </a:lnTo>
                <a:lnTo>
                  <a:pt x="178" y="8"/>
                </a:lnTo>
                <a:lnTo>
                  <a:pt x="195" y="14"/>
                </a:lnTo>
                <a:lnTo>
                  <a:pt x="209" y="22"/>
                </a:lnTo>
                <a:lnTo>
                  <a:pt x="219" y="30"/>
                </a:lnTo>
                <a:lnTo>
                  <a:pt x="223" y="33"/>
                </a:lnTo>
                <a:lnTo>
                  <a:pt x="226" y="38"/>
                </a:lnTo>
                <a:lnTo>
                  <a:pt x="227" y="43"/>
                </a:lnTo>
                <a:lnTo>
                  <a:pt x="229" y="48"/>
                </a:lnTo>
                <a:lnTo>
                  <a:pt x="227" y="52"/>
                </a:lnTo>
                <a:lnTo>
                  <a:pt x="226" y="57"/>
                </a:lnTo>
                <a:lnTo>
                  <a:pt x="223" y="62"/>
                </a:lnTo>
                <a:lnTo>
                  <a:pt x="219" y="66"/>
                </a:lnTo>
                <a:lnTo>
                  <a:pt x="209" y="74"/>
                </a:lnTo>
                <a:lnTo>
                  <a:pt x="195" y="81"/>
                </a:lnTo>
                <a:lnTo>
                  <a:pt x="178" y="87"/>
                </a:lnTo>
                <a:lnTo>
                  <a:pt x="159" y="92"/>
                </a:lnTo>
                <a:lnTo>
                  <a:pt x="137" y="93"/>
                </a:lnTo>
                <a:lnTo>
                  <a:pt x="114" y="95"/>
                </a:lnTo>
                <a:lnTo>
                  <a:pt x="91" y="93"/>
                </a:lnTo>
                <a:lnTo>
                  <a:pt x="70" y="92"/>
                </a:lnTo>
                <a:lnTo>
                  <a:pt x="51" y="87"/>
                </a:lnTo>
                <a:lnTo>
                  <a:pt x="34" y="81"/>
                </a:lnTo>
                <a:lnTo>
                  <a:pt x="20" y="74"/>
                </a:lnTo>
                <a:lnTo>
                  <a:pt x="9" y="66"/>
                </a:lnTo>
                <a:lnTo>
                  <a:pt x="6" y="62"/>
                </a:lnTo>
                <a:lnTo>
                  <a:pt x="3" y="57"/>
                </a:lnTo>
                <a:lnTo>
                  <a:pt x="0" y="52"/>
                </a:lnTo>
                <a:lnTo>
                  <a:pt x="0" y="48"/>
                </a:lnTo>
                <a:lnTo>
                  <a:pt x="0" y="43"/>
                </a:lnTo>
                <a:lnTo>
                  <a:pt x="3" y="38"/>
                </a:lnTo>
                <a:lnTo>
                  <a:pt x="6" y="33"/>
                </a:lnTo>
                <a:lnTo>
                  <a:pt x="9" y="30"/>
                </a:lnTo>
                <a:lnTo>
                  <a:pt x="20" y="22"/>
                </a:lnTo>
                <a:lnTo>
                  <a:pt x="34" y="14"/>
                </a:lnTo>
                <a:lnTo>
                  <a:pt x="51" y="8"/>
                </a:lnTo>
                <a:lnTo>
                  <a:pt x="70" y="5"/>
                </a:lnTo>
                <a:lnTo>
                  <a:pt x="91" y="2"/>
                </a:lnTo>
                <a:lnTo>
                  <a:pt x="114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85" name="Rectangle 96"/>
          <p:cNvSpPr>
            <a:spLocks noChangeArrowheads="1"/>
          </p:cNvSpPr>
          <p:nvPr/>
        </p:nvSpPr>
        <p:spPr bwMode="auto">
          <a:xfrm>
            <a:off x="4002088" y="3270250"/>
            <a:ext cx="257175" cy="568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pPr algn="ctr"/>
            <a:endParaRPr lang="en-US"/>
          </a:p>
        </p:txBody>
      </p:sp>
      <p:sp>
        <p:nvSpPr>
          <p:cNvPr id="14386" name="Rectangle 97"/>
          <p:cNvSpPr>
            <a:spLocks noChangeArrowheads="1"/>
          </p:cNvSpPr>
          <p:nvPr/>
        </p:nvSpPr>
        <p:spPr bwMode="auto">
          <a:xfrm>
            <a:off x="4002088" y="3270250"/>
            <a:ext cx="257175" cy="56832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pPr algn="ctr"/>
            <a:endParaRPr lang="en-US"/>
          </a:p>
        </p:txBody>
      </p:sp>
      <p:sp>
        <p:nvSpPr>
          <p:cNvPr id="14387" name="Freeform 98"/>
          <p:cNvSpPr>
            <a:spLocks/>
          </p:cNvSpPr>
          <p:nvPr/>
        </p:nvSpPr>
        <p:spPr bwMode="auto">
          <a:xfrm>
            <a:off x="3981450" y="3765550"/>
            <a:ext cx="260350" cy="115888"/>
          </a:xfrm>
          <a:custGeom>
            <a:avLst/>
            <a:gdLst>
              <a:gd name="T0" fmla="*/ 2147483647 w 235"/>
              <a:gd name="T1" fmla="*/ 0 h 110"/>
              <a:gd name="T2" fmla="*/ 2147483647 w 235"/>
              <a:gd name="T3" fmla="*/ 0 h 110"/>
              <a:gd name="T4" fmla="*/ 2147483647 w 235"/>
              <a:gd name="T5" fmla="*/ 2147483647 h 110"/>
              <a:gd name="T6" fmla="*/ 2147483647 w 235"/>
              <a:gd name="T7" fmla="*/ 2147483647 h 110"/>
              <a:gd name="T8" fmla="*/ 2147483647 w 235"/>
              <a:gd name="T9" fmla="*/ 2147483647 h 110"/>
              <a:gd name="T10" fmla="*/ 2147483647 w 235"/>
              <a:gd name="T11" fmla="*/ 2147483647 h 110"/>
              <a:gd name="T12" fmla="*/ 2147483647 w 235"/>
              <a:gd name="T13" fmla="*/ 2147483647 h 110"/>
              <a:gd name="T14" fmla="*/ 2147483647 w 235"/>
              <a:gd name="T15" fmla="*/ 2147483647 h 110"/>
              <a:gd name="T16" fmla="*/ 2147483647 w 235"/>
              <a:gd name="T17" fmla="*/ 2147483647 h 110"/>
              <a:gd name="T18" fmla="*/ 2147483647 w 235"/>
              <a:gd name="T19" fmla="*/ 2147483647 h 110"/>
              <a:gd name="T20" fmla="*/ 2147483647 w 235"/>
              <a:gd name="T21" fmla="*/ 2147483647 h 110"/>
              <a:gd name="T22" fmla="*/ 2147483647 w 235"/>
              <a:gd name="T23" fmla="*/ 2147483647 h 110"/>
              <a:gd name="T24" fmla="*/ 2147483647 w 235"/>
              <a:gd name="T25" fmla="*/ 2147483647 h 110"/>
              <a:gd name="T26" fmla="*/ 2147483647 w 235"/>
              <a:gd name="T27" fmla="*/ 2147483647 h 110"/>
              <a:gd name="T28" fmla="*/ 2147483647 w 235"/>
              <a:gd name="T29" fmla="*/ 2147483647 h 110"/>
              <a:gd name="T30" fmla="*/ 2147483647 w 235"/>
              <a:gd name="T31" fmla="*/ 2147483647 h 110"/>
              <a:gd name="T32" fmla="*/ 2147483647 w 235"/>
              <a:gd name="T33" fmla="*/ 2147483647 h 110"/>
              <a:gd name="T34" fmla="*/ 2147483647 w 235"/>
              <a:gd name="T35" fmla="*/ 2147483647 h 110"/>
              <a:gd name="T36" fmla="*/ 2147483647 w 235"/>
              <a:gd name="T37" fmla="*/ 2147483647 h 110"/>
              <a:gd name="T38" fmla="*/ 2147483647 w 235"/>
              <a:gd name="T39" fmla="*/ 2147483647 h 110"/>
              <a:gd name="T40" fmla="*/ 2147483647 w 235"/>
              <a:gd name="T41" fmla="*/ 2147483647 h 110"/>
              <a:gd name="T42" fmla="*/ 2147483647 w 235"/>
              <a:gd name="T43" fmla="*/ 2147483647 h 110"/>
              <a:gd name="T44" fmla="*/ 2147483647 w 235"/>
              <a:gd name="T45" fmla="*/ 2147483647 h 110"/>
              <a:gd name="T46" fmla="*/ 2147483647 w 235"/>
              <a:gd name="T47" fmla="*/ 2147483647 h 110"/>
              <a:gd name="T48" fmla="*/ 2147483647 w 235"/>
              <a:gd name="T49" fmla="*/ 2147483647 h 110"/>
              <a:gd name="T50" fmla="*/ 2147483647 w 235"/>
              <a:gd name="T51" fmla="*/ 2147483647 h 110"/>
              <a:gd name="T52" fmla="*/ 2147483647 w 235"/>
              <a:gd name="T53" fmla="*/ 2147483647 h 110"/>
              <a:gd name="T54" fmla="*/ 2147483647 w 235"/>
              <a:gd name="T55" fmla="*/ 2147483647 h 110"/>
              <a:gd name="T56" fmla="*/ 2147483647 w 235"/>
              <a:gd name="T57" fmla="*/ 2147483647 h 110"/>
              <a:gd name="T58" fmla="*/ 2147483647 w 235"/>
              <a:gd name="T59" fmla="*/ 2147483647 h 110"/>
              <a:gd name="T60" fmla="*/ 0 w 235"/>
              <a:gd name="T61" fmla="*/ 2147483647 h 110"/>
              <a:gd name="T62" fmla="*/ 2147483647 w 235"/>
              <a:gd name="T63" fmla="*/ 2147483647 h 110"/>
              <a:gd name="T64" fmla="*/ 2147483647 w 235"/>
              <a:gd name="T65" fmla="*/ 2147483647 h 110"/>
              <a:gd name="T66" fmla="*/ 2147483647 w 235"/>
              <a:gd name="T67" fmla="*/ 2147483647 h 110"/>
              <a:gd name="T68" fmla="*/ 2147483647 w 235"/>
              <a:gd name="T69" fmla="*/ 2147483647 h 110"/>
              <a:gd name="T70" fmla="*/ 2147483647 w 235"/>
              <a:gd name="T71" fmla="*/ 2147483647 h 110"/>
              <a:gd name="T72" fmla="*/ 2147483647 w 235"/>
              <a:gd name="T73" fmla="*/ 2147483647 h 110"/>
              <a:gd name="T74" fmla="*/ 2147483647 w 235"/>
              <a:gd name="T75" fmla="*/ 2147483647 h 110"/>
              <a:gd name="T76" fmla="*/ 2147483647 w 235"/>
              <a:gd name="T77" fmla="*/ 2147483647 h 110"/>
              <a:gd name="T78" fmla="*/ 2147483647 w 235"/>
              <a:gd name="T79" fmla="*/ 0 h 110"/>
              <a:gd name="T80" fmla="*/ 2147483647 w 235"/>
              <a:gd name="T81" fmla="*/ 0 h 11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35"/>
              <a:gd name="T124" fmla="*/ 0 h 110"/>
              <a:gd name="T125" fmla="*/ 235 w 235"/>
              <a:gd name="T126" fmla="*/ 110 h 11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35" h="110">
                <a:moveTo>
                  <a:pt x="118" y="0"/>
                </a:moveTo>
                <a:lnTo>
                  <a:pt x="141" y="0"/>
                </a:lnTo>
                <a:lnTo>
                  <a:pt x="164" y="3"/>
                </a:lnTo>
                <a:lnTo>
                  <a:pt x="183" y="9"/>
                </a:lnTo>
                <a:lnTo>
                  <a:pt x="200" y="16"/>
                </a:lnTo>
                <a:lnTo>
                  <a:pt x="215" y="24"/>
                </a:lnTo>
                <a:lnTo>
                  <a:pt x="226" y="33"/>
                </a:lnTo>
                <a:lnTo>
                  <a:pt x="229" y="38"/>
                </a:lnTo>
                <a:lnTo>
                  <a:pt x="232" y="44"/>
                </a:lnTo>
                <a:lnTo>
                  <a:pt x="235" y="49"/>
                </a:lnTo>
                <a:lnTo>
                  <a:pt x="235" y="55"/>
                </a:lnTo>
                <a:lnTo>
                  <a:pt x="235" y="60"/>
                </a:lnTo>
                <a:lnTo>
                  <a:pt x="232" y="66"/>
                </a:lnTo>
                <a:lnTo>
                  <a:pt x="229" y="71"/>
                </a:lnTo>
                <a:lnTo>
                  <a:pt x="226" y="77"/>
                </a:lnTo>
                <a:lnTo>
                  <a:pt x="215" y="87"/>
                </a:lnTo>
                <a:lnTo>
                  <a:pt x="200" y="95"/>
                </a:lnTo>
                <a:lnTo>
                  <a:pt x="183" y="101"/>
                </a:lnTo>
                <a:lnTo>
                  <a:pt x="164" y="106"/>
                </a:lnTo>
                <a:lnTo>
                  <a:pt x="141" y="109"/>
                </a:lnTo>
                <a:lnTo>
                  <a:pt x="118" y="110"/>
                </a:lnTo>
                <a:lnTo>
                  <a:pt x="94" y="109"/>
                </a:lnTo>
                <a:lnTo>
                  <a:pt x="73" y="106"/>
                </a:lnTo>
                <a:lnTo>
                  <a:pt x="53" y="101"/>
                </a:lnTo>
                <a:lnTo>
                  <a:pt x="34" y="95"/>
                </a:lnTo>
                <a:lnTo>
                  <a:pt x="20" y="87"/>
                </a:lnTo>
                <a:lnTo>
                  <a:pt x="10" y="77"/>
                </a:lnTo>
                <a:lnTo>
                  <a:pt x="6" y="71"/>
                </a:lnTo>
                <a:lnTo>
                  <a:pt x="3" y="66"/>
                </a:lnTo>
                <a:lnTo>
                  <a:pt x="2" y="60"/>
                </a:lnTo>
                <a:lnTo>
                  <a:pt x="0" y="55"/>
                </a:lnTo>
                <a:lnTo>
                  <a:pt x="2" y="49"/>
                </a:lnTo>
                <a:lnTo>
                  <a:pt x="3" y="44"/>
                </a:lnTo>
                <a:lnTo>
                  <a:pt x="6" y="38"/>
                </a:lnTo>
                <a:lnTo>
                  <a:pt x="10" y="33"/>
                </a:lnTo>
                <a:lnTo>
                  <a:pt x="20" y="24"/>
                </a:lnTo>
                <a:lnTo>
                  <a:pt x="34" y="16"/>
                </a:lnTo>
                <a:lnTo>
                  <a:pt x="53" y="9"/>
                </a:lnTo>
                <a:lnTo>
                  <a:pt x="73" y="3"/>
                </a:lnTo>
                <a:lnTo>
                  <a:pt x="94" y="0"/>
                </a:lnTo>
                <a:lnTo>
                  <a:pt x="1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88" name="Freeform 99"/>
          <p:cNvSpPr>
            <a:spLocks/>
          </p:cNvSpPr>
          <p:nvPr/>
        </p:nvSpPr>
        <p:spPr bwMode="auto">
          <a:xfrm>
            <a:off x="3989388" y="3765550"/>
            <a:ext cx="258762" cy="115888"/>
          </a:xfrm>
          <a:custGeom>
            <a:avLst/>
            <a:gdLst>
              <a:gd name="T0" fmla="*/ 2147483647 w 235"/>
              <a:gd name="T1" fmla="*/ 0 h 110"/>
              <a:gd name="T2" fmla="*/ 2147483647 w 235"/>
              <a:gd name="T3" fmla="*/ 0 h 110"/>
              <a:gd name="T4" fmla="*/ 2147483647 w 235"/>
              <a:gd name="T5" fmla="*/ 2147483647 h 110"/>
              <a:gd name="T6" fmla="*/ 2147483647 w 235"/>
              <a:gd name="T7" fmla="*/ 2147483647 h 110"/>
              <a:gd name="T8" fmla="*/ 2147483647 w 235"/>
              <a:gd name="T9" fmla="*/ 2147483647 h 110"/>
              <a:gd name="T10" fmla="*/ 2147483647 w 235"/>
              <a:gd name="T11" fmla="*/ 2147483647 h 110"/>
              <a:gd name="T12" fmla="*/ 2147483647 w 235"/>
              <a:gd name="T13" fmla="*/ 2147483647 h 110"/>
              <a:gd name="T14" fmla="*/ 2147483647 w 235"/>
              <a:gd name="T15" fmla="*/ 2147483647 h 110"/>
              <a:gd name="T16" fmla="*/ 2147483647 w 235"/>
              <a:gd name="T17" fmla="*/ 2147483647 h 110"/>
              <a:gd name="T18" fmla="*/ 2147483647 w 235"/>
              <a:gd name="T19" fmla="*/ 2147483647 h 110"/>
              <a:gd name="T20" fmla="*/ 2147483647 w 235"/>
              <a:gd name="T21" fmla="*/ 2147483647 h 110"/>
              <a:gd name="T22" fmla="*/ 2147483647 w 235"/>
              <a:gd name="T23" fmla="*/ 2147483647 h 110"/>
              <a:gd name="T24" fmla="*/ 2147483647 w 235"/>
              <a:gd name="T25" fmla="*/ 2147483647 h 110"/>
              <a:gd name="T26" fmla="*/ 2147483647 w 235"/>
              <a:gd name="T27" fmla="*/ 2147483647 h 110"/>
              <a:gd name="T28" fmla="*/ 2147483647 w 235"/>
              <a:gd name="T29" fmla="*/ 2147483647 h 110"/>
              <a:gd name="T30" fmla="*/ 2147483647 w 235"/>
              <a:gd name="T31" fmla="*/ 2147483647 h 110"/>
              <a:gd name="T32" fmla="*/ 2147483647 w 235"/>
              <a:gd name="T33" fmla="*/ 2147483647 h 110"/>
              <a:gd name="T34" fmla="*/ 2147483647 w 235"/>
              <a:gd name="T35" fmla="*/ 2147483647 h 110"/>
              <a:gd name="T36" fmla="*/ 2147483647 w 235"/>
              <a:gd name="T37" fmla="*/ 2147483647 h 110"/>
              <a:gd name="T38" fmla="*/ 2147483647 w 235"/>
              <a:gd name="T39" fmla="*/ 2147483647 h 110"/>
              <a:gd name="T40" fmla="*/ 2147483647 w 235"/>
              <a:gd name="T41" fmla="*/ 2147483647 h 110"/>
              <a:gd name="T42" fmla="*/ 2147483647 w 235"/>
              <a:gd name="T43" fmla="*/ 2147483647 h 110"/>
              <a:gd name="T44" fmla="*/ 2147483647 w 235"/>
              <a:gd name="T45" fmla="*/ 2147483647 h 110"/>
              <a:gd name="T46" fmla="*/ 2147483647 w 235"/>
              <a:gd name="T47" fmla="*/ 2147483647 h 110"/>
              <a:gd name="T48" fmla="*/ 2147483647 w 235"/>
              <a:gd name="T49" fmla="*/ 2147483647 h 110"/>
              <a:gd name="T50" fmla="*/ 2147483647 w 235"/>
              <a:gd name="T51" fmla="*/ 2147483647 h 110"/>
              <a:gd name="T52" fmla="*/ 2147483647 w 235"/>
              <a:gd name="T53" fmla="*/ 2147483647 h 110"/>
              <a:gd name="T54" fmla="*/ 2147483647 w 235"/>
              <a:gd name="T55" fmla="*/ 2147483647 h 110"/>
              <a:gd name="T56" fmla="*/ 2147483647 w 235"/>
              <a:gd name="T57" fmla="*/ 2147483647 h 110"/>
              <a:gd name="T58" fmla="*/ 2147483647 w 235"/>
              <a:gd name="T59" fmla="*/ 2147483647 h 110"/>
              <a:gd name="T60" fmla="*/ 0 w 235"/>
              <a:gd name="T61" fmla="*/ 2147483647 h 110"/>
              <a:gd name="T62" fmla="*/ 2147483647 w 235"/>
              <a:gd name="T63" fmla="*/ 2147483647 h 110"/>
              <a:gd name="T64" fmla="*/ 2147483647 w 235"/>
              <a:gd name="T65" fmla="*/ 2147483647 h 110"/>
              <a:gd name="T66" fmla="*/ 2147483647 w 235"/>
              <a:gd name="T67" fmla="*/ 2147483647 h 110"/>
              <a:gd name="T68" fmla="*/ 2147483647 w 235"/>
              <a:gd name="T69" fmla="*/ 2147483647 h 110"/>
              <a:gd name="T70" fmla="*/ 2147483647 w 235"/>
              <a:gd name="T71" fmla="*/ 2147483647 h 110"/>
              <a:gd name="T72" fmla="*/ 2147483647 w 235"/>
              <a:gd name="T73" fmla="*/ 2147483647 h 110"/>
              <a:gd name="T74" fmla="*/ 2147483647 w 235"/>
              <a:gd name="T75" fmla="*/ 2147483647 h 110"/>
              <a:gd name="T76" fmla="*/ 2147483647 w 235"/>
              <a:gd name="T77" fmla="*/ 2147483647 h 110"/>
              <a:gd name="T78" fmla="*/ 2147483647 w 235"/>
              <a:gd name="T79" fmla="*/ 0 h 110"/>
              <a:gd name="T80" fmla="*/ 2147483647 w 235"/>
              <a:gd name="T81" fmla="*/ 0 h 11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35"/>
              <a:gd name="T124" fmla="*/ 0 h 110"/>
              <a:gd name="T125" fmla="*/ 235 w 235"/>
              <a:gd name="T126" fmla="*/ 110 h 11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35" h="110">
                <a:moveTo>
                  <a:pt x="118" y="0"/>
                </a:moveTo>
                <a:lnTo>
                  <a:pt x="141" y="0"/>
                </a:lnTo>
                <a:lnTo>
                  <a:pt x="164" y="3"/>
                </a:lnTo>
                <a:lnTo>
                  <a:pt x="183" y="9"/>
                </a:lnTo>
                <a:lnTo>
                  <a:pt x="200" y="16"/>
                </a:lnTo>
                <a:lnTo>
                  <a:pt x="215" y="24"/>
                </a:lnTo>
                <a:lnTo>
                  <a:pt x="226" y="33"/>
                </a:lnTo>
                <a:lnTo>
                  <a:pt x="229" y="38"/>
                </a:lnTo>
                <a:lnTo>
                  <a:pt x="232" y="44"/>
                </a:lnTo>
                <a:lnTo>
                  <a:pt x="235" y="49"/>
                </a:lnTo>
                <a:lnTo>
                  <a:pt x="235" y="55"/>
                </a:lnTo>
                <a:lnTo>
                  <a:pt x="235" y="60"/>
                </a:lnTo>
                <a:lnTo>
                  <a:pt x="232" y="66"/>
                </a:lnTo>
                <a:lnTo>
                  <a:pt x="229" y="71"/>
                </a:lnTo>
                <a:lnTo>
                  <a:pt x="226" y="77"/>
                </a:lnTo>
                <a:lnTo>
                  <a:pt x="215" y="87"/>
                </a:lnTo>
                <a:lnTo>
                  <a:pt x="200" y="95"/>
                </a:lnTo>
                <a:lnTo>
                  <a:pt x="183" y="101"/>
                </a:lnTo>
                <a:lnTo>
                  <a:pt x="164" y="106"/>
                </a:lnTo>
                <a:lnTo>
                  <a:pt x="141" y="109"/>
                </a:lnTo>
                <a:lnTo>
                  <a:pt x="118" y="110"/>
                </a:lnTo>
                <a:lnTo>
                  <a:pt x="94" y="109"/>
                </a:lnTo>
                <a:lnTo>
                  <a:pt x="73" y="106"/>
                </a:lnTo>
                <a:lnTo>
                  <a:pt x="53" y="101"/>
                </a:lnTo>
                <a:lnTo>
                  <a:pt x="34" y="95"/>
                </a:lnTo>
                <a:lnTo>
                  <a:pt x="20" y="87"/>
                </a:lnTo>
                <a:lnTo>
                  <a:pt x="10" y="77"/>
                </a:lnTo>
                <a:lnTo>
                  <a:pt x="6" y="71"/>
                </a:lnTo>
                <a:lnTo>
                  <a:pt x="3" y="66"/>
                </a:lnTo>
                <a:lnTo>
                  <a:pt x="2" y="60"/>
                </a:lnTo>
                <a:lnTo>
                  <a:pt x="0" y="55"/>
                </a:lnTo>
                <a:lnTo>
                  <a:pt x="2" y="49"/>
                </a:lnTo>
                <a:lnTo>
                  <a:pt x="3" y="44"/>
                </a:lnTo>
                <a:lnTo>
                  <a:pt x="6" y="38"/>
                </a:lnTo>
                <a:lnTo>
                  <a:pt x="10" y="33"/>
                </a:lnTo>
                <a:lnTo>
                  <a:pt x="20" y="24"/>
                </a:lnTo>
                <a:lnTo>
                  <a:pt x="34" y="16"/>
                </a:lnTo>
                <a:lnTo>
                  <a:pt x="53" y="9"/>
                </a:lnTo>
                <a:lnTo>
                  <a:pt x="73" y="3"/>
                </a:lnTo>
                <a:lnTo>
                  <a:pt x="94" y="0"/>
                </a:lnTo>
                <a:lnTo>
                  <a:pt x="118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89" name="Rectangle 100"/>
          <p:cNvSpPr>
            <a:spLocks noChangeArrowheads="1"/>
          </p:cNvSpPr>
          <p:nvPr/>
        </p:nvSpPr>
        <p:spPr bwMode="auto">
          <a:xfrm>
            <a:off x="4008438" y="3679825"/>
            <a:ext cx="233362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pPr algn="ctr"/>
            <a:endParaRPr lang="en-US"/>
          </a:p>
        </p:txBody>
      </p:sp>
      <p:sp>
        <p:nvSpPr>
          <p:cNvPr id="14390" name="Freeform 102"/>
          <p:cNvSpPr>
            <a:spLocks/>
          </p:cNvSpPr>
          <p:nvPr/>
        </p:nvSpPr>
        <p:spPr bwMode="auto">
          <a:xfrm>
            <a:off x="3995738" y="3206750"/>
            <a:ext cx="255587" cy="103188"/>
          </a:xfrm>
          <a:custGeom>
            <a:avLst/>
            <a:gdLst>
              <a:gd name="T0" fmla="*/ 2147483647 w 229"/>
              <a:gd name="T1" fmla="*/ 0 h 96"/>
              <a:gd name="T2" fmla="*/ 2147483647 w 229"/>
              <a:gd name="T3" fmla="*/ 0 h 96"/>
              <a:gd name="T4" fmla="*/ 2147483647 w 229"/>
              <a:gd name="T5" fmla="*/ 2147483647 h 96"/>
              <a:gd name="T6" fmla="*/ 2147483647 w 229"/>
              <a:gd name="T7" fmla="*/ 2147483647 h 96"/>
              <a:gd name="T8" fmla="*/ 2147483647 w 229"/>
              <a:gd name="T9" fmla="*/ 2147483647 h 96"/>
              <a:gd name="T10" fmla="*/ 2147483647 w 229"/>
              <a:gd name="T11" fmla="*/ 2147483647 h 96"/>
              <a:gd name="T12" fmla="*/ 2147483647 w 229"/>
              <a:gd name="T13" fmla="*/ 2147483647 h 96"/>
              <a:gd name="T14" fmla="*/ 2147483647 w 229"/>
              <a:gd name="T15" fmla="*/ 2147483647 h 96"/>
              <a:gd name="T16" fmla="*/ 2147483647 w 229"/>
              <a:gd name="T17" fmla="*/ 2147483647 h 96"/>
              <a:gd name="T18" fmla="*/ 2147483647 w 229"/>
              <a:gd name="T19" fmla="*/ 2147483647 h 96"/>
              <a:gd name="T20" fmla="*/ 2147483647 w 229"/>
              <a:gd name="T21" fmla="*/ 2147483647 h 96"/>
              <a:gd name="T22" fmla="*/ 2147483647 w 229"/>
              <a:gd name="T23" fmla="*/ 2147483647 h 96"/>
              <a:gd name="T24" fmla="*/ 2147483647 w 229"/>
              <a:gd name="T25" fmla="*/ 2147483647 h 96"/>
              <a:gd name="T26" fmla="*/ 2147483647 w 229"/>
              <a:gd name="T27" fmla="*/ 2147483647 h 96"/>
              <a:gd name="T28" fmla="*/ 2147483647 w 229"/>
              <a:gd name="T29" fmla="*/ 2147483647 h 96"/>
              <a:gd name="T30" fmla="*/ 2147483647 w 229"/>
              <a:gd name="T31" fmla="*/ 2147483647 h 96"/>
              <a:gd name="T32" fmla="*/ 2147483647 w 229"/>
              <a:gd name="T33" fmla="*/ 2147483647 h 96"/>
              <a:gd name="T34" fmla="*/ 2147483647 w 229"/>
              <a:gd name="T35" fmla="*/ 2147483647 h 96"/>
              <a:gd name="T36" fmla="*/ 2147483647 w 229"/>
              <a:gd name="T37" fmla="*/ 2147483647 h 96"/>
              <a:gd name="T38" fmla="*/ 2147483647 w 229"/>
              <a:gd name="T39" fmla="*/ 2147483647 h 96"/>
              <a:gd name="T40" fmla="*/ 2147483647 w 229"/>
              <a:gd name="T41" fmla="*/ 2147483647 h 96"/>
              <a:gd name="T42" fmla="*/ 2147483647 w 229"/>
              <a:gd name="T43" fmla="*/ 2147483647 h 96"/>
              <a:gd name="T44" fmla="*/ 2147483647 w 229"/>
              <a:gd name="T45" fmla="*/ 2147483647 h 96"/>
              <a:gd name="T46" fmla="*/ 2147483647 w 229"/>
              <a:gd name="T47" fmla="*/ 2147483647 h 96"/>
              <a:gd name="T48" fmla="*/ 2147483647 w 229"/>
              <a:gd name="T49" fmla="*/ 2147483647 h 96"/>
              <a:gd name="T50" fmla="*/ 2147483647 w 229"/>
              <a:gd name="T51" fmla="*/ 2147483647 h 96"/>
              <a:gd name="T52" fmla="*/ 2147483647 w 229"/>
              <a:gd name="T53" fmla="*/ 2147483647 h 96"/>
              <a:gd name="T54" fmla="*/ 2147483647 w 229"/>
              <a:gd name="T55" fmla="*/ 2147483647 h 96"/>
              <a:gd name="T56" fmla="*/ 2147483647 w 229"/>
              <a:gd name="T57" fmla="*/ 2147483647 h 96"/>
              <a:gd name="T58" fmla="*/ 2147483647 w 229"/>
              <a:gd name="T59" fmla="*/ 2147483647 h 96"/>
              <a:gd name="T60" fmla="*/ 0 w 229"/>
              <a:gd name="T61" fmla="*/ 2147483647 h 96"/>
              <a:gd name="T62" fmla="*/ 2147483647 w 229"/>
              <a:gd name="T63" fmla="*/ 2147483647 h 96"/>
              <a:gd name="T64" fmla="*/ 2147483647 w 229"/>
              <a:gd name="T65" fmla="*/ 2147483647 h 96"/>
              <a:gd name="T66" fmla="*/ 2147483647 w 229"/>
              <a:gd name="T67" fmla="*/ 2147483647 h 96"/>
              <a:gd name="T68" fmla="*/ 2147483647 w 229"/>
              <a:gd name="T69" fmla="*/ 2147483647 h 96"/>
              <a:gd name="T70" fmla="*/ 2147483647 w 229"/>
              <a:gd name="T71" fmla="*/ 2147483647 h 96"/>
              <a:gd name="T72" fmla="*/ 2147483647 w 229"/>
              <a:gd name="T73" fmla="*/ 2147483647 h 96"/>
              <a:gd name="T74" fmla="*/ 2147483647 w 229"/>
              <a:gd name="T75" fmla="*/ 2147483647 h 96"/>
              <a:gd name="T76" fmla="*/ 2147483647 w 229"/>
              <a:gd name="T77" fmla="*/ 2147483647 h 96"/>
              <a:gd name="T78" fmla="*/ 2147483647 w 229"/>
              <a:gd name="T79" fmla="*/ 0 h 96"/>
              <a:gd name="T80" fmla="*/ 2147483647 w 229"/>
              <a:gd name="T81" fmla="*/ 0 h 9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29"/>
              <a:gd name="T124" fmla="*/ 0 h 96"/>
              <a:gd name="T125" fmla="*/ 229 w 229"/>
              <a:gd name="T126" fmla="*/ 96 h 9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29" h="96">
                <a:moveTo>
                  <a:pt x="114" y="0"/>
                </a:moveTo>
                <a:lnTo>
                  <a:pt x="138" y="0"/>
                </a:lnTo>
                <a:lnTo>
                  <a:pt x="159" y="3"/>
                </a:lnTo>
                <a:lnTo>
                  <a:pt x="178" y="8"/>
                </a:lnTo>
                <a:lnTo>
                  <a:pt x="195" y="14"/>
                </a:lnTo>
                <a:lnTo>
                  <a:pt x="209" y="21"/>
                </a:lnTo>
                <a:lnTo>
                  <a:pt x="219" y="29"/>
                </a:lnTo>
                <a:lnTo>
                  <a:pt x="223" y="33"/>
                </a:lnTo>
                <a:lnTo>
                  <a:pt x="226" y="38"/>
                </a:lnTo>
                <a:lnTo>
                  <a:pt x="227" y="43"/>
                </a:lnTo>
                <a:lnTo>
                  <a:pt x="229" y="47"/>
                </a:lnTo>
                <a:lnTo>
                  <a:pt x="227" y="52"/>
                </a:lnTo>
                <a:lnTo>
                  <a:pt x="226" y="57"/>
                </a:lnTo>
                <a:lnTo>
                  <a:pt x="223" y="62"/>
                </a:lnTo>
                <a:lnTo>
                  <a:pt x="219" y="66"/>
                </a:lnTo>
                <a:lnTo>
                  <a:pt x="209" y="74"/>
                </a:lnTo>
                <a:lnTo>
                  <a:pt x="195" y="82"/>
                </a:lnTo>
                <a:lnTo>
                  <a:pt x="178" y="87"/>
                </a:lnTo>
                <a:lnTo>
                  <a:pt x="159" y="92"/>
                </a:lnTo>
                <a:lnTo>
                  <a:pt x="138" y="95"/>
                </a:lnTo>
                <a:lnTo>
                  <a:pt x="114" y="96"/>
                </a:lnTo>
                <a:lnTo>
                  <a:pt x="91" y="95"/>
                </a:lnTo>
                <a:lnTo>
                  <a:pt x="70" y="92"/>
                </a:lnTo>
                <a:lnTo>
                  <a:pt x="51" y="87"/>
                </a:lnTo>
                <a:lnTo>
                  <a:pt x="34" y="82"/>
                </a:lnTo>
                <a:lnTo>
                  <a:pt x="20" y="74"/>
                </a:lnTo>
                <a:lnTo>
                  <a:pt x="10" y="66"/>
                </a:lnTo>
                <a:lnTo>
                  <a:pt x="6" y="62"/>
                </a:lnTo>
                <a:lnTo>
                  <a:pt x="3" y="57"/>
                </a:lnTo>
                <a:lnTo>
                  <a:pt x="2" y="52"/>
                </a:lnTo>
                <a:lnTo>
                  <a:pt x="0" y="47"/>
                </a:lnTo>
                <a:lnTo>
                  <a:pt x="2" y="43"/>
                </a:lnTo>
                <a:lnTo>
                  <a:pt x="3" y="38"/>
                </a:lnTo>
                <a:lnTo>
                  <a:pt x="6" y="33"/>
                </a:lnTo>
                <a:lnTo>
                  <a:pt x="10" y="29"/>
                </a:lnTo>
                <a:lnTo>
                  <a:pt x="20" y="21"/>
                </a:lnTo>
                <a:lnTo>
                  <a:pt x="34" y="14"/>
                </a:lnTo>
                <a:lnTo>
                  <a:pt x="51" y="8"/>
                </a:lnTo>
                <a:lnTo>
                  <a:pt x="70" y="3"/>
                </a:lnTo>
                <a:lnTo>
                  <a:pt x="91" y="0"/>
                </a:lnTo>
                <a:lnTo>
                  <a:pt x="1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91" name="Freeform 103"/>
          <p:cNvSpPr>
            <a:spLocks/>
          </p:cNvSpPr>
          <p:nvPr/>
        </p:nvSpPr>
        <p:spPr bwMode="auto">
          <a:xfrm>
            <a:off x="3995738" y="3206750"/>
            <a:ext cx="255587" cy="103188"/>
          </a:xfrm>
          <a:custGeom>
            <a:avLst/>
            <a:gdLst>
              <a:gd name="T0" fmla="*/ 2147483647 w 229"/>
              <a:gd name="T1" fmla="*/ 0 h 96"/>
              <a:gd name="T2" fmla="*/ 2147483647 w 229"/>
              <a:gd name="T3" fmla="*/ 0 h 96"/>
              <a:gd name="T4" fmla="*/ 2147483647 w 229"/>
              <a:gd name="T5" fmla="*/ 2147483647 h 96"/>
              <a:gd name="T6" fmla="*/ 2147483647 w 229"/>
              <a:gd name="T7" fmla="*/ 2147483647 h 96"/>
              <a:gd name="T8" fmla="*/ 2147483647 w 229"/>
              <a:gd name="T9" fmla="*/ 2147483647 h 96"/>
              <a:gd name="T10" fmla="*/ 2147483647 w 229"/>
              <a:gd name="T11" fmla="*/ 2147483647 h 96"/>
              <a:gd name="T12" fmla="*/ 2147483647 w 229"/>
              <a:gd name="T13" fmla="*/ 2147483647 h 96"/>
              <a:gd name="T14" fmla="*/ 2147483647 w 229"/>
              <a:gd name="T15" fmla="*/ 2147483647 h 96"/>
              <a:gd name="T16" fmla="*/ 2147483647 w 229"/>
              <a:gd name="T17" fmla="*/ 2147483647 h 96"/>
              <a:gd name="T18" fmla="*/ 2147483647 w 229"/>
              <a:gd name="T19" fmla="*/ 2147483647 h 96"/>
              <a:gd name="T20" fmla="*/ 2147483647 w 229"/>
              <a:gd name="T21" fmla="*/ 2147483647 h 96"/>
              <a:gd name="T22" fmla="*/ 2147483647 w 229"/>
              <a:gd name="T23" fmla="*/ 2147483647 h 96"/>
              <a:gd name="T24" fmla="*/ 2147483647 w 229"/>
              <a:gd name="T25" fmla="*/ 2147483647 h 96"/>
              <a:gd name="T26" fmla="*/ 2147483647 w 229"/>
              <a:gd name="T27" fmla="*/ 2147483647 h 96"/>
              <a:gd name="T28" fmla="*/ 2147483647 w 229"/>
              <a:gd name="T29" fmla="*/ 2147483647 h 96"/>
              <a:gd name="T30" fmla="*/ 2147483647 w 229"/>
              <a:gd name="T31" fmla="*/ 2147483647 h 96"/>
              <a:gd name="T32" fmla="*/ 2147483647 w 229"/>
              <a:gd name="T33" fmla="*/ 2147483647 h 96"/>
              <a:gd name="T34" fmla="*/ 2147483647 w 229"/>
              <a:gd name="T35" fmla="*/ 2147483647 h 96"/>
              <a:gd name="T36" fmla="*/ 2147483647 w 229"/>
              <a:gd name="T37" fmla="*/ 2147483647 h 96"/>
              <a:gd name="T38" fmla="*/ 2147483647 w 229"/>
              <a:gd name="T39" fmla="*/ 2147483647 h 96"/>
              <a:gd name="T40" fmla="*/ 2147483647 w 229"/>
              <a:gd name="T41" fmla="*/ 2147483647 h 96"/>
              <a:gd name="T42" fmla="*/ 2147483647 w 229"/>
              <a:gd name="T43" fmla="*/ 2147483647 h 96"/>
              <a:gd name="T44" fmla="*/ 2147483647 w 229"/>
              <a:gd name="T45" fmla="*/ 2147483647 h 96"/>
              <a:gd name="T46" fmla="*/ 2147483647 w 229"/>
              <a:gd name="T47" fmla="*/ 2147483647 h 96"/>
              <a:gd name="T48" fmla="*/ 2147483647 w 229"/>
              <a:gd name="T49" fmla="*/ 2147483647 h 96"/>
              <a:gd name="T50" fmla="*/ 2147483647 w 229"/>
              <a:gd name="T51" fmla="*/ 2147483647 h 96"/>
              <a:gd name="T52" fmla="*/ 2147483647 w 229"/>
              <a:gd name="T53" fmla="*/ 2147483647 h 96"/>
              <a:gd name="T54" fmla="*/ 2147483647 w 229"/>
              <a:gd name="T55" fmla="*/ 2147483647 h 96"/>
              <a:gd name="T56" fmla="*/ 2147483647 w 229"/>
              <a:gd name="T57" fmla="*/ 2147483647 h 96"/>
              <a:gd name="T58" fmla="*/ 2147483647 w 229"/>
              <a:gd name="T59" fmla="*/ 2147483647 h 96"/>
              <a:gd name="T60" fmla="*/ 0 w 229"/>
              <a:gd name="T61" fmla="*/ 2147483647 h 96"/>
              <a:gd name="T62" fmla="*/ 2147483647 w 229"/>
              <a:gd name="T63" fmla="*/ 2147483647 h 96"/>
              <a:gd name="T64" fmla="*/ 2147483647 w 229"/>
              <a:gd name="T65" fmla="*/ 2147483647 h 96"/>
              <a:gd name="T66" fmla="*/ 2147483647 w 229"/>
              <a:gd name="T67" fmla="*/ 2147483647 h 96"/>
              <a:gd name="T68" fmla="*/ 2147483647 w 229"/>
              <a:gd name="T69" fmla="*/ 2147483647 h 96"/>
              <a:gd name="T70" fmla="*/ 2147483647 w 229"/>
              <a:gd name="T71" fmla="*/ 2147483647 h 96"/>
              <a:gd name="T72" fmla="*/ 2147483647 w 229"/>
              <a:gd name="T73" fmla="*/ 2147483647 h 96"/>
              <a:gd name="T74" fmla="*/ 2147483647 w 229"/>
              <a:gd name="T75" fmla="*/ 2147483647 h 96"/>
              <a:gd name="T76" fmla="*/ 2147483647 w 229"/>
              <a:gd name="T77" fmla="*/ 2147483647 h 96"/>
              <a:gd name="T78" fmla="*/ 2147483647 w 229"/>
              <a:gd name="T79" fmla="*/ 0 h 96"/>
              <a:gd name="T80" fmla="*/ 2147483647 w 229"/>
              <a:gd name="T81" fmla="*/ 0 h 9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29"/>
              <a:gd name="T124" fmla="*/ 0 h 96"/>
              <a:gd name="T125" fmla="*/ 229 w 229"/>
              <a:gd name="T126" fmla="*/ 96 h 9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29" h="96">
                <a:moveTo>
                  <a:pt x="114" y="0"/>
                </a:moveTo>
                <a:lnTo>
                  <a:pt x="138" y="0"/>
                </a:lnTo>
                <a:lnTo>
                  <a:pt x="159" y="3"/>
                </a:lnTo>
                <a:lnTo>
                  <a:pt x="178" y="8"/>
                </a:lnTo>
                <a:lnTo>
                  <a:pt x="195" y="14"/>
                </a:lnTo>
                <a:lnTo>
                  <a:pt x="209" y="21"/>
                </a:lnTo>
                <a:lnTo>
                  <a:pt x="219" y="29"/>
                </a:lnTo>
                <a:lnTo>
                  <a:pt x="223" y="33"/>
                </a:lnTo>
                <a:lnTo>
                  <a:pt x="226" y="38"/>
                </a:lnTo>
                <a:lnTo>
                  <a:pt x="227" y="43"/>
                </a:lnTo>
                <a:lnTo>
                  <a:pt x="229" y="47"/>
                </a:lnTo>
                <a:lnTo>
                  <a:pt x="227" y="52"/>
                </a:lnTo>
                <a:lnTo>
                  <a:pt x="226" y="57"/>
                </a:lnTo>
                <a:lnTo>
                  <a:pt x="223" y="62"/>
                </a:lnTo>
                <a:lnTo>
                  <a:pt x="219" y="66"/>
                </a:lnTo>
                <a:lnTo>
                  <a:pt x="209" y="74"/>
                </a:lnTo>
                <a:lnTo>
                  <a:pt x="195" y="82"/>
                </a:lnTo>
                <a:lnTo>
                  <a:pt x="178" y="87"/>
                </a:lnTo>
                <a:lnTo>
                  <a:pt x="159" y="92"/>
                </a:lnTo>
                <a:lnTo>
                  <a:pt x="138" y="95"/>
                </a:lnTo>
                <a:lnTo>
                  <a:pt x="114" y="96"/>
                </a:lnTo>
                <a:lnTo>
                  <a:pt x="91" y="95"/>
                </a:lnTo>
                <a:lnTo>
                  <a:pt x="70" y="92"/>
                </a:lnTo>
                <a:lnTo>
                  <a:pt x="51" y="87"/>
                </a:lnTo>
                <a:lnTo>
                  <a:pt x="34" y="82"/>
                </a:lnTo>
                <a:lnTo>
                  <a:pt x="20" y="74"/>
                </a:lnTo>
                <a:lnTo>
                  <a:pt x="10" y="66"/>
                </a:lnTo>
                <a:lnTo>
                  <a:pt x="6" y="62"/>
                </a:lnTo>
                <a:lnTo>
                  <a:pt x="3" y="57"/>
                </a:lnTo>
                <a:lnTo>
                  <a:pt x="2" y="52"/>
                </a:lnTo>
                <a:lnTo>
                  <a:pt x="0" y="47"/>
                </a:lnTo>
                <a:lnTo>
                  <a:pt x="2" y="43"/>
                </a:lnTo>
                <a:lnTo>
                  <a:pt x="3" y="38"/>
                </a:lnTo>
                <a:lnTo>
                  <a:pt x="6" y="33"/>
                </a:lnTo>
                <a:lnTo>
                  <a:pt x="10" y="29"/>
                </a:lnTo>
                <a:lnTo>
                  <a:pt x="20" y="21"/>
                </a:lnTo>
                <a:lnTo>
                  <a:pt x="34" y="14"/>
                </a:lnTo>
                <a:lnTo>
                  <a:pt x="51" y="8"/>
                </a:lnTo>
                <a:lnTo>
                  <a:pt x="70" y="3"/>
                </a:lnTo>
                <a:lnTo>
                  <a:pt x="91" y="0"/>
                </a:lnTo>
                <a:lnTo>
                  <a:pt x="114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92" name="Freeform 104"/>
          <p:cNvSpPr>
            <a:spLocks/>
          </p:cNvSpPr>
          <p:nvPr/>
        </p:nvSpPr>
        <p:spPr bwMode="auto">
          <a:xfrm>
            <a:off x="2371725" y="3527425"/>
            <a:ext cx="66675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0" y="23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5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5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8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93" name="Freeform 105"/>
          <p:cNvSpPr>
            <a:spLocks/>
          </p:cNvSpPr>
          <p:nvPr/>
        </p:nvSpPr>
        <p:spPr bwMode="auto">
          <a:xfrm>
            <a:off x="2371725" y="3527425"/>
            <a:ext cx="66675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0" y="23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5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5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8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94" name="Freeform 106"/>
          <p:cNvSpPr>
            <a:spLocks/>
          </p:cNvSpPr>
          <p:nvPr/>
        </p:nvSpPr>
        <p:spPr bwMode="auto">
          <a:xfrm>
            <a:off x="2311400" y="3643313"/>
            <a:ext cx="68263" cy="47625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4" y="11"/>
                </a:lnTo>
                <a:lnTo>
                  <a:pt x="57" y="14"/>
                </a:lnTo>
                <a:lnTo>
                  <a:pt x="60" y="18"/>
                </a:lnTo>
                <a:lnTo>
                  <a:pt x="60" y="23"/>
                </a:lnTo>
                <a:lnTo>
                  <a:pt x="60" y="28"/>
                </a:lnTo>
                <a:lnTo>
                  <a:pt x="57" y="33"/>
                </a:lnTo>
                <a:lnTo>
                  <a:pt x="54" y="37"/>
                </a:lnTo>
                <a:lnTo>
                  <a:pt x="51" y="41"/>
                </a:lnTo>
                <a:lnTo>
                  <a:pt x="47" y="44"/>
                </a:lnTo>
                <a:lnTo>
                  <a:pt x="41" y="45"/>
                </a:lnTo>
                <a:lnTo>
                  <a:pt x="35" y="47"/>
                </a:lnTo>
                <a:lnTo>
                  <a:pt x="30" y="48"/>
                </a:lnTo>
                <a:lnTo>
                  <a:pt x="24" y="47"/>
                </a:lnTo>
                <a:lnTo>
                  <a:pt x="18" y="45"/>
                </a:lnTo>
                <a:lnTo>
                  <a:pt x="13" y="44"/>
                </a:lnTo>
                <a:lnTo>
                  <a:pt x="8" y="41"/>
                </a:lnTo>
                <a:lnTo>
                  <a:pt x="4" y="37"/>
                </a:lnTo>
                <a:lnTo>
                  <a:pt x="1" y="33"/>
                </a:lnTo>
                <a:lnTo>
                  <a:pt x="0" y="28"/>
                </a:lnTo>
                <a:lnTo>
                  <a:pt x="0" y="23"/>
                </a:lnTo>
                <a:lnTo>
                  <a:pt x="0" y="18"/>
                </a:lnTo>
                <a:lnTo>
                  <a:pt x="1" y="14"/>
                </a:lnTo>
                <a:lnTo>
                  <a:pt x="4" y="11"/>
                </a:lnTo>
                <a:lnTo>
                  <a:pt x="8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95" name="Freeform 107"/>
          <p:cNvSpPr>
            <a:spLocks/>
          </p:cNvSpPr>
          <p:nvPr/>
        </p:nvSpPr>
        <p:spPr bwMode="auto">
          <a:xfrm>
            <a:off x="2311400" y="3643313"/>
            <a:ext cx="68263" cy="47625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4" y="11"/>
                </a:lnTo>
                <a:lnTo>
                  <a:pt x="57" y="14"/>
                </a:lnTo>
                <a:lnTo>
                  <a:pt x="60" y="18"/>
                </a:lnTo>
                <a:lnTo>
                  <a:pt x="60" y="23"/>
                </a:lnTo>
                <a:lnTo>
                  <a:pt x="60" y="28"/>
                </a:lnTo>
                <a:lnTo>
                  <a:pt x="57" y="33"/>
                </a:lnTo>
                <a:lnTo>
                  <a:pt x="54" y="37"/>
                </a:lnTo>
                <a:lnTo>
                  <a:pt x="51" y="41"/>
                </a:lnTo>
                <a:lnTo>
                  <a:pt x="47" y="44"/>
                </a:lnTo>
                <a:lnTo>
                  <a:pt x="41" y="45"/>
                </a:lnTo>
                <a:lnTo>
                  <a:pt x="35" y="47"/>
                </a:lnTo>
                <a:lnTo>
                  <a:pt x="30" y="48"/>
                </a:lnTo>
                <a:lnTo>
                  <a:pt x="24" y="47"/>
                </a:lnTo>
                <a:lnTo>
                  <a:pt x="18" y="45"/>
                </a:lnTo>
                <a:lnTo>
                  <a:pt x="13" y="44"/>
                </a:lnTo>
                <a:lnTo>
                  <a:pt x="8" y="41"/>
                </a:lnTo>
                <a:lnTo>
                  <a:pt x="4" y="37"/>
                </a:lnTo>
                <a:lnTo>
                  <a:pt x="1" y="33"/>
                </a:lnTo>
                <a:lnTo>
                  <a:pt x="0" y="28"/>
                </a:lnTo>
                <a:lnTo>
                  <a:pt x="0" y="23"/>
                </a:lnTo>
                <a:lnTo>
                  <a:pt x="0" y="18"/>
                </a:lnTo>
                <a:lnTo>
                  <a:pt x="1" y="14"/>
                </a:lnTo>
                <a:lnTo>
                  <a:pt x="4" y="11"/>
                </a:lnTo>
                <a:lnTo>
                  <a:pt x="8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96" name="Freeform 108"/>
          <p:cNvSpPr>
            <a:spLocks/>
          </p:cNvSpPr>
          <p:nvPr/>
        </p:nvSpPr>
        <p:spPr bwMode="auto">
          <a:xfrm>
            <a:off x="2474913" y="3762375"/>
            <a:ext cx="68262" cy="50800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1"/>
                </a:lnTo>
                <a:lnTo>
                  <a:pt x="42" y="3"/>
                </a:lnTo>
                <a:lnTo>
                  <a:pt x="47" y="4"/>
                </a:lnTo>
                <a:lnTo>
                  <a:pt x="51" y="8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61" y="25"/>
                </a:lnTo>
                <a:lnTo>
                  <a:pt x="59" y="30"/>
                </a:lnTo>
                <a:lnTo>
                  <a:pt x="58" y="34"/>
                </a:lnTo>
                <a:lnTo>
                  <a:pt x="55" y="38"/>
                </a:lnTo>
                <a:lnTo>
                  <a:pt x="51" y="42"/>
                </a:lnTo>
                <a:lnTo>
                  <a:pt x="47" y="45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5"/>
                </a:lnTo>
                <a:lnTo>
                  <a:pt x="10" y="42"/>
                </a:lnTo>
                <a:lnTo>
                  <a:pt x="5" y="38"/>
                </a:lnTo>
                <a:lnTo>
                  <a:pt x="3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3" y="15"/>
                </a:lnTo>
                <a:lnTo>
                  <a:pt x="5" y="11"/>
                </a:lnTo>
                <a:lnTo>
                  <a:pt x="10" y="8"/>
                </a:lnTo>
                <a:lnTo>
                  <a:pt x="14" y="4"/>
                </a:lnTo>
                <a:lnTo>
                  <a:pt x="18" y="3"/>
                </a:lnTo>
                <a:lnTo>
                  <a:pt x="24" y="1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97" name="Freeform 109"/>
          <p:cNvSpPr>
            <a:spLocks/>
          </p:cNvSpPr>
          <p:nvPr/>
        </p:nvSpPr>
        <p:spPr bwMode="auto">
          <a:xfrm>
            <a:off x="2474913" y="3762375"/>
            <a:ext cx="68262" cy="50800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1"/>
                </a:lnTo>
                <a:lnTo>
                  <a:pt x="42" y="3"/>
                </a:lnTo>
                <a:lnTo>
                  <a:pt x="47" y="4"/>
                </a:lnTo>
                <a:lnTo>
                  <a:pt x="51" y="8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61" y="25"/>
                </a:lnTo>
                <a:lnTo>
                  <a:pt x="59" y="30"/>
                </a:lnTo>
                <a:lnTo>
                  <a:pt x="58" y="34"/>
                </a:lnTo>
                <a:lnTo>
                  <a:pt x="55" y="38"/>
                </a:lnTo>
                <a:lnTo>
                  <a:pt x="51" y="42"/>
                </a:lnTo>
                <a:lnTo>
                  <a:pt x="47" y="45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5"/>
                </a:lnTo>
                <a:lnTo>
                  <a:pt x="10" y="42"/>
                </a:lnTo>
                <a:lnTo>
                  <a:pt x="5" y="38"/>
                </a:lnTo>
                <a:lnTo>
                  <a:pt x="3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3" y="15"/>
                </a:lnTo>
                <a:lnTo>
                  <a:pt x="5" y="11"/>
                </a:lnTo>
                <a:lnTo>
                  <a:pt x="10" y="8"/>
                </a:lnTo>
                <a:lnTo>
                  <a:pt x="14" y="4"/>
                </a:lnTo>
                <a:lnTo>
                  <a:pt x="18" y="3"/>
                </a:lnTo>
                <a:lnTo>
                  <a:pt x="24" y="1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98" name="Freeform 110"/>
          <p:cNvSpPr>
            <a:spLocks/>
          </p:cNvSpPr>
          <p:nvPr/>
        </p:nvSpPr>
        <p:spPr bwMode="auto">
          <a:xfrm>
            <a:off x="2487613" y="3563938"/>
            <a:ext cx="68262" cy="50800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6"/>
                </a:lnTo>
                <a:lnTo>
                  <a:pt x="35" y="47"/>
                </a:lnTo>
                <a:lnTo>
                  <a:pt x="29" y="49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399" name="Freeform 111"/>
          <p:cNvSpPr>
            <a:spLocks/>
          </p:cNvSpPr>
          <p:nvPr/>
        </p:nvSpPr>
        <p:spPr bwMode="auto">
          <a:xfrm>
            <a:off x="2487613" y="3563938"/>
            <a:ext cx="68262" cy="50800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6"/>
                </a:lnTo>
                <a:lnTo>
                  <a:pt x="35" y="47"/>
                </a:lnTo>
                <a:lnTo>
                  <a:pt x="29" y="49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00" name="Freeform 112"/>
          <p:cNvSpPr>
            <a:spLocks/>
          </p:cNvSpPr>
          <p:nvPr/>
        </p:nvSpPr>
        <p:spPr bwMode="auto">
          <a:xfrm>
            <a:off x="2424113" y="3597275"/>
            <a:ext cx="71437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3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8"/>
                </a:lnTo>
                <a:lnTo>
                  <a:pt x="58" y="33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7"/>
                </a:lnTo>
                <a:lnTo>
                  <a:pt x="37" y="47"/>
                </a:lnTo>
                <a:lnTo>
                  <a:pt x="31" y="49"/>
                </a:lnTo>
                <a:lnTo>
                  <a:pt x="24" y="47"/>
                </a:lnTo>
                <a:lnTo>
                  <a:pt x="19" y="47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5"/>
                </a:lnTo>
                <a:lnTo>
                  <a:pt x="19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01" name="Freeform 113"/>
          <p:cNvSpPr>
            <a:spLocks/>
          </p:cNvSpPr>
          <p:nvPr/>
        </p:nvSpPr>
        <p:spPr bwMode="auto">
          <a:xfrm>
            <a:off x="2424113" y="3597275"/>
            <a:ext cx="71437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3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8"/>
                </a:lnTo>
                <a:lnTo>
                  <a:pt x="58" y="33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7"/>
                </a:lnTo>
                <a:lnTo>
                  <a:pt x="37" y="47"/>
                </a:lnTo>
                <a:lnTo>
                  <a:pt x="31" y="49"/>
                </a:lnTo>
                <a:lnTo>
                  <a:pt x="24" y="47"/>
                </a:lnTo>
                <a:lnTo>
                  <a:pt x="19" y="47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5"/>
                </a:lnTo>
                <a:lnTo>
                  <a:pt x="19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02" name="Freeform 114"/>
          <p:cNvSpPr>
            <a:spLocks/>
          </p:cNvSpPr>
          <p:nvPr/>
        </p:nvSpPr>
        <p:spPr bwMode="auto">
          <a:xfrm>
            <a:off x="2470150" y="3279775"/>
            <a:ext cx="69850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6" y="2"/>
                </a:lnTo>
                <a:lnTo>
                  <a:pt x="42" y="3"/>
                </a:lnTo>
                <a:lnTo>
                  <a:pt x="46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20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3"/>
                </a:lnTo>
                <a:lnTo>
                  <a:pt x="46" y="46"/>
                </a:lnTo>
                <a:lnTo>
                  <a:pt x="42" y="47"/>
                </a:lnTo>
                <a:lnTo>
                  <a:pt x="36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6"/>
                </a:lnTo>
                <a:lnTo>
                  <a:pt x="9" y="43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4" y="5"/>
                </a:lnTo>
                <a:lnTo>
                  <a:pt x="18" y="3"/>
                </a:lnTo>
                <a:lnTo>
                  <a:pt x="24" y="2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03" name="Freeform 115"/>
          <p:cNvSpPr>
            <a:spLocks/>
          </p:cNvSpPr>
          <p:nvPr/>
        </p:nvSpPr>
        <p:spPr bwMode="auto">
          <a:xfrm>
            <a:off x="2470150" y="3279775"/>
            <a:ext cx="69850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6" y="2"/>
                </a:lnTo>
                <a:lnTo>
                  <a:pt x="42" y="3"/>
                </a:lnTo>
                <a:lnTo>
                  <a:pt x="46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20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3"/>
                </a:lnTo>
                <a:lnTo>
                  <a:pt x="46" y="46"/>
                </a:lnTo>
                <a:lnTo>
                  <a:pt x="42" y="47"/>
                </a:lnTo>
                <a:lnTo>
                  <a:pt x="36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6"/>
                </a:lnTo>
                <a:lnTo>
                  <a:pt x="9" y="43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4" y="5"/>
                </a:lnTo>
                <a:lnTo>
                  <a:pt x="18" y="3"/>
                </a:lnTo>
                <a:lnTo>
                  <a:pt x="24" y="2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04" name="Freeform 116"/>
          <p:cNvSpPr>
            <a:spLocks/>
          </p:cNvSpPr>
          <p:nvPr/>
        </p:nvSpPr>
        <p:spPr bwMode="auto">
          <a:xfrm>
            <a:off x="2408238" y="3313113"/>
            <a:ext cx="66675" cy="49212"/>
          </a:xfrm>
          <a:custGeom>
            <a:avLst/>
            <a:gdLst>
              <a:gd name="T0" fmla="*/ 2147483647 w 59"/>
              <a:gd name="T1" fmla="*/ 0 h 47"/>
              <a:gd name="T2" fmla="*/ 2147483647 w 59"/>
              <a:gd name="T3" fmla="*/ 0 h 47"/>
              <a:gd name="T4" fmla="*/ 2147483647 w 59"/>
              <a:gd name="T5" fmla="*/ 2147483647 h 47"/>
              <a:gd name="T6" fmla="*/ 2147483647 w 59"/>
              <a:gd name="T7" fmla="*/ 2147483647 h 47"/>
              <a:gd name="T8" fmla="*/ 2147483647 w 59"/>
              <a:gd name="T9" fmla="*/ 2147483647 h 47"/>
              <a:gd name="T10" fmla="*/ 2147483647 w 59"/>
              <a:gd name="T11" fmla="*/ 2147483647 h 47"/>
              <a:gd name="T12" fmla="*/ 2147483647 w 59"/>
              <a:gd name="T13" fmla="*/ 2147483647 h 47"/>
              <a:gd name="T14" fmla="*/ 2147483647 w 59"/>
              <a:gd name="T15" fmla="*/ 2147483647 h 47"/>
              <a:gd name="T16" fmla="*/ 2147483647 w 59"/>
              <a:gd name="T17" fmla="*/ 2147483647 h 47"/>
              <a:gd name="T18" fmla="*/ 2147483647 w 59"/>
              <a:gd name="T19" fmla="*/ 2147483647 h 47"/>
              <a:gd name="T20" fmla="*/ 2147483647 w 59"/>
              <a:gd name="T21" fmla="*/ 2147483647 h 47"/>
              <a:gd name="T22" fmla="*/ 2147483647 w 59"/>
              <a:gd name="T23" fmla="*/ 2147483647 h 47"/>
              <a:gd name="T24" fmla="*/ 2147483647 w 59"/>
              <a:gd name="T25" fmla="*/ 2147483647 h 47"/>
              <a:gd name="T26" fmla="*/ 2147483647 w 59"/>
              <a:gd name="T27" fmla="*/ 2147483647 h 47"/>
              <a:gd name="T28" fmla="*/ 2147483647 w 59"/>
              <a:gd name="T29" fmla="*/ 2147483647 h 47"/>
              <a:gd name="T30" fmla="*/ 2147483647 w 59"/>
              <a:gd name="T31" fmla="*/ 2147483647 h 47"/>
              <a:gd name="T32" fmla="*/ 2147483647 w 59"/>
              <a:gd name="T33" fmla="*/ 2147483647 h 47"/>
              <a:gd name="T34" fmla="*/ 2147483647 w 59"/>
              <a:gd name="T35" fmla="*/ 2147483647 h 47"/>
              <a:gd name="T36" fmla="*/ 2147483647 w 59"/>
              <a:gd name="T37" fmla="*/ 2147483647 h 47"/>
              <a:gd name="T38" fmla="*/ 2147483647 w 59"/>
              <a:gd name="T39" fmla="*/ 2147483647 h 47"/>
              <a:gd name="T40" fmla="*/ 2147483647 w 59"/>
              <a:gd name="T41" fmla="*/ 2147483647 h 47"/>
              <a:gd name="T42" fmla="*/ 2147483647 w 59"/>
              <a:gd name="T43" fmla="*/ 2147483647 h 47"/>
              <a:gd name="T44" fmla="*/ 2147483647 w 59"/>
              <a:gd name="T45" fmla="*/ 2147483647 h 47"/>
              <a:gd name="T46" fmla="*/ 0 w 59"/>
              <a:gd name="T47" fmla="*/ 2147483647 h 47"/>
              <a:gd name="T48" fmla="*/ 0 w 59"/>
              <a:gd name="T49" fmla="*/ 2147483647 h 47"/>
              <a:gd name="T50" fmla="*/ 0 w 59"/>
              <a:gd name="T51" fmla="*/ 2147483647 h 47"/>
              <a:gd name="T52" fmla="*/ 2147483647 w 59"/>
              <a:gd name="T53" fmla="*/ 2147483647 h 47"/>
              <a:gd name="T54" fmla="*/ 2147483647 w 59"/>
              <a:gd name="T55" fmla="*/ 2147483647 h 47"/>
              <a:gd name="T56" fmla="*/ 2147483647 w 59"/>
              <a:gd name="T57" fmla="*/ 2147483647 h 47"/>
              <a:gd name="T58" fmla="*/ 2147483647 w 59"/>
              <a:gd name="T59" fmla="*/ 2147483647 h 47"/>
              <a:gd name="T60" fmla="*/ 2147483647 w 59"/>
              <a:gd name="T61" fmla="*/ 2147483647 h 47"/>
              <a:gd name="T62" fmla="*/ 2147483647 w 59"/>
              <a:gd name="T63" fmla="*/ 0 h 47"/>
              <a:gd name="T64" fmla="*/ 2147483647 w 59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7"/>
              <a:gd name="T101" fmla="*/ 59 w 59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7">
                <a:moveTo>
                  <a:pt x="29" y="0"/>
                </a:moveTo>
                <a:lnTo>
                  <a:pt x="35" y="0"/>
                </a:lnTo>
                <a:lnTo>
                  <a:pt x="41" y="1"/>
                </a:lnTo>
                <a:lnTo>
                  <a:pt x="46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59" y="18"/>
                </a:lnTo>
                <a:lnTo>
                  <a:pt x="59" y="23"/>
                </a:lnTo>
                <a:lnTo>
                  <a:pt x="59" y="28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6" y="44"/>
                </a:lnTo>
                <a:lnTo>
                  <a:pt x="41" y="45"/>
                </a:lnTo>
                <a:lnTo>
                  <a:pt x="35" y="47"/>
                </a:lnTo>
                <a:lnTo>
                  <a:pt x="29" y="47"/>
                </a:lnTo>
                <a:lnTo>
                  <a:pt x="24" y="47"/>
                </a:lnTo>
                <a:lnTo>
                  <a:pt x="18" y="45"/>
                </a:lnTo>
                <a:lnTo>
                  <a:pt x="12" y="44"/>
                </a:lnTo>
                <a:lnTo>
                  <a:pt x="8" y="41"/>
                </a:lnTo>
                <a:lnTo>
                  <a:pt x="5" y="37"/>
                </a:lnTo>
                <a:lnTo>
                  <a:pt x="2" y="33"/>
                </a:lnTo>
                <a:lnTo>
                  <a:pt x="0" y="28"/>
                </a:lnTo>
                <a:lnTo>
                  <a:pt x="0" y="23"/>
                </a:lnTo>
                <a:lnTo>
                  <a:pt x="0" y="18"/>
                </a:lnTo>
                <a:lnTo>
                  <a:pt x="2" y="14"/>
                </a:lnTo>
                <a:lnTo>
                  <a:pt x="5" y="9"/>
                </a:lnTo>
                <a:lnTo>
                  <a:pt x="8" y="6"/>
                </a:lnTo>
                <a:lnTo>
                  <a:pt x="12" y="3"/>
                </a:lnTo>
                <a:lnTo>
                  <a:pt x="18" y="1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05" name="Freeform 117"/>
          <p:cNvSpPr>
            <a:spLocks/>
          </p:cNvSpPr>
          <p:nvPr/>
        </p:nvSpPr>
        <p:spPr bwMode="auto">
          <a:xfrm>
            <a:off x="2408238" y="3313113"/>
            <a:ext cx="66675" cy="49212"/>
          </a:xfrm>
          <a:custGeom>
            <a:avLst/>
            <a:gdLst>
              <a:gd name="T0" fmla="*/ 2147483647 w 59"/>
              <a:gd name="T1" fmla="*/ 0 h 47"/>
              <a:gd name="T2" fmla="*/ 2147483647 w 59"/>
              <a:gd name="T3" fmla="*/ 0 h 47"/>
              <a:gd name="T4" fmla="*/ 2147483647 w 59"/>
              <a:gd name="T5" fmla="*/ 2147483647 h 47"/>
              <a:gd name="T6" fmla="*/ 2147483647 w 59"/>
              <a:gd name="T7" fmla="*/ 2147483647 h 47"/>
              <a:gd name="T8" fmla="*/ 2147483647 w 59"/>
              <a:gd name="T9" fmla="*/ 2147483647 h 47"/>
              <a:gd name="T10" fmla="*/ 2147483647 w 59"/>
              <a:gd name="T11" fmla="*/ 2147483647 h 47"/>
              <a:gd name="T12" fmla="*/ 2147483647 w 59"/>
              <a:gd name="T13" fmla="*/ 2147483647 h 47"/>
              <a:gd name="T14" fmla="*/ 2147483647 w 59"/>
              <a:gd name="T15" fmla="*/ 2147483647 h 47"/>
              <a:gd name="T16" fmla="*/ 2147483647 w 59"/>
              <a:gd name="T17" fmla="*/ 2147483647 h 47"/>
              <a:gd name="T18" fmla="*/ 2147483647 w 59"/>
              <a:gd name="T19" fmla="*/ 2147483647 h 47"/>
              <a:gd name="T20" fmla="*/ 2147483647 w 59"/>
              <a:gd name="T21" fmla="*/ 2147483647 h 47"/>
              <a:gd name="T22" fmla="*/ 2147483647 w 59"/>
              <a:gd name="T23" fmla="*/ 2147483647 h 47"/>
              <a:gd name="T24" fmla="*/ 2147483647 w 59"/>
              <a:gd name="T25" fmla="*/ 2147483647 h 47"/>
              <a:gd name="T26" fmla="*/ 2147483647 w 59"/>
              <a:gd name="T27" fmla="*/ 2147483647 h 47"/>
              <a:gd name="T28" fmla="*/ 2147483647 w 59"/>
              <a:gd name="T29" fmla="*/ 2147483647 h 47"/>
              <a:gd name="T30" fmla="*/ 2147483647 w 59"/>
              <a:gd name="T31" fmla="*/ 2147483647 h 47"/>
              <a:gd name="T32" fmla="*/ 2147483647 w 59"/>
              <a:gd name="T33" fmla="*/ 2147483647 h 47"/>
              <a:gd name="T34" fmla="*/ 2147483647 w 59"/>
              <a:gd name="T35" fmla="*/ 2147483647 h 47"/>
              <a:gd name="T36" fmla="*/ 2147483647 w 59"/>
              <a:gd name="T37" fmla="*/ 2147483647 h 47"/>
              <a:gd name="T38" fmla="*/ 2147483647 w 59"/>
              <a:gd name="T39" fmla="*/ 2147483647 h 47"/>
              <a:gd name="T40" fmla="*/ 2147483647 w 59"/>
              <a:gd name="T41" fmla="*/ 2147483647 h 47"/>
              <a:gd name="T42" fmla="*/ 2147483647 w 59"/>
              <a:gd name="T43" fmla="*/ 2147483647 h 47"/>
              <a:gd name="T44" fmla="*/ 2147483647 w 59"/>
              <a:gd name="T45" fmla="*/ 2147483647 h 47"/>
              <a:gd name="T46" fmla="*/ 0 w 59"/>
              <a:gd name="T47" fmla="*/ 2147483647 h 47"/>
              <a:gd name="T48" fmla="*/ 0 w 59"/>
              <a:gd name="T49" fmla="*/ 2147483647 h 47"/>
              <a:gd name="T50" fmla="*/ 0 w 59"/>
              <a:gd name="T51" fmla="*/ 2147483647 h 47"/>
              <a:gd name="T52" fmla="*/ 2147483647 w 59"/>
              <a:gd name="T53" fmla="*/ 2147483647 h 47"/>
              <a:gd name="T54" fmla="*/ 2147483647 w 59"/>
              <a:gd name="T55" fmla="*/ 2147483647 h 47"/>
              <a:gd name="T56" fmla="*/ 2147483647 w 59"/>
              <a:gd name="T57" fmla="*/ 2147483647 h 47"/>
              <a:gd name="T58" fmla="*/ 2147483647 w 59"/>
              <a:gd name="T59" fmla="*/ 2147483647 h 47"/>
              <a:gd name="T60" fmla="*/ 2147483647 w 59"/>
              <a:gd name="T61" fmla="*/ 2147483647 h 47"/>
              <a:gd name="T62" fmla="*/ 2147483647 w 59"/>
              <a:gd name="T63" fmla="*/ 0 h 47"/>
              <a:gd name="T64" fmla="*/ 2147483647 w 59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7"/>
              <a:gd name="T101" fmla="*/ 59 w 59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7">
                <a:moveTo>
                  <a:pt x="29" y="0"/>
                </a:moveTo>
                <a:lnTo>
                  <a:pt x="35" y="0"/>
                </a:lnTo>
                <a:lnTo>
                  <a:pt x="41" y="1"/>
                </a:lnTo>
                <a:lnTo>
                  <a:pt x="46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59" y="18"/>
                </a:lnTo>
                <a:lnTo>
                  <a:pt x="59" y="23"/>
                </a:lnTo>
                <a:lnTo>
                  <a:pt x="59" y="28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6" y="44"/>
                </a:lnTo>
                <a:lnTo>
                  <a:pt x="41" y="45"/>
                </a:lnTo>
                <a:lnTo>
                  <a:pt x="35" y="47"/>
                </a:lnTo>
                <a:lnTo>
                  <a:pt x="29" y="47"/>
                </a:lnTo>
                <a:lnTo>
                  <a:pt x="24" y="47"/>
                </a:lnTo>
                <a:lnTo>
                  <a:pt x="18" y="45"/>
                </a:lnTo>
                <a:lnTo>
                  <a:pt x="12" y="44"/>
                </a:lnTo>
                <a:lnTo>
                  <a:pt x="8" y="41"/>
                </a:lnTo>
                <a:lnTo>
                  <a:pt x="5" y="37"/>
                </a:lnTo>
                <a:lnTo>
                  <a:pt x="2" y="33"/>
                </a:lnTo>
                <a:lnTo>
                  <a:pt x="0" y="28"/>
                </a:lnTo>
                <a:lnTo>
                  <a:pt x="0" y="23"/>
                </a:lnTo>
                <a:lnTo>
                  <a:pt x="0" y="18"/>
                </a:lnTo>
                <a:lnTo>
                  <a:pt x="2" y="14"/>
                </a:lnTo>
                <a:lnTo>
                  <a:pt x="5" y="9"/>
                </a:lnTo>
                <a:lnTo>
                  <a:pt x="8" y="6"/>
                </a:lnTo>
                <a:lnTo>
                  <a:pt x="12" y="3"/>
                </a:lnTo>
                <a:lnTo>
                  <a:pt x="18" y="1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06" name="Freeform 118"/>
          <p:cNvSpPr>
            <a:spLocks/>
          </p:cNvSpPr>
          <p:nvPr/>
        </p:nvSpPr>
        <p:spPr bwMode="auto">
          <a:xfrm>
            <a:off x="2290763" y="3355975"/>
            <a:ext cx="71437" cy="49213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2147483647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2147483647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0" y="0"/>
                </a:moveTo>
                <a:lnTo>
                  <a:pt x="37" y="1"/>
                </a:lnTo>
                <a:lnTo>
                  <a:pt x="43" y="3"/>
                </a:lnTo>
                <a:lnTo>
                  <a:pt x="47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7" y="45"/>
                </a:lnTo>
                <a:lnTo>
                  <a:pt x="43" y="47"/>
                </a:lnTo>
                <a:lnTo>
                  <a:pt x="37" y="48"/>
                </a:lnTo>
                <a:lnTo>
                  <a:pt x="30" y="48"/>
                </a:lnTo>
                <a:lnTo>
                  <a:pt x="24" y="48"/>
                </a:lnTo>
                <a:lnTo>
                  <a:pt x="18" y="47"/>
                </a:lnTo>
                <a:lnTo>
                  <a:pt x="14" y="45"/>
                </a:lnTo>
                <a:lnTo>
                  <a:pt x="8" y="42"/>
                </a:lnTo>
                <a:lnTo>
                  <a:pt x="6" y="37"/>
                </a:lnTo>
                <a:lnTo>
                  <a:pt x="3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3" y="15"/>
                </a:lnTo>
                <a:lnTo>
                  <a:pt x="6" y="11"/>
                </a:lnTo>
                <a:lnTo>
                  <a:pt x="8" y="7"/>
                </a:lnTo>
                <a:lnTo>
                  <a:pt x="14" y="4"/>
                </a:lnTo>
                <a:lnTo>
                  <a:pt x="18" y="3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8F9E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07" name="Freeform 119"/>
          <p:cNvSpPr>
            <a:spLocks/>
          </p:cNvSpPr>
          <p:nvPr/>
        </p:nvSpPr>
        <p:spPr bwMode="auto">
          <a:xfrm>
            <a:off x="2290763" y="3355975"/>
            <a:ext cx="71437" cy="49213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2147483647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2147483647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0" y="0"/>
                </a:moveTo>
                <a:lnTo>
                  <a:pt x="37" y="1"/>
                </a:lnTo>
                <a:lnTo>
                  <a:pt x="43" y="3"/>
                </a:lnTo>
                <a:lnTo>
                  <a:pt x="47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7" y="45"/>
                </a:lnTo>
                <a:lnTo>
                  <a:pt x="43" y="47"/>
                </a:lnTo>
                <a:lnTo>
                  <a:pt x="37" y="48"/>
                </a:lnTo>
                <a:lnTo>
                  <a:pt x="30" y="48"/>
                </a:lnTo>
                <a:lnTo>
                  <a:pt x="24" y="48"/>
                </a:lnTo>
                <a:lnTo>
                  <a:pt x="18" y="47"/>
                </a:lnTo>
                <a:lnTo>
                  <a:pt x="14" y="45"/>
                </a:lnTo>
                <a:lnTo>
                  <a:pt x="8" y="42"/>
                </a:lnTo>
                <a:lnTo>
                  <a:pt x="6" y="37"/>
                </a:lnTo>
                <a:lnTo>
                  <a:pt x="3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3" y="15"/>
                </a:lnTo>
                <a:lnTo>
                  <a:pt x="6" y="11"/>
                </a:lnTo>
                <a:lnTo>
                  <a:pt x="8" y="7"/>
                </a:lnTo>
                <a:lnTo>
                  <a:pt x="14" y="4"/>
                </a:lnTo>
                <a:lnTo>
                  <a:pt x="18" y="3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08" name="Freeform 120"/>
          <p:cNvSpPr>
            <a:spLocks/>
          </p:cNvSpPr>
          <p:nvPr/>
        </p:nvSpPr>
        <p:spPr bwMode="auto">
          <a:xfrm>
            <a:off x="2371725" y="3614738"/>
            <a:ext cx="66675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6"/>
                </a:lnTo>
                <a:lnTo>
                  <a:pt x="8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3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8F9E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09" name="Freeform 121"/>
          <p:cNvSpPr>
            <a:spLocks/>
          </p:cNvSpPr>
          <p:nvPr/>
        </p:nvSpPr>
        <p:spPr bwMode="auto">
          <a:xfrm>
            <a:off x="2371725" y="3614738"/>
            <a:ext cx="66675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6"/>
                </a:lnTo>
                <a:lnTo>
                  <a:pt x="8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3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10" name="Freeform 122"/>
          <p:cNvSpPr>
            <a:spLocks/>
          </p:cNvSpPr>
          <p:nvPr/>
        </p:nvSpPr>
        <p:spPr bwMode="auto">
          <a:xfrm>
            <a:off x="2482850" y="3382963"/>
            <a:ext cx="63500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5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3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8" y="6"/>
                </a:lnTo>
                <a:lnTo>
                  <a:pt x="13" y="5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11" name="Freeform 123"/>
          <p:cNvSpPr>
            <a:spLocks/>
          </p:cNvSpPr>
          <p:nvPr/>
        </p:nvSpPr>
        <p:spPr bwMode="auto">
          <a:xfrm>
            <a:off x="2482850" y="3382963"/>
            <a:ext cx="63500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5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3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8" y="6"/>
                </a:lnTo>
                <a:lnTo>
                  <a:pt x="13" y="5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12" name="Freeform 124"/>
          <p:cNvSpPr>
            <a:spLocks/>
          </p:cNvSpPr>
          <p:nvPr/>
        </p:nvSpPr>
        <p:spPr bwMode="auto">
          <a:xfrm>
            <a:off x="2420938" y="3413125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3"/>
                </a:lnTo>
                <a:lnTo>
                  <a:pt x="60" y="30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30"/>
                </a:lnTo>
                <a:lnTo>
                  <a:pt x="0" y="23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13" name="Freeform 125"/>
          <p:cNvSpPr>
            <a:spLocks/>
          </p:cNvSpPr>
          <p:nvPr/>
        </p:nvSpPr>
        <p:spPr bwMode="auto">
          <a:xfrm>
            <a:off x="2420938" y="3413125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3"/>
                </a:lnTo>
                <a:lnTo>
                  <a:pt x="60" y="30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30"/>
                </a:lnTo>
                <a:lnTo>
                  <a:pt x="0" y="23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14" name="Freeform 126"/>
          <p:cNvSpPr>
            <a:spLocks/>
          </p:cNvSpPr>
          <p:nvPr/>
        </p:nvSpPr>
        <p:spPr bwMode="auto">
          <a:xfrm>
            <a:off x="2366963" y="3432175"/>
            <a:ext cx="66675" cy="49213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1" y="6"/>
                </a:lnTo>
                <a:lnTo>
                  <a:pt x="56" y="9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3" y="45"/>
                </a:lnTo>
                <a:lnTo>
                  <a:pt x="37" y="47"/>
                </a:lnTo>
                <a:lnTo>
                  <a:pt x="30" y="47"/>
                </a:lnTo>
                <a:lnTo>
                  <a:pt x="24" y="47"/>
                </a:lnTo>
                <a:lnTo>
                  <a:pt x="19" y="45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3"/>
                </a:lnTo>
                <a:lnTo>
                  <a:pt x="2" y="19"/>
                </a:lnTo>
                <a:lnTo>
                  <a:pt x="3" y="14"/>
                </a:lnTo>
                <a:lnTo>
                  <a:pt x="6" y="9"/>
                </a:lnTo>
                <a:lnTo>
                  <a:pt x="9" y="6"/>
                </a:lnTo>
                <a:lnTo>
                  <a:pt x="13" y="3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15" name="Freeform 127"/>
          <p:cNvSpPr>
            <a:spLocks/>
          </p:cNvSpPr>
          <p:nvPr/>
        </p:nvSpPr>
        <p:spPr bwMode="auto">
          <a:xfrm>
            <a:off x="2366963" y="3432175"/>
            <a:ext cx="66675" cy="49213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1" y="6"/>
                </a:lnTo>
                <a:lnTo>
                  <a:pt x="56" y="9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3" y="45"/>
                </a:lnTo>
                <a:lnTo>
                  <a:pt x="37" y="47"/>
                </a:lnTo>
                <a:lnTo>
                  <a:pt x="30" y="47"/>
                </a:lnTo>
                <a:lnTo>
                  <a:pt x="24" y="47"/>
                </a:lnTo>
                <a:lnTo>
                  <a:pt x="19" y="45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3"/>
                </a:lnTo>
                <a:lnTo>
                  <a:pt x="2" y="19"/>
                </a:lnTo>
                <a:lnTo>
                  <a:pt x="3" y="14"/>
                </a:lnTo>
                <a:lnTo>
                  <a:pt x="6" y="9"/>
                </a:lnTo>
                <a:lnTo>
                  <a:pt x="9" y="6"/>
                </a:lnTo>
                <a:lnTo>
                  <a:pt x="13" y="3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16" name="Freeform 128"/>
          <p:cNvSpPr>
            <a:spLocks/>
          </p:cNvSpPr>
          <p:nvPr/>
        </p:nvSpPr>
        <p:spPr bwMode="auto">
          <a:xfrm>
            <a:off x="2305050" y="3459163"/>
            <a:ext cx="66675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7"/>
                </a:lnTo>
                <a:lnTo>
                  <a:pt x="56" y="11"/>
                </a:lnTo>
                <a:lnTo>
                  <a:pt x="57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4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8"/>
                </a:lnTo>
                <a:lnTo>
                  <a:pt x="13" y="45"/>
                </a:lnTo>
                <a:lnTo>
                  <a:pt x="9" y="41"/>
                </a:lnTo>
                <a:lnTo>
                  <a:pt x="5" y="38"/>
                </a:lnTo>
                <a:lnTo>
                  <a:pt x="2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5" y="11"/>
                </a:lnTo>
                <a:lnTo>
                  <a:pt x="9" y="7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17" name="Freeform 129"/>
          <p:cNvSpPr>
            <a:spLocks/>
          </p:cNvSpPr>
          <p:nvPr/>
        </p:nvSpPr>
        <p:spPr bwMode="auto">
          <a:xfrm>
            <a:off x="2305050" y="3459163"/>
            <a:ext cx="66675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7"/>
                </a:lnTo>
                <a:lnTo>
                  <a:pt x="56" y="11"/>
                </a:lnTo>
                <a:lnTo>
                  <a:pt x="57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4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8"/>
                </a:lnTo>
                <a:lnTo>
                  <a:pt x="13" y="45"/>
                </a:lnTo>
                <a:lnTo>
                  <a:pt x="9" y="41"/>
                </a:lnTo>
                <a:lnTo>
                  <a:pt x="5" y="38"/>
                </a:lnTo>
                <a:lnTo>
                  <a:pt x="2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5" y="11"/>
                </a:lnTo>
                <a:lnTo>
                  <a:pt x="9" y="7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18" name="Freeform 130"/>
          <p:cNvSpPr>
            <a:spLocks/>
          </p:cNvSpPr>
          <p:nvPr/>
        </p:nvSpPr>
        <p:spPr bwMode="auto">
          <a:xfrm>
            <a:off x="2424113" y="3505200"/>
            <a:ext cx="71437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1"/>
                </a:lnTo>
                <a:lnTo>
                  <a:pt x="43" y="1"/>
                </a:lnTo>
                <a:lnTo>
                  <a:pt x="47" y="4"/>
                </a:lnTo>
                <a:lnTo>
                  <a:pt x="53" y="8"/>
                </a:lnTo>
                <a:lnTo>
                  <a:pt x="56" y="11"/>
                </a:lnTo>
                <a:lnTo>
                  <a:pt x="58" y="15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4"/>
                </a:lnTo>
                <a:lnTo>
                  <a:pt x="56" y="38"/>
                </a:lnTo>
                <a:lnTo>
                  <a:pt x="53" y="42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9" y="47"/>
                </a:lnTo>
                <a:lnTo>
                  <a:pt x="14" y="44"/>
                </a:lnTo>
                <a:lnTo>
                  <a:pt x="10" y="42"/>
                </a:lnTo>
                <a:lnTo>
                  <a:pt x="6" y="38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5"/>
                </a:lnTo>
                <a:lnTo>
                  <a:pt x="6" y="11"/>
                </a:lnTo>
                <a:lnTo>
                  <a:pt x="10" y="8"/>
                </a:lnTo>
                <a:lnTo>
                  <a:pt x="14" y="4"/>
                </a:lnTo>
                <a:lnTo>
                  <a:pt x="19" y="1"/>
                </a:lnTo>
                <a:lnTo>
                  <a:pt x="24" y="1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19" name="Freeform 131"/>
          <p:cNvSpPr>
            <a:spLocks/>
          </p:cNvSpPr>
          <p:nvPr/>
        </p:nvSpPr>
        <p:spPr bwMode="auto">
          <a:xfrm>
            <a:off x="2424113" y="3505200"/>
            <a:ext cx="71437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1"/>
                </a:lnTo>
                <a:lnTo>
                  <a:pt x="43" y="1"/>
                </a:lnTo>
                <a:lnTo>
                  <a:pt x="47" y="4"/>
                </a:lnTo>
                <a:lnTo>
                  <a:pt x="53" y="8"/>
                </a:lnTo>
                <a:lnTo>
                  <a:pt x="56" y="11"/>
                </a:lnTo>
                <a:lnTo>
                  <a:pt x="58" y="15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4"/>
                </a:lnTo>
                <a:lnTo>
                  <a:pt x="56" y="38"/>
                </a:lnTo>
                <a:lnTo>
                  <a:pt x="53" y="42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9" y="47"/>
                </a:lnTo>
                <a:lnTo>
                  <a:pt x="14" y="44"/>
                </a:lnTo>
                <a:lnTo>
                  <a:pt x="10" y="42"/>
                </a:lnTo>
                <a:lnTo>
                  <a:pt x="6" y="38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5"/>
                </a:lnTo>
                <a:lnTo>
                  <a:pt x="6" y="11"/>
                </a:lnTo>
                <a:lnTo>
                  <a:pt x="10" y="8"/>
                </a:lnTo>
                <a:lnTo>
                  <a:pt x="14" y="4"/>
                </a:lnTo>
                <a:lnTo>
                  <a:pt x="19" y="1"/>
                </a:lnTo>
                <a:lnTo>
                  <a:pt x="24" y="1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20" name="Freeform 132"/>
          <p:cNvSpPr>
            <a:spLocks/>
          </p:cNvSpPr>
          <p:nvPr/>
        </p:nvSpPr>
        <p:spPr bwMode="auto">
          <a:xfrm>
            <a:off x="2487613" y="3673475"/>
            <a:ext cx="68262" cy="46038"/>
          </a:xfrm>
          <a:custGeom>
            <a:avLst/>
            <a:gdLst>
              <a:gd name="T0" fmla="*/ 2147483647 w 59"/>
              <a:gd name="T1" fmla="*/ 0 h 47"/>
              <a:gd name="T2" fmla="*/ 2147483647 w 59"/>
              <a:gd name="T3" fmla="*/ 0 h 47"/>
              <a:gd name="T4" fmla="*/ 2147483647 w 59"/>
              <a:gd name="T5" fmla="*/ 2147483647 h 47"/>
              <a:gd name="T6" fmla="*/ 2147483647 w 59"/>
              <a:gd name="T7" fmla="*/ 2147483647 h 47"/>
              <a:gd name="T8" fmla="*/ 2147483647 w 59"/>
              <a:gd name="T9" fmla="*/ 2147483647 h 47"/>
              <a:gd name="T10" fmla="*/ 2147483647 w 59"/>
              <a:gd name="T11" fmla="*/ 2147483647 h 47"/>
              <a:gd name="T12" fmla="*/ 2147483647 w 59"/>
              <a:gd name="T13" fmla="*/ 2147483647 h 47"/>
              <a:gd name="T14" fmla="*/ 2147483647 w 59"/>
              <a:gd name="T15" fmla="*/ 2147483647 h 47"/>
              <a:gd name="T16" fmla="*/ 2147483647 w 59"/>
              <a:gd name="T17" fmla="*/ 2147483647 h 47"/>
              <a:gd name="T18" fmla="*/ 2147483647 w 59"/>
              <a:gd name="T19" fmla="*/ 2147483647 h 47"/>
              <a:gd name="T20" fmla="*/ 2147483647 w 59"/>
              <a:gd name="T21" fmla="*/ 2147483647 h 47"/>
              <a:gd name="T22" fmla="*/ 2147483647 w 59"/>
              <a:gd name="T23" fmla="*/ 2147483647 h 47"/>
              <a:gd name="T24" fmla="*/ 2147483647 w 59"/>
              <a:gd name="T25" fmla="*/ 2147483647 h 47"/>
              <a:gd name="T26" fmla="*/ 2147483647 w 59"/>
              <a:gd name="T27" fmla="*/ 2147483647 h 47"/>
              <a:gd name="T28" fmla="*/ 2147483647 w 59"/>
              <a:gd name="T29" fmla="*/ 2147483647 h 47"/>
              <a:gd name="T30" fmla="*/ 2147483647 w 59"/>
              <a:gd name="T31" fmla="*/ 2147483647 h 47"/>
              <a:gd name="T32" fmla="*/ 2147483647 w 59"/>
              <a:gd name="T33" fmla="*/ 2147483647 h 47"/>
              <a:gd name="T34" fmla="*/ 2147483647 w 59"/>
              <a:gd name="T35" fmla="*/ 2147483647 h 47"/>
              <a:gd name="T36" fmla="*/ 2147483647 w 59"/>
              <a:gd name="T37" fmla="*/ 2147483647 h 47"/>
              <a:gd name="T38" fmla="*/ 2147483647 w 59"/>
              <a:gd name="T39" fmla="*/ 2147483647 h 47"/>
              <a:gd name="T40" fmla="*/ 2147483647 w 59"/>
              <a:gd name="T41" fmla="*/ 2147483647 h 47"/>
              <a:gd name="T42" fmla="*/ 2147483647 w 59"/>
              <a:gd name="T43" fmla="*/ 2147483647 h 47"/>
              <a:gd name="T44" fmla="*/ 2147483647 w 59"/>
              <a:gd name="T45" fmla="*/ 2147483647 h 47"/>
              <a:gd name="T46" fmla="*/ 0 w 59"/>
              <a:gd name="T47" fmla="*/ 2147483647 h 47"/>
              <a:gd name="T48" fmla="*/ 0 w 59"/>
              <a:gd name="T49" fmla="*/ 2147483647 h 47"/>
              <a:gd name="T50" fmla="*/ 0 w 59"/>
              <a:gd name="T51" fmla="*/ 2147483647 h 47"/>
              <a:gd name="T52" fmla="*/ 2147483647 w 59"/>
              <a:gd name="T53" fmla="*/ 2147483647 h 47"/>
              <a:gd name="T54" fmla="*/ 2147483647 w 59"/>
              <a:gd name="T55" fmla="*/ 2147483647 h 47"/>
              <a:gd name="T56" fmla="*/ 2147483647 w 59"/>
              <a:gd name="T57" fmla="*/ 2147483647 h 47"/>
              <a:gd name="T58" fmla="*/ 2147483647 w 59"/>
              <a:gd name="T59" fmla="*/ 2147483647 h 47"/>
              <a:gd name="T60" fmla="*/ 2147483647 w 59"/>
              <a:gd name="T61" fmla="*/ 2147483647 h 47"/>
              <a:gd name="T62" fmla="*/ 2147483647 w 59"/>
              <a:gd name="T63" fmla="*/ 0 h 47"/>
              <a:gd name="T64" fmla="*/ 2147483647 w 59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7"/>
              <a:gd name="T101" fmla="*/ 59 w 59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7">
                <a:moveTo>
                  <a:pt x="29" y="0"/>
                </a:moveTo>
                <a:lnTo>
                  <a:pt x="35" y="0"/>
                </a:lnTo>
                <a:lnTo>
                  <a:pt x="41" y="1"/>
                </a:lnTo>
                <a:lnTo>
                  <a:pt x="46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59" y="18"/>
                </a:lnTo>
                <a:lnTo>
                  <a:pt x="59" y="23"/>
                </a:lnTo>
                <a:lnTo>
                  <a:pt x="59" y="28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6" y="44"/>
                </a:lnTo>
                <a:lnTo>
                  <a:pt x="41" y="45"/>
                </a:lnTo>
                <a:lnTo>
                  <a:pt x="35" y="47"/>
                </a:lnTo>
                <a:lnTo>
                  <a:pt x="29" y="47"/>
                </a:lnTo>
                <a:lnTo>
                  <a:pt x="24" y="47"/>
                </a:lnTo>
                <a:lnTo>
                  <a:pt x="18" y="45"/>
                </a:lnTo>
                <a:lnTo>
                  <a:pt x="12" y="44"/>
                </a:lnTo>
                <a:lnTo>
                  <a:pt x="8" y="41"/>
                </a:lnTo>
                <a:lnTo>
                  <a:pt x="4" y="37"/>
                </a:lnTo>
                <a:lnTo>
                  <a:pt x="1" y="33"/>
                </a:lnTo>
                <a:lnTo>
                  <a:pt x="0" y="28"/>
                </a:lnTo>
                <a:lnTo>
                  <a:pt x="0" y="23"/>
                </a:lnTo>
                <a:lnTo>
                  <a:pt x="0" y="18"/>
                </a:lnTo>
                <a:lnTo>
                  <a:pt x="1" y="14"/>
                </a:lnTo>
                <a:lnTo>
                  <a:pt x="4" y="9"/>
                </a:lnTo>
                <a:lnTo>
                  <a:pt x="8" y="6"/>
                </a:lnTo>
                <a:lnTo>
                  <a:pt x="12" y="3"/>
                </a:lnTo>
                <a:lnTo>
                  <a:pt x="18" y="1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21" name="Freeform 133"/>
          <p:cNvSpPr>
            <a:spLocks/>
          </p:cNvSpPr>
          <p:nvPr/>
        </p:nvSpPr>
        <p:spPr bwMode="auto">
          <a:xfrm>
            <a:off x="2487613" y="3673475"/>
            <a:ext cx="68262" cy="46038"/>
          </a:xfrm>
          <a:custGeom>
            <a:avLst/>
            <a:gdLst>
              <a:gd name="T0" fmla="*/ 2147483647 w 59"/>
              <a:gd name="T1" fmla="*/ 0 h 47"/>
              <a:gd name="T2" fmla="*/ 2147483647 w 59"/>
              <a:gd name="T3" fmla="*/ 0 h 47"/>
              <a:gd name="T4" fmla="*/ 2147483647 w 59"/>
              <a:gd name="T5" fmla="*/ 2147483647 h 47"/>
              <a:gd name="T6" fmla="*/ 2147483647 w 59"/>
              <a:gd name="T7" fmla="*/ 2147483647 h 47"/>
              <a:gd name="T8" fmla="*/ 2147483647 w 59"/>
              <a:gd name="T9" fmla="*/ 2147483647 h 47"/>
              <a:gd name="T10" fmla="*/ 2147483647 w 59"/>
              <a:gd name="T11" fmla="*/ 2147483647 h 47"/>
              <a:gd name="T12" fmla="*/ 2147483647 w 59"/>
              <a:gd name="T13" fmla="*/ 2147483647 h 47"/>
              <a:gd name="T14" fmla="*/ 2147483647 w 59"/>
              <a:gd name="T15" fmla="*/ 2147483647 h 47"/>
              <a:gd name="T16" fmla="*/ 2147483647 w 59"/>
              <a:gd name="T17" fmla="*/ 2147483647 h 47"/>
              <a:gd name="T18" fmla="*/ 2147483647 w 59"/>
              <a:gd name="T19" fmla="*/ 2147483647 h 47"/>
              <a:gd name="T20" fmla="*/ 2147483647 w 59"/>
              <a:gd name="T21" fmla="*/ 2147483647 h 47"/>
              <a:gd name="T22" fmla="*/ 2147483647 w 59"/>
              <a:gd name="T23" fmla="*/ 2147483647 h 47"/>
              <a:gd name="T24" fmla="*/ 2147483647 w 59"/>
              <a:gd name="T25" fmla="*/ 2147483647 h 47"/>
              <a:gd name="T26" fmla="*/ 2147483647 w 59"/>
              <a:gd name="T27" fmla="*/ 2147483647 h 47"/>
              <a:gd name="T28" fmla="*/ 2147483647 w 59"/>
              <a:gd name="T29" fmla="*/ 2147483647 h 47"/>
              <a:gd name="T30" fmla="*/ 2147483647 w 59"/>
              <a:gd name="T31" fmla="*/ 2147483647 h 47"/>
              <a:gd name="T32" fmla="*/ 2147483647 w 59"/>
              <a:gd name="T33" fmla="*/ 2147483647 h 47"/>
              <a:gd name="T34" fmla="*/ 2147483647 w 59"/>
              <a:gd name="T35" fmla="*/ 2147483647 h 47"/>
              <a:gd name="T36" fmla="*/ 2147483647 w 59"/>
              <a:gd name="T37" fmla="*/ 2147483647 h 47"/>
              <a:gd name="T38" fmla="*/ 2147483647 w 59"/>
              <a:gd name="T39" fmla="*/ 2147483647 h 47"/>
              <a:gd name="T40" fmla="*/ 2147483647 w 59"/>
              <a:gd name="T41" fmla="*/ 2147483647 h 47"/>
              <a:gd name="T42" fmla="*/ 2147483647 w 59"/>
              <a:gd name="T43" fmla="*/ 2147483647 h 47"/>
              <a:gd name="T44" fmla="*/ 2147483647 w 59"/>
              <a:gd name="T45" fmla="*/ 2147483647 h 47"/>
              <a:gd name="T46" fmla="*/ 0 w 59"/>
              <a:gd name="T47" fmla="*/ 2147483647 h 47"/>
              <a:gd name="T48" fmla="*/ 0 w 59"/>
              <a:gd name="T49" fmla="*/ 2147483647 h 47"/>
              <a:gd name="T50" fmla="*/ 0 w 59"/>
              <a:gd name="T51" fmla="*/ 2147483647 h 47"/>
              <a:gd name="T52" fmla="*/ 2147483647 w 59"/>
              <a:gd name="T53" fmla="*/ 2147483647 h 47"/>
              <a:gd name="T54" fmla="*/ 2147483647 w 59"/>
              <a:gd name="T55" fmla="*/ 2147483647 h 47"/>
              <a:gd name="T56" fmla="*/ 2147483647 w 59"/>
              <a:gd name="T57" fmla="*/ 2147483647 h 47"/>
              <a:gd name="T58" fmla="*/ 2147483647 w 59"/>
              <a:gd name="T59" fmla="*/ 2147483647 h 47"/>
              <a:gd name="T60" fmla="*/ 2147483647 w 59"/>
              <a:gd name="T61" fmla="*/ 2147483647 h 47"/>
              <a:gd name="T62" fmla="*/ 2147483647 w 59"/>
              <a:gd name="T63" fmla="*/ 0 h 47"/>
              <a:gd name="T64" fmla="*/ 2147483647 w 59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7"/>
              <a:gd name="T101" fmla="*/ 59 w 59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7">
                <a:moveTo>
                  <a:pt x="29" y="0"/>
                </a:moveTo>
                <a:lnTo>
                  <a:pt x="35" y="0"/>
                </a:lnTo>
                <a:lnTo>
                  <a:pt x="41" y="1"/>
                </a:lnTo>
                <a:lnTo>
                  <a:pt x="46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59" y="18"/>
                </a:lnTo>
                <a:lnTo>
                  <a:pt x="59" y="23"/>
                </a:lnTo>
                <a:lnTo>
                  <a:pt x="59" y="28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6" y="44"/>
                </a:lnTo>
                <a:lnTo>
                  <a:pt x="41" y="45"/>
                </a:lnTo>
                <a:lnTo>
                  <a:pt x="35" y="47"/>
                </a:lnTo>
                <a:lnTo>
                  <a:pt x="29" y="47"/>
                </a:lnTo>
                <a:lnTo>
                  <a:pt x="24" y="47"/>
                </a:lnTo>
                <a:lnTo>
                  <a:pt x="18" y="45"/>
                </a:lnTo>
                <a:lnTo>
                  <a:pt x="12" y="44"/>
                </a:lnTo>
                <a:lnTo>
                  <a:pt x="8" y="41"/>
                </a:lnTo>
                <a:lnTo>
                  <a:pt x="4" y="37"/>
                </a:lnTo>
                <a:lnTo>
                  <a:pt x="1" y="33"/>
                </a:lnTo>
                <a:lnTo>
                  <a:pt x="0" y="28"/>
                </a:lnTo>
                <a:lnTo>
                  <a:pt x="0" y="23"/>
                </a:lnTo>
                <a:lnTo>
                  <a:pt x="0" y="18"/>
                </a:lnTo>
                <a:lnTo>
                  <a:pt x="1" y="14"/>
                </a:lnTo>
                <a:lnTo>
                  <a:pt x="4" y="9"/>
                </a:lnTo>
                <a:lnTo>
                  <a:pt x="8" y="6"/>
                </a:lnTo>
                <a:lnTo>
                  <a:pt x="12" y="3"/>
                </a:lnTo>
                <a:lnTo>
                  <a:pt x="18" y="1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22" name="Freeform 134"/>
          <p:cNvSpPr>
            <a:spLocks/>
          </p:cNvSpPr>
          <p:nvPr/>
        </p:nvSpPr>
        <p:spPr bwMode="auto">
          <a:xfrm>
            <a:off x="2424113" y="3700463"/>
            <a:ext cx="71437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7" y="4"/>
                </a:lnTo>
                <a:lnTo>
                  <a:pt x="53" y="7"/>
                </a:lnTo>
                <a:lnTo>
                  <a:pt x="56" y="12"/>
                </a:lnTo>
                <a:lnTo>
                  <a:pt x="58" y="15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4"/>
                </a:lnTo>
                <a:lnTo>
                  <a:pt x="56" y="38"/>
                </a:lnTo>
                <a:lnTo>
                  <a:pt x="53" y="42"/>
                </a:lnTo>
                <a:lnTo>
                  <a:pt x="47" y="45"/>
                </a:lnTo>
                <a:lnTo>
                  <a:pt x="43" y="46"/>
                </a:lnTo>
                <a:lnTo>
                  <a:pt x="37" y="48"/>
                </a:lnTo>
                <a:lnTo>
                  <a:pt x="31" y="49"/>
                </a:lnTo>
                <a:lnTo>
                  <a:pt x="24" y="48"/>
                </a:lnTo>
                <a:lnTo>
                  <a:pt x="19" y="46"/>
                </a:lnTo>
                <a:lnTo>
                  <a:pt x="14" y="45"/>
                </a:lnTo>
                <a:lnTo>
                  <a:pt x="10" y="42"/>
                </a:lnTo>
                <a:lnTo>
                  <a:pt x="6" y="38"/>
                </a:lnTo>
                <a:lnTo>
                  <a:pt x="3" y="34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5"/>
                </a:lnTo>
                <a:lnTo>
                  <a:pt x="6" y="12"/>
                </a:lnTo>
                <a:lnTo>
                  <a:pt x="10" y="7"/>
                </a:lnTo>
                <a:lnTo>
                  <a:pt x="14" y="4"/>
                </a:lnTo>
                <a:lnTo>
                  <a:pt x="19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23" name="Freeform 135"/>
          <p:cNvSpPr>
            <a:spLocks/>
          </p:cNvSpPr>
          <p:nvPr/>
        </p:nvSpPr>
        <p:spPr bwMode="auto">
          <a:xfrm>
            <a:off x="2424113" y="3700463"/>
            <a:ext cx="71437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7" y="4"/>
                </a:lnTo>
                <a:lnTo>
                  <a:pt x="53" y="7"/>
                </a:lnTo>
                <a:lnTo>
                  <a:pt x="56" y="12"/>
                </a:lnTo>
                <a:lnTo>
                  <a:pt x="58" y="15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4"/>
                </a:lnTo>
                <a:lnTo>
                  <a:pt x="56" y="38"/>
                </a:lnTo>
                <a:lnTo>
                  <a:pt x="53" y="42"/>
                </a:lnTo>
                <a:lnTo>
                  <a:pt x="47" y="45"/>
                </a:lnTo>
                <a:lnTo>
                  <a:pt x="43" y="46"/>
                </a:lnTo>
                <a:lnTo>
                  <a:pt x="37" y="48"/>
                </a:lnTo>
                <a:lnTo>
                  <a:pt x="31" y="49"/>
                </a:lnTo>
                <a:lnTo>
                  <a:pt x="24" y="48"/>
                </a:lnTo>
                <a:lnTo>
                  <a:pt x="19" y="46"/>
                </a:lnTo>
                <a:lnTo>
                  <a:pt x="14" y="45"/>
                </a:lnTo>
                <a:lnTo>
                  <a:pt x="10" y="42"/>
                </a:lnTo>
                <a:lnTo>
                  <a:pt x="6" y="38"/>
                </a:lnTo>
                <a:lnTo>
                  <a:pt x="3" y="34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5"/>
                </a:lnTo>
                <a:lnTo>
                  <a:pt x="6" y="12"/>
                </a:lnTo>
                <a:lnTo>
                  <a:pt x="10" y="7"/>
                </a:lnTo>
                <a:lnTo>
                  <a:pt x="14" y="4"/>
                </a:lnTo>
                <a:lnTo>
                  <a:pt x="19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24" name="Freeform 136"/>
          <p:cNvSpPr>
            <a:spLocks/>
          </p:cNvSpPr>
          <p:nvPr/>
        </p:nvSpPr>
        <p:spPr bwMode="auto">
          <a:xfrm>
            <a:off x="2371725" y="3719513"/>
            <a:ext cx="66675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1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2"/>
                </a:lnTo>
                <a:lnTo>
                  <a:pt x="47" y="46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6"/>
                </a:lnTo>
                <a:lnTo>
                  <a:pt x="8" y="42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3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25" name="Freeform 137"/>
          <p:cNvSpPr>
            <a:spLocks/>
          </p:cNvSpPr>
          <p:nvPr/>
        </p:nvSpPr>
        <p:spPr bwMode="auto">
          <a:xfrm>
            <a:off x="2371725" y="3719513"/>
            <a:ext cx="66675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1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2"/>
                </a:lnTo>
                <a:lnTo>
                  <a:pt x="47" y="46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6"/>
                </a:lnTo>
                <a:lnTo>
                  <a:pt x="8" y="42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3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26" name="Freeform 138"/>
          <p:cNvSpPr>
            <a:spLocks/>
          </p:cNvSpPr>
          <p:nvPr/>
        </p:nvSpPr>
        <p:spPr bwMode="auto">
          <a:xfrm>
            <a:off x="2311400" y="3746500"/>
            <a:ext cx="68263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4" y="10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0"/>
                </a:lnTo>
                <a:lnTo>
                  <a:pt x="8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27" name="Freeform 139"/>
          <p:cNvSpPr>
            <a:spLocks/>
          </p:cNvSpPr>
          <p:nvPr/>
        </p:nvSpPr>
        <p:spPr bwMode="auto">
          <a:xfrm>
            <a:off x="2311400" y="3746500"/>
            <a:ext cx="68263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4" y="10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0"/>
                </a:lnTo>
                <a:lnTo>
                  <a:pt x="8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28" name="Freeform 140"/>
          <p:cNvSpPr>
            <a:spLocks/>
          </p:cNvSpPr>
          <p:nvPr/>
        </p:nvSpPr>
        <p:spPr bwMode="auto">
          <a:xfrm>
            <a:off x="2406650" y="3792538"/>
            <a:ext cx="68263" cy="52387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7"/>
                </a:lnTo>
                <a:lnTo>
                  <a:pt x="56" y="10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8"/>
                </a:lnTo>
                <a:lnTo>
                  <a:pt x="30" y="48"/>
                </a:lnTo>
                <a:lnTo>
                  <a:pt x="24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0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29" name="Freeform 141"/>
          <p:cNvSpPr>
            <a:spLocks/>
          </p:cNvSpPr>
          <p:nvPr/>
        </p:nvSpPr>
        <p:spPr bwMode="auto">
          <a:xfrm>
            <a:off x="2406650" y="3792538"/>
            <a:ext cx="68263" cy="52387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7"/>
                </a:lnTo>
                <a:lnTo>
                  <a:pt x="56" y="10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8"/>
                </a:lnTo>
                <a:lnTo>
                  <a:pt x="30" y="48"/>
                </a:lnTo>
                <a:lnTo>
                  <a:pt x="24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0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30" name="Freeform 142"/>
          <p:cNvSpPr>
            <a:spLocks/>
          </p:cNvSpPr>
          <p:nvPr/>
        </p:nvSpPr>
        <p:spPr bwMode="auto">
          <a:xfrm>
            <a:off x="2354263" y="3333750"/>
            <a:ext cx="66675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1"/>
                </a:lnTo>
                <a:lnTo>
                  <a:pt x="42" y="1"/>
                </a:lnTo>
                <a:lnTo>
                  <a:pt x="47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20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2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2"/>
                </a:lnTo>
                <a:lnTo>
                  <a:pt x="6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8" y="1"/>
                </a:lnTo>
                <a:lnTo>
                  <a:pt x="24" y="1"/>
                </a:lnTo>
                <a:lnTo>
                  <a:pt x="31" y="0"/>
                </a:lnTo>
                <a:close/>
              </a:path>
            </a:pathLst>
          </a:custGeom>
          <a:solidFill>
            <a:srgbClr val="8F9E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31" name="Freeform 143"/>
          <p:cNvSpPr>
            <a:spLocks/>
          </p:cNvSpPr>
          <p:nvPr/>
        </p:nvSpPr>
        <p:spPr bwMode="auto">
          <a:xfrm>
            <a:off x="2354263" y="3333750"/>
            <a:ext cx="66675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1"/>
                </a:lnTo>
                <a:lnTo>
                  <a:pt x="42" y="1"/>
                </a:lnTo>
                <a:lnTo>
                  <a:pt x="47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20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2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2"/>
                </a:lnTo>
                <a:lnTo>
                  <a:pt x="6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8" y="1"/>
                </a:lnTo>
                <a:lnTo>
                  <a:pt x="24" y="1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32" name="Freeform 144"/>
          <p:cNvSpPr>
            <a:spLocks/>
          </p:cNvSpPr>
          <p:nvPr/>
        </p:nvSpPr>
        <p:spPr bwMode="auto">
          <a:xfrm>
            <a:off x="2487613" y="3475038"/>
            <a:ext cx="68262" cy="52387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1"/>
                </a:lnTo>
                <a:lnTo>
                  <a:pt x="46" y="4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19"/>
                </a:lnTo>
                <a:lnTo>
                  <a:pt x="59" y="23"/>
                </a:lnTo>
                <a:lnTo>
                  <a:pt x="59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7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30"/>
                </a:lnTo>
                <a:lnTo>
                  <a:pt x="0" y="23"/>
                </a:lnTo>
                <a:lnTo>
                  <a:pt x="0" y="19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2" y="4"/>
                </a:lnTo>
                <a:lnTo>
                  <a:pt x="18" y="1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33" name="Freeform 145"/>
          <p:cNvSpPr>
            <a:spLocks/>
          </p:cNvSpPr>
          <p:nvPr/>
        </p:nvSpPr>
        <p:spPr bwMode="auto">
          <a:xfrm>
            <a:off x="2487613" y="3475038"/>
            <a:ext cx="68262" cy="52387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1"/>
                </a:lnTo>
                <a:lnTo>
                  <a:pt x="46" y="4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19"/>
                </a:lnTo>
                <a:lnTo>
                  <a:pt x="59" y="23"/>
                </a:lnTo>
                <a:lnTo>
                  <a:pt x="59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7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30"/>
                </a:lnTo>
                <a:lnTo>
                  <a:pt x="0" y="23"/>
                </a:lnTo>
                <a:lnTo>
                  <a:pt x="0" y="19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2" y="4"/>
                </a:lnTo>
                <a:lnTo>
                  <a:pt x="18" y="1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34" name="Freeform 146"/>
          <p:cNvSpPr>
            <a:spLocks/>
          </p:cNvSpPr>
          <p:nvPr/>
        </p:nvSpPr>
        <p:spPr bwMode="auto">
          <a:xfrm>
            <a:off x="2311400" y="3551238"/>
            <a:ext cx="68263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60" y="19"/>
                </a:lnTo>
                <a:lnTo>
                  <a:pt x="60" y="26"/>
                </a:lnTo>
                <a:lnTo>
                  <a:pt x="60" y="30"/>
                </a:lnTo>
                <a:lnTo>
                  <a:pt x="57" y="35"/>
                </a:lnTo>
                <a:lnTo>
                  <a:pt x="54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5"/>
                </a:lnTo>
                <a:lnTo>
                  <a:pt x="8" y="41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19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35" name="Freeform 147"/>
          <p:cNvSpPr>
            <a:spLocks/>
          </p:cNvSpPr>
          <p:nvPr/>
        </p:nvSpPr>
        <p:spPr bwMode="auto">
          <a:xfrm>
            <a:off x="2311400" y="3551238"/>
            <a:ext cx="68263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60" y="19"/>
                </a:lnTo>
                <a:lnTo>
                  <a:pt x="60" y="26"/>
                </a:lnTo>
                <a:lnTo>
                  <a:pt x="60" y="30"/>
                </a:lnTo>
                <a:lnTo>
                  <a:pt x="57" y="35"/>
                </a:lnTo>
                <a:lnTo>
                  <a:pt x="54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5"/>
                </a:lnTo>
                <a:lnTo>
                  <a:pt x="8" y="41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19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36" name="Freeform 148"/>
          <p:cNvSpPr>
            <a:spLocks/>
          </p:cNvSpPr>
          <p:nvPr/>
        </p:nvSpPr>
        <p:spPr bwMode="auto">
          <a:xfrm>
            <a:off x="2355850" y="3825875"/>
            <a:ext cx="68263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3" y="7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3" y="41"/>
                </a:lnTo>
                <a:lnTo>
                  <a:pt x="47" y="44"/>
                </a:lnTo>
                <a:lnTo>
                  <a:pt x="43" y="46"/>
                </a:lnTo>
                <a:lnTo>
                  <a:pt x="37" y="48"/>
                </a:lnTo>
                <a:lnTo>
                  <a:pt x="31" y="49"/>
                </a:lnTo>
                <a:lnTo>
                  <a:pt x="24" y="48"/>
                </a:lnTo>
                <a:lnTo>
                  <a:pt x="19" y="46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7"/>
                </a:lnTo>
                <a:lnTo>
                  <a:pt x="14" y="3"/>
                </a:lnTo>
                <a:lnTo>
                  <a:pt x="19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37" name="Freeform 149"/>
          <p:cNvSpPr>
            <a:spLocks/>
          </p:cNvSpPr>
          <p:nvPr/>
        </p:nvSpPr>
        <p:spPr bwMode="auto">
          <a:xfrm>
            <a:off x="2355850" y="3825875"/>
            <a:ext cx="68263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3" y="7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3" y="41"/>
                </a:lnTo>
                <a:lnTo>
                  <a:pt x="47" y="44"/>
                </a:lnTo>
                <a:lnTo>
                  <a:pt x="43" y="46"/>
                </a:lnTo>
                <a:lnTo>
                  <a:pt x="37" y="48"/>
                </a:lnTo>
                <a:lnTo>
                  <a:pt x="31" y="49"/>
                </a:lnTo>
                <a:lnTo>
                  <a:pt x="24" y="48"/>
                </a:lnTo>
                <a:lnTo>
                  <a:pt x="19" y="46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7"/>
                </a:lnTo>
                <a:lnTo>
                  <a:pt x="14" y="3"/>
                </a:lnTo>
                <a:lnTo>
                  <a:pt x="19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38" name="Freeform 150"/>
          <p:cNvSpPr>
            <a:spLocks/>
          </p:cNvSpPr>
          <p:nvPr/>
        </p:nvSpPr>
        <p:spPr bwMode="auto">
          <a:xfrm>
            <a:off x="4176713" y="2476500"/>
            <a:ext cx="71437" cy="52388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4"/>
                </a:lnTo>
                <a:lnTo>
                  <a:pt x="51" y="6"/>
                </a:lnTo>
                <a:lnTo>
                  <a:pt x="56" y="11"/>
                </a:lnTo>
                <a:lnTo>
                  <a:pt x="59" y="14"/>
                </a:lnTo>
                <a:lnTo>
                  <a:pt x="60" y="18"/>
                </a:lnTo>
                <a:lnTo>
                  <a:pt x="60" y="23"/>
                </a:lnTo>
                <a:lnTo>
                  <a:pt x="60" y="28"/>
                </a:lnTo>
                <a:lnTo>
                  <a:pt x="59" y="33"/>
                </a:lnTo>
                <a:lnTo>
                  <a:pt x="56" y="37"/>
                </a:lnTo>
                <a:lnTo>
                  <a:pt x="51" y="41"/>
                </a:lnTo>
                <a:lnTo>
                  <a:pt x="47" y="44"/>
                </a:lnTo>
                <a:lnTo>
                  <a:pt x="42" y="47"/>
                </a:lnTo>
                <a:lnTo>
                  <a:pt x="36" y="47"/>
                </a:lnTo>
                <a:lnTo>
                  <a:pt x="30" y="48"/>
                </a:lnTo>
                <a:lnTo>
                  <a:pt x="24" y="47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6" y="37"/>
                </a:lnTo>
                <a:lnTo>
                  <a:pt x="3" y="33"/>
                </a:lnTo>
                <a:lnTo>
                  <a:pt x="0" y="28"/>
                </a:lnTo>
                <a:lnTo>
                  <a:pt x="0" y="23"/>
                </a:lnTo>
                <a:lnTo>
                  <a:pt x="0" y="18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4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39" name="Freeform 151"/>
          <p:cNvSpPr>
            <a:spLocks/>
          </p:cNvSpPr>
          <p:nvPr/>
        </p:nvSpPr>
        <p:spPr bwMode="auto">
          <a:xfrm>
            <a:off x="4210050" y="2473325"/>
            <a:ext cx="41275" cy="26988"/>
          </a:xfrm>
          <a:custGeom>
            <a:avLst/>
            <a:gdLst>
              <a:gd name="T0" fmla="*/ 2147483647 w 36"/>
              <a:gd name="T1" fmla="*/ 2147483647 h 30"/>
              <a:gd name="T2" fmla="*/ 2147483647 w 36"/>
              <a:gd name="T3" fmla="*/ 2147483647 h 30"/>
              <a:gd name="T4" fmla="*/ 2147483647 w 36"/>
              <a:gd name="T5" fmla="*/ 2147483647 h 30"/>
              <a:gd name="T6" fmla="*/ 2147483647 w 36"/>
              <a:gd name="T7" fmla="*/ 2147483647 h 30"/>
              <a:gd name="T8" fmla="*/ 2147483647 w 36"/>
              <a:gd name="T9" fmla="*/ 2147483647 h 30"/>
              <a:gd name="T10" fmla="*/ 2147483647 w 36"/>
              <a:gd name="T11" fmla="*/ 2147483647 h 30"/>
              <a:gd name="T12" fmla="*/ 2147483647 w 36"/>
              <a:gd name="T13" fmla="*/ 2147483647 h 30"/>
              <a:gd name="T14" fmla="*/ 2147483647 w 36"/>
              <a:gd name="T15" fmla="*/ 0 h 30"/>
              <a:gd name="T16" fmla="*/ 0 w 36"/>
              <a:gd name="T17" fmla="*/ 0 h 30"/>
              <a:gd name="T18" fmla="*/ 0 w 36"/>
              <a:gd name="T19" fmla="*/ 2147483647 h 30"/>
              <a:gd name="T20" fmla="*/ 2147483647 w 36"/>
              <a:gd name="T21" fmla="*/ 2147483647 h 30"/>
              <a:gd name="T22" fmla="*/ 2147483647 w 36"/>
              <a:gd name="T23" fmla="*/ 2147483647 h 30"/>
              <a:gd name="T24" fmla="*/ 2147483647 w 36"/>
              <a:gd name="T25" fmla="*/ 2147483647 h 30"/>
              <a:gd name="T26" fmla="*/ 2147483647 w 36"/>
              <a:gd name="T27" fmla="*/ 2147483647 h 30"/>
              <a:gd name="T28" fmla="*/ 2147483647 w 36"/>
              <a:gd name="T29" fmla="*/ 2147483647 h 30"/>
              <a:gd name="T30" fmla="*/ 2147483647 w 36"/>
              <a:gd name="T31" fmla="*/ 2147483647 h 30"/>
              <a:gd name="T32" fmla="*/ 2147483647 w 36"/>
              <a:gd name="T33" fmla="*/ 2147483647 h 30"/>
              <a:gd name="T34" fmla="*/ 2147483647 w 36"/>
              <a:gd name="T35" fmla="*/ 2147483647 h 30"/>
              <a:gd name="T36" fmla="*/ 2147483647 w 36"/>
              <a:gd name="T37" fmla="*/ 2147483647 h 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6"/>
              <a:gd name="T58" fmla="*/ 0 h 30"/>
              <a:gd name="T59" fmla="*/ 36 w 36"/>
              <a:gd name="T60" fmla="*/ 30 h 3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6" h="30">
                <a:moveTo>
                  <a:pt x="36" y="30"/>
                </a:moveTo>
                <a:lnTo>
                  <a:pt x="36" y="24"/>
                </a:lnTo>
                <a:lnTo>
                  <a:pt x="33" y="18"/>
                </a:lnTo>
                <a:lnTo>
                  <a:pt x="30" y="13"/>
                </a:lnTo>
                <a:lnTo>
                  <a:pt x="26" y="8"/>
                </a:lnTo>
                <a:lnTo>
                  <a:pt x="20" y="5"/>
                </a:lnTo>
                <a:lnTo>
                  <a:pt x="14" y="2"/>
                </a:lnTo>
                <a:lnTo>
                  <a:pt x="7" y="0"/>
                </a:lnTo>
                <a:lnTo>
                  <a:pt x="0" y="0"/>
                </a:lnTo>
                <a:lnTo>
                  <a:pt x="0" y="13"/>
                </a:lnTo>
                <a:lnTo>
                  <a:pt x="6" y="13"/>
                </a:lnTo>
                <a:lnTo>
                  <a:pt x="10" y="14"/>
                </a:lnTo>
                <a:lnTo>
                  <a:pt x="14" y="16"/>
                </a:lnTo>
                <a:lnTo>
                  <a:pt x="19" y="19"/>
                </a:lnTo>
                <a:lnTo>
                  <a:pt x="21" y="22"/>
                </a:lnTo>
                <a:lnTo>
                  <a:pt x="23" y="24"/>
                </a:lnTo>
                <a:lnTo>
                  <a:pt x="24" y="27"/>
                </a:lnTo>
                <a:lnTo>
                  <a:pt x="24" y="30"/>
                </a:lnTo>
                <a:lnTo>
                  <a:pt x="36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40" name="Freeform 152"/>
          <p:cNvSpPr>
            <a:spLocks/>
          </p:cNvSpPr>
          <p:nvPr/>
        </p:nvSpPr>
        <p:spPr bwMode="auto">
          <a:xfrm>
            <a:off x="4210050" y="2500313"/>
            <a:ext cx="41275" cy="36512"/>
          </a:xfrm>
          <a:custGeom>
            <a:avLst/>
            <a:gdLst>
              <a:gd name="T0" fmla="*/ 0 w 36"/>
              <a:gd name="T1" fmla="*/ 2147483647 h 32"/>
              <a:gd name="T2" fmla="*/ 2147483647 w 36"/>
              <a:gd name="T3" fmla="*/ 2147483647 h 32"/>
              <a:gd name="T4" fmla="*/ 2147483647 w 36"/>
              <a:gd name="T5" fmla="*/ 2147483647 h 32"/>
              <a:gd name="T6" fmla="*/ 2147483647 w 36"/>
              <a:gd name="T7" fmla="*/ 2147483647 h 32"/>
              <a:gd name="T8" fmla="*/ 2147483647 w 36"/>
              <a:gd name="T9" fmla="*/ 2147483647 h 32"/>
              <a:gd name="T10" fmla="*/ 2147483647 w 36"/>
              <a:gd name="T11" fmla="*/ 2147483647 h 32"/>
              <a:gd name="T12" fmla="*/ 2147483647 w 36"/>
              <a:gd name="T13" fmla="*/ 2147483647 h 32"/>
              <a:gd name="T14" fmla="*/ 2147483647 w 36"/>
              <a:gd name="T15" fmla="*/ 2147483647 h 32"/>
              <a:gd name="T16" fmla="*/ 2147483647 w 36"/>
              <a:gd name="T17" fmla="*/ 0 h 32"/>
              <a:gd name="T18" fmla="*/ 2147483647 w 36"/>
              <a:gd name="T19" fmla="*/ 0 h 32"/>
              <a:gd name="T20" fmla="*/ 2147483647 w 36"/>
              <a:gd name="T21" fmla="*/ 2147483647 h 32"/>
              <a:gd name="T22" fmla="*/ 2147483647 w 36"/>
              <a:gd name="T23" fmla="*/ 2147483647 h 32"/>
              <a:gd name="T24" fmla="*/ 2147483647 w 36"/>
              <a:gd name="T25" fmla="*/ 2147483647 h 32"/>
              <a:gd name="T26" fmla="*/ 2147483647 w 36"/>
              <a:gd name="T27" fmla="*/ 2147483647 h 32"/>
              <a:gd name="T28" fmla="*/ 2147483647 w 36"/>
              <a:gd name="T29" fmla="*/ 2147483647 h 32"/>
              <a:gd name="T30" fmla="*/ 2147483647 w 36"/>
              <a:gd name="T31" fmla="*/ 2147483647 h 32"/>
              <a:gd name="T32" fmla="*/ 2147483647 w 36"/>
              <a:gd name="T33" fmla="*/ 2147483647 h 32"/>
              <a:gd name="T34" fmla="*/ 0 w 36"/>
              <a:gd name="T35" fmla="*/ 2147483647 h 32"/>
              <a:gd name="T36" fmla="*/ 0 w 36"/>
              <a:gd name="T37" fmla="*/ 2147483647 h 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6"/>
              <a:gd name="T58" fmla="*/ 0 h 32"/>
              <a:gd name="T59" fmla="*/ 36 w 36"/>
              <a:gd name="T60" fmla="*/ 32 h 3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6" h="32">
                <a:moveTo>
                  <a:pt x="0" y="32"/>
                </a:moveTo>
                <a:lnTo>
                  <a:pt x="7" y="32"/>
                </a:lnTo>
                <a:lnTo>
                  <a:pt x="14" y="30"/>
                </a:lnTo>
                <a:lnTo>
                  <a:pt x="20" y="27"/>
                </a:lnTo>
                <a:lnTo>
                  <a:pt x="26" y="24"/>
                </a:lnTo>
                <a:lnTo>
                  <a:pt x="30" y="19"/>
                </a:lnTo>
                <a:lnTo>
                  <a:pt x="33" y="13"/>
                </a:lnTo>
                <a:lnTo>
                  <a:pt x="36" y="8"/>
                </a:lnTo>
                <a:lnTo>
                  <a:pt x="36" y="0"/>
                </a:lnTo>
                <a:lnTo>
                  <a:pt x="24" y="0"/>
                </a:lnTo>
                <a:lnTo>
                  <a:pt x="24" y="3"/>
                </a:lnTo>
                <a:lnTo>
                  <a:pt x="23" y="7"/>
                </a:lnTo>
                <a:lnTo>
                  <a:pt x="21" y="10"/>
                </a:lnTo>
                <a:lnTo>
                  <a:pt x="19" y="13"/>
                </a:lnTo>
                <a:lnTo>
                  <a:pt x="14" y="14"/>
                </a:lnTo>
                <a:lnTo>
                  <a:pt x="10" y="18"/>
                </a:lnTo>
                <a:lnTo>
                  <a:pt x="6" y="18"/>
                </a:lnTo>
                <a:lnTo>
                  <a:pt x="0" y="19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41" name="Freeform 153"/>
          <p:cNvSpPr>
            <a:spLocks/>
          </p:cNvSpPr>
          <p:nvPr/>
        </p:nvSpPr>
        <p:spPr bwMode="auto">
          <a:xfrm>
            <a:off x="4171950" y="2500313"/>
            <a:ext cx="38100" cy="36512"/>
          </a:xfrm>
          <a:custGeom>
            <a:avLst/>
            <a:gdLst>
              <a:gd name="T0" fmla="*/ 0 w 35"/>
              <a:gd name="T1" fmla="*/ 0 h 32"/>
              <a:gd name="T2" fmla="*/ 0 w 35"/>
              <a:gd name="T3" fmla="*/ 2147483647 h 32"/>
              <a:gd name="T4" fmla="*/ 2147483647 w 35"/>
              <a:gd name="T5" fmla="*/ 2147483647 h 32"/>
              <a:gd name="T6" fmla="*/ 2147483647 w 35"/>
              <a:gd name="T7" fmla="*/ 2147483647 h 32"/>
              <a:gd name="T8" fmla="*/ 2147483647 w 35"/>
              <a:gd name="T9" fmla="*/ 2147483647 h 32"/>
              <a:gd name="T10" fmla="*/ 2147483647 w 35"/>
              <a:gd name="T11" fmla="*/ 2147483647 h 32"/>
              <a:gd name="T12" fmla="*/ 2147483647 w 35"/>
              <a:gd name="T13" fmla="*/ 2147483647 h 32"/>
              <a:gd name="T14" fmla="*/ 2147483647 w 35"/>
              <a:gd name="T15" fmla="*/ 2147483647 h 32"/>
              <a:gd name="T16" fmla="*/ 2147483647 w 35"/>
              <a:gd name="T17" fmla="*/ 2147483647 h 32"/>
              <a:gd name="T18" fmla="*/ 2147483647 w 35"/>
              <a:gd name="T19" fmla="*/ 2147483647 h 32"/>
              <a:gd name="T20" fmla="*/ 2147483647 w 35"/>
              <a:gd name="T21" fmla="*/ 2147483647 h 32"/>
              <a:gd name="T22" fmla="*/ 2147483647 w 35"/>
              <a:gd name="T23" fmla="*/ 2147483647 h 32"/>
              <a:gd name="T24" fmla="*/ 2147483647 w 35"/>
              <a:gd name="T25" fmla="*/ 2147483647 h 32"/>
              <a:gd name="T26" fmla="*/ 2147483647 w 35"/>
              <a:gd name="T27" fmla="*/ 2147483647 h 32"/>
              <a:gd name="T28" fmla="*/ 2147483647 w 35"/>
              <a:gd name="T29" fmla="*/ 2147483647 h 32"/>
              <a:gd name="T30" fmla="*/ 2147483647 w 35"/>
              <a:gd name="T31" fmla="*/ 2147483647 h 32"/>
              <a:gd name="T32" fmla="*/ 2147483647 w 35"/>
              <a:gd name="T33" fmla="*/ 2147483647 h 32"/>
              <a:gd name="T34" fmla="*/ 2147483647 w 35"/>
              <a:gd name="T35" fmla="*/ 0 h 32"/>
              <a:gd name="T36" fmla="*/ 0 w 35"/>
              <a:gd name="T37" fmla="*/ 0 h 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5"/>
              <a:gd name="T58" fmla="*/ 0 h 32"/>
              <a:gd name="T59" fmla="*/ 35 w 35"/>
              <a:gd name="T60" fmla="*/ 32 h 3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5" h="32">
                <a:moveTo>
                  <a:pt x="0" y="0"/>
                </a:moveTo>
                <a:lnTo>
                  <a:pt x="0" y="8"/>
                </a:lnTo>
                <a:lnTo>
                  <a:pt x="3" y="13"/>
                </a:lnTo>
                <a:lnTo>
                  <a:pt x="5" y="19"/>
                </a:lnTo>
                <a:lnTo>
                  <a:pt x="11" y="24"/>
                </a:lnTo>
                <a:lnTo>
                  <a:pt x="15" y="27"/>
                </a:lnTo>
                <a:lnTo>
                  <a:pt x="22" y="30"/>
                </a:lnTo>
                <a:lnTo>
                  <a:pt x="28" y="32"/>
                </a:lnTo>
                <a:lnTo>
                  <a:pt x="35" y="32"/>
                </a:lnTo>
                <a:lnTo>
                  <a:pt x="35" y="19"/>
                </a:lnTo>
                <a:lnTo>
                  <a:pt x="29" y="18"/>
                </a:lnTo>
                <a:lnTo>
                  <a:pt x="25" y="18"/>
                </a:lnTo>
                <a:lnTo>
                  <a:pt x="21" y="14"/>
                </a:lnTo>
                <a:lnTo>
                  <a:pt x="18" y="13"/>
                </a:lnTo>
                <a:lnTo>
                  <a:pt x="15" y="10"/>
                </a:lnTo>
                <a:lnTo>
                  <a:pt x="12" y="7"/>
                </a:lnTo>
                <a:lnTo>
                  <a:pt x="11" y="3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42" name="Freeform 154"/>
          <p:cNvSpPr>
            <a:spLocks/>
          </p:cNvSpPr>
          <p:nvPr/>
        </p:nvSpPr>
        <p:spPr bwMode="auto">
          <a:xfrm>
            <a:off x="4171950" y="2473325"/>
            <a:ext cx="38100" cy="26988"/>
          </a:xfrm>
          <a:custGeom>
            <a:avLst/>
            <a:gdLst>
              <a:gd name="T0" fmla="*/ 2147483647 w 35"/>
              <a:gd name="T1" fmla="*/ 0 h 30"/>
              <a:gd name="T2" fmla="*/ 2147483647 w 35"/>
              <a:gd name="T3" fmla="*/ 0 h 30"/>
              <a:gd name="T4" fmla="*/ 2147483647 w 35"/>
              <a:gd name="T5" fmla="*/ 2147483647 h 30"/>
              <a:gd name="T6" fmla="*/ 2147483647 w 35"/>
              <a:gd name="T7" fmla="*/ 2147483647 h 30"/>
              <a:gd name="T8" fmla="*/ 2147483647 w 35"/>
              <a:gd name="T9" fmla="*/ 2147483647 h 30"/>
              <a:gd name="T10" fmla="*/ 2147483647 w 35"/>
              <a:gd name="T11" fmla="*/ 2147483647 h 30"/>
              <a:gd name="T12" fmla="*/ 2147483647 w 35"/>
              <a:gd name="T13" fmla="*/ 2147483647 h 30"/>
              <a:gd name="T14" fmla="*/ 0 w 35"/>
              <a:gd name="T15" fmla="*/ 2147483647 h 30"/>
              <a:gd name="T16" fmla="*/ 0 w 35"/>
              <a:gd name="T17" fmla="*/ 2147483647 h 30"/>
              <a:gd name="T18" fmla="*/ 2147483647 w 35"/>
              <a:gd name="T19" fmla="*/ 2147483647 h 30"/>
              <a:gd name="T20" fmla="*/ 2147483647 w 35"/>
              <a:gd name="T21" fmla="*/ 2147483647 h 30"/>
              <a:gd name="T22" fmla="*/ 2147483647 w 35"/>
              <a:gd name="T23" fmla="*/ 2147483647 h 30"/>
              <a:gd name="T24" fmla="*/ 2147483647 w 35"/>
              <a:gd name="T25" fmla="*/ 2147483647 h 30"/>
              <a:gd name="T26" fmla="*/ 2147483647 w 35"/>
              <a:gd name="T27" fmla="*/ 2147483647 h 30"/>
              <a:gd name="T28" fmla="*/ 2147483647 w 35"/>
              <a:gd name="T29" fmla="*/ 2147483647 h 30"/>
              <a:gd name="T30" fmla="*/ 2147483647 w 35"/>
              <a:gd name="T31" fmla="*/ 2147483647 h 30"/>
              <a:gd name="T32" fmla="*/ 2147483647 w 35"/>
              <a:gd name="T33" fmla="*/ 2147483647 h 30"/>
              <a:gd name="T34" fmla="*/ 2147483647 w 35"/>
              <a:gd name="T35" fmla="*/ 2147483647 h 30"/>
              <a:gd name="T36" fmla="*/ 2147483647 w 35"/>
              <a:gd name="T37" fmla="*/ 0 h 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5"/>
              <a:gd name="T58" fmla="*/ 0 h 30"/>
              <a:gd name="T59" fmla="*/ 35 w 35"/>
              <a:gd name="T60" fmla="*/ 30 h 3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5" h="30">
                <a:moveTo>
                  <a:pt x="35" y="0"/>
                </a:moveTo>
                <a:lnTo>
                  <a:pt x="28" y="0"/>
                </a:lnTo>
                <a:lnTo>
                  <a:pt x="22" y="2"/>
                </a:lnTo>
                <a:lnTo>
                  <a:pt x="15" y="5"/>
                </a:lnTo>
                <a:lnTo>
                  <a:pt x="11" y="8"/>
                </a:lnTo>
                <a:lnTo>
                  <a:pt x="5" y="13"/>
                </a:lnTo>
                <a:lnTo>
                  <a:pt x="3" y="18"/>
                </a:lnTo>
                <a:lnTo>
                  <a:pt x="0" y="24"/>
                </a:lnTo>
                <a:lnTo>
                  <a:pt x="0" y="30"/>
                </a:lnTo>
                <a:lnTo>
                  <a:pt x="11" y="30"/>
                </a:lnTo>
                <a:lnTo>
                  <a:pt x="11" y="27"/>
                </a:lnTo>
                <a:lnTo>
                  <a:pt x="12" y="24"/>
                </a:lnTo>
                <a:lnTo>
                  <a:pt x="15" y="22"/>
                </a:lnTo>
                <a:lnTo>
                  <a:pt x="18" y="19"/>
                </a:lnTo>
                <a:lnTo>
                  <a:pt x="21" y="16"/>
                </a:lnTo>
                <a:lnTo>
                  <a:pt x="25" y="14"/>
                </a:lnTo>
                <a:lnTo>
                  <a:pt x="29" y="13"/>
                </a:lnTo>
                <a:lnTo>
                  <a:pt x="35" y="13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43" name="Freeform 155"/>
          <p:cNvSpPr>
            <a:spLocks/>
          </p:cNvSpPr>
          <p:nvPr/>
        </p:nvSpPr>
        <p:spPr bwMode="auto">
          <a:xfrm>
            <a:off x="4222750" y="2559050"/>
            <a:ext cx="66675" cy="53975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1" y="7"/>
                </a:lnTo>
                <a:lnTo>
                  <a:pt x="55" y="11"/>
                </a:lnTo>
                <a:lnTo>
                  <a:pt x="56" y="15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6" y="34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1" y="46"/>
                </a:lnTo>
                <a:lnTo>
                  <a:pt x="35" y="48"/>
                </a:lnTo>
                <a:lnTo>
                  <a:pt x="29" y="49"/>
                </a:lnTo>
                <a:lnTo>
                  <a:pt x="24" y="48"/>
                </a:lnTo>
                <a:lnTo>
                  <a:pt x="18" y="46"/>
                </a:lnTo>
                <a:lnTo>
                  <a:pt x="12" y="45"/>
                </a:lnTo>
                <a:lnTo>
                  <a:pt x="8" y="41"/>
                </a:lnTo>
                <a:lnTo>
                  <a:pt x="4" y="38"/>
                </a:lnTo>
                <a:lnTo>
                  <a:pt x="1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1"/>
                </a:lnTo>
                <a:lnTo>
                  <a:pt x="8" y="7"/>
                </a:lnTo>
                <a:lnTo>
                  <a:pt x="12" y="4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44" name="Freeform 156"/>
          <p:cNvSpPr>
            <a:spLocks/>
          </p:cNvSpPr>
          <p:nvPr/>
        </p:nvSpPr>
        <p:spPr bwMode="auto">
          <a:xfrm>
            <a:off x="4254500" y="2552700"/>
            <a:ext cx="39688" cy="33338"/>
          </a:xfrm>
          <a:custGeom>
            <a:avLst/>
            <a:gdLst>
              <a:gd name="T0" fmla="*/ 2147483647 w 36"/>
              <a:gd name="T1" fmla="*/ 2147483647 h 30"/>
              <a:gd name="T2" fmla="*/ 2147483647 w 36"/>
              <a:gd name="T3" fmla="*/ 2147483647 h 30"/>
              <a:gd name="T4" fmla="*/ 2147483647 w 36"/>
              <a:gd name="T5" fmla="*/ 2147483647 h 30"/>
              <a:gd name="T6" fmla="*/ 2147483647 w 36"/>
              <a:gd name="T7" fmla="*/ 2147483647 h 30"/>
              <a:gd name="T8" fmla="*/ 2147483647 w 36"/>
              <a:gd name="T9" fmla="*/ 2147483647 h 30"/>
              <a:gd name="T10" fmla="*/ 2147483647 w 36"/>
              <a:gd name="T11" fmla="*/ 2147483647 h 30"/>
              <a:gd name="T12" fmla="*/ 2147483647 w 36"/>
              <a:gd name="T13" fmla="*/ 2147483647 h 30"/>
              <a:gd name="T14" fmla="*/ 2147483647 w 36"/>
              <a:gd name="T15" fmla="*/ 0 h 30"/>
              <a:gd name="T16" fmla="*/ 0 w 36"/>
              <a:gd name="T17" fmla="*/ 0 h 30"/>
              <a:gd name="T18" fmla="*/ 0 w 36"/>
              <a:gd name="T19" fmla="*/ 2147483647 h 30"/>
              <a:gd name="T20" fmla="*/ 2147483647 w 36"/>
              <a:gd name="T21" fmla="*/ 2147483647 h 30"/>
              <a:gd name="T22" fmla="*/ 2147483647 w 36"/>
              <a:gd name="T23" fmla="*/ 2147483647 h 30"/>
              <a:gd name="T24" fmla="*/ 2147483647 w 36"/>
              <a:gd name="T25" fmla="*/ 2147483647 h 30"/>
              <a:gd name="T26" fmla="*/ 2147483647 w 36"/>
              <a:gd name="T27" fmla="*/ 2147483647 h 30"/>
              <a:gd name="T28" fmla="*/ 2147483647 w 36"/>
              <a:gd name="T29" fmla="*/ 2147483647 h 30"/>
              <a:gd name="T30" fmla="*/ 2147483647 w 36"/>
              <a:gd name="T31" fmla="*/ 2147483647 h 30"/>
              <a:gd name="T32" fmla="*/ 2147483647 w 36"/>
              <a:gd name="T33" fmla="*/ 2147483647 h 30"/>
              <a:gd name="T34" fmla="*/ 2147483647 w 36"/>
              <a:gd name="T35" fmla="*/ 2147483647 h 30"/>
              <a:gd name="T36" fmla="*/ 2147483647 w 36"/>
              <a:gd name="T37" fmla="*/ 2147483647 h 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6"/>
              <a:gd name="T58" fmla="*/ 0 h 30"/>
              <a:gd name="T59" fmla="*/ 36 w 36"/>
              <a:gd name="T60" fmla="*/ 30 h 3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6" h="30">
                <a:moveTo>
                  <a:pt x="36" y="30"/>
                </a:moveTo>
                <a:lnTo>
                  <a:pt x="36" y="24"/>
                </a:lnTo>
                <a:lnTo>
                  <a:pt x="33" y="17"/>
                </a:lnTo>
                <a:lnTo>
                  <a:pt x="30" y="13"/>
                </a:lnTo>
                <a:lnTo>
                  <a:pt x="25" y="8"/>
                </a:lnTo>
                <a:lnTo>
                  <a:pt x="20" y="5"/>
                </a:lnTo>
                <a:lnTo>
                  <a:pt x="13" y="2"/>
                </a:lnTo>
                <a:lnTo>
                  <a:pt x="8" y="0"/>
                </a:lnTo>
                <a:lnTo>
                  <a:pt x="0" y="0"/>
                </a:lnTo>
                <a:lnTo>
                  <a:pt x="0" y="13"/>
                </a:lnTo>
                <a:lnTo>
                  <a:pt x="6" y="13"/>
                </a:lnTo>
                <a:lnTo>
                  <a:pt x="10" y="14"/>
                </a:lnTo>
                <a:lnTo>
                  <a:pt x="15" y="16"/>
                </a:lnTo>
                <a:lnTo>
                  <a:pt x="18" y="19"/>
                </a:lnTo>
                <a:lnTo>
                  <a:pt x="20" y="21"/>
                </a:lnTo>
                <a:lnTo>
                  <a:pt x="23" y="24"/>
                </a:lnTo>
                <a:lnTo>
                  <a:pt x="25" y="27"/>
                </a:lnTo>
                <a:lnTo>
                  <a:pt x="25" y="30"/>
                </a:lnTo>
                <a:lnTo>
                  <a:pt x="36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45" name="Freeform 157"/>
          <p:cNvSpPr>
            <a:spLocks/>
          </p:cNvSpPr>
          <p:nvPr/>
        </p:nvSpPr>
        <p:spPr bwMode="auto">
          <a:xfrm>
            <a:off x="4254500" y="2586038"/>
            <a:ext cx="39688" cy="33337"/>
          </a:xfrm>
          <a:custGeom>
            <a:avLst/>
            <a:gdLst>
              <a:gd name="T0" fmla="*/ 0 w 36"/>
              <a:gd name="T1" fmla="*/ 2147483647 h 32"/>
              <a:gd name="T2" fmla="*/ 2147483647 w 36"/>
              <a:gd name="T3" fmla="*/ 2147483647 h 32"/>
              <a:gd name="T4" fmla="*/ 2147483647 w 36"/>
              <a:gd name="T5" fmla="*/ 2147483647 h 32"/>
              <a:gd name="T6" fmla="*/ 2147483647 w 36"/>
              <a:gd name="T7" fmla="*/ 2147483647 h 32"/>
              <a:gd name="T8" fmla="*/ 2147483647 w 36"/>
              <a:gd name="T9" fmla="*/ 2147483647 h 32"/>
              <a:gd name="T10" fmla="*/ 2147483647 w 36"/>
              <a:gd name="T11" fmla="*/ 2147483647 h 32"/>
              <a:gd name="T12" fmla="*/ 2147483647 w 36"/>
              <a:gd name="T13" fmla="*/ 2147483647 h 32"/>
              <a:gd name="T14" fmla="*/ 2147483647 w 36"/>
              <a:gd name="T15" fmla="*/ 2147483647 h 32"/>
              <a:gd name="T16" fmla="*/ 2147483647 w 36"/>
              <a:gd name="T17" fmla="*/ 0 h 32"/>
              <a:gd name="T18" fmla="*/ 2147483647 w 36"/>
              <a:gd name="T19" fmla="*/ 0 h 32"/>
              <a:gd name="T20" fmla="*/ 2147483647 w 36"/>
              <a:gd name="T21" fmla="*/ 2147483647 h 32"/>
              <a:gd name="T22" fmla="*/ 2147483647 w 36"/>
              <a:gd name="T23" fmla="*/ 2147483647 h 32"/>
              <a:gd name="T24" fmla="*/ 2147483647 w 36"/>
              <a:gd name="T25" fmla="*/ 2147483647 h 32"/>
              <a:gd name="T26" fmla="*/ 2147483647 w 36"/>
              <a:gd name="T27" fmla="*/ 2147483647 h 32"/>
              <a:gd name="T28" fmla="*/ 2147483647 w 36"/>
              <a:gd name="T29" fmla="*/ 2147483647 h 32"/>
              <a:gd name="T30" fmla="*/ 2147483647 w 36"/>
              <a:gd name="T31" fmla="*/ 2147483647 h 32"/>
              <a:gd name="T32" fmla="*/ 2147483647 w 36"/>
              <a:gd name="T33" fmla="*/ 2147483647 h 32"/>
              <a:gd name="T34" fmla="*/ 0 w 36"/>
              <a:gd name="T35" fmla="*/ 2147483647 h 32"/>
              <a:gd name="T36" fmla="*/ 0 w 36"/>
              <a:gd name="T37" fmla="*/ 2147483647 h 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6"/>
              <a:gd name="T58" fmla="*/ 0 h 32"/>
              <a:gd name="T59" fmla="*/ 36 w 36"/>
              <a:gd name="T60" fmla="*/ 32 h 3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6" h="32">
                <a:moveTo>
                  <a:pt x="0" y="32"/>
                </a:moveTo>
                <a:lnTo>
                  <a:pt x="8" y="30"/>
                </a:lnTo>
                <a:lnTo>
                  <a:pt x="13" y="29"/>
                </a:lnTo>
                <a:lnTo>
                  <a:pt x="20" y="27"/>
                </a:lnTo>
                <a:lnTo>
                  <a:pt x="25" y="22"/>
                </a:lnTo>
                <a:lnTo>
                  <a:pt x="30" y="19"/>
                </a:lnTo>
                <a:lnTo>
                  <a:pt x="33" y="13"/>
                </a:lnTo>
                <a:lnTo>
                  <a:pt x="36" y="6"/>
                </a:lnTo>
                <a:lnTo>
                  <a:pt x="36" y="0"/>
                </a:lnTo>
                <a:lnTo>
                  <a:pt x="25" y="0"/>
                </a:lnTo>
                <a:lnTo>
                  <a:pt x="25" y="3"/>
                </a:lnTo>
                <a:lnTo>
                  <a:pt x="23" y="6"/>
                </a:lnTo>
                <a:lnTo>
                  <a:pt x="20" y="10"/>
                </a:lnTo>
                <a:lnTo>
                  <a:pt x="18" y="13"/>
                </a:lnTo>
                <a:lnTo>
                  <a:pt x="15" y="14"/>
                </a:lnTo>
                <a:lnTo>
                  <a:pt x="10" y="16"/>
                </a:lnTo>
                <a:lnTo>
                  <a:pt x="6" y="17"/>
                </a:lnTo>
                <a:lnTo>
                  <a:pt x="0" y="17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46" name="Freeform 158"/>
          <p:cNvSpPr>
            <a:spLocks/>
          </p:cNvSpPr>
          <p:nvPr/>
        </p:nvSpPr>
        <p:spPr bwMode="auto">
          <a:xfrm>
            <a:off x="4214813" y="2586038"/>
            <a:ext cx="39687" cy="33337"/>
          </a:xfrm>
          <a:custGeom>
            <a:avLst/>
            <a:gdLst>
              <a:gd name="T0" fmla="*/ 0 w 35"/>
              <a:gd name="T1" fmla="*/ 0 h 32"/>
              <a:gd name="T2" fmla="*/ 0 w 35"/>
              <a:gd name="T3" fmla="*/ 2147483647 h 32"/>
              <a:gd name="T4" fmla="*/ 2147483647 w 35"/>
              <a:gd name="T5" fmla="*/ 2147483647 h 32"/>
              <a:gd name="T6" fmla="*/ 2147483647 w 35"/>
              <a:gd name="T7" fmla="*/ 2147483647 h 32"/>
              <a:gd name="T8" fmla="*/ 2147483647 w 35"/>
              <a:gd name="T9" fmla="*/ 2147483647 h 32"/>
              <a:gd name="T10" fmla="*/ 2147483647 w 35"/>
              <a:gd name="T11" fmla="*/ 2147483647 h 32"/>
              <a:gd name="T12" fmla="*/ 2147483647 w 35"/>
              <a:gd name="T13" fmla="*/ 2147483647 h 32"/>
              <a:gd name="T14" fmla="*/ 2147483647 w 35"/>
              <a:gd name="T15" fmla="*/ 2147483647 h 32"/>
              <a:gd name="T16" fmla="*/ 2147483647 w 35"/>
              <a:gd name="T17" fmla="*/ 2147483647 h 32"/>
              <a:gd name="T18" fmla="*/ 2147483647 w 35"/>
              <a:gd name="T19" fmla="*/ 2147483647 h 32"/>
              <a:gd name="T20" fmla="*/ 2147483647 w 35"/>
              <a:gd name="T21" fmla="*/ 2147483647 h 32"/>
              <a:gd name="T22" fmla="*/ 2147483647 w 35"/>
              <a:gd name="T23" fmla="*/ 2147483647 h 32"/>
              <a:gd name="T24" fmla="*/ 2147483647 w 35"/>
              <a:gd name="T25" fmla="*/ 2147483647 h 32"/>
              <a:gd name="T26" fmla="*/ 2147483647 w 35"/>
              <a:gd name="T27" fmla="*/ 2147483647 h 32"/>
              <a:gd name="T28" fmla="*/ 2147483647 w 35"/>
              <a:gd name="T29" fmla="*/ 2147483647 h 32"/>
              <a:gd name="T30" fmla="*/ 2147483647 w 35"/>
              <a:gd name="T31" fmla="*/ 2147483647 h 32"/>
              <a:gd name="T32" fmla="*/ 2147483647 w 35"/>
              <a:gd name="T33" fmla="*/ 2147483647 h 32"/>
              <a:gd name="T34" fmla="*/ 2147483647 w 35"/>
              <a:gd name="T35" fmla="*/ 0 h 32"/>
              <a:gd name="T36" fmla="*/ 0 w 35"/>
              <a:gd name="T37" fmla="*/ 0 h 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5"/>
              <a:gd name="T58" fmla="*/ 0 h 32"/>
              <a:gd name="T59" fmla="*/ 35 w 35"/>
              <a:gd name="T60" fmla="*/ 32 h 3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5" h="32">
                <a:moveTo>
                  <a:pt x="0" y="0"/>
                </a:moveTo>
                <a:lnTo>
                  <a:pt x="0" y="6"/>
                </a:lnTo>
                <a:lnTo>
                  <a:pt x="3" y="13"/>
                </a:lnTo>
                <a:lnTo>
                  <a:pt x="6" y="19"/>
                </a:lnTo>
                <a:lnTo>
                  <a:pt x="11" y="22"/>
                </a:lnTo>
                <a:lnTo>
                  <a:pt x="16" y="27"/>
                </a:lnTo>
                <a:lnTo>
                  <a:pt x="21" y="29"/>
                </a:lnTo>
                <a:lnTo>
                  <a:pt x="28" y="30"/>
                </a:lnTo>
                <a:lnTo>
                  <a:pt x="35" y="32"/>
                </a:lnTo>
                <a:lnTo>
                  <a:pt x="35" y="17"/>
                </a:lnTo>
                <a:lnTo>
                  <a:pt x="30" y="17"/>
                </a:lnTo>
                <a:lnTo>
                  <a:pt x="26" y="16"/>
                </a:lnTo>
                <a:lnTo>
                  <a:pt x="21" y="14"/>
                </a:lnTo>
                <a:lnTo>
                  <a:pt x="17" y="13"/>
                </a:lnTo>
                <a:lnTo>
                  <a:pt x="14" y="10"/>
                </a:lnTo>
                <a:lnTo>
                  <a:pt x="13" y="6"/>
                </a:lnTo>
                <a:lnTo>
                  <a:pt x="11" y="3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47" name="Freeform 159"/>
          <p:cNvSpPr>
            <a:spLocks/>
          </p:cNvSpPr>
          <p:nvPr/>
        </p:nvSpPr>
        <p:spPr bwMode="auto">
          <a:xfrm>
            <a:off x="4214813" y="2552700"/>
            <a:ext cx="39687" cy="33338"/>
          </a:xfrm>
          <a:custGeom>
            <a:avLst/>
            <a:gdLst>
              <a:gd name="T0" fmla="*/ 2147483647 w 35"/>
              <a:gd name="T1" fmla="*/ 0 h 30"/>
              <a:gd name="T2" fmla="*/ 2147483647 w 35"/>
              <a:gd name="T3" fmla="*/ 0 h 30"/>
              <a:gd name="T4" fmla="*/ 2147483647 w 35"/>
              <a:gd name="T5" fmla="*/ 2147483647 h 30"/>
              <a:gd name="T6" fmla="*/ 2147483647 w 35"/>
              <a:gd name="T7" fmla="*/ 2147483647 h 30"/>
              <a:gd name="T8" fmla="*/ 2147483647 w 35"/>
              <a:gd name="T9" fmla="*/ 2147483647 h 30"/>
              <a:gd name="T10" fmla="*/ 2147483647 w 35"/>
              <a:gd name="T11" fmla="*/ 2147483647 h 30"/>
              <a:gd name="T12" fmla="*/ 2147483647 w 35"/>
              <a:gd name="T13" fmla="*/ 2147483647 h 30"/>
              <a:gd name="T14" fmla="*/ 0 w 35"/>
              <a:gd name="T15" fmla="*/ 2147483647 h 30"/>
              <a:gd name="T16" fmla="*/ 0 w 35"/>
              <a:gd name="T17" fmla="*/ 2147483647 h 30"/>
              <a:gd name="T18" fmla="*/ 2147483647 w 35"/>
              <a:gd name="T19" fmla="*/ 2147483647 h 30"/>
              <a:gd name="T20" fmla="*/ 2147483647 w 35"/>
              <a:gd name="T21" fmla="*/ 2147483647 h 30"/>
              <a:gd name="T22" fmla="*/ 2147483647 w 35"/>
              <a:gd name="T23" fmla="*/ 2147483647 h 30"/>
              <a:gd name="T24" fmla="*/ 2147483647 w 35"/>
              <a:gd name="T25" fmla="*/ 2147483647 h 30"/>
              <a:gd name="T26" fmla="*/ 2147483647 w 35"/>
              <a:gd name="T27" fmla="*/ 2147483647 h 30"/>
              <a:gd name="T28" fmla="*/ 2147483647 w 35"/>
              <a:gd name="T29" fmla="*/ 2147483647 h 30"/>
              <a:gd name="T30" fmla="*/ 2147483647 w 35"/>
              <a:gd name="T31" fmla="*/ 2147483647 h 30"/>
              <a:gd name="T32" fmla="*/ 2147483647 w 35"/>
              <a:gd name="T33" fmla="*/ 2147483647 h 30"/>
              <a:gd name="T34" fmla="*/ 2147483647 w 35"/>
              <a:gd name="T35" fmla="*/ 2147483647 h 30"/>
              <a:gd name="T36" fmla="*/ 2147483647 w 35"/>
              <a:gd name="T37" fmla="*/ 0 h 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5"/>
              <a:gd name="T58" fmla="*/ 0 h 30"/>
              <a:gd name="T59" fmla="*/ 35 w 35"/>
              <a:gd name="T60" fmla="*/ 30 h 3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5" h="30">
                <a:moveTo>
                  <a:pt x="35" y="0"/>
                </a:moveTo>
                <a:lnTo>
                  <a:pt x="28" y="0"/>
                </a:lnTo>
                <a:lnTo>
                  <a:pt x="21" y="2"/>
                </a:lnTo>
                <a:lnTo>
                  <a:pt x="16" y="5"/>
                </a:lnTo>
                <a:lnTo>
                  <a:pt x="11" y="8"/>
                </a:lnTo>
                <a:lnTo>
                  <a:pt x="6" y="13"/>
                </a:lnTo>
                <a:lnTo>
                  <a:pt x="3" y="17"/>
                </a:lnTo>
                <a:lnTo>
                  <a:pt x="0" y="24"/>
                </a:lnTo>
                <a:lnTo>
                  <a:pt x="0" y="30"/>
                </a:lnTo>
                <a:lnTo>
                  <a:pt x="11" y="30"/>
                </a:lnTo>
                <a:lnTo>
                  <a:pt x="11" y="27"/>
                </a:lnTo>
                <a:lnTo>
                  <a:pt x="13" y="24"/>
                </a:lnTo>
                <a:lnTo>
                  <a:pt x="14" y="21"/>
                </a:lnTo>
                <a:lnTo>
                  <a:pt x="17" y="19"/>
                </a:lnTo>
                <a:lnTo>
                  <a:pt x="21" y="16"/>
                </a:lnTo>
                <a:lnTo>
                  <a:pt x="26" y="14"/>
                </a:lnTo>
                <a:lnTo>
                  <a:pt x="30" y="13"/>
                </a:lnTo>
                <a:lnTo>
                  <a:pt x="35" y="13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48" name="Rectangle 160"/>
          <p:cNvSpPr>
            <a:spLocks noChangeArrowheads="1"/>
          </p:cNvSpPr>
          <p:nvPr/>
        </p:nvSpPr>
        <p:spPr bwMode="auto">
          <a:xfrm>
            <a:off x="2944813" y="3481388"/>
            <a:ext cx="1603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100138" eaLnBrk="0" hangingPunct="0"/>
            <a:r>
              <a:rPr lang="en-US" sz="900">
                <a:solidFill>
                  <a:schemeClr val="bg1"/>
                </a:solidFill>
              </a:rPr>
              <a:t>M2</a:t>
            </a:r>
          </a:p>
        </p:txBody>
      </p:sp>
      <p:sp>
        <p:nvSpPr>
          <p:cNvPr id="14449" name="Rectangle 161"/>
          <p:cNvSpPr>
            <a:spLocks noChangeArrowheads="1"/>
          </p:cNvSpPr>
          <p:nvPr/>
        </p:nvSpPr>
        <p:spPr bwMode="auto">
          <a:xfrm>
            <a:off x="2055813" y="3481388"/>
            <a:ext cx="1603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100138" eaLnBrk="0" hangingPunct="0"/>
            <a:r>
              <a:rPr lang="en-US" sz="900">
                <a:solidFill>
                  <a:schemeClr val="bg1"/>
                </a:solidFill>
              </a:rPr>
              <a:t>M1</a:t>
            </a:r>
          </a:p>
        </p:txBody>
      </p:sp>
      <p:sp>
        <p:nvSpPr>
          <p:cNvPr id="14450" name="Rectangle 162"/>
          <p:cNvSpPr>
            <a:spLocks noChangeArrowheads="1"/>
          </p:cNvSpPr>
          <p:nvPr/>
        </p:nvSpPr>
        <p:spPr bwMode="auto">
          <a:xfrm>
            <a:off x="3438525" y="3481388"/>
            <a:ext cx="1603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100138" eaLnBrk="0" hangingPunct="0"/>
            <a:r>
              <a:rPr lang="en-US" sz="900">
                <a:solidFill>
                  <a:schemeClr val="bg1"/>
                </a:solidFill>
              </a:rPr>
              <a:t>M3</a:t>
            </a:r>
          </a:p>
        </p:txBody>
      </p:sp>
      <p:sp>
        <p:nvSpPr>
          <p:cNvPr id="14451" name="Rectangle 163"/>
          <p:cNvSpPr>
            <a:spLocks noChangeArrowheads="1"/>
          </p:cNvSpPr>
          <p:nvPr/>
        </p:nvSpPr>
        <p:spPr bwMode="auto">
          <a:xfrm>
            <a:off x="4325938" y="3481388"/>
            <a:ext cx="1603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100138" eaLnBrk="0" hangingPunct="0"/>
            <a:r>
              <a:rPr lang="en-US" sz="900">
                <a:solidFill>
                  <a:schemeClr val="bg1"/>
                </a:solidFill>
              </a:rPr>
              <a:t>M4</a:t>
            </a:r>
          </a:p>
        </p:txBody>
      </p:sp>
      <p:sp>
        <p:nvSpPr>
          <p:cNvPr id="14452" name="Freeform 164"/>
          <p:cNvSpPr>
            <a:spLocks/>
          </p:cNvSpPr>
          <p:nvPr/>
        </p:nvSpPr>
        <p:spPr bwMode="auto">
          <a:xfrm>
            <a:off x="1498600" y="1722438"/>
            <a:ext cx="66675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1"/>
                </a:lnTo>
                <a:lnTo>
                  <a:pt x="47" y="4"/>
                </a:lnTo>
                <a:lnTo>
                  <a:pt x="52" y="8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30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30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8"/>
                </a:lnTo>
                <a:lnTo>
                  <a:pt x="14" y="4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53" name="Freeform 165"/>
          <p:cNvSpPr>
            <a:spLocks/>
          </p:cNvSpPr>
          <p:nvPr/>
        </p:nvSpPr>
        <p:spPr bwMode="auto">
          <a:xfrm>
            <a:off x="1498600" y="1722438"/>
            <a:ext cx="66675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1"/>
                </a:lnTo>
                <a:lnTo>
                  <a:pt x="47" y="4"/>
                </a:lnTo>
                <a:lnTo>
                  <a:pt x="52" y="8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30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30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8"/>
                </a:lnTo>
                <a:lnTo>
                  <a:pt x="14" y="4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54" name="Freeform 166"/>
          <p:cNvSpPr>
            <a:spLocks/>
          </p:cNvSpPr>
          <p:nvPr/>
        </p:nvSpPr>
        <p:spPr bwMode="auto">
          <a:xfrm>
            <a:off x="1481138" y="1831975"/>
            <a:ext cx="66675" cy="49213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4"/>
                </a:lnTo>
                <a:lnTo>
                  <a:pt x="51" y="7"/>
                </a:lnTo>
                <a:lnTo>
                  <a:pt x="56" y="10"/>
                </a:lnTo>
                <a:lnTo>
                  <a:pt x="59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9" y="34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2" y="46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19" y="46"/>
                </a:lnTo>
                <a:lnTo>
                  <a:pt x="13" y="45"/>
                </a:lnTo>
                <a:lnTo>
                  <a:pt x="9" y="41"/>
                </a:lnTo>
                <a:lnTo>
                  <a:pt x="6" y="38"/>
                </a:lnTo>
                <a:lnTo>
                  <a:pt x="3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6" y="10"/>
                </a:lnTo>
                <a:lnTo>
                  <a:pt x="9" y="7"/>
                </a:lnTo>
                <a:lnTo>
                  <a:pt x="13" y="4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55" name="Freeform 167"/>
          <p:cNvSpPr>
            <a:spLocks/>
          </p:cNvSpPr>
          <p:nvPr/>
        </p:nvSpPr>
        <p:spPr bwMode="auto">
          <a:xfrm>
            <a:off x="1481138" y="1831975"/>
            <a:ext cx="66675" cy="49213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4"/>
                </a:lnTo>
                <a:lnTo>
                  <a:pt x="51" y="7"/>
                </a:lnTo>
                <a:lnTo>
                  <a:pt x="56" y="10"/>
                </a:lnTo>
                <a:lnTo>
                  <a:pt x="59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9" y="34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2" y="46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19" y="46"/>
                </a:lnTo>
                <a:lnTo>
                  <a:pt x="13" y="45"/>
                </a:lnTo>
                <a:lnTo>
                  <a:pt x="9" y="41"/>
                </a:lnTo>
                <a:lnTo>
                  <a:pt x="6" y="38"/>
                </a:lnTo>
                <a:lnTo>
                  <a:pt x="3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6" y="10"/>
                </a:lnTo>
                <a:lnTo>
                  <a:pt x="9" y="7"/>
                </a:lnTo>
                <a:lnTo>
                  <a:pt x="13" y="4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56" name="Freeform 168"/>
          <p:cNvSpPr>
            <a:spLocks/>
          </p:cNvSpPr>
          <p:nvPr/>
        </p:nvSpPr>
        <p:spPr bwMode="auto">
          <a:xfrm>
            <a:off x="1485900" y="1776413"/>
            <a:ext cx="68263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1" y="1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7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5" y="38"/>
                </a:lnTo>
                <a:lnTo>
                  <a:pt x="51" y="42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9" y="42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6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8" y="1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57" name="Freeform 169"/>
          <p:cNvSpPr>
            <a:spLocks/>
          </p:cNvSpPr>
          <p:nvPr/>
        </p:nvSpPr>
        <p:spPr bwMode="auto">
          <a:xfrm>
            <a:off x="1485900" y="1776413"/>
            <a:ext cx="68263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1" y="1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7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5" y="38"/>
                </a:lnTo>
                <a:lnTo>
                  <a:pt x="51" y="42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9" y="42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6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8" y="1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58" name="Freeform 170"/>
          <p:cNvSpPr>
            <a:spLocks/>
          </p:cNvSpPr>
          <p:nvPr/>
        </p:nvSpPr>
        <p:spPr bwMode="auto">
          <a:xfrm>
            <a:off x="1492250" y="1884363"/>
            <a:ext cx="68263" cy="53975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1" y="7"/>
                </a:lnTo>
                <a:lnTo>
                  <a:pt x="54" y="12"/>
                </a:lnTo>
                <a:lnTo>
                  <a:pt x="56" y="15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6" y="34"/>
                </a:lnTo>
                <a:lnTo>
                  <a:pt x="54" y="38"/>
                </a:lnTo>
                <a:lnTo>
                  <a:pt x="51" y="42"/>
                </a:lnTo>
                <a:lnTo>
                  <a:pt x="47" y="45"/>
                </a:lnTo>
                <a:lnTo>
                  <a:pt x="41" y="46"/>
                </a:lnTo>
                <a:lnTo>
                  <a:pt x="35" y="48"/>
                </a:lnTo>
                <a:lnTo>
                  <a:pt x="30" y="49"/>
                </a:lnTo>
                <a:lnTo>
                  <a:pt x="24" y="48"/>
                </a:lnTo>
                <a:lnTo>
                  <a:pt x="18" y="46"/>
                </a:lnTo>
                <a:lnTo>
                  <a:pt x="12" y="45"/>
                </a:lnTo>
                <a:lnTo>
                  <a:pt x="8" y="42"/>
                </a:lnTo>
                <a:lnTo>
                  <a:pt x="4" y="38"/>
                </a:lnTo>
                <a:lnTo>
                  <a:pt x="1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2"/>
                </a:lnTo>
                <a:lnTo>
                  <a:pt x="8" y="7"/>
                </a:lnTo>
                <a:lnTo>
                  <a:pt x="12" y="4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59" name="Freeform 171"/>
          <p:cNvSpPr>
            <a:spLocks/>
          </p:cNvSpPr>
          <p:nvPr/>
        </p:nvSpPr>
        <p:spPr bwMode="auto">
          <a:xfrm>
            <a:off x="1492250" y="1884363"/>
            <a:ext cx="68263" cy="53975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1" y="7"/>
                </a:lnTo>
                <a:lnTo>
                  <a:pt x="54" y="12"/>
                </a:lnTo>
                <a:lnTo>
                  <a:pt x="56" y="15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6" y="34"/>
                </a:lnTo>
                <a:lnTo>
                  <a:pt x="54" y="38"/>
                </a:lnTo>
                <a:lnTo>
                  <a:pt x="51" y="42"/>
                </a:lnTo>
                <a:lnTo>
                  <a:pt x="47" y="45"/>
                </a:lnTo>
                <a:lnTo>
                  <a:pt x="41" y="46"/>
                </a:lnTo>
                <a:lnTo>
                  <a:pt x="35" y="48"/>
                </a:lnTo>
                <a:lnTo>
                  <a:pt x="30" y="49"/>
                </a:lnTo>
                <a:lnTo>
                  <a:pt x="24" y="48"/>
                </a:lnTo>
                <a:lnTo>
                  <a:pt x="18" y="46"/>
                </a:lnTo>
                <a:lnTo>
                  <a:pt x="12" y="45"/>
                </a:lnTo>
                <a:lnTo>
                  <a:pt x="8" y="42"/>
                </a:lnTo>
                <a:lnTo>
                  <a:pt x="4" y="38"/>
                </a:lnTo>
                <a:lnTo>
                  <a:pt x="1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2"/>
                </a:lnTo>
                <a:lnTo>
                  <a:pt x="8" y="7"/>
                </a:lnTo>
                <a:lnTo>
                  <a:pt x="12" y="4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60" name="Freeform 172"/>
          <p:cNvSpPr>
            <a:spLocks/>
          </p:cNvSpPr>
          <p:nvPr/>
        </p:nvSpPr>
        <p:spPr bwMode="auto">
          <a:xfrm>
            <a:off x="1517650" y="1930400"/>
            <a:ext cx="66675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1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5" y="11"/>
                </a:lnTo>
                <a:lnTo>
                  <a:pt x="58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4"/>
                </a:lnTo>
                <a:lnTo>
                  <a:pt x="55" y="38"/>
                </a:lnTo>
                <a:lnTo>
                  <a:pt x="51" y="42"/>
                </a:lnTo>
                <a:lnTo>
                  <a:pt x="47" y="44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9" y="42"/>
                </a:lnTo>
                <a:lnTo>
                  <a:pt x="6" y="38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6" y="11"/>
                </a:lnTo>
                <a:lnTo>
                  <a:pt x="9" y="8"/>
                </a:lnTo>
                <a:lnTo>
                  <a:pt x="13" y="4"/>
                </a:lnTo>
                <a:lnTo>
                  <a:pt x="18" y="1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61" name="Freeform 173"/>
          <p:cNvSpPr>
            <a:spLocks/>
          </p:cNvSpPr>
          <p:nvPr/>
        </p:nvSpPr>
        <p:spPr bwMode="auto">
          <a:xfrm>
            <a:off x="1517650" y="1930400"/>
            <a:ext cx="66675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1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5" y="11"/>
                </a:lnTo>
                <a:lnTo>
                  <a:pt x="58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4"/>
                </a:lnTo>
                <a:lnTo>
                  <a:pt x="55" y="38"/>
                </a:lnTo>
                <a:lnTo>
                  <a:pt x="51" y="42"/>
                </a:lnTo>
                <a:lnTo>
                  <a:pt x="47" y="44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9" y="42"/>
                </a:lnTo>
                <a:lnTo>
                  <a:pt x="6" y="38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6" y="11"/>
                </a:lnTo>
                <a:lnTo>
                  <a:pt x="9" y="8"/>
                </a:lnTo>
                <a:lnTo>
                  <a:pt x="13" y="4"/>
                </a:lnTo>
                <a:lnTo>
                  <a:pt x="18" y="1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62" name="Freeform 174"/>
          <p:cNvSpPr>
            <a:spLocks/>
          </p:cNvSpPr>
          <p:nvPr/>
        </p:nvSpPr>
        <p:spPr bwMode="auto">
          <a:xfrm>
            <a:off x="1543050" y="1984375"/>
            <a:ext cx="63500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1"/>
                </a:lnTo>
                <a:lnTo>
                  <a:pt x="47" y="4"/>
                </a:lnTo>
                <a:lnTo>
                  <a:pt x="53" y="7"/>
                </a:lnTo>
                <a:lnTo>
                  <a:pt x="56" y="11"/>
                </a:lnTo>
                <a:lnTo>
                  <a:pt x="58" y="15"/>
                </a:lnTo>
                <a:lnTo>
                  <a:pt x="60" y="19"/>
                </a:lnTo>
                <a:lnTo>
                  <a:pt x="61" y="25"/>
                </a:lnTo>
                <a:lnTo>
                  <a:pt x="60" y="30"/>
                </a:lnTo>
                <a:lnTo>
                  <a:pt x="58" y="34"/>
                </a:lnTo>
                <a:lnTo>
                  <a:pt x="56" y="37"/>
                </a:lnTo>
                <a:lnTo>
                  <a:pt x="53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2" y="49"/>
                </a:lnTo>
                <a:lnTo>
                  <a:pt x="24" y="49"/>
                </a:lnTo>
                <a:lnTo>
                  <a:pt x="19" y="47"/>
                </a:lnTo>
                <a:lnTo>
                  <a:pt x="14" y="44"/>
                </a:lnTo>
                <a:lnTo>
                  <a:pt x="10" y="41"/>
                </a:lnTo>
                <a:lnTo>
                  <a:pt x="6" y="37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19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4" y="4"/>
                </a:lnTo>
                <a:lnTo>
                  <a:pt x="19" y="1"/>
                </a:lnTo>
                <a:lnTo>
                  <a:pt x="24" y="0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63" name="Freeform 175"/>
          <p:cNvSpPr>
            <a:spLocks/>
          </p:cNvSpPr>
          <p:nvPr/>
        </p:nvSpPr>
        <p:spPr bwMode="auto">
          <a:xfrm>
            <a:off x="1543050" y="1984375"/>
            <a:ext cx="63500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1"/>
                </a:lnTo>
                <a:lnTo>
                  <a:pt x="47" y="4"/>
                </a:lnTo>
                <a:lnTo>
                  <a:pt x="53" y="7"/>
                </a:lnTo>
                <a:lnTo>
                  <a:pt x="56" y="11"/>
                </a:lnTo>
                <a:lnTo>
                  <a:pt x="58" y="15"/>
                </a:lnTo>
                <a:lnTo>
                  <a:pt x="60" y="19"/>
                </a:lnTo>
                <a:lnTo>
                  <a:pt x="61" y="25"/>
                </a:lnTo>
                <a:lnTo>
                  <a:pt x="60" y="30"/>
                </a:lnTo>
                <a:lnTo>
                  <a:pt x="58" y="34"/>
                </a:lnTo>
                <a:lnTo>
                  <a:pt x="56" y="37"/>
                </a:lnTo>
                <a:lnTo>
                  <a:pt x="53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2" y="49"/>
                </a:lnTo>
                <a:lnTo>
                  <a:pt x="24" y="49"/>
                </a:lnTo>
                <a:lnTo>
                  <a:pt x="19" y="47"/>
                </a:lnTo>
                <a:lnTo>
                  <a:pt x="14" y="44"/>
                </a:lnTo>
                <a:lnTo>
                  <a:pt x="10" y="41"/>
                </a:lnTo>
                <a:lnTo>
                  <a:pt x="6" y="37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19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4" y="4"/>
                </a:lnTo>
                <a:lnTo>
                  <a:pt x="19" y="1"/>
                </a:lnTo>
                <a:lnTo>
                  <a:pt x="24" y="0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64" name="Freeform 176"/>
          <p:cNvSpPr>
            <a:spLocks/>
          </p:cNvSpPr>
          <p:nvPr/>
        </p:nvSpPr>
        <p:spPr bwMode="auto">
          <a:xfrm>
            <a:off x="1584325" y="2030413"/>
            <a:ext cx="68263" cy="49212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6" y="4"/>
                </a:lnTo>
                <a:lnTo>
                  <a:pt x="52" y="7"/>
                </a:lnTo>
                <a:lnTo>
                  <a:pt x="55" y="10"/>
                </a:lnTo>
                <a:lnTo>
                  <a:pt x="58" y="15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6" y="45"/>
                </a:lnTo>
                <a:lnTo>
                  <a:pt x="42" y="46"/>
                </a:lnTo>
                <a:lnTo>
                  <a:pt x="37" y="48"/>
                </a:lnTo>
                <a:lnTo>
                  <a:pt x="31" y="48"/>
                </a:lnTo>
                <a:lnTo>
                  <a:pt x="24" y="48"/>
                </a:lnTo>
                <a:lnTo>
                  <a:pt x="18" y="46"/>
                </a:lnTo>
                <a:lnTo>
                  <a:pt x="14" y="45"/>
                </a:lnTo>
                <a:lnTo>
                  <a:pt x="10" y="41"/>
                </a:lnTo>
                <a:lnTo>
                  <a:pt x="5" y="38"/>
                </a:lnTo>
                <a:lnTo>
                  <a:pt x="2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2" y="15"/>
                </a:lnTo>
                <a:lnTo>
                  <a:pt x="5" y="10"/>
                </a:lnTo>
                <a:lnTo>
                  <a:pt x="10" y="7"/>
                </a:lnTo>
                <a:lnTo>
                  <a:pt x="14" y="4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65" name="Freeform 177"/>
          <p:cNvSpPr>
            <a:spLocks/>
          </p:cNvSpPr>
          <p:nvPr/>
        </p:nvSpPr>
        <p:spPr bwMode="auto">
          <a:xfrm>
            <a:off x="1584325" y="2030413"/>
            <a:ext cx="68263" cy="49212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6" y="4"/>
                </a:lnTo>
                <a:lnTo>
                  <a:pt x="52" y="7"/>
                </a:lnTo>
                <a:lnTo>
                  <a:pt x="55" y="10"/>
                </a:lnTo>
                <a:lnTo>
                  <a:pt x="58" y="15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6" y="45"/>
                </a:lnTo>
                <a:lnTo>
                  <a:pt x="42" y="46"/>
                </a:lnTo>
                <a:lnTo>
                  <a:pt x="37" y="48"/>
                </a:lnTo>
                <a:lnTo>
                  <a:pt x="31" y="48"/>
                </a:lnTo>
                <a:lnTo>
                  <a:pt x="24" y="48"/>
                </a:lnTo>
                <a:lnTo>
                  <a:pt x="18" y="46"/>
                </a:lnTo>
                <a:lnTo>
                  <a:pt x="14" y="45"/>
                </a:lnTo>
                <a:lnTo>
                  <a:pt x="10" y="41"/>
                </a:lnTo>
                <a:lnTo>
                  <a:pt x="5" y="38"/>
                </a:lnTo>
                <a:lnTo>
                  <a:pt x="2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2" y="15"/>
                </a:lnTo>
                <a:lnTo>
                  <a:pt x="5" y="10"/>
                </a:lnTo>
                <a:lnTo>
                  <a:pt x="10" y="7"/>
                </a:lnTo>
                <a:lnTo>
                  <a:pt x="14" y="4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66" name="Freeform 178"/>
          <p:cNvSpPr>
            <a:spLocks/>
          </p:cNvSpPr>
          <p:nvPr/>
        </p:nvSpPr>
        <p:spPr bwMode="auto">
          <a:xfrm>
            <a:off x="1635125" y="2073275"/>
            <a:ext cx="66675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7" y="0"/>
                </a:lnTo>
                <a:lnTo>
                  <a:pt x="42" y="2"/>
                </a:lnTo>
                <a:lnTo>
                  <a:pt x="46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4"/>
                </a:lnTo>
                <a:lnTo>
                  <a:pt x="55" y="38"/>
                </a:lnTo>
                <a:lnTo>
                  <a:pt x="51" y="41"/>
                </a:lnTo>
                <a:lnTo>
                  <a:pt x="46" y="45"/>
                </a:lnTo>
                <a:lnTo>
                  <a:pt x="42" y="46"/>
                </a:lnTo>
                <a:lnTo>
                  <a:pt x="37" y="48"/>
                </a:lnTo>
                <a:lnTo>
                  <a:pt x="29" y="49"/>
                </a:lnTo>
                <a:lnTo>
                  <a:pt x="24" y="48"/>
                </a:lnTo>
                <a:lnTo>
                  <a:pt x="18" y="46"/>
                </a:lnTo>
                <a:lnTo>
                  <a:pt x="14" y="45"/>
                </a:lnTo>
                <a:lnTo>
                  <a:pt x="8" y="41"/>
                </a:lnTo>
                <a:lnTo>
                  <a:pt x="5" y="38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2" y="15"/>
                </a:lnTo>
                <a:lnTo>
                  <a:pt x="5" y="11"/>
                </a:lnTo>
                <a:lnTo>
                  <a:pt x="8" y="7"/>
                </a:lnTo>
                <a:lnTo>
                  <a:pt x="14" y="4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67" name="Freeform 179"/>
          <p:cNvSpPr>
            <a:spLocks/>
          </p:cNvSpPr>
          <p:nvPr/>
        </p:nvSpPr>
        <p:spPr bwMode="auto">
          <a:xfrm>
            <a:off x="1635125" y="2073275"/>
            <a:ext cx="66675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7" y="0"/>
                </a:lnTo>
                <a:lnTo>
                  <a:pt x="42" y="2"/>
                </a:lnTo>
                <a:lnTo>
                  <a:pt x="46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4"/>
                </a:lnTo>
                <a:lnTo>
                  <a:pt x="55" y="38"/>
                </a:lnTo>
                <a:lnTo>
                  <a:pt x="51" y="41"/>
                </a:lnTo>
                <a:lnTo>
                  <a:pt x="46" y="45"/>
                </a:lnTo>
                <a:lnTo>
                  <a:pt x="42" y="46"/>
                </a:lnTo>
                <a:lnTo>
                  <a:pt x="37" y="48"/>
                </a:lnTo>
                <a:lnTo>
                  <a:pt x="29" y="49"/>
                </a:lnTo>
                <a:lnTo>
                  <a:pt x="24" y="48"/>
                </a:lnTo>
                <a:lnTo>
                  <a:pt x="18" y="46"/>
                </a:lnTo>
                <a:lnTo>
                  <a:pt x="14" y="45"/>
                </a:lnTo>
                <a:lnTo>
                  <a:pt x="8" y="41"/>
                </a:lnTo>
                <a:lnTo>
                  <a:pt x="5" y="38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2" y="15"/>
                </a:lnTo>
                <a:lnTo>
                  <a:pt x="5" y="11"/>
                </a:lnTo>
                <a:lnTo>
                  <a:pt x="8" y="7"/>
                </a:lnTo>
                <a:lnTo>
                  <a:pt x="14" y="4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68" name="Freeform 180"/>
          <p:cNvSpPr>
            <a:spLocks/>
          </p:cNvSpPr>
          <p:nvPr/>
        </p:nvSpPr>
        <p:spPr bwMode="auto">
          <a:xfrm>
            <a:off x="1689100" y="2112963"/>
            <a:ext cx="68263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1" y="3"/>
                </a:lnTo>
                <a:lnTo>
                  <a:pt x="47" y="4"/>
                </a:lnTo>
                <a:lnTo>
                  <a:pt x="51" y="8"/>
                </a:lnTo>
                <a:lnTo>
                  <a:pt x="56" y="11"/>
                </a:lnTo>
                <a:lnTo>
                  <a:pt x="59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9" y="34"/>
                </a:lnTo>
                <a:lnTo>
                  <a:pt x="56" y="39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6" y="39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6" y="11"/>
                </a:lnTo>
                <a:lnTo>
                  <a:pt x="9" y="8"/>
                </a:lnTo>
                <a:lnTo>
                  <a:pt x="13" y="4"/>
                </a:lnTo>
                <a:lnTo>
                  <a:pt x="19" y="3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69" name="Freeform 181"/>
          <p:cNvSpPr>
            <a:spLocks/>
          </p:cNvSpPr>
          <p:nvPr/>
        </p:nvSpPr>
        <p:spPr bwMode="auto">
          <a:xfrm>
            <a:off x="1689100" y="2112963"/>
            <a:ext cx="68263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1" y="3"/>
                </a:lnTo>
                <a:lnTo>
                  <a:pt x="47" y="4"/>
                </a:lnTo>
                <a:lnTo>
                  <a:pt x="51" y="8"/>
                </a:lnTo>
                <a:lnTo>
                  <a:pt x="56" y="11"/>
                </a:lnTo>
                <a:lnTo>
                  <a:pt x="59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9" y="34"/>
                </a:lnTo>
                <a:lnTo>
                  <a:pt x="56" y="39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6" y="39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6" y="11"/>
                </a:lnTo>
                <a:lnTo>
                  <a:pt x="9" y="8"/>
                </a:lnTo>
                <a:lnTo>
                  <a:pt x="13" y="4"/>
                </a:lnTo>
                <a:lnTo>
                  <a:pt x="19" y="3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70" name="Freeform 182"/>
          <p:cNvSpPr>
            <a:spLocks/>
          </p:cNvSpPr>
          <p:nvPr/>
        </p:nvSpPr>
        <p:spPr bwMode="auto">
          <a:xfrm>
            <a:off x="1763713" y="2125663"/>
            <a:ext cx="66675" cy="50800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29" y="0"/>
                </a:moveTo>
                <a:lnTo>
                  <a:pt x="37" y="0"/>
                </a:lnTo>
                <a:lnTo>
                  <a:pt x="42" y="2"/>
                </a:lnTo>
                <a:lnTo>
                  <a:pt x="46" y="3"/>
                </a:lnTo>
                <a:lnTo>
                  <a:pt x="51" y="7"/>
                </a:lnTo>
                <a:lnTo>
                  <a:pt x="55" y="10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2" y="46"/>
                </a:lnTo>
                <a:lnTo>
                  <a:pt x="37" y="48"/>
                </a:lnTo>
                <a:lnTo>
                  <a:pt x="29" y="48"/>
                </a:lnTo>
                <a:lnTo>
                  <a:pt x="24" y="48"/>
                </a:lnTo>
                <a:lnTo>
                  <a:pt x="18" y="46"/>
                </a:lnTo>
                <a:lnTo>
                  <a:pt x="14" y="44"/>
                </a:lnTo>
                <a:lnTo>
                  <a:pt x="8" y="41"/>
                </a:lnTo>
                <a:lnTo>
                  <a:pt x="5" y="38"/>
                </a:lnTo>
                <a:lnTo>
                  <a:pt x="2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2" y="14"/>
                </a:lnTo>
                <a:lnTo>
                  <a:pt x="5" y="10"/>
                </a:lnTo>
                <a:lnTo>
                  <a:pt x="8" y="7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71" name="Freeform 183"/>
          <p:cNvSpPr>
            <a:spLocks/>
          </p:cNvSpPr>
          <p:nvPr/>
        </p:nvSpPr>
        <p:spPr bwMode="auto">
          <a:xfrm>
            <a:off x="1763713" y="2125663"/>
            <a:ext cx="66675" cy="50800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29" y="0"/>
                </a:moveTo>
                <a:lnTo>
                  <a:pt x="37" y="0"/>
                </a:lnTo>
                <a:lnTo>
                  <a:pt x="42" y="2"/>
                </a:lnTo>
                <a:lnTo>
                  <a:pt x="46" y="3"/>
                </a:lnTo>
                <a:lnTo>
                  <a:pt x="51" y="7"/>
                </a:lnTo>
                <a:lnTo>
                  <a:pt x="55" y="10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2" y="46"/>
                </a:lnTo>
                <a:lnTo>
                  <a:pt x="37" y="48"/>
                </a:lnTo>
                <a:lnTo>
                  <a:pt x="29" y="48"/>
                </a:lnTo>
                <a:lnTo>
                  <a:pt x="24" y="48"/>
                </a:lnTo>
                <a:lnTo>
                  <a:pt x="18" y="46"/>
                </a:lnTo>
                <a:lnTo>
                  <a:pt x="14" y="44"/>
                </a:lnTo>
                <a:lnTo>
                  <a:pt x="8" y="41"/>
                </a:lnTo>
                <a:lnTo>
                  <a:pt x="5" y="38"/>
                </a:lnTo>
                <a:lnTo>
                  <a:pt x="2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2" y="14"/>
                </a:lnTo>
                <a:lnTo>
                  <a:pt x="5" y="10"/>
                </a:lnTo>
                <a:lnTo>
                  <a:pt x="8" y="7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72" name="Freeform 184"/>
          <p:cNvSpPr>
            <a:spLocks/>
          </p:cNvSpPr>
          <p:nvPr/>
        </p:nvSpPr>
        <p:spPr bwMode="auto">
          <a:xfrm>
            <a:off x="1846263" y="2132013"/>
            <a:ext cx="65087" cy="50800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7" y="1"/>
                </a:lnTo>
                <a:lnTo>
                  <a:pt x="42" y="3"/>
                </a:lnTo>
                <a:lnTo>
                  <a:pt x="46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61" y="25"/>
                </a:lnTo>
                <a:lnTo>
                  <a:pt x="59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6" y="45"/>
                </a:lnTo>
                <a:lnTo>
                  <a:pt x="42" y="47"/>
                </a:lnTo>
                <a:lnTo>
                  <a:pt x="37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4" y="45"/>
                </a:lnTo>
                <a:lnTo>
                  <a:pt x="8" y="42"/>
                </a:lnTo>
                <a:lnTo>
                  <a:pt x="5" y="37"/>
                </a:lnTo>
                <a:lnTo>
                  <a:pt x="2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2" y="15"/>
                </a:lnTo>
                <a:lnTo>
                  <a:pt x="5" y="11"/>
                </a:lnTo>
                <a:lnTo>
                  <a:pt x="8" y="7"/>
                </a:lnTo>
                <a:lnTo>
                  <a:pt x="14" y="4"/>
                </a:lnTo>
                <a:lnTo>
                  <a:pt x="18" y="3"/>
                </a:lnTo>
                <a:lnTo>
                  <a:pt x="24" y="1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73" name="Freeform 185"/>
          <p:cNvSpPr>
            <a:spLocks/>
          </p:cNvSpPr>
          <p:nvPr/>
        </p:nvSpPr>
        <p:spPr bwMode="auto">
          <a:xfrm>
            <a:off x="1846263" y="2132013"/>
            <a:ext cx="65087" cy="50800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7" y="1"/>
                </a:lnTo>
                <a:lnTo>
                  <a:pt x="42" y="3"/>
                </a:lnTo>
                <a:lnTo>
                  <a:pt x="46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61" y="25"/>
                </a:lnTo>
                <a:lnTo>
                  <a:pt x="59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6" y="45"/>
                </a:lnTo>
                <a:lnTo>
                  <a:pt x="42" y="47"/>
                </a:lnTo>
                <a:lnTo>
                  <a:pt x="37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4" y="45"/>
                </a:lnTo>
                <a:lnTo>
                  <a:pt x="8" y="42"/>
                </a:lnTo>
                <a:lnTo>
                  <a:pt x="5" y="37"/>
                </a:lnTo>
                <a:lnTo>
                  <a:pt x="2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2" y="15"/>
                </a:lnTo>
                <a:lnTo>
                  <a:pt x="5" y="11"/>
                </a:lnTo>
                <a:lnTo>
                  <a:pt x="8" y="7"/>
                </a:lnTo>
                <a:lnTo>
                  <a:pt x="14" y="4"/>
                </a:lnTo>
                <a:lnTo>
                  <a:pt x="18" y="3"/>
                </a:lnTo>
                <a:lnTo>
                  <a:pt x="24" y="1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74" name="Freeform 186"/>
          <p:cNvSpPr>
            <a:spLocks/>
          </p:cNvSpPr>
          <p:nvPr/>
        </p:nvSpPr>
        <p:spPr bwMode="auto">
          <a:xfrm>
            <a:off x="1911350" y="2146300"/>
            <a:ext cx="65088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1"/>
                </a:lnTo>
                <a:lnTo>
                  <a:pt x="41" y="3"/>
                </a:lnTo>
                <a:lnTo>
                  <a:pt x="46" y="4"/>
                </a:lnTo>
                <a:lnTo>
                  <a:pt x="51" y="8"/>
                </a:lnTo>
                <a:lnTo>
                  <a:pt x="54" y="11"/>
                </a:lnTo>
                <a:lnTo>
                  <a:pt x="56" y="15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6" y="34"/>
                </a:lnTo>
                <a:lnTo>
                  <a:pt x="54" y="39"/>
                </a:lnTo>
                <a:lnTo>
                  <a:pt x="51" y="42"/>
                </a:lnTo>
                <a:lnTo>
                  <a:pt x="46" y="45"/>
                </a:lnTo>
                <a:lnTo>
                  <a:pt x="41" y="47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5"/>
                </a:lnTo>
                <a:lnTo>
                  <a:pt x="8" y="42"/>
                </a:lnTo>
                <a:lnTo>
                  <a:pt x="4" y="39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5"/>
                </a:lnTo>
                <a:lnTo>
                  <a:pt x="4" y="11"/>
                </a:lnTo>
                <a:lnTo>
                  <a:pt x="8" y="8"/>
                </a:lnTo>
                <a:lnTo>
                  <a:pt x="12" y="4"/>
                </a:lnTo>
                <a:lnTo>
                  <a:pt x="18" y="3"/>
                </a:lnTo>
                <a:lnTo>
                  <a:pt x="24" y="1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75" name="Freeform 187"/>
          <p:cNvSpPr>
            <a:spLocks/>
          </p:cNvSpPr>
          <p:nvPr/>
        </p:nvSpPr>
        <p:spPr bwMode="auto">
          <a:xfrm>
            <a:off x="1911350" y="2146300"/>
            <a:ext cx="65088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1"/>
                </a:lnTo>
                <a:lnTo>
                  <a:pt x="41" y="3"/>
                </a:lnTo>
                <a:lnTo>
                  <a:pt x="46" y="4"/>
                </a:lnTo>
                <a:lnTo>
                  <a:pt x="51" y="8"/>
                </a:lnTo>
                <a:lnTo>
                  <a:pt x="54" y="11"/>
                </a:lnTo>
                <a:lnTo>
                  <a:pt x="56" y="15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6" y="34"/>
                </a:lnTo>
                <a:lnTo>
                  <a:pt x="54" y="39"/>
                </a:lnTo>
                <a:lnTo>
                  <a:pt x="51" y="42"/>
                </a:lnTo>
                <a:lnTo>
                  <a:pt x="46" y="45"/>
                </a:lnTo>
                <a:lnTo>
                  <a:pt x="41" y="47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5"/>
                </a:lnTo>
                <a:lnTo>
                  <a:pt x="8" y="42"/>
                </a:lnTo>
                <a:lnTo>
                  <a:pt x="4" y="39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5"/>
                </a:lnTo>
                <a:lnTo>
                  <a:pt x="4" y="11"/>
                </a:lnTo>
                <a:lnTo>
                  <a:pt x="8" y="8"/>
                </a:lnTo>
                <a:lnTo>
                  <a:pt x="12" y="4"/>
                </a:lnTo>
                <a:lnTo>
                  <a:pt x="18" y="3"/>
                </a:lnTo>
                <a:lnTo>
                  <a:pt x="24" y="1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76" name="Freeform 188"/>
          <p:cNvSpPr>
            <a:spLocks/>
          </p:cNvSpPr>
          <p:nvPr/>
        </p:nvSpPr>
        <p:spPr bwMode="auto">
          <a:xfrm>
            <a:off x="1992313" y="2125663"/>
            <a:ext cx="63500" cy="53975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5"/>
                </a:lnTo>
                <a:lnTo>
                  <a:pt x="51" y="7"/>
                </a:lnTo>
                <a:lnTo>
                  <a:pt x="55" y="11"/>
                </a:lnTo>
                <a:lnTo>
                  <a:pt x="56" y="15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6" y="34"/>
                </a:lnTo>
                <a:lnTo>
                  <a:pt x="55" y="38"/>
                </a:lnTo>
                <a:lnTo>
                  <a:pt x="51" y="41"/>
                </a:lnTo>
                <a:lnTo>
                  <a:pt x="46" y="45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5"/>
                </a:lnTo>
                <a:lnTo>
                  <a:pt x="8" y="41"/>
                </a:lnTo>
                <a:lnTo>
                  <a:pt x="4" y="38"/>
                </a:lnTo>
                <a:lnTo>
                  <a:pt x="1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1"/>
                </a:lnTo>
                <a:lnTo>
                  <a:pt x="8" y="7"/>
                </a:lnTo>
                <a:lnTo>
                  <a:pt x="12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77" name="Freeform 189"/>
          <p:cNvSpPr>
            <a:spLocks/>
          </p:cNvSpPr>
          <p:nvPr/>
        </p:nvSpPr>
        <p:spPr bwMode="auto">
          <a:xfrm>
            <a:off x="1992313" y="2125663"/>
            <a:ext cx="63500" cy="53975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5"/>
                </a:lnTo>
                <a:lnTo>
                  <a:pt x="51" y="7"/>
                </a:lnTo>
                <a:lnTo>
                  <a:pt x="55" y="11"/>
                </a:lnTo>
                <a:lnTo>
                  <a:pt x="56" y="15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6" y="34"/>
                </a:lnTo>
                <a:lnTo>
                  <a:pt x="55" y="38"/>
                </a:lnTo>
                <a:lnTo>
                  <a:pt x="51" y="41"/>
                </a:lnTo>
                <a:lnTo>
                  <a:pt x="46" y="45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5"/>
                </a:lnTo>
                <a:lnTo>
                  <a:pt x="8" y="41"/>
                </a:lnTo>
                <a:lnTo>
                  <a:pt x="4" y="38"/>
                </a:lnTo>
                <a:lnTo>
                  <a:pt x="1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1"/>
                </a:lnTo>
                <a:lnTo>
                  <a:pt x="8" y="7"/>
                </a:lnTo>
                <a:lnTo>
                  <a:pt x="12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78" name="Freeform 190"/>
          <p:cNvSpPr>
            <a:spLocks/>
          </p:cNvSpPr>
          <p:nvPr/>
        </p:nvSpPr>
        <p:spPr bwMode="auto">
          <a:xfrm>
            <a:off x="2044700" y="2079625"/>
            <a:ext cx="66675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1"/>
                </a:lnTo>
                <a:lnTo>
                  <a:pt x="42" y="3"/>
                </a:lnTo>
                <a:lnTo>
                  <a:pt x="47" y="4"/>
                </a:lnTo>
                <a:lnTo>
                  <a:pt x="52" y="8"/>
                </a:lnTo>
                <a:lnTo>
                  <a:pt x="55" y="11"/>
                </a:lnTo>
                <a:lnTo>
                  <a:pt x="58" y="15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4"/>
                </a:lnTo>
                <a:lnTo>
                  <a:pt x="55" y="39"/>
                </a:lnTo>
                <a:lnTo>
                  <a:pt x="52" y="42"/>
                </a:lnTo>
                <a:lnTo>
                  <a:pt x="47" y="45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5"/>
                </a:lnTo>
                <a:lnTo>
                  <a:pt x="10" y="42"/>
                </a:lnTo>
                <a:lnTo>
                  <a:pt x="6" y="39"/>
                </a:lnTo>
                <a:lnTo>
                  <a:pt x="3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3" y="15"/>
                </a:lnTo>
                <a:lnTo>
                  <a:pt x="6" y="11"/>
                </a:lnTo>
                <a:lnTo>
                  <a:pt x="10" y="8"/>
                </a:lnTo>
                <a:lnTo>
                  <a:pt x="14" y="4"/>
                </a:lnTo>
                <a:lnTo>
                  <a:pt x="18" y="3"/>
                </a:lnTo>
                <a:lnTo>
                  <a:pt x="24" y="1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79" name="Freeform 191"/>
          <p:cNvSpPr>
            <a:spLocks/>
          </p:cNvSpPr>
          <p:nvPr/>
        </p:nvSpPr>
        <p:spPr bwMode="auto">
          <a:xfrm>
            <a:off x="2044700" y="2079625"/>
            <a:ext cx="66675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1"/>
                </a:lnTo>
                <a:lnTo>
                  <a:pt x="42" y="3"/>
                </a:lnTo>
                <a:lnTo>
                  <a:pt x="47" y="4"/>
                </a:lnTo>
                <a:lnTo>
                  <a:pt x="52" y="8"/>
                </a:lnTo>
                <a:lnTo>
                  <a:pt x="55" y="11"/>
                </a:lnTo>
                <a:lnTo>
                  <a:pt x="58" y="15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4"/>
                </a:lnTo>
                <a:lnTo>
                  <a:pt x="55" y="39"/>
                </a:lnTo>
                <a:lnTo>
                  <a:pt x="52" y="42"/>
                </a:lnTo>
                <a:lnTo>
                  <a:pt x="47" y="45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5"/>
                </a:lnTo>
                <a:lnTo>
                  <a:pt x="10" y="42"/>
                </a:lnTo>
                <a:lnTo>
                  <a:pt x="6" y="39"/>
                </a:lnTo>
                <a:lnTo>
                  <a:pt x="3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3" y="15"/>
                </a:lnTo>
                <a:lnTo>
                  <a:pt x="6" y="11"/>
                </a:lnTo>
                <a:lnTo>
                  <a:pt x="10" y="8"/>
                </a:lnTo>
                <a:lnTo>
                  <a:pt x="14" y="4"/>
                </a:lnTo>
                <a:lnTo>
                  <a:pt x="18" y="3"/>
                </a:lnTo>
                <a:lnTo>
                  <a:pt x="24" y="1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80" name="Freeform 192"/>
          <p:cNvSpPr>
            <a:spLocks/>
          </p:cNvSpPr>
          <p:nvPr/>
        </p:nvSpPr>
        <p:spPr bwMode="auto">
          <a:xfrm>
            <a:off x="2076450" y="2027238"/>
            <a:ext cx="66675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4" y="11"/>
                </a:lnTo>
                <a:lnTo>
                  <a:pt x="57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4" y="37"/>
                </a:lnTo>
                <a:lnTo>
                  <a:pt x="51" y="42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4"/>
                </a:lnTo>
                <a:lnTo>
                  <a:pt x="9" y="42"/>
                </a:lnTo>
                <a:lnTo>
                  <a:pt x="5" y="37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5" y="11"/>
                </a:lnTo>
                <a:lnTo>
                  <a:pt x="9" y="8"/>
                </a:lnTo>
                <a:lnTo>
                  <a:pt x="13" y="4"/>
                </a:lnTo>
                <a:lnTo>
                  <a:pt x="19" y="1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81" name="Freeform 193"/>
          <p:cNvSpPr>
            <a:spLocks/>
          </p:cNvSpPr>
          <p:nvPr/>
        </p:nvSpPr>
        <p:spPr bwMode="auto">
          <a:xfrm>
            <a:off x="2076450" y="2027238"/>
            <a:ext cx="66675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4" y="11"/>
                </a:lnTo>
                <a:lnTo>
                  <a:pt x="57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4" y="37"/>
                </a:lnTo>
                <a:lnTo>
                  <a:pt x="51" y="42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4"/>
                </a:lnTo>
                <a:lnTo>
                  <a:pt x="9" y="42"/>
                </a:lnTo>
                <a:lnTo>
                  <a:pt x="5" y="37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5" y="11"/>
                </a:lnTo>
                <a:lnTo>
                  <a:pt x="9" y="8"/>
                </a:lnTo>
                <a:lnTo>
                  <a:pt x="13" y="4"/>
                </a:lnTo>
                <a:lnTo>
                  <a:pt x="19" y="1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82" name="Freeform 194"/>
          <p:cNvSpPr>
            <a:spLocks/>
          </p:cNvSpPr>
          <p:nvPr/>
        </p:nvSpPr>
        <p:spPr bwMode="auto">
          <a:xfrm>
            <a:off x="2106613" y="1970088"/>
            <a:ext cx="69850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8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6" y="38"/>
                </a:lnTo>
                <a:lnTo>
                  <a:pt x="51" y="43"/>
                </a:lnTo>
                <a:lnTo>
                  <a:pt x="47" y="46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6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3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83" name="Freeform 195"/>
          <p:cNvSpPr>
            <a:spLocks/>
          </p:cNvSpPr>
          <p:nvPr/>
        </p:nvSpPr>
        <p:spPr bwMode="auto">
          <a:xfrm>
            <a:off x="2106613" y="1970088"/>
            <a:ext cx="69850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8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6" y="38"/>
                </a:lnTo>
                <a:lnTo>
                  <a:pt x="51" y="43"/>
                </a:lnTo>
                <a:lnTo>
                  <a:pt x="47" y="46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6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3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84" name="Freeform 196"/>
          <p:cNvSpPr>
            <a:spLocks/>
          </p:cNvSpPr>
          <p:nvPr/>
        </p:nvSpPr>
        <p:spPr bwMode="auto">
          <a:xfrm>
            <a:off x="2106613" y="1911350"/>
            <a:ext cx="69850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6" y="11"/>
                </a:lnTo>
                <a:lnTo>
                  <a:pt x="58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7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85" name="Freeform 197"/>
          <p:cNvSpPr>
            <a:spLocks/>
          </p:cNvSpPr>
          <p:nvPr/>
        </p:nvSpPr>
        <p:spPr bwMode="auto">
          <a:xfrm>
            <a:off x="2106613" y="1911350"/>
            <a:ext cx="69850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6" y="11"/>
                </a:lnTo>
                <a:lnTo>
                  <a:pt x="58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7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86" name="Freeform 198"/>
          <p:cNvSpPr>
            <a:spLocks/>
          </p:cNvSpPr>
          <p:nvPr/>
        </p:nvSpPr>
        <p:spPr bwMode="auto">
          <a:xfrm>
            <a:off x="2093913" y="1855788"/>
            <a:ext cx="69850" cy="52387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1" y="0"/>
                </a:moveTo>
                <a:lnTo>
                  <a:pt x="37" y="0"/>
                </a:lnTo>
                <a:lnTo>
                  <a:pt x="42" y="1"/>
                </a:lnTo>
                <a:lnTo>
                  <a:pt x="47" y="4"/>
                </a:lnTo>
                <a:lnTo>
                  <a:pt x="52" y="7"/>
                </a:lnTo>
                <a:lnTo>
                  <a:pt x="55" y="11"/>
                </a:lnTo>
                <a:lnTo>
                  <a:pt x="58" y="15"/>
                </a:lnTo>
                <a:lnTo>
                  <a:pt x="60" y="18"/>
                </a:lnTo>
                <a:lnTo>
                  <a:pt x="61" y="25"/>
                </a:lnTo>
                <a:lnTo>
                  <a:pt x="60" y="29"/>
                </a:lnTo>
                <a:lnTo>
                  <a:pt x="58" y="34"/>
                </a:lnTo>
                <a:lnTo>
                  <a:pt x="55" y="37"/>
                </a:lnTo>
                <a:lnTo>
                  <a:pt x="52" y="41"/>
                </a:lnTo>
                <a:lnTo>
                  <a:pt x="47" y="44"/>
                </a:lnTo>
                <a:lnTo>
                  <a:pt x="42" y="47"/>
                </a:lnTo>
                <a:lnTo>
                  <a:pt x="37" y="48"/>
                </a:lnTo>
                <a:lnTo>
                  <a:pt x="31" y="48"/>
                </a:lnTo>
                <a:lnTo>
                  <a:pt x="24" y="48"/>
                </a:lnTo>
                <a:lnTo>
                  <a:pt x="18" y="47"/>
                </a:lnTo>
                <a:lnTo>
                  <a:pt x="14" y="44"/>
                </a:lnTo>
                <a:lnTo>
                  <a:pt x="10" y="41"/>
                </a:lnTo>
                <a:lnTo>
                  <a:pt x="6" y="37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1" y="18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4" y="4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87" name="Freeform 199"/>
          <p:cNvSpPr>
            <a:spLocks/>
          </p:cNvSpPr>
          <p:nvPr/>
        </p:nvSpPr>
        <p:spPr bwMode="auto">
          <a:xfrm>
            <a:off x="2093913" y="1855788"/>
            <a:ext cx="69850" cy="52387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1" y="0"/>
                </a:moveTo>
                <a:lnTo>
                  <a:pt x="37" y="0"/>
                </a:lnTo>
                <a:lnTo>
                  <a:pt x="42" y="1"/>
                </a:lnTo>
                <a:lnTo>
                  <a:pt x="47" y="4"/>
                </a:lnTo>
                <a:lnTo>
                  <a:pt x="52" y="7"/>
                </a:lnTo>
                <a:lnTo>
                  <a:pt x="55" y="11"/>
                </a:lnTo>
                <a:lnTo>
                  <a:pt x="58" y="15"/>
                </a:lnTo>
                <a:lnTo>
                  <a:pt x="60" y="18"/>
                </a:lnTo>
                <a:lnTo>
                  <a:pt x="61" y="25"/>
                </a:lnTo>
                <a:lnTo>
                  <a:pt x="60" y="29"/>
                </a:lnTo>
                <a:lnTo>
                  <a:pt x="58" y="34"/>
                </a:lnTo>
                <a:lnTo>
                  <a:pt x="55" y="37"/>
                </a:lnTo>
                <a:lnTo>
                  <a:pt x="52" y="41"/>
                </a:lnTo>
                <a:lnTo>
                  <a:pt x="47" y="44"/>
                </a:lnTo>
                <a:lnTo>
                  <a:pt x="42" y="47"/>
                </a:lnTo>
                <a:lnTo>
                  <a:pt x="37" y="48"/>
                </a:lnTo>
                <a:lnTo>
                  <a:pt x="31" y="48"/>
                </a:lnTo>
                <a:lnTo>
                  <a:pt x="24" y="48"/>
                </a:lnTo>
                <a:lnTo>
                  <a:pt x="18" y="47"/>
                </a:lnTo>
                <a:lnTo>
                  <a:pt x="14" y="44"/>
                </a:lnTo>
                <a:lnTo>
                  <a:pt x="10" y="41"/>
                </a:lnTo>
                <a:lnTo>
                  <a:pt x="6" y="37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1" y="18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4" y="4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88" name="Freeform 200"/>
          <p:cNvSpPr>
            <a:spLocks/>
          </p:cNvSpPr>
          <p:nvPr/>
        </p:nvSpPr>
        <p:spPr bwMode="auto">
          <a:xfrm>
            <a:off x="2111375" y="1798638"/>
            <a:ext cx="68263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6"/>
                </a:lnTo>
                <a:lnTo>
                  <a:pt x="8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3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89" name="Freeform 201"/>
          <p:cNvSpPr>
            <a:spLocks/>
          </p:cNvSpPr>
          <p:nvPr/>
        </p:nvSpPr>
        <p:spPr bwMode="auto">
          <a:xfrm>
            <a:off x="2111375" y="1798638"/>
            <a:ext cx="68263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6"/>
                </a:lnTo>
                <a:lnTo>
                  <a:pt x="8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3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90" name="Freeform 202"/>
          <p:cNvSpPr>
            <a:spLocks/>
          </p:cNvSpPr>
          <p:nvPr/>
        </p:nvSpPr>
        <p:spPr bwMode="auto">
          <a:xfrm>
            <a:off x="2143125" y="1746250"/>
            <a:ext cx="69850" cy="4603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1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4"/>
                </a:lnTo>
                <a:lnTo>
                  <a:pt x="42" y="48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8"/>
                </a:lnTo>
                <a:lnTo>
                  <a:pt x="14" y="44"/>
                </a:lnTo>
                <a:lnTo>
                  <a:pt x="10" y="43"/>
                </a:lnTo>
                <a:lnTo>
                  <a:pt x="6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21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91" name="Freeform 203"/>
          <p:cNvSpPr>
            <a:spLocks/>
          </p:cNvSpPr>
          <p:nvPr/>
        </p:nvSpPr>
        <p:spPr bwMode="auto">
          <a:xfrm>
            <a:off x="2143125" y="1746250"/>
            <a:ext cx="69850" cy="4603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1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4"/>
                </a:lnTo>
                <a:lnTo>
                  <a:pt x="42" y="48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8"/>
                </a:lnTo>
                <a:lnTo>
                  <a:pt x="14" y="44"/>
                </a:lnTo>
                <a:lnTo>
                  <a:pt x="10" y="43"/>
                </a:lnTo>
                <a:lnTo>
                  <a:pt x="6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21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92" name="Freeform 204"/>
          <p:cNvSpPr>
            <a:spLocks/>
          </p:cNvSpPr>
          <p:nvPr/>
        </p:nvSpPr>
        <p:spPr bwMode="auto">
          <a:xfrm>
            <a:off x="2163763" y="1692275"/>
            <a:ext cx="65087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6"/>
                </a:lnTo>
                <a:lnTo>
                  <a:pt x="8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3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93" name="Freeform 205"/>
          <p:cNvSpPr>
            <a:spLocks/>
          </p:cNvSpPr>
          <p:nvPr/>
        </p:nvSpPr>
        <p:spPr bwMode="auto">
          <a:xfrm>
            <a:off x="2163763" y="1692275"/>
            <a:ext cx="65087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6"/>
                </a:lnTo>
                <a:lnTo>
                  <a:pt x="8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3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94" name="Freeform 206"/>
          <p:cNvSpPr>
            <a:spLocks/>
          </p:cNvSpPr>
          <p:nvPr/>
        </p:nvSpPr>
        <p:spPr bwMode="auto">
          <a:xfrm>
            <a:off x="2354263" y="1673225"/>
            <a:ext cx="66675" cy="52388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0" y="0"/>
                </a:moveTo>
                <a:lnTo>
                  <a:pt x="37" y="0"/>
                </a:lnTo>
                <a:lnTo>
                  <a:pt x="42" y="1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59" y="18"/>
                </a:lnTo>
                <a:lnTo>
                  <a:pt x="61" y="23"/>
                </a:lnTo>
                <a:lnTo>
                  <a:pt x="59" y="28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7" y="44"/>
                </a:lnTo>
                <a:lnTo>
                  <a:pt x="42" y="45"/>
                </a:lnTo>
                <a:lnTo>
                  <a:pt x="37" y="47"/>
                </a:lnTo>
                <a:lnTo>
                  <a:pt x="30" y="47"/>
                </a:lnTo>
                <a:lnTo>
                  <a:pt x="24" y="47"/>
                </a:lnTo>
                <a:lnTo>
                  <a:pt x="18" y="45"/>
                </a:lnTo>
                <a:lnTo>
                  <a:pt x="13" y="44"/>
                </a:lnTo>
                <a:lnTo>
                  <a:pt x="8" y="41"/>
                </a:lnTo>
                <a:lnTo>
                  <a:pt x="6" y="37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8"/>
                </a:lnTo>
                <a:lnTo>
                  <a:pt x="3" y="14"/>
                </a:lnTo>
                <a:lnTo>
                  <a:pt x="6" y="9"/>
                </a:lnTo>
                <a:lnTo>
                  <a:pt x="8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95" name="Freeform 207"/>
          <p:cNvSpPr>
            <a:spLocks/>
          </p:cNvSpPr>
          <p:nvPr/>
        </p:nvSpPr>
        <p:spPr bwMode="auto">
          <a:xfrm>
            <a:off x="2354263" y="1673225"/>
            <a:ext cx="66675" cy="52388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0" y="0"/>
                </a:moveTo>
                <a:lnTo>
                  <a:pt x="37" y="0"/>
                </a:lnTo>
                <a:lnTo>
                  <a:pt x="42" y="1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59" y="18"/>
                </a:lnTo>
                <a:lnTo>
                  <a:pt x="61" y="23"/>
                </a:lnTo>
                <a:lnTo>
                  <a:pt x="59" y="28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7" y="44"/>
                </a:lnTo>
                <a:lnTo>
                  <a:pt x="42" y="45"/>
                </a:lnTo>
                <a:lnTo>
                  <a:pt x="37" y="47"/>
                </a:lnTo>
                <a:lnTo>
                  <a:pt x="30" y="47"/>
                </a:lnTo>
                <a:lnTo>
                  <a:pt x="24" y="47"/>
                </a:lnTo>
                <a:lnTo>
                  <a:pt x="18" y="45"/>
                </a:lnTo>
                <a:lnTo>
                  <a:pt x="13" y="44"/>
                </a:lnTo>
                <a:lnTo>
                  <a:pt x="8" y="41"/>
                </a:lnTo>
                <a:lnTo>
                  <a:pt x="6" y="37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8"/>
                </a:lnTo>
                <a:lnTo>
                  <a:pt x="3" y="14"/>
                </a:lnTo>
                <a:lnTo>
                  <a:pt x="6" y="9"/>
                </a:lnTo>
                <a:lnTo>
                  <a:pt x="8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96" name="Freeform 208"/>
          <p:cNvSpPr>
            <a:spLocks/>
          </p:cNvSpPr>
          <p:nvPr/>
        </p:nvSpPr>
        <p:spPr bwMode="auto">
          <a:xfrm>
            <a:off x="2405063" y="1712913"/>
            <a:ext cx="65087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1"/>
                </a:lnTo>
                <a:lnTo>
                  <a:pt x="41" y="1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2"/>
                </a:lnTo>
                <a:lnTo>
                  <a:pt x="47" y="46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6"/>
                </a:lnTo>
                <a:lnTo>
                  <a:pt x="8" y="42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1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97" name="Freeform 209"/>
          <p:cNvSpPr>
            <a:spLocks/>
          </p:cNvSpPr>
          <p:nvPr/>
        </p:nvSpPr>
        <p:spPr bwMode="auto">
          <a:xfrm>
            <a:off x="2405063" y="1712913"/>
            <a:ext cx="65087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1"/>
                </a:lnTo>
                <a:lnTo>
                  <a:pt x="41" y="1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2"/>
                </a:lnTo>
                <a:lnTo>
                  <a:pt x="47" y="46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6"/>
                </a:lnTo>
                <a:lnTo>
                  <a:pt x="8" y="42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1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98" name="Freeform 210"/>
          <p:cNvSpPr>
            <a:spLocks/>
          </p:cNvSpPr>
          <p:nvPr/>
        </p:nvSpPr>
        <p:spPr bwMode="auto">
          <a:xfrm>
            <a:off x="2433638" y="1758950"/>
            <a:ext cx="66675" cy="52388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0" y="0"/>
                </a:moveTo>
                <a:lnTo>
                  <a:pt x="37" y="0"/>
                </a:lnTo>
                <a:lnTo>
                  <a:pt x="42" y="1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3"/>
                </a:lnTo>
                <a:lnTo>
                  <a:pt x="59" y="28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7" y="44"/>
                </a:lnTo>
                <a:lnTo>
                  <a:pt x="42" y="45"/>
                </a:lnTo>
                <a:lnTo>
                  <a:pt x="37" y="47"/>
                </a:lnTo>
                <a:lnTo>
                  <a:pt x="30" y="48"/>
                </a:lnTo>
                <a:lnTo>
                  <a:pt x="24" y="47"/>
                </a:lnTo>
                <a:lnTo>
                  <a:pt x="18" y="45"/>
                </a:lnTo>
                <a:lnTo>
                  <a:pt x="14" y="44"/>
                </a:lnTo>
                <a:lnTo>
                  <a:pt x="8" y="41"/>
                </a:lnTo>
                <a:lnTo>
                  <a:pt x="6" y="37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8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499" name="Freeform 211"/>
          <p:cNvSpPr>
            <a:spLocks/>
          </p:cNvSpPr>
          <p:nvPr/>
        </p:nvSpPr>
        <p:spPr bwMode="auto">
          <a:xfrm>
            <a:off x="2433638" y="1758950"/>
            <a:ext cx="66675" cy="52388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0" y="0"/>
                </a:moveTo>
                <a:lnTo>
                  <a:pt x="37" y="0"/>
                </a:lnTo>
                <a:lnTo>
                  <a:pt x="42" y="1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3"/>
                </a:lnTo>
                <a:lnTo>
                  <a:pt x="59" y="28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7" y="44"/>
                </a:lnTo>
                <a:lnTo>
                  <a:pt x="42" y="45"/>
                </a:lnTo>
                <a:lnTo>
                  <a:pt x="37" y="47"/>
                </a:lnTo>
                <a:lnTo>
                  <a:pt x="30" y="48"/>
                </a:lnTo>
                <a:lnTo>
                  <a:pt x="24" y="47"/>
                </a:lnTo>
                <a:lnTo>
                  <a:pt x="18" y="45"/>
                </a:lnTo>
                <a:lnTo>
                  <a:pt x="14" y="44"/>
                </a:lnTo>
                <a:lnTo>
                  <a:pt x="8" y="41"/>
                </a:lnTo>
                <a:lnTo>
                  <a:pt x="6" y="37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8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00" name="Freeform 212"/>
          <p:cNvSpPr>
            <a:spLocks/>
          </p:cNvSpPr>
          <p:nvPr/>
        </p:nvSpPr>
        <p:spPr bwMode="auto">
          <a:xfrm>
            <a:off x="2444750" y="1811338"/>
            <a:ext cx="68263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4"/>
                </a:lnTo>
                <a:lnTo>
                  <a:pt x="51" y="7"/>
                </a:lnTo>
                <a:lnTo>
                  <a:pt x="56" y="10"/>
                </a:lnTo>
                <a:lnTo>
                  <a:pt x="58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4"/>
                </a:lnTo>
                <a:lnTo>
                  <a:pt x="56" y="38"/>
                </a:lnTo>
                <a:lnTo>
                  <a:pt x="51" y="42"/>
                </a:lnTo>
                <a:lnTo>
                  <a:pt x="47" y="45"/>
                </a:lnTo>
                <a:lnTo>
                  <a:pt x="41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5"/>
                </a:lnTo>
                <a:lnTo>
                  <a:pt x="9" y="42"/>
                </a:lnTo>
                <a:lnTo>
                  <a:pt x="6" y="38"/>
                </a:lnTo>
                <a:lnTo>
                  <a:pt x="3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6" y="10"/>
                </a:lnTo>
                <a:lnTo>
                  <a:pt x="9" y="7"/>
                </a:lnTo>
                <a:lnTo>
                  <a:pt x="13" y="4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01" name="Freeform 213"/>
          <p:cNvSpPr>
            <a:spLocks/>
          </p:cNvSpPr>
          <p:nvPr/>
        </p:nvSpPr>
        <p:spPr bwMode="auto">
          <a:xfrm>
            <a:off x="2444750" y="1811338"/>
            <a:ext cx="68263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4"/>
                </a:lnTo>
                <a:lnTo>
                  <a:pt x="51" y="7"/>
                </a:lnTo>
                <a:lnTo>
                  <a:pt x="56" y="10"/>
                </a:lnTo>
                <a:lnTo>
                  <a:pt x="58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4"/>
                </a:lnTo>
                <a:lnTo>
                  <a:pt x="56" y="38"/>
                </a:lnTo>
                <a:lnTo>
                  <a:pt x="51" y="42"/>
                </a:lnTo>
                <a:lnTo>
                  <a:pt x="47" y="45"/>
                </a:lnTo>
                <a:lnTo>
                  <a:pt x="41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5"/>
                </a:lnTo>
                <a:lnTo>
                  <a:pt x="9" y="42"/>
                </a:lnTo>
                <a:lnTo>
                  <a:pt x="6" y="38"/>
                </a:lnTo>
                <a:lnTo>
                  <a:pt x="3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6" y="10"/>
                </a:lnTo>
                <a:lnTo>
                  <a:pt x="9" y="7"/>
                </a:lnTo>
                <a:lnTo>
                  <a:pt x="13" y="4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02" name="Freeform 214"/>
          <p:cNvSpPr>
            <a:spLocks/>
          </p:cNvSpPr>
          <p:nvPr/>
        </p:nvSpPr>
        <p:spPr bwMode="auto">
          <a:xfrm>
            <a:off x="2444750" y="1868488"/>
            <a:ext cx="68263" cy="49212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4"/>
                </a:lnTo>
                <a:lnTo>
                  <a:pt x="51" y="6"/>
                </a:lnTo>
                <a:lnTo>
                  <a:pt x="56" y="11"/>
                </a:lnTo>
                <a:lnTo>
                  <a:pt x="58" y="14"/>
                </a:lnTo>
                <a:lnTo>
                  <a:pt x="60" y="18"/>
                </a:lnTo>
                <a:lnTo>
                  <a:pt x="60" y="23"/>
                </a:lnTo>
                <a:lnTo>
                  <a:pt x="60" y="28"/>
                </a:lnTo>
                <a:lnTo>
                  <a:pt x="58" y="33"/>
                </a:lnTo>
                <a:lnTo>
                  <a:pt x="56" y="37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7"/>
                </a:lnTo>
                <a:lnTo>
                  <a:pt x="30" y="48"/>
                </a:lnTo>
                <a:lnTo>
                  <a:pt x="24" y="47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6" y="37"/>
                </a:lnTo>
                <a:lnTo>
                  <a:pt x="3" y="33"/>
                </a:lnTo>
                <a:lnTo>
                  <a:pt x="0" y="28"/>
                </a:lnTo>
                <a:lnTo>
                  <a:pt x="0" y="23"/>
                </a:lnTo>
                <a:lnTo>
                  <a:pt x="0" y="18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4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03" name="Freeform 215"/>
          <p:cNvSpPr>
            <a:spLocks/>
          </p:cNvSpPr>
          <p:nvPr/>
        </p:nvSpPr>
        <p:spPr bwMode="auto">
          <a:xfrm>
            <a:off x="2444750" y="1868488"/>
            <a:ext cx="68263" cy="49212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4"/>
                </a:lnTo>
                <a:lnTo>
                  <a:pt x="51" y="6"/>
                </a:lnTo>
                <a:lnTo>
                  <a:pt x="56" y="11"/>
                </a:lnTo>
                <a:lnTo>
                  <a:pt x="58" y="14"/>
                </a:lnTo>
                <a:lnTo>
                  <a:pt x="60" y="18"/>
                </a:lnTo>
                <a:lnTo>
                  <a:pt x="60" y="23"/>
                </a:lnTo>
                <a:lnTo>
                  <a:pt x="60" y="28"/>
                </a:lnTo>
                <a:lnTo>
                  <a:pt x="58" y="33"/>
                </a:lnTo>
                <a:lnTo>
                  <a:pt x="56" y="37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7"/>
                </a:lnTo>
                <a:lnTo>
                  <a:pt x="30" y="48"/>
                </a:lnTo>
                <a:lnTo>
                  <a:pt x="24" y="47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6" y="37"/>
                </a:lnTo>
                <a:lnTo>
                  <a:pt x="3" y="33"/>
                </a:lnTo>
                <a:lnTo>
                  <a:pt x="0" y="28"/>
                </a:lnTo>
                <a:lnTo>
                  <a:pt x="0" y="23"/>
                </a:lnTo>
                <a:lnTo>
                  <a:pt x="0" y="18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4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04" name="Freeform 216"/>
          <p:cNvSpPr>
            <a:spLocks/>
          </p:cNvSpPr>
          <p:nvPr/>
        </p:nvSpPr>
        <p:spPr bwMode="auto">
          <a:xfrm>
            <a:off x="2414588" y="1920875"/>
            <a:ext cx="68262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4" y="11"/>
                </a:lnTo>
                <a:lnTo>
                  <a:pt x="57" y="15"/>
                </a:lnTo>
                <a:lnTo>
                  <a:pt x="60" y="19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4" y="37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4" y="37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19"/>
                </a:lnTo>
                <a:lnTo>
                  <a:pt x="2" y="15"/>
                </a:lnTo>
                <a:lnTo>
                  <a:pt x="4" y="11"/>
                </a:lnTo>
                <a:lnTo>
                  <a:pt x="9" y="8"/>
                </a:lnTo>
                <a:lnTo>
                  <a:pt x="13" y="4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05" name="Freeform 217"/>
          <p:cNvSpPr>
            <a:spLocks/>
          </p:cNvSpPr>
          <p:nvPr/>
        </p:nvSpPr>
        <p:spPr bwMode="auto">
          <a:xfrm>
            <a:off x="2414588" y="1920875"/>
            <a:ext cx="68262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4" y="11"/>
                </a:lnTo>
                <a:lnTo>
                  <a:pt x="57" y="15"/>
                </a:lnTo>
                <a:lnTo>
                  <a:pt x="60" y="19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4" y="37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4" y="37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19"/>
                </a:lnTo>
                <a:lnTo>
                  <a:pt x="2" y="15"/>
                </a:lnTo>
                <a:lnTo>
                  <a:pt x="4" y="11"/>
                </a:lnTo>
                <a:lnTo>
                  <a:pt x="9" y="8"/>
                </a:lnTo>
                <a:lnTo>
                  <a:pt x="13" y="4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06" name="Freeform 218"/>
          <p:cNvSpPr>
            <a:spLocks/>
          </p:cNvSpPr>
          <p:nvPr/>
        </p:nvSpPr>
        <p:spPr bwMode="auto">
          <a:xfrm>
            <a:off x="2382838" y="1974850"/>
            <a:ext cx="68262" cy="49213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1" y="0"/>
                </a:moveTo>
                <a:lnTo>
                  <a:pt x="37" y="0"/>
                </a:lnTo>
                <a:lnTo>
                  <a:pt x="42" y="1"/>
                </a:lnTo>
                <a:lnTo>
                  <a:pt x="47" y="4"/>
                </a:lnTo>
                <a:lnTo>
                  <a:pt x="52" y="7"/>
                </a:lnTo>
                <a:lnTo>
                  <a:pt x="55" y="11"/>
                </a:lnTo>
                <a:lnTo>
                  <a:pt x="58" y="14"/>
                </a:lnTo>
                <a:lnTo>
                  <a:pt x="59" y="18"/>
                </a:lnTo>
                <a:lnTo>
                  <a:pt x="61" y="23"/>
                </a:lnTo>
                <a:lnTo>
                  <a:pt x="59" y="30"/>
                </a:lnTo>
                <a:lnTo>
                  <a:pt x="58" y="33"/>
                </a:lnTo>
                <a:lnTo>
                  <a:pt x="55" y="37"/>
                </a:lnTo>
                <a:lnTo>
                  <a:pt x="52" y="41"/>
                </a:lnTo>
                <a:lnTo>
                  <a:pt x="47" y="44"/>
                </a:lnTo>
                <a:lnTo>
                  <a:pt x="42" y="47"/>
                </a:lnTo>
                <a:lnTo>
                  <a:pt x="37" y="48"/>
                </a:lnTo>
                <a:lnTo>
                  <a:pt x="31" y="48"/>
                </a:lnTo>
                <a:lnTo>
                  <a:pt x="24" y="48"/>
                </a:lnTo>
                <a:lnTo>
                  <a:pt x="18" y="47"/>
                </a:lnTo>
                <a:lnTo>
                  <a:pt x="14" y="44"/>
                </a:lnTo>
                <a:lnTo>
                  <a:pt x="10" y="41"/>
                </a:lnTo>
                <a:lnTo>
                  <a:pt x="6" y="37"/>
                </a:lnTo>
                <a:lnTo>
                  <a:pt x="3" y="33"/>
                </a:lnTo>
                <a:lnTo>
                  <a:pt x="1" y="30"/>
                </a:lnTo>
                <a:lnTo>
                  <a:pt x="0" y="23"/>
                </a:lnTo>
                <a:lnTo>
                  <a:pt x="1" y="18"/>
                </a:lnTo>
                <a:lnTo>
                  <a:pt x="3" y="14"/>
                </a:lnTo>
                <a:lnTo>
                  <a:pt x="6" y="11"/>
                </a:lnTo>
                <a:lnTo>
                  <a:pt x="10" y="7"/>
                </a:lnTo>
                <a:lnTo>
                  <a:pt x="14" y="4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07" name="Freeform 219"/>
          <p:cNvSpPr>
            <a:spLocks/>
          </p:cNvSpPr>
          <p:nvPr/>
        </p:nvSpPr>
        <p:spPr bwMode="auto">
          <a:xfrm>
            <a:off x="2382838" y="1974850"/>
            <a:ext cx="68262" cy="49213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1" y="0"/>
                </a:moveTo>
                <a:lnTo>
                  <a:pt x="37" y="0"/>
                </a:lnTo>
                <a:lnTo>
                  <a:pt x="42" y="1"/>
                </a:lnTo>
                <a:lnTo>
                  <a:pt x="47" y="4"/>
                </a:lnTo>
                <a:lnTo>
                  <a:pt x="52" y="7"/>
                </a:lnTo>
                <a:lnTo>
                  <a:pt x="55" y="11"/>
                </a:lnTo>
                <a:lnTo>
                  <a:pt x="58" y="14"/>
                </a:lnTo>
                <a:lnTo>
                  <a:pt x="59" y="18"/>
                </a:lnTo>
                <a:lnTo>
                  <a:pt x="61" y="23"/>
                </a:lnTo>
                <a:lnTo>
                  <a:pt x="59" y="30"/>
                </a:lnTo>
                <a:lnTo>
                  <a:pt x="58" y="33"/>
                </a:lnTo>
                <a:lnTo>
                  <a:pt x="55" y="37"/>
                </a:lnTo>
                <a:lnTo>
                  <a:pt x="52" y="41"/>
                </a:lnTo>
                <a:lnTo>
                  <a:pt x="47" y="44"/>
                </a:lnTo>
                <a:lnTo>
                  <a:pt x="42" y="47"/>
                </a:lnTo>
                <a:lnTo>
                  <a:pt x="37" y="48"/>
                </a:lnTo>
                <a:lnTo>
                  <a:pt x="31" y="48"/>
                </a:lnTo>
                <a:lnTo>
                  <a:pt x="24" y="48"/>
                </a:lnTo>
                <a:lnTo>
                  <a:pt x="18" y="47"/>
                </a:lnTo>
                <a:lnTo>
                  <a:pt x="14" y="44"/>
                </a:lnTo>
                <a:lnTo>
                  <a:pt x="10" y="41"/>
                </a:lnTo>
                <a:lnTo>
                  <a:pt x="6" y="37"/>
                </a:lnTo>
                <a:lnTo>
                  <a:pt x="3" y="33"/>
                </a:lnTo>
                <a:lnTo>
                  <a:pt x="1" y="30"/>
                </a:lnTo>
                <a:lnTo>
                  <a:pt x="0" y="23"/>
                </a:lnTo>
                <a:lnTo>
                  <a:pt x="1" y="18"/>
                </a:lnTo>
                <a:lnTo>
                  <a:pt x="3" y="14"/>
                </a:lnTo>
                <a:lnTo>
                  <a:pt x="6" y="11"/>
                </a:lnTo>
                <a:lnTo>
                  <a:pt x="10" y="7"/>
                </a:lnTo>
                <a:lnTo>
                  <a:pt x="14" y="4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08" name="Freeform 220"/>
          <p:cNvSpPr>
            <a:spLocks/>
          </p:cNvSpPr>
          <p:nvPr/>
        </p:nvSpPr>
        <p:spPr bwMode="auto">
          <a:xfrm>
            <a:off x="2366963" y="2027238"/>
            <a:ext cx="66675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6" y="11"/>
                </a:lnTo>
                <a:lnTo>
                  <a:pt x="58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4"/>
                </a:lnTo>
                <a:lnTo>
                  <a:pt x="56" y="37"/>
                </a:lnTo>
                <a:lnTo>
                  <a:pt x="51" y="42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4"/>
                </a:lnTo>
                <a:lnTo>
                  <a:pt x="9" y="42"/>
                </a:lnTo>
                <a:lnTo>
                  <a:pt x="4" y="37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4" y="11"/>
                </a:lnTo>
                <a:lnTo>
                  <a:pt x="9" y="8"/>
                </a:lnTo>
                <a:lnTo>
                  <a:pt x="13" y="4"/>
                </a:lnTo>
                <a:lnTo>
                  <a:pt x="19" y="1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09" name="Freeform 221"/>
          <p:cNvSpPr>
            <a:spLocks/>
          </p:cNvSpPr>
          <p:nvPr/>
        </p:nvSpPr>
        <p:spPr bwMode="auto">
          <a:xfrm>
            <a:off x="2366963" y="2027238"/>
            <a:ext cx="66675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6" y="11"/>
                </a:lnTo>
                <a:lnTo>
                  <a:pt x="58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4"/>
                </a:lnTo>
                <a:lnTo>
                  <a:pt x="56" y="37"/>
                </a:lnTo>
                <a:lnTo>
                  <a:pt x="51" y="42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4"/>
                </a:lnTo>
                <a:lnTo>
                  <a:pt x="9" y="42"/>
                </a:lnTo>
                <a:lnTo>
                  <a:pt x="4" y="37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4" y="11"/>
                </a:lnTo>
                <a:lnTo>
                  <a:pt x="9" y="8"/>
                </a:lnTo>
                <a:lnTo>
                  <a:pt x="13" y="4"/>
                </a:lnTo>
                <a:lnTo>
                  <a:pt x="19" y="1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10" name="Freeform 222"/>
          <p:cNvSpPr>
            <a:spLocks/>
          </p:cNvSpPr>
          <p:nvPr/>
        </p:nvSpPr>
        <p:spPr bwMode="auto">
          <a:xfrm>
            <a:off x="2382838" y="2079625"/>
            <a:ext cx="68262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1"/>
                </a:lnTo>
                <a:lnTo>
                  <a:pt x="42" y="3"/>
                </a:lnTo>
                <a:lnTo>
                  <a:pt x="47" y="4"/>
                </a:lnTo>
                <a:lnTo>
                  <a:pt x="52" y="8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61" y="25"/>
                </a:lnTo>
                <a:lnTo>
                  <a:pt x="59" y="30"/>
                </a:lnTo>
                <a:lnTo>
                  <a:pt x="58" y="34"/>
                </a:lnTo>
                <a:lnTo>
                  <a:pt x="55" y="39"/>
                </a:lnTo>
                <a:lnTo>
                  <a:pt x="52" y="42"/>
                </a:lnTo>
                <a:lnTo>
                  <a:pt x="47" y="45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5"/>
                </a:lnTo>
                <a:lnTo>
                  <a:pt x="10" y="42"/>
                </a:lnTo>
                <a:lnTo>
                  <a:pt x="6" y="39"/>
                </a:lnTo>
                <a:lnTo>
                  <a:pt x="3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3" y="15"/>
                </a:lnTo>
                <a:lnTo>
                  <a:pt x="6" y="11"/>
                </a:lnTo>
                <a:lnTo>
                  <a:pt x="10" y="8"/>
                </a:lnTo>
                <a:lnTo>
                  <a:pt x="14" y="4"/>
                </a:lnTo>
                <a:lnTo>
                  <a:pt x="18" y="3"/>
                </a:lnTo>
                <a:lnTo>
                  <a:pt x="24" y="1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11" name="Freeform 223"/>
          <p:cNvSpPr>
            <a:spLocks/>
          </p:cNvSpPr>
          <p:nvPr/>
        </p:nvSpPr>
        <p:spPr bwMode="auto">
          <a:xfrm>
            <a:off x="2382838" y="2079625"/>
            <a:ext cx="68262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1"/>
                </a:lnTo>
                <a:lnTo>
                  <a:pt x="42" y="3"/>
                </a:lnTo>
                <a:lnTo>
                  <a:pt x="47" y="4"/>
                </a:lnTo>
                <a:lnTo>
                  <a:pt x="52" y="8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61" y="25"/>
                </a:lnTo>
                <a:lnTo>
                  <a:pt x="59" y="30"/>
                </a:lnTo>
                <a:lnTo>
                  <a:pt x="58" y="34"/>
                </a:lnTo>
                <a:lnTo>
                  <a:pt x="55" y="39"/>
                </a:lnTo>
                <a:lnTo>
                  <a:pt x="52" y="42"/>
                </a:lnTo>
                <a:lnTo>
                  <a:pt x="47" y="45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5"/>
                </a:lnTo>
                <a:lnTo>
                  <a:pt x="10" y="42"/>
                </a:lnTo>
                <a:lnTo>
                  <a:pt x="6" y="39"/>
                </a:lnTo>
                <a:lnTo>
                  <a:pt x="3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3" y="15"/>
                </a:lnTo>
                <a:lnTo>
                  <a:pt x="6" y="11"/>
                </a:lnTo>
                <a:lnTo>
                  <a:pt x="10" y="8"/>
                </a:lnTo>
                <a:lnTo>
                  <a:pt x="14" y="4"/>
                </a:lnTo>
                <a:lnTo>
                  <a:pt x="18" y="3"/>
                </a:lnTo>
                <a:lnTo>
                  <a:pt x="24" y="1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12" name="Freeform 224"/>
          <p:cNvSpPr>
            <a:spLocks/>
          </p:cNvSpPr>
          <p:nvPr/>
        </p:nvSpPr>
        <p:spPr bwMode="auto">
          <a:xfrm>
            <a:off x="2451100" y="2097088"/>
            <a:ext cx="69850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7"/>
                </a:lnTo>
                <a:lnTo>
                  <a:pt x="55" y="12"/>
                </a:lnTo>
                <a:lnTo>
                  <a:pt x="57" y="15"/>
                </a:lnTo>
                <a:lnTo>
                  <a:pt x="60" y="19"/>
                </a:lnTo>
                <a:lnTo>
                  <a:pt x="60" y="24"/>
                </a:lnTo>
                <a:lnTo>
                  <a:pt x="60" y="30"/>
                </a:lnTo>
                <a:lnTo>
                  <a:pt x="57" y="34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5"/>
                </a:lnTo>
                <a:lnTo>
                  <a:pt x="8" y="41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2"/>
                </a:lnTo>
                <a:lnTo>
                  <a:pt x="8" y="7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13" name="Freeform 225"/>
          <p:cNvSpPr>
            <a:spLocks/>
          </p:cNvSpPr>
          <p:nvPr/>
        </p:nvSpPr>
        <p:spPr bwMode="auto">
          <a:xfrm>
            <a:off x="2451100" y="2097088"/>
            <a:ext cx="69850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7"/>
                </a:lnTo>
                <a:lnTo>
                  <a:pt x="55" y="12"/>
                </a:lnTo>
                <a:lnTo>
                  <a:pt x="57" y="15"/>
                </a:lnTo>
                <a:lnTo>
                  <a:pt x="60" y="19"/>
                </a:lnTo>
                <a:lnTo>
                  <a:pt x="60" y="24"/>
                </a:lnTo>
                <a:lnTo>
                  <a:pt x="60" y="30"/>
                </a:lnTo>
                <a:lnTo>
                  <a:pt x="57" y="34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5"/>
                </a:lnTo>
                <a:lnTo>
                  <a:pt x="8" y="41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2"/>
                </a:lnTo>
                <a:lnTo>
                  <a:pt x="8" y="7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14" name="Freeform 226"/>
          <p:cNvSpPr>
            <a:spLocks/>
          </p:cNvSpPr>
          <p:nvPr/>
        </p:nvSpPr>
        <p:spPr bwMode="auto">
          <a:xfrm>
            <a:off x="2533650" y="2097088"/>
            <a:ext cx="63500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7"/>
                </a:lnTo>
                <a:lnTo>
                  <a:pt x="55" y="12"/>
                </a:lnTo>
                <a:lnTo>
                  <a:pt x="58" y="15"/>
                </a:lnTo>
                <a:lnTo>
                  <a:pt x="59" y="19"/>
                </a:lnTo>
                <a:lnTo>
                  <a:pt x="59" y="24"/>
                </a:lnTo>
                <a:lnTo>
                  <a:pt x="59" y="30"/>
                </a:lnTo>
                <a:lnTo>
                  <a:pt x="58" y="34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5"/>
                </a:lnTo>
                <a:lnTo>
                  <a:pt x="8" y="41"/>
                </a:lnTo>
                <a:lnTo>
                  <a:pt x="6" y="38"/>
                </a:lnTo>
                <a:lnTo>
                  <a:pt x="3" y="34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6" y="12"/>
                </a:lnTo>
                <a:lnTo>
                  <a:pt x="8" y="7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15" name="Freeform 227"/>
          <p:cNvSpPr>
            <a:spLocks/>
          </p:cNvSpPr>
          <p:nvPr/>
        </p:nvSpPr>
        <p:spPr bwMode="auto">
          <a:xfrm>
            <a:off x="2533650" y="2097088"/>
            <a:ext cx="63500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7"/>
                </a:lnTo>
                <a:lnTo>
                  <a:pt x="55" y="12"/>
                </a:lnTo>
                <a:lnTo>
                  <a:pt x="58" y="15"/>
                </a:lnTo>
                <a:lnTo>
                  <a:pt x="59" y="19"/>
                </a:lnTo>
                <a:lnTo>
                  <a:pt x="59" y="24"/>
                </a:lnTo>
                <a:lnTo>
                  <a:pt x="59" y="30"/>
                </a:lnTo>
                <a:lnTo>
                  <a:pt x="58" y="34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5"/>
                </a:lnTo>
                <a:lnTo>
                  <a:pt x="8" y="41"/>
                </a:lnTo>
                <a:lnTo>
                  <a:pt x="6" y="38"/>
                </a:lnTo>
                <a:lnTo>
                  <a:pt x="3" y="34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6" y="12"/>
                </a:lnTo>
                <a:lnTo>
                  <a:pt x="8" y="7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16" name="Freeform 228"/>
          <p:cNvSpPr>
            <a:spLocks/>
          </p:cNvSpPr>
          <p:nvPr/>
        </p:nvSpPr>
        <p:spPr bwMode="auto">
          <a:xfrm>
            <a:off x="2601913" y="2092325"/>
            <a:ext cx="71437" cy="53975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7"/>
                </a:lnTo>
                <a:lnTo>
                  <a:pt x="56" y="10"/>
                </a:lnTo>
                <a:lnTo>
                  <a:pt x="58" y="15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8"/>
                </a:lnTo>
                <a:lnTo>
                  <a:pt x="30" y="48"/>
                </a:lnTo>
                <a:lnTo>
                  <a:pt x="24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5"/>
                </a:lnTo>
                <a:lnTo>
                  <a:pt x="6" y="10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17" name="Freeform 229"/>
          <p:cNvSpPr>
            <a:spLocks/>
          </p:cNvSpPr>
          <p:nvPr/>
        </p:nvSpPr>
        <p:spPr bwMode="auto">
          <a:xfrm>
            <a:off x="2601913" y="2092325"/>
            <a:ext cx="71437" cy="53975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7"/>
                </a:lnTo>
                <a:lnTo>
                  <a:pt x="56" y="10"/>
                </a:lnTo>
                <a:lnTo>
                  <a:pt x="58" y="15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8"/>
                </a:lnTo>
                <a:lnTo>
                  <a:pt x="30" y="48"/>
                </a:lnTo>
                <a:lnTo>
                  <a:pt x="24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5"/>
                </a:lnTo>
                <a:lnTo>
                  <a:pt x="6" y="10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18" name="Freeform 230"/>
          <p:cNvSpPr>
            <a:spLocks/>
          </p:cNvSpPr>
          <p:nvPr/>
        </p:nvSpPr>
        <p:spPr bwMode="auto">
          <a:xfrm>
            <a:off x="2649538" y="2049463"/>
            <a:ext cx="69850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6" y="1"/>
                </a:lnTo>
                <a:lnTo>
                  <a:pt x="42" y="3"/>
                </a:lnTo>
                <a:lnTo>
                  <a:pt x="46" y="4"/>
                </a:lnTo>
                <a:lnTo>
                  <a:pt x="51" y="8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61" y="25"/>
                </a:lnTo>
                <a:lnTo>
                  <a:pt x="59" y="30"/>
                </a:lnTo>
                <a:lnTo>
                  <a:pt x="58" y="34"/>
                </a:lnTo>
                <a:lnTo>
                  <a:pt x="55" y="38"/>
                </a:lnTo>
                <a:lnTo>
                  <a:pt x="51" y="42"/>
                </a:lnTo>
                <a:lnTo>
                  <a:pt x="46" y="45"/>
                </a:lnTo>
                <a:lnTo>
                  <a:pt x="42" y="47"/>
                </a:lnTo>
                <a:lnTo>
                  <a:pt x="36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4" y="45"/>
                </a:lnTo>
                <a:lnTo>
                  <a:pt x="8" y="42"/>
                </a:lnTo>
                <a:lnTo>
                  <a:pt x="5" y="38"/>
                </a:lnTo>
                <a:lnTo>
                  <a:pt x="2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2" y="15"/>
                </a:lnTo>
                <a:lnTo>
                  <a:pt x="5" y="11"/>
                </a:lnTo>
                <a:lnTo>
                  <a:pt x="8" y="8"/>
                </a:lnTo>
                <a:lnTo>
                  <a:pt x="14" y="4"/>
                </a:lnTo>
                <a:lnTo>
                  <a:pt x="18" y="3"/>
                </a:lnTo>
                <a:lnTo>
                  <a:pt x="24" y="1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19" name="Freeform 231"/>
          <p:cNvSpPr>
            <a:spLocks/>
          </p:cNvSpPr>
          <p:nvPr/>
        </p:nvSpPr>
        <p:spPr bwMode="auto">
          <a:xfrm>
            <a:off x="2649538" y="2049463"/>
            <a:ext cx="69850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6" y="1"/>
                </a:lnTo>
                <a:lnTo>
                  <a:pt x="42" y="3"/>
                </a:lnTo>
                <a:lnTo>
                  <a:pt x="46" y="4"/>
                </a:lnTo>
                <a:lnTo>
                  <a:pt x="51" y="8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61" y="25"/>
                </a:lnTo>
                <a:lnTo>
                  <a:pt x="59" y="30"/>
                </a:lnTo>
                <a:lnTo>
                  <a:pt x="58" y="34"/>
                </a:lnTo>
                <a:lnTo>
                  <a:pt x="55" y="38"/>
                </a:lnTo>
                <a:lnTo>
                  <a:pt x="51" y="42"/>
                </a:lnTo>
                <a:lnTo>
                  <a:pt x="46" y="45"/>
                </a:lnTo>
                <a:lnTo>
                  <a:pt x="42" y="47"/>
                </a:lnTo>
                <a:lnTo>
                  <a:pt x="36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4" y="45"/>
                </a:lnTo>
                <a:lnTo>
                  <a:pt x="8" y="42"/>
                </a:lnTo>
                <a:lnTo>
                  <a:pt x="5" y="38"/>
                </a:lnTo>
                <a:lnTo>
                  <a:pt x="2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2" y="15"/>
                </a:lnTo>
                <a:lnTo>
                  <a:pt x="5" y="11"/>
                </a:lnTo>
                <a:lnTo>
                  <a:pt x="8" y="8"/>
                </a:lnTo>
                <a:lnTo>
                  <a:pt x="14" y="4"/>
                </a:lnTo>
                <a:lnTo>
                  <a:pt x="18" y="3"/>
                </a:lnTo>
                <a:lnTo>
                  <a:pt x="24" y="1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20" name="Freeform 232"/>
          <p:cNvSpPr>
            <a:spLocks/>
          </p:cNvSpPr>
          <p:nvPr/>
        </p:nvSpPr>
        <p:spPr bwMode="auto">
          <a:xfrm>
            <a:off x="2679700" y="1997075"/>
            <a:ext cx="69850" cy="49213"/>
          </a:xfrm>
          <a:custGeom>
            <a:avLst/>
            <a:gdLst>
              <a:gd name="T0" fmla="*/ 2147483647 w 62"/>
              <a:gd name="T1" fmla="*/ 0 h 49"/>
              <a:gd name="T2" fmla="*/ 2147483647 w 62"/>
              <a:gd name="T3" fmla="*/ 0 h 49"/>
              <a:gd name="T4" fmla="*/ 2147483647 w 62"/>
              <a:gd name="T5" fmla="*/ 2147483647 h 49"/>
              <a:gd name="T6" fmla="*/ 2147483647 w 62"/>
              <a:gd name="T7" fmla="*/ 2147483647 h 49"/>
              <a:gd name="T8" fmla="*/ 2147483647 w 62"/>
              <a:gd name="T9" fmla="*/ 2147483647 h 49"/>
              <a:gd name="T10" fmla="*/ 2147483647 w 62"/>
              <a:gd name="T11" fmla="*/ 2147483647 h 49"/>
              <a:gd name="T12" fmla="*/ 2147483647 w 62"/>
              <a:gd name="T13" fmla="*/ 2147483647 h 49"/>
              <a:gd name="T14" fmla="*/ 2147483647 w 62"/>
              <a:gd name="T15" fmla="*/ 2147483647 h 49"/>
              <a:gd name="T16" fmla="*/ 2147483647 w 62"/>
              <a:gd name="T17" fmla="*/ 2147483647 h 49"/>
              <a:gd name="T18" fmla="*/ 2147483647 w 62"/>
              <a:gd name="T19" fmla="*/ 2147483647 h 49"/>
              <a:gd name="T20" fmla="*/ 2147483647 w 62"/>
              <a:gd name="T21" fmla="*/ 2147483647 h 49"/>
              <a:gd name="T22" fmla="*/ 2147483647 w 62"/>
              <a:gd name="T23" fmla="*/ 2147483647 h 49"/>
              <a:gd name="T24" fmla="*/ 2147483647 w 62"/>
              <a:gd name="T25" fmla="*/ 2147483647 h 49"/>
              <a:gd name="T26" fmla="*/ 2147483647 w 62"/>
              <a:gd name="T27" fmla="*/ 2147483647 h 49"/>
              <a:gd name="T28" fmla="*/ 2147483647 w 62"/>
              <a:gd name="T29" fmla="*/ 2147483647 h 49"/>
              <a:gd name="T30" fmla="*/ 2147483647 w 62"/>
              <a:gd name="T31" fmla="*/ 2147483647 h 49"/>
              <a:gd name="T32" fmla="*/ 2147483647 w 62"/>
              <a:gd name="T33" fmla="*/ 2147483647 h 49"/>
              <a:gd name="T34" fmla="*/ 2147483647 w 62"/>
              <a:gd name="T35" fmla="*/ 2147483647 h 49"/>
              <a:gd name="T36" fmla="*/ 2147483647 w 62"/>
              <a:gd name="T37" fmla="*/ 2147483647 h 49"/>
              <a:gd name="T38" fmla="*/ 2147483647 w 62"/>
              <a:gd name="T39" fmla="*/ 2147483647 h 49"/>
              <a:gd name="T40" fmla="*/ 2147483647 w 62"/>
              <a:gd name="T41" fmla="*/ 2147483647 h 49"/>
              <a:gd name="T42" fmla="*/ 2147483647 w 62"/>
              <a:gd name="T43" fmla="*/ 2147483647 h 49"/>
              <a:gd name="T44" fmla="*/ 2147483647 w 62"/>
              <a:gd name="T45" fmla="*/ 2147483647 h 49"/>
              <a:gd name="T46" fmla="*/ 2147483647 w 62"/>
              <a:gd name="T47" fmla="*/ 2147483647 h 49"/>
              <a:gd name="T48" fmla="*/ 0 w 62"/>
              <a:gd name="T49" fmla="*/ 2147483647 h 49"/>
              <a:gd name="T50" fmla="*/ 2147483647 w 62"/>
              <a:gd name="T51" fmla="*/ 2147483647 h 49"/>
              <a:gd name="T52" fmla="*/ 2147483647 w 62"/>
              <a:gd name="T53" fmla="*/ 2147483647 h 49"/>
              <a:gd name="T54" fmla="*/ 2147483647 w 62"/>
              <a:gd name="T55" fmla="*/ 2147483647 h 49"/>
              <a:gd name="T56" fmla="*/ 2147483647 w 62"/>
              <a:gd name="T57" fmla="*/ 2147483647 h 49"/>
              <a:gd name="T58" fmla="*/ 2147483647 w 62"/>
              <a:gd name="T59" fmla="*/ 2147483647 h 49"/>
              <a:gd name="T60" fmla="*/ 2147483647 w 62"/>
              <a:gd name="T61" fmla="*/ 2147483647 h 49"/>
              <a:gd name="T62" fmla="*/ 2147483647 w 62"/>
              <a:gd name="T63" fmla="*/ 0 h 49"/>
              <a:gd name="T64" fmla="*/ 2147483647 w 62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"/>
              <a:gd name="T100" fmla="*/ 0 h 49"/>
              <a:gd name="T101" fmla="*/ 62 w 62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9" y="5"/>
                </a:lnTo>
                <a:lnTo>
                  <a:pt x="53" y="7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2" y="24"/>
                </a:lnTo>
                <a:lnTo>
                  <a:pt x="60" y="29"/>
                </a:lnTo>
                <a:lnTo>
                  <a:pt x="59" y="33"/>
                </a:lnTo>
                <a:lnTo>
                  <a:pt x="56" y="38"/>
                </a:lnTo>
                <a:lnTo>
                  <a:pt x="53" y="41"/>
                </a:lnTo>
                <a:lnTo>
                  <a:pt x="49" y="44"/>
                </a:lnTo>
                <a:lnTo>
                  <a:pt x="43" y="48"/>
                </a:lnTo>
                <a:lnTo>
                  <a:pt x="37" y="49"/>
                </a:lnTo>
                <a:lnTo>
                  <a:pt x="32" y="49"/>
                </a:lnTo>
                <a:lnTo>
                  <a:pt x="25" y="49"/>
                </a:lnTo>
                <a:lnTo>
                  <a:pt x="19" y="48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7"/>
                </a:lnTo>
                <a:lnTo>
                  <a:pt x="15" y="5"/>
                </a:lnTo>
                <a:lnTo>
                  <a:pt x="19" y="2"/>
                </a:lnTo>
                <a:lnTo>
                  <a:pt x="25" y="0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21" name="Freeform 233"/>
          <p:cNvSpPr>
            <a:spLocks/>
          </p:cNvSpPr>
          <p:nvPr/>
        </p:nvSpPr>
        <p:spPr bwMode="auto">
          <a:xfrm>
            <a:off x="2679700" y="1997075"/>
            <a:ext cx="69850" cy="49213"/>
          </a:xfrm>
          <a:custGeom>
            <a:avLst/>
            <a:gdLst>
              <a:gd name="T0" fmla="*/ 2147483647 w 62"/>
              <a:gd name="T1" fmla="*/ 0 h 49"/>
              <a:gd name="T2" fmla="*/ 2147483647 w 62"/>
              <a:gd name="T3" fmla="*/ 0 h 49"/>
              <a:gd name="T4" fmla="*/ 2147483647 w 62"/>
              <a:gd name="T5" fmla="*/ 2147483647 h 49"/>
              <a:gd name="T6" fmla="*/ 2147483647 w 62"/>
              <a:gd name="T7" fmla="*/ 2147483647 h 49"/>
              <a:gd name="T8" fmla="*/ 2147483647 w 62"/>
              <a:gd name="T9" fmla="*/ 2147483647 h 49"/>
              <a:gd name="T10" fmla="*/ 2147483647 w 62"/>
              <a:gd name="T11" fmla="*/ 2147483647 h 49"/>
              <a:gd name="T12" fmla="*/ 2147483647 w 62"/>
              <a:gd name="T13" fmla="*/ 2147483647 h 49"/>
              <a:gd name="T14" fmla="*/ 2147483647 w 62"/>
              <a:gd name="T15" fmla="*/ 2147483647 h 49"/>
              <a:gd name="T16" fmla="*/ 2147483647 w 62"/>
              <a:gd name="T17" fmla="*/ 2147483647 h 49"/>
              <a:gd name="T18" fmla="*/ 2147483647 w 62"/>
              <a:gd name="T19" fmla="*/ 2147483647 h 49"/>
              <a:gd name="T20" fmla="*/ 2147483647 w 62"/>
              <a:gd name="T21" fmla="*/ 2147483647 h 49"/>
              <a:gd name="T22" fmla="*/ 2147483647 w 62"/>
              <a:gd name="T23" fmla="*/ 2147483647 h 49"/>
              <a:gd name="T24" fmla="*/ 2147483647 w 62"/>
              <a:gd name="T25" fmla="*/ 2147483647 h 49"/>
              <a:gd name="T26" fmla="*/ 2147483647 w 62"/>
              <a:gd name="T27" fmla="*/ 2147483647 h 49"/>
              <a:gd name="T28" fmla="*/ 2147483647 w 62"/>
              <a:gd name="T29" fmla="*/ 2147483647 h 49"/>
              <a:gd name="T30" fmla="*/ 2147483647 w 62"/>
              <a:gd name="T31" fmla="*/ 2147483647 h 49"/>
              <a:gd name="T32" fmla="*/ 2147483647 w 62"/>
              <a:gd name="T33" fmla="*/ 2147483647 h 49"/>
              <a:gd name="T34" fmla="*/ 2147483647 w 62"/>
              <a:gd name="T35" fmla="*/ 2147483647 h 49"/>
              <a:gd name="T36" fmla="*/ 2147483647 w 62"/>
              <a:gd name="T37" fmla="*/ 2147483647 h 49"/>
              <a:gd name="T38" fmla="*/ 2147483647 w 62"/>
              <a:gd name="T39" fmla="*/ 2147483647 h 49"/>
              <a:gd name="T40" fmla="*/ 2147483647 w 62"/>
              <a:gd name="T41" fmla="*/ 2147483647 h 49"/>
              <a:gd name="T42" fmla="*/ 2147483647 w 62"/>
              <a:gd name="T43" fmla="*/ 2147483647 h 49"/>
              <a:gd name="T44" fmla="*/ 2147483647 w 62"/>
              <a:gd name="T45" fmla="*/ 2147483647 h 49"/>
              <a:gd name="T46" fmla="*/ 2147483647 w 62"/>
              <a:gd name="T47" fmla="*/ 2147483647 h 49"/>
              <a:gd name="T48" fmla="*/ 0 w 62"/>
              <a:gd name="T49" fmla="*/ 2147483647 h 49"/>
              <a:gd name="T50" fmla="*/ 2147483647 w 62"/>
              <a:gd name="T51" fmla="*/ 2147483647 h 49"/>
              <a:gd name="T52" fmla="*/ 2147483647 w 62"/>
              <a:gd name="T53" fmla="*/ 2147483647 h 49"/>
              <a:gd name="T54" fmla="*/ 2147483647 w 62"/>
              <a:gd name="T55" fmla="*/ 2147483647 h 49"/>
              <a:gd name="T56" fmla="*/ 2147483647 w 62"/>
              <a:gd name="T57" fmla="*/ 2147483647 h 49"/>
              <a:gd name="T58" fmla="*/ 2147483647 w 62"/>
              <a:gd name="T59" fmla="*/ 2147483647 h 49"/>
              <a:gd name="T60" fmla="*/ 2147483647 w 62"/>
              <a:gd name="T61" fmla="*/ 2147483647 h 49"/>
              <a:gd name="T62" fmla="*/ 2147483647 w 62"/>
              <a:gd name="T63" fmla="*/ 0 h 49"/>
              <a:gd name="T64" fmla="*/ 2147483647 w 62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"/>
              <a:gd name="T100" fmla="*/ 0 h 49"/>
              <a:gd name="T101" fmla="*/ 62 w 62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9" y="5"/>
                </a:lnTo>
                <a:lnTo>
                  <a:pt x="53" y="7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2" y="24"/>
                </a:lnTo>
                <a:lnTo>
                  <a:pt x="60" y="29"/>
                </a:lnTo>
                <a:lnTo>
                  <a:pt x="59" y="33"/>
                </a:lnTo>
                <a:lnTo>
                  <a:pt x="56" y="38"/>
                </a:lnTo>
                <a:lnTo>
                  <a:pt x="53" y="41"/>
                </a:lnTo>
                <a:lnTo>
                  <a:pt x="49" y="44"/>
                </a:lnTo>
                <a:lnTo>
                  <a:pt x="43" y="48"/>
                </a:lnTo>
                <a:lnTo>
                  <a:pt x="37" y="49"/>
                </a:lnTo>
                <a:lnTo>
                  <a:pt x="32" y="49"/>
                </a:lnTo>
                <a:lnTo>
                  <a:pt x="25" y="49"/>
                </a:lnTo>
                <a:lnTo>
                  <a:pt x="19" y="48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7"/>
                </a:lnTo>
                <a:lnTo>
                  <a:pt x="15" y="5"/>
                </a:lnTo>
                <a:lnTo>
                  <a:pt x="19" y="2"/>
                </a:lnTo>
                <a:lnTo>
                  <a:pt x="25" y="0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22" name="Freeform 234"/>
          <p:cNvSpPr>
            <a:spLocks/>
          </p:cNvSpPr>
          <p:nvPr/>
        </p:nvSpPr>
        <p:spPr bwMode="auto">
          <a:xfrm>
            <a:off x="2698750" y="1930400"/>
            <a:ext cx="60325" cy="53975"/>
          </a:xfrm>
          <a:custGeom>
            <a:avLst/>
            <a:gdLst>
              <a:gd name="T0" fmla="*/ 2147483647 w 53"/>
              <a:gd name="T1" fmla="*/ 0 h 49"/>
              <a:gd name="T2" fmla="*/ 2147483647 w 53"/>
              <a:gd name="T3" fmla="*/ 2147483647 h 49"/>
              <a:gd name="T4" fmla="*/ 2147483647 w 53"/>
              <a:gd name="T5" fmla="*/ 2147483647 h 49"/>
              <a:gd name="T6" fmla="*/ 2147483647 w 53"/>
              <a:gd name="T7" fmla="*/ 2147483647 h 49"/>
              <a:gd name="T8" fmla="*/ 2147483647 w 53"/>
              <a:gd name="T9" fmla="*/ 2147483647 h 49"/>
              <a:gd name="T10" fmla="*/ 2147483647 w 53"/>
              <a:gd name="T11" fmla="*/ 2147483647 h 49"/>
              <a:gd name="T12" fmla="*/ 2147483647 w 53"/>
              <a:gd name="T13" fmla="*/ 2147483647 h 49"/>
              <a:gd name="T14" fmla="*/ 2147483647 w 53"/>
              <a:gd name="T15" fmla="*/ 2147483647 h 49"/>
              <a:gd name="T16" fmla="*/ 2147483647 w 53"/>
              <a:gd name="T17" fmla="*/ 2147483647 h 49"/>
              <a:gd name="T18" fmla="*/ 2147483647 w 53"/>
              <a:gd name="T19" fmla="*/ 2147483647 h 49"/>
              <a:gd name="T20" fmla="*/ 2147483647 w 53"/>
              <a:gd name="T21" fmla="*/ 2147483647 h 49"/>
              <a:gd name="T22" fmla="*/ 2147483647 w 53"/>
              <a:gd name="T23" fmla="*/ 2147483647 h 49"/>
              <a:gd name="T24" fmla="*/ 2147483647 w 53"/>
              <a:gd name="T25" fmla="*/ 2147483647 h 49"/>
              <a:gd name="T26" fmla="*/ 2147483647 w 53"/>
              <a:gd name="T27" fmla="*/ 2147483647 h 49"/>
              <a:gd name="T28" fmla="*/ 2147483647 w 53"/>
              <a:gd name="T29" fmla="*/ 2147483647 h 49"/>
              <a:gd name="T30" fmla="*/ 2147483647 w 53"/>
              <a:gd name="T31" fmla="*/ 2147483647 h 49"/>
              <a:gd name="T32" fmla="*/ 2147483647 w 53"/>
              <a:gd name="T33" fmla="*/ 2147483647 h 49"/>
              <a:gd name="T34" fmla="*/ 2147483647 w 53"/>
              <a:gd name="T35" fmla="*/ 2147483647 h 49"/>
              <a:gd name="T36" fmla="*/ 2147483647 w 53"/>
              <a:gd name="T37" fmla="*/ 2147483647 h 49"/>
              <a:gd name="T38" fmla="*/ 2147483647 w 53"/>
              <a:gd name="T39" fmla="*/ 2147483647 h 49"/>
              <a:gd name="T40" fmla="*/ 2147483647 w 53"/>
              <a:gd name="T41" fmla="*/ 2147483647 h 49"/>
              <a:gd name="T42" fmla="*/ 2147483647 w 53"/>
              <a:gd name="T43" fmla="*/ 2147483647 h 49"/>
              <a:gd name="T44" fmla="*/ 2147483647 w 53"/>
              <a:gd name="T45" fmla="*/ 2147483647 h 49"/>
              <a:gd name="T46" fmla="*/ 0 w 53"/>
              <a:gd name="T47" fmla="*/ 2147483647 h 49"/>
              <a:gd name="T48" fmla="*/ 0 w 53"/>
              <a:gd name="T49" fmla="*/ 2147483647 h 49"/>
              <a:gd name="T50" fmla="*/ 0 w 53"/>
              <a:gd name="T51" fmla="*/ 2147483647 h 49"/>
              <a:gd name="T52" fmla="*/ 2147483647 w 53"/>
              <a:gd name="T53" fmla="*/ 2147483647 h 49"/>
              <a:gd name="T54" fmla="*/ 2147483647 w 53"/>
              <a:gd name="T55" fmla="*/ 2147483647 h 49"/>
              <a:gd name="T56" fmla="*/ 2147483647 w 53"/>
              <a:gd name="T57" fmla="*/ 2147483647 h 49"/>
              <a:gd name="T58" fmla="*/ 2147483647 w 53"/>
              <a:gd name="T59" fmla="*/ 2147483647 h 49"/>
              <a:gd name="T60" fmla="*/ 2147483647 w 53"/>
              <a:gd name="T61" fmla="*/ 2147483647 h 49"/>
              <a:gd name="T62" fmla="*/ 2147483647 w 53"/>
              <a:gd name="T63" fmla="*/ 2147483647 h 49"/>
              <a:gd name="T64" fmla="*/ 2147483647 w 53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3"/>
              <a:gd name="T100" fmla="*/ 0 h 49"/>
              <a:gd name="T101" fmla="*/ 53 w 53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3" h="49">
                <a:moveTo>
                  <a:pt x="26" y="0"/>
                </a:moveTo>
                <a:lnTo>
                  <a:pt x="32" y="1"/>
                </a:lnTo>
                <a:lnTo>
                  <a:pt x="38" y="3"/>
                </a:lnTo>
                <a:lnTo>
                  <a:pt x="42" y="4"/>
                </a:lnTo>
                <a:lnTo>
                  <a:pt x="46" y="8"/>
                </a:lnTo>
                <a:lnTo>
                  <a:pt x="49" y="11"/>
                </a:lnTo>
                <a:lnTo>
                  <a:pt x="52" y="15"/>
                </a:lnTo>
                <a:lnTo>
                  <a:pt x="53" y="20"/>
                </a:lnTo>
                <a:lnTo>
                  <a:pt x="53" y="25"/>
                </a:lnTo>
                <a:lnTo>
                  <a:pt x="53" y="30"/>
                </a:lnTo>
                <a:lnTo>
                  <a:pt x="52" y="34"/>
                </a:lnTo>
                <a:lnTo>
                  <a:pt x="49" y="38"/>
                </a:lnTo>
                <a:lnTo>
                  <a:pt x="46" y="42"/>
                </a:lnTo>
                <a:lnTo>
                  <a:pt x="42" y="45"/>
                </a:lnTo>
                <a:lnTo>
                  <a:pt x="38" y="47"/>
                </a:lnTo>
                <a:lnTo>
                  <a:pt x="32" y="49"/>
                </a:lnTo>
                <a:lnTo>
                  <a:pt x="26" y="49"/>
                </a:lnTo>
                <a:lnTo>
                  <a:pt x="21" y="49"/>
                </a:lnTo>
                <a:lnTo>
                  <a:pt x="17" y="47"/>
                </a:lnTo>
                <a:lnTo>
                  <a:pt x="12" y="45"/>
                </a:lnTo>
                <a:lnTo>
                  <a:pt x="8" y="42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4" y="11"/>
                </a:lnTo>
                <a:lnTo>
                  <a:pt x="8" y="8"/>
                </a:lnTo>
                <a:lnTo>
                  <a:pt x="12" y="4"/>
                </a:lnTo>
                <a:lnTo>
                  <a:pt x="17" y="3"/>
                </a:lnTo>
                <a:lnTo>
                  <a:pt x="21" y="1"/>
                </a:lnTo>
                <a:lnTo>
                  <a:pt x="2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23" name="Freeform 235"/>
          <p:cNvSpPr>
            <a:spLocks/>
          </p:cNvSpPr>
          <p:nvPr/>
        </p:nvSpPr>
        <p:spPr bwMode="auto">
          <a:xfrm>
            <a:off x="2698750" y="1930400"/>
            <a:ext cx="60325" cy="53975"/>
          </a:xfrm>
          <a:custGeom>
            <a:avLst/>
            <a:gdLst>
              <a:gd name="T0" fmla="*/ 2147483647 w 53"/>
              <a:gd name="T1" fmla="*/ 0 h 49"/>
              <a:gd name="T2" fmla="*/ 2147483647 w 53"/>
              <a:gd name="T3" fmla="*/ 2147483647 h 49"/>
              <a:gd name="T4" fmla="*/ 2147483647 w 53"/>
              <a:gd name="T5" fmla="*/ 2147483647 h 49"/>
              <a:gd name="T6" fmla="*/ 2147483647 w 53"/>
              <a:gd name="T7" fmla="*/ 2147483647 h 49"/>
              <a:gd name="T8" fmla="*/ 2147483647 w 53"/>
              <a:gd name="T9" fmla="*/ 2147483647 h 49"/>
              <a:gd name="T10" fmla="*/ 2147483647 w 53"/>
              <a:gd name="T11" fmla="*/ 2147483647 h 49"/>
              <a:gd name="T12" fmla="*/ 2147483647 w 53"/>
              <a:gd name="T13" fmla="*/ 2147483647 h 49"/>
              <a:gd name="T14" fmla="*/ 2147483647 w 53"/>
              <a:gd name="T15" fmla="*/ 2147483647 h 49"/>
              <a:gd name="T16" fmla="*/ 2147483647 w 53"/>
              <a:gd name="T17" fmla="*/ 2147483647 h 49"/>
              <a:gd name="T18" fmla="*/ 2147483647 w 53"/>
              <a:gd name="T19" fmla="*/ 2147483647 h 49"/>
              <a:gd name="T20" fmla="*/ 2147483647 w 53"/>
              <a:gd name="T21" fmla="*/ 2147483647 h 49"/>
              <a:gd name="T22" fmla="*/ 2147483647 w 53"/>
              <a:gd name="T23" fmla="*/ 2147483647 h 49"/>
              <a:gd name="T24" fmla="*/ 2147483647 w 53"/>
              <a:gd name="T25" fmla="*/ 2147483647 h 49"/>
              <a:gd name="T26" fmla="*/ 2147483647 w 53"/>
              <a:gd name="T27" fmla="*/ 2147483647 h 49"/>
              <a:gd name="T28" fmla="*/ 2147483647 w 53"/>
              <a:gd name="T29" fmla="*/ 2147483647 h 49"/>
              <a:gd name="T30" fmla="*/ 2147483647 w 53"/>
              <a:gd name="T31" fmla="*/ 2147483647 h 49"/>
              <a:gd name="T32" fmla="*/ 2147483647 w 53"/>
              <a:gd name="T33" fmla="*/ 2147483647 h 49"/>
              <a:gd name="T34" fmla="*/ 2147483647 w 53"/>
              <a:gd name="T35" fmla="*/ 2147483647 h 49"/>
              <a:gd name="T36" fmla="*/ 2147483647 w 53"/>
              <a:gd name="T37" fmla="*/ 2147483647 h 49"/>
              <a:gd name="T38" fmla="*/ 2147483647 w 53"/>
              <a:gd name="T39" fmla="*/ 2147483647 h 49"/>
              <a:gd name="T40" fmla="*/ 2147483647 w 53"/>
              <a:gd name="T41" fmla="*/ 2147483647 h 49"/>
              <a:gd name="T42" fmla="*/ 2147483647 w 53"/>
              <a:gd name="T43" fmla="*/ 2147483647 h 49"/>
              <a:gd name="T44" fmla="*/ 2147483647 w 53"/>
              <a:gd name="T45" fmla="*/ 2147483647 h 49"/>
              <a:gd name="T46" fmla="*/ 0 w 53"/>
              <a:gd name="T47" fmla="*/ 2147483647 h 49"/>
              <a:gd name="T48" fmla="*/ 0 w 53"/>
              <a:gd name="T49" fmla="*/ 2147483647 h 49"/>
              <a:gd name="T50" fmla="*/ 0 w 53"/>
              <a:gd name="T51" fmla="*/ 2147483647 h 49"/>
              <a:gd name="T52" fmla="*/ 2147483647 w 53"/>
              <a:gd name="T53" fmla="*/ 2147483647 h 49"/>
              <a:gd name="T54" fmla="*/ 2147483647 w 53"/>
              <a:gd name="T55" fmla="*/ 2147483647 h 49"/>
              <a:gd name="T56" fmla="*/ 2147483647 w 53"/>
              <a:gd name="T57" fmla="*/ 2147483647 h 49"/>
              <a:gd name="T58" fmla="*/ 2147483647 w 53"/>
              <a:gd name="T59" fmla="*/ 2147483647 h 49"/>
              <a:gd name="T60" fmla="*/ 2147483647 w 53"/>
              <a:gd name="T61" fmla="*/ 2147483647 h 49"/>
              <a:gd name="T62" fmla="*/ 2147483647 w 53"/>
              <a:gd name="T63" fmla="*/ 2147483647 h 49"/>
              <a:gd name="T64" fmla="*/ 2147483647 w 53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3"/>
              <a:gd name="T100" fmla="*/ 0 h 49"/>
              <a:gd name="T101" fmla="*/ 53 w 53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3" h="49">
                <a:moveTo>
                  <a:pt x="26" y="0"/>
                </a:moveTo>
                <a:lnTo>
                  <a:pt x="32" y="1"/>
                </a:lnTo>
                <a:lnTo>
                  <a:pt x="38" y="3"/>
                </a:lnTo>
                <a:lnTo>
                  <a:pt x="42" y="4"/>
                </a:lnTo>
                <a:lnTo>
                  <a:pt x="46" y="8"/>
                </a:lnTo>
                <a:lnTo>
                  <a:pt x="49" y="11"/>
                </a:lnTo>
                <a:lnTo>
                  <a:pt x="52" y="15"/>
                </a:lnTo>
                <a:lnTo>
                  <a:pt x="53" y="20"/>
                </a:lnTo>
                <a:lnTo>
                  <a:pt x="53" y="25"/>
                </a:lnTo>
                <a:lnTo>
                  <a:pt x="53" y="30"/>
                </a:lnTo>
                <a:lnTo>
                  <a:pt x="52" y="34"/>
                </a:lnTo>
                <a:lnTo>
                  <a:pt x="49" y="38"/>
                </a:lnTo>
                <a:lnTo>
                  <a:pt x="46" y="42"/>
                </a:lnTo>
                <a:lnTo>
                  <a:pt x="42" y="45"/>
                </a:lnTo>
                <a:lnTo>
                  <a:pt x="38" y="47"/>
                </a:lnTo>
                <a:lnTo>
                  <a:pt x="32" y="49"/>
                </a:lnTo>
                <a:lnTo>
                  <a:pt x="26" y="49"/>
                </a:lnTo>
                <a:lnTo>
                  <a:pt x="21" y="49"/>
                </a:lnTo>
                <a:lnTo>
                  <a:pt x="17" y="47"/>
                </a:lnTo>
                <a:lnTo>
                  <a:pt x="12" y="45"/>
                </a:lnTo>
                <a:lnTo>
                  <a:pt x="8" y="42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4" y="11"/>
                </a:lnTo>
                <a:lnTo>
                  <a:pt x="8" y="8"/>
                </a:lnTo>
                <a:lnTo>
                  <a:pt x="12" y="4"/>
                </a:lnTo>
                <a:lnTo>
                  <a:pt x="17" y="3"/>
                </a:lnTo>
                <a:lnTo>
                  <a:pt x="21" y="1"/>
                </a:lnTo>
                <a:lnTo>
                  <a:pt x="26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24" name="Freeform 236"/>
          <p:cNvSpPr>
            <a:spLocks/>
          </p:cNvSpPr>
          <p:nvPr/>
        </p:nvSpPr>
        <p:spPr bwMode="auto">
          <a:xfrm>
            <a:off x="2724150" y="1868488"/>
            <a:ext cx="63500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4"/>
                </a:lnTo>
                <a:lnTo>
                  <a:pt x="51" y="6"/>
                </a:lnTo>
                <a:lnTo>
                  <a:pt x="54" y="11"/>
                </a:lnTo>
                <a:lnTo>
                  <a:pt x="57" y="14"/>
                </a:lnTo>
                <a:lnTo>
                  <a:pt x="58" y="19"/>
                </a:lnTo>
                <a:lnTo>
                  <a:pt x="60" y="23"/>
                </a:lnTo>
                <a:lnTo>
                  <a:pt x="58" y="28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7"/>
                </a:lnTo>
                <a:lnTo>
                  <a:pt x="30" y="49"/>
                </a:lnTo>
                <a:lnTo>
                  <a:pt x="23" y="47"/>
                </a:lnTo>
                <a:lnTo>
                  <a:pt x="17" y="47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2" y="14"/>
                </a:lnTo>
                <a:lnTo>
                  <a:pt x="4" y="11"/>
                </a:lnTo>
                <a:lnTo>
                  <a:pt x="9" y="6"/>
                </a:lnTo>
                <a:lnTo>
                  <a:pt x="13" y="4"/>
                </a:lnTo>
                <a:lnTo>
                  <a:pt x="17" y="1"/>
                </a:lnTo>
                <a:lnTo>
                  <a:pt x="23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25" name="Freeform 237"/>
          <p:cNvSpPr>
            <a:spLocks/>
          </p:cNvSpPr>
          <p:nvPr/>
        </p:nvSpPr>
        <p:spPr bwMode="auto">
          <a:xfrm>
            <a:off x="2724150" y="1868488"/>
            <a:ext cx="63500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4"/>
                </a:lnTo>
                <a:lnTo>
                  <a:pt x="51" y="6"/>
                </a:lnTo>
                <a:lnTo>
                  <a:pt x="54" y="11"/>
                </a:lnTo>
                <a:lnTo>
                  <a:pt x="57" y="14"/>
                </a:lnTo>
                <a:lnTo>
                  <a:pt x="58" y="19"/>
                </a:lnTo>
                <a:lnTo>
                  <a:pt x="60" y="23"/>
                </a:lnTo>
                <a:lnTo>
                  <a:pt x="58" y="28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7"/>
                </a:lnTo>
                <a:lnTo>
                  <a:pt x="30" y="49"/>
                </a:lnTo>
                <a:lnTo>
                  <a:pt x="23" y="47"/>
                </a:lnTo>
                <a:lnTo>
                  <a:pt x="17" y="47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2" y="14"/>
                </a:lnTo>
                <a:lnTo>
                  <a:pt x="4" y="11"/>
                </a:lnTo>
                <a:lnTo>
                  <a:pt x="9" y="6"/>
                </a:lnTo>
                <a:lnTo>
                  <a:pt x="13" y="4"/>
                </a:lnTo>
                <a:lnTo>
                  <a:pt x="17" y="1"/>
                </a:lnTo>
                <a:lnTo>
                  <a:pt x="23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26" name="Freeform 238"/>
          <p:cNvSpPr>
            <a:spLocks/>
          </p:cNvSpPr>
          <p:nvPr/>
        </p:nvSpPr>
        <p:spPr bwMode="auto">
          <a:xfrm>
            <a:off x="2813050" y="1782763"/>
            <a:ext cx="69850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2"/>
                </a:lnTo>
                <a:lnTo>
                  <a:pt x="43" y="3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8" y="16"/>
                </a:lnTo>
                <a:lnTo>
                  <a:pt x="60" y="21"/>
                </a:lnTo>
                <a:lnTo>
                  <a:pt x="61" y="25"/>
                </a:lnTo>
                <a:lnTo>
                  <a:pt x="60" y="30"/>
                </a:lnTo>
                <a:lnTo>
                  <a:pt x="58" y="35"/>
                </a:lnTo>
                <a:lnTo>
                  <a:pt x="56" y="40"/>
                </a:lnTo>
                <a:lnTo>
                  <a:pt x="51" y="43"/>
                </a:lnTo>
                <a:lnTo>
                  <a:pt x="47" y="46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4" y="46"/>
                </a:lnTo>
                <a:lnTo>
                  <a:pt x="9" y="43"/>
                </a:lnTo>
                <a:lnTo>
                  <a:pt x="6" y="40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1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4" y="5"/>
                </a:lnTo>
                <a:lnTo>
                  <a:pt x="19" y="3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27" name="Freeform 239"/>
          <p:cNvSpPr>
            <a:spLocks/>
          </p:cNvSpPr>
          <p:nvPr/>
        </p:nvSpPr>
        <p:spPr bwMode="auto">
          <a:xfrm>
            <a:off x="2813050" y="1782763"/>
            <a:ext cx="69850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2"/>
                </a:lnTo>
                <a:lnTo>
                  <a:pt x="43" y="3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8" y="16"/>
                </a:lnTo>
                <a:lnTo>
                  <a:pt x="60" y="21"/>
                </a:lnTo>
                <a:lnTo>
                  <a:pt x="61" y="25"/>
                </a:lnTo>
                <a:lnTo>
                  <a:pt x="60" y="30"/>
                </a:lnTo>
                <a:lnTo>
                  <a:pt x="58" y="35"/>
                </a:lnTo>
                <a:lnTo>
                  <a:pt x="56" y="40"/>
                </a:lnTo>
                <a:lnTo>
                  <a:pt x="51" y="43"/>
                </a:lnTo>
                <a:lnTo>
                  <a:pt x="47" y="46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4" y="46"/>
                </a:lnTo>
                <a:lnTo>
                  <a:pt x="9" y="43"/>
                </a:lnTo>
                <a:lnTo>
                  <a:pt x="6" y="40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1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4" y="5"/>
                </a:lnTo>
                <a:lnTo>
                  <a:pt x="19" y="3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28" name="Freeform 240"/>
          <p:cNvSpPr>
            <a:spLocks/>
          </p:cNvSpPr>
          <p:nvPr/>
        </p:nvSpPr>
        <p:spPr bwMode="auto">
          <a:xfrm>
            <a:off x="2870200" y="1739900"/>
            <a:ext cx="65088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4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3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6"/>
                </a:lnTo>
                <a:lnTo>
                  <a:pt x="13" y="4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29" name="Freeform 241"/>
          <p:cNvSpPr>
            <a:spLocks/>
          </p:cNvSpPr>
          <p:nvPr/>
        </p:nvSpPr>
        <p:spPr bwMode="auto">
          <a:xfrm>
            <a:off x="2870200" y="1739900"/>
            <a:ext cx="65088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4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3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6"/>
                </a:lnTo>
                <a:lnTo>
                  <a:pt x="13" y="4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30" name="Freeform 242"/>
          <p:cNvSpPr>
            <a:spLocks/>
          </p:cNvSpPr>
          <p:nvPr/>
        </p:nvSpPr>
        <p:spPr bwMode="auto">
          <a:xfrm>
            <a:off x="2935288" y="1703388"/>
            <a:ext cx="68262" cy="49212"/>
          </a:xfrm>
          <a:custGeom>
            <a:avLst/>
            <a:gdLst>
              <a:gd name="T0" fmla="*/ 2147483647 w 62"/>
              <a:gd name="T1" fmla="*/ 0 h 49"/>
              <a:gd name="T2" fmla="*/ 2147483647 w 62"/>
              <a:gd name="T3" fmla="*/ 0 h 49"/>
              <a:gd name="T4" fmla="*/ 2147483647 w 62"/>
              <a:gd name="T5" fmla="*/ 2147483647 h 49"/>
              <a:gd name="T6" fmla="*/ 2147483647 w 62"/>
              <a:gd name="T7" fmla="*/ 2147483647 h 49"/>
              <a:gd name="T8" fmla="*/ 2147483647 w 62"/>
              <a:gd name="T9" fmla="*/ 2147483647 h 49"/>
              <a:gd name="T10" fmla="*/ 2147483647 w 62"/>
              <a:gd name="T11" fmla="*/ 2147483647 h 49"/>
              <a:gd name="T12" fmla="*/ 2147483647 w 62"/>
              <a:gd name="T13" fmla="*/ 2147483647 h 49"/>
              <a:gd name="T14" fmla="*/ 2147483647 w 62"/>
              <a:gd name="T15" fmla="*/ 2147483647 h 49"/>
              <a:gd name="T16" fmla="*/ 2147483647 w 62"/>
              <a:gd name="T17" fmla="*/ 2147483647 h 49"/>
              <a:gd name="T18" fmla="*/ 2147483647 w 62"/>
              <a:gd name="T19" fmla="*/ 2147483647 h 49"/>
              <a:gd name="T20" fmla="*/ 2147483647 w 62"/>
              <a:gd name="T21" fmla="*/ 2147483647 h 49"/>
              <a:gd name="T22" fmla="*/ 2147483647 w 62"/>
              <a:gd name="T23" fmla="*/ 2147483647 h 49"/>
              <a:gd name="T24" fmla="*/ 2147483647 w 62"/>
              <a:gd name="T25" fmla="*/ 2147483647 h 49"/>
              <a:gd name="T26" fmla="*/ 2147483647 w 62"/>
              <a:gd name="T27" fmla="*/ 2147483647 h 49"/>
              <a:gd name="T28" fmla="*/ 2147483647 w 62"/>
              <a:gd name="T29" fmla="*/ 2147483647 h 49"/>
              <a:gd name="T30" fmla="*/ 2147483647 w 62"/>
              <a:gd name="T31" fmla="*/ 2147483647 h 49"/>
              <a:gd name="T32" fmla="*/ 2147483647 w 62"/>
              <a:gd name="T33" fmla="*/ 2147483647 h 49"/>
              <a:gd name="T34" fmla="*/ 2147483647 w 62"/>
              <a:gd name="T35" fmla="*/ 2147483647 h 49"/>
              <a:gd name="T36" fmla="*/ 2147483647 w 62"/>
              <a:gd name="T37" fmla="*/ 2147483647 h 49"/>
              <a:gd name="T38" fmla="*/ 2147483647 w 62"/>
              <a:gd name="T39" fmla="*/ 2147483647 h 49"/>
              <a:gd name="T40" fmla="*/ 2147483647 w 62"/>
              <a:gd name="T41" fmla="*/ 2147483647 h 49"/>
              <a:gd name="T42" fmla="*/ 2147483647 w 62"/>
              <a:gd name="T43" fmla="*/ 2147483647 h 49"/>
              <a:gd name="T44" fmla="*/ 2147483647 w 62"/>
              <a:gd name="T45" fmla="*/ 2147483647 h 49"/>
              <a:gd name="T46" fmla="*/ 2147483647 w 62"/>
              <a:gd name="T47" fmla="*/ 2147483647 h 49"/>
              <a:gd name="T48" fmla="*/ 0 w 62"/>
              <a:gd name="T49" fmla="*/ 2147483647 h 49"/>
              <a:gd name="T50" fmla="*/ 2147483647 w 62"/>
              <a:gd name="T51" fmla="*/ 2147483647 h 49"/>
              <a:gd name="T52" fmla="*/ 2147483647 w 62"/>
              <a:gd name="T53" fmla="*/ 2147483647 h 49"/>
              <a:gd name="T54" fmla="*/ 2147483647 w 62"/>
              <a:gd name="T55" fmla="*/ 2147483647 h 49"/>
              <a:gd name="T56" fmla="*/ 2147483647 w 62"/>
              <a:gd name="T57" fmla="*/ 2147483647 h 49"/>
              <a:gd name="T58" fmla="*/ 2147483647 w 62"/>
              <a:gd name="T59" fmla="*/ 2147483647 h 49"/>
              <a:gd name="T60" fmla="*/ 2147483647 w 62"/>
              <a:gd name="T61" fmla="*/ 2147483647 h 49"/>
              <a:gd name="T62" fmla="*/ 2147483647 w 62"/>
              <a:gd name="T63" fmla="*/ 0 h 49"/>
              <a:gd name="T64" fmla="*/ 2147483647 w 62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"/>
              <a:gd name="T100" fmla="*/ 0 h 49"/>
              <a:gd name="T101" fmla="*/ 62 w 62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" h="49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19"/>
                </a:lnTo>
                <a:lnTo>
                  <a:pt x="62" y="25"/>
                </a:lnTo>
                <a:lnTo>
                  <a:pt x="60" y="30"/>
                </a:lnTo>
                <a:lnTo>
                  <a:pt x="59" y="34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5" y="44"/>
                </a:lnTo>
                <a:lnTo>
                  <a:pt x="9" y="41"/>
                </a:lnTo>
                <a:lnTo>
                  <a:pt x="6" y="38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19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5" y="5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F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31" name="Freeform 243"/>
          <p:cNvSpPr>
            <a:spLocks/>
          </p:cNvSpPr>
          <p:nvPr/>
        </p:nvSpPr>
        <p:spPr bwMode="auto">
          <a:xfrm>
            <a:off x="2935288" y="1703388"/>
            <a:ext cx="68262" cy="49212"/>
          </a:xfrm>
          <a:custGeom>
            <a:avLst/>
            <a:gdLst>
              <a:gd name="T0" fmla="*/ 2147483647 w 62"/>
              <a:gd name="T1" fmla="*/ 0 h 49"/>
              <a:gd name="T2" fmla="*/ 2147483647 w 62"/>
              <a:gd name="T3" fmla="*/ 0 h 49"/>
              <a:gd name="T4" fmla="*/ 2147483647 w 62"/>
              <a:gd name="T5" fmla="*/ 2147483647 h 49"/>
              <a:gd name="T6" fmla="*/ 2147483647 w 62"/>
              <a:gd name="T7" fmla="*/ 2147483647 h 49"/>
              <a:gd name="T8" fmla="*/ 2147483647 w 62"/>
              <a:gd name="T9" fmla="*/ 2147483647 h 49"/>
              <a:gd name="T10" fmla="*/ 2147483647 w 62"/>
              <a:gd name="T11" fmla="*/ 2147483647 h 49"/>
              <a:gd name="T12" fmla="*/ 2147483647 w 62"/>
              <a:gd name="T13" fmla="*/ 2147483647 h 49"/>
              <a:gd name="T14" fmla="*/ 2147483647 w 62"/>
              <a:gd name="T15" fmla="*/ 2147483647 h 49"/>
              <a:gd name="T16" fmla="*/ 2147483647 w 62"/>
              <a:gd name="T17" fmla="*/ 2147483647 h 49"/>
              <a:gd name="T18" fmla="*/ 2147483647 w 62"/>
              <a:gd name="T19" fmla="*/ 2147483647 h 49"/>
              <a:gd name="T20" fmla="*/ 2147483647 w 62"/>
              <a:gd name="T21" fmla="*/ 2147483647 h 49"/>
              <a:gd name="T22" fmla="*/ 2147483647 w 62"/>
              <a:gd name="T23" fmla="*/ 2147483647 h 49"/>
              <a:gd name="T24" fmla="*/ 2147483647 w 62"/>
              <a:gd name="T25" fmla="*/ 2147483647 h 49"/>
              <a:gd name="T26" fmla="*/ 2147483647 w 62"/>
              <a:gd name="T27" fmla="*/ 2147483647 h 49"/>
              <a:gd name="T28" fmla="*/ 2147483647 w 62"/>
              <a:gd name="T29" fmla="*/ 2147483647 h 49"/>
              <a:gd name="T30" fmla="*/ 2147483647 w 62"/>
              <a:gd name="T31" fmla="*/ 2147483647 h 49"/>
              <a:gd name="T32" fmla="*/ 2147483647 w 62"/>
              <a:gd name="T33" fmla="*/ 2147483647 h 49"/>
              <a:gd name="T34" fmla="*/ 2147483647 w 62"/>
              <a:gd name="T35" fmla="*/ 2147483647 h 49"/>
              <a:gd name="T36" fmla="*/ 2147483647 w 62"/>
              <a:gd name="T37" fmla="*/ 2147483647 h 49"/>
              <a:gd name="T38" fmla="*/ 2147483647 w 62"/>
              <a:gd name="T39" fmla="*/ 2147483647 h 49"/>
              <a:gd name="T40" fmla="*/ 2147483647 w 62"/>
              <a:gd name="T41" fmla="*/ 2147483647 h 49"/>
              <a:gd name="T42" fmla="*/ 2147483647 w 62"/>
              <a:gd name="T43" fmla="*/ 2147483647 h 49"/>
              <a:gd name="T44" fmla="*/ 2147483647 w 62"/>
              <a:gd name="T45" fmla="*/ 2147483647 h 49"/>
              <a:gd name="T46" fmla="*/ 2147483647 w 62"/>
              <a:gd name="T47" fmla="*/ 2147483647 h 49"/>
              <a:gd name="T48" fmla="*/ 0 w 62"/>
              <a:gd name="T49" fmla="*/ 2147483647 h 49"/>
              <a:gd name="T50" fmla="*/ 2147483647 w 62"/>
              <a:gd name="T51" fmla="*/ 2147483647 h 49"/>
              <a:gd name="T52" fmla="*/ 2147483647 w 62"/>
              <a:gd name="T53" fmla="*/ 2147483647 h 49"/>
              <a:gd name="T54" fmla="*/ 2147483647 w 62"/>
              <a:gd name="T55" fmla="*/ 2147483647 h 49"/>
              <a:gd name="T56" fmla="*/ 2147483647 w 62"/>
              <a:gd name="T57" fmla="*/ 2147483647 h 49"/>
              <a:gd name="T58" fmla="*/ 2147483647 w 62"/>
              <a:gd name="T59" fmla="*/ 2147483647 h 49"/>
              <a:gd name="T60" fmla="*/ 2147483647 w 62"/>
              <a:gd name="T61" fmla="*/ 2147483647 h 49"/>
              <a:gd name="T62" fmla="*/ 2147483647 w 62"/>
              <a:gd name="T63" fmla="*/ 0 h 49"/>
              <a:gd name="T64" fmla="*/ 2147483647 w 62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"/>
              <a:gd name="T100" fmla="*/ 0 h 49"/>
              <a:gd name="T101" fmla="*/ 62 w 62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" h="49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19"/>
                </a:lnTo>
                <a:lnTo>
                  <a:pt x="62" y="25"/>
                </a:lnTo>
                <a:lnTo>
                  <a:pt x="60" y="30"/>
                </a:lnTo>
                <a:lnTo>
                  <a:pt x="59" y="34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5" y="44"/>
                </a:lnTo>
                <a:lnTo>
                  <a:pt x="9" y="41"/>
                </a:lnTo>
                <a:lnTo>
                  <a:pt x="6" y="38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19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5" y="5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solidFill>
            <a:srgbClr val="80808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32" name="Freeform 244"/>
          <p:cNvSpPr>
            <a:spLocks/>
          </p:cNvSpPr>
          <p:nvPr/>
        </p:nvSpPr>
        <p:spPr bwMode="auto">
          <a:xfrm>
            <a:off x="3014663" y="1692275"/>
            <a:ext cx="71437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1"/>
                </a:lnTo>
                <a:lnTo>
                  <a:pt x="43" y="3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2" y="42"/>
                </a:lnTo>
                <a:lnTo>
                  <a:pt x="47" y="46"/>
                </a:lnTo>
                <a:lnTo>
                  <a:pt x="43" y="47"/>
                </a:lnTo>
                <a:lnTo>
                  <a:pt x="37" y="49"/>
                </a:lnTo>
                <a:lnTo>
                  <a:pt x="32" y="49"/>
                </a:lnTo>
                <a:lnTo>
                  <a:pt x="25" y="49"/>
                </a:lnTo>
                <a:lnTo>
                  <a:pt x="19" y="47"/>
                </a:lnTo>
                <a:lnTo>
                  <a:pt x="15" y="46"/>
                </a:lnTo>
                <a:lnTo>
                  <a:pt x="10" y="42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3"/>
                </a:lnTo>
                <a:lnTo>
                  <a:pt x="25" y="1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33" name="Freeform 245"/>
          <p:cNvSpPr>
            <a:spLocks/>
          </p:cNvSpPr>
          <p:nvPr/>
        </p:nvSpPr>
        <p:spPr bwMode="auto">
          <a:xfrm>
            <a:off x="3014663" y="1692275"/>
            <a:ext cx="71437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1"/>
                </a:lnTo>
                <a:lnTo>
                  <a:pt x="43" y="3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2" y="42"/>
                </a:lnTo>
                <a:lnTo>
                  <a:pt x="47" y="46"/>
                </a:lnTo>
                <a:lnTo>
                  <a:pt x="43" y="47"/>
                </a:lnTo>
                <a:lnTo>
                  <a:pt x="37" y="49"/>
                </a:lnTo>
                <a:lnTo>
                  <a:pt x="32" y="49"/>
                </a:lnTo>
                <a:lnTo>
                  <a:pt x="25" y="49"/>
                </a:lnTo>
                <a:lnTo>
                  <a:pt x="19" y="47"/>
                </a:lnTo>
                <a:lnTo>
                  <a:pt x="15" y="46"/>
                </a:lnTo>
                <a:lnTo>
                  <a:pt x="10" y="42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3"/>
                </a:lnTo>
                <a:lnTo>
                  <a:pt x="25" y="1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34" name="Freeform 246"/>
          <p:cNvSpPr>
            <a:spLocks/>
          </p:cNvSpPr>
          <p:nvPr/>
        </p:nvSpPr>
        <p:spPr bwMode="auto">
          <a:xfrm>
            <a:off x="3090863" y="1700213"/>
            <a:ext cx="66675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3"/>
                </a:lnTo>
                <a:lnTo>
                  <a:pt x="60" y="28"/>
                </a:lnTo>
                <a:lnTo>
                  <a:pt x="57" y="33"/>
                </a:lnTo>
                <a:lnTo>
                  <a:pt x="54" y="37"/>
                </a:lnTo>
                <a:lnTo>
                  <a:pt x="51" y="41"/>
                </a:lnTo>
                <a:lnTo>
                  <a:pt x="47" y="44"/>
                </a:lnTo>
                <a:lnTo>
                  <a:pt x="41" y="45"/>
                </a:lnTo>
                <a:lnTo>
                  <a:pt x="36" y="47"/>
                </a:lnTo>
                <a:lnTo>
                  <a:pt x="30" y="49"/>
                </a:lnTo>
                <a:lnTo>
                  <a:pt x="23" y="47"/>
                </a:lnTo>
                <a:lnTo>
                  <a:pt x="19" y="45"/>
                </a:lnTo>
                <a:lnTo>
                  <a:pt x="13" y="44"/>
                </a:lnTo>
                <a:lnTo>
                  <a:pt x="9" y="41"/>
                </a:lnTo>
                <a:lnTo>
                  <a:pt x="4" y="37"/>
                </a:lnTo>
                <a:lnTo>
                  <a:pt x="2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2" y="14"/>
                </a:lnTo>
                <a:lnTo>
                  <a:pt x="4" y="11"/>
                </a:lnTo>
                <a:lnTo>
                  <a:pt x="9" y="6"/>
                </a:lnTo>
                <a:lnTo>
                  <a:pt x="13" y="3"/>
                </a:lnTo>
                <a:lnTo>
                  <a:pt x="19" y="1"/>
                </a:lnTo>
                <a:lnTo>
                  <a:pt x="23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35" name="Freeform 247"/>
          <p:cNvSpPr>
            <a:spLocks/>
          </p:cNvSpPr>
          <p:nvPr/>
        </p:nvSpPr>
        <p:spPr bwMode="auto">
          <a:xfrm>
            <a:off x="3090863" y="1700213"/>
            <a:ext cx="66675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3"/>
                </a:lnTo>
                <a:lnTo>
                  <a:pt x="60" y="28"/>
                </a:lnTo>
                <a:lnTo>
                  <a:pt x="57" y="33"/>
                </a:lnTo>
                <a:lnTo>
                  <a:pt x="54" y="37"/>
                </a:lnTo>
                <a:lnTo>
                  <a:pt x="51" y="41"/>
                </a:lnTo>
                <a:lnTo>
                  <a:pt x="47" y="44"/>
                </a:lnTo>
                <a:lnTo>
                  <a:pt x="41" y="45"/>
                </a:lnTo>
                <a:lnTo>
                  <a:pt x="36" y="47"/>
                </a:lnTo>
                <a:lnTo>
                  <a:pt x="30" y="49"/>
                </a:lnTo>
                <a:lnTo>
                  <a:pt x="23" y="47"/>
                </a:lnTo>
                <a:lnTo>
                  <a:pt x="19" y="45"/>
                </a:lnTo>
                <a:lnTo>
                  <a:pt x="13" y="44"/>
                </a:lnTo>
                <a:lnTo>
                  <a:pt x="9" y="41"/>
                </a:lnTo>
                <a:lnTo>
                  <a:pt x="4" y="37"/>
                </a:lnTo>
                <a:lnTo>
                  <a:pt x="2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2" y="14"/>
                </a:lnTo>
                <a:lnTo>
                  <a:pt x="4" y="11"/>
                </a:lnTo>
                <a:lnTo>
                  <a:pt x="9" y="6"/>
                </a:lnTo>
                <a:lnTo>
                  <a:pt x="13" y="3"/>
                </a:lnTo>
                <a:lnTo>
                  <a:pt x="19" y="1"/>
                </a:lnTo>
                <a:lnTo>
                  <a:pt x="23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36" name="Freeform 248"/>
          <p:cNvSpPr>
            <a:spLocks/>
          </p:cNvSpPr>
          <p:nvPr/>
        </p:nvSpPr>
        <p:spPr bwMode="auto">
          <a:xfrm>
            <a:off x="3144838" y="1731963"/>
            <a:ext cx="69850" cy="50800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4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19"/>
                </a:lnTo>
                <a:lnTo>
                  <a:pt x="61" y="25"/>
                </a:lnTo>
                <a:lnTo>
                  <a:pt x="60" y="30"/>
                </a:lnTo>
                <a:lnTo>
                  <a:pt x="59" y="34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5" y="44"/>
                </a:lnTo>
                <a:lnTo>
                  <a:pt x="9" y="41"/>
                </a:lnTo>
                <a:lnTo>
                  <a:pt x="6" y="38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19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5" y="4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37" name="Freeform 249"/>
          <p:cNvSpPr>
            <a:spLocks/>
          </p:cNvSpPr>
          <p:nvPr/>
        </p:nvSpPr>
        <p:spPr bwMode="auto">
          <a:xfrm>
            <a:off x="3144838" y="1731963"/>
            <a:ext cx="69850" cy="50800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4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19"/>
                </a:lnTo>
                <a:lnTo>
                  <a:pt x="61" y="25"/>
                </a:lnTo>
                <a:lnTo>
                  <a:pt x="60" y="30"/>
                </a:lnTo>
                <a:lnTo>
                  <a:pt x="59" y="34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5" y="44"/>
                </a:lnTo>
                <a:lnTo>
                  <a:pt x="9" y="41"/>
                </a:lnTo>
                <a:lnTo>
                  <a:pt x="6" y="38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19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5" y="4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38" name="Freeform 250"/>
          <p:cNvSpPr>
            <a:spLocks/>
          </p:cNvSpPr>
          <p:nvPr/>
        </p:nvSpPr>
        <p:spPr bwMode="auto">
          <a:xfrm>
            <a:off x="3170238" y="1779588"/>
            <a:ext cx="69850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60" y="19"/>
                </a:lnTo>
                <a:lnTo>
                  <a:pt x="60" y="25"/>
                </a:lnTo>
                <a:lnTo>
                  <a:pt x="60" y="30"/>
                </a:lnTo>
                <a:lnTo>
                  <a:pt x="57" y="35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3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2" y="35"/>
                </a:lnTo>
                <a:lnTo>
                  <a:pt x="0" y="30"/>
                </a:lnTo>
                <a:lnTo>
                  <a:pt x="0" y="25"/>
                </a:lnTo>
                <a:lnTo>
                  <a:pt x="0" y="19"/>
                </a:lnTo>
                <a:lnTo>
                  <a:pt x="2" y="16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3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39" name="Freeform 251"/>
          <p:cNvSpPr>
            <a:spLocks/>
          </p:cNvSpPr>
          <p:nvPr/>
        </p:nvSpPr>
        <p:spPr bwMode="auto">
          <a:xfrm>
            <a:off x="3170238" y="1779588"/>
            <a:ext cx="69850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60" y="19"/>
                </a:lnTo>
                <a:lnTo>
                  <a:pt x="60" y="25"/>
                </a:lnTo>
                <a:lnTo>
                  <a:pt x="60" y="30"/>
                </a:lnTo>
                <a:lnTo>
                  <a:pt x="57" y="35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3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2" y="35"/>
                </a:lnTo>
                <a:lnTo>
                  <a:pt x="0" y="30"/>
                </a:lnTo>
                <a:lnTo>
                  <a:pt x="0" y="25"/>
                </a:lnTo>
                <a:lnTo>
                  <a:pt x="0" y="19"/>
                </a:lnTo>
                <a:lnTo>
                  <a:pt x="2" y="16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3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40" name="Freeform 252"/>
          <p:cNvSpPr>
            <a:spLocks/>
          </p:cNvSpPr>
          <p:nvPr/>
        </p:nvSpPr>
        <p:spPr bwMode="auto">
          <a:xfrm>
            <a:off x="3170238" y="1831975"/>
            <a:ext cx="69850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2" y="7"/>
                </a:lnTo>
                <a:lnTo>
                  <a:pt x="55" y="11"/>
                </a:lnTo>
                <a:lnTo>
                  <a:pt x="58" y="15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4"/>
                </a:lnTo>
                <a:lnTo>
                  <a:pt x="55" y="38"/>
                </a:lnTo>
                <a:lnTo>
                  <a:pt x="52" y="41"/>
                </a:lnTo>
                <a:lnTo>
                  <a:pt x="47" y="45"/>
                </a:lnTo>
                <a:lnTo>
                  <a:pt x="42" y="48"/>
                </a:lnTo>
                <a:lnTo>
                  <a:pt x="37" y="48"/>
                </a:lnTo>
                <a:lnTo>
                  <a:pt x="31" y="49"/>
                </a:lnTo>
                <a:lnTo>
                  <a:pt x="24" y="48"/>
                </a:lnTo>
                <a:lnTo>
                  <a:pt x="18" y="48"/>
                </a:lnTo>
                <a:lnTo>
                  <a:pt x="14" y="45"/>
                </a:lnTo>
                <a:lnTo>
                  <a:pt x="10" y="41"/>
                </a:lnTo>
                <a:lnTo>
                  <a:pt x="5" y="38"/>
                </a:lnTo>
                <a:lnTo>
                  <a:pt x="3" y="34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5"/>
                </a:lnTo>
                <a:lnTo>
                  <a:pt x="5" y="11"/>
                </a:lnTo>
                <a:lnTo>
                  <a:pt x="10" y="7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41" name="Freeform 253"/>
          <p:cNvSpPr>
            <a:spLocks/>
          </p:cNvSpPr>
          <p:nvPr/>
        </p:nvSpPr>
        <p:spPr bwMode="auto">
          <a:xfrm>
            <a:off x="3170238" y="1831975"/>
            <a:ext cx="69850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2" y="7"/>
                </a:lnTo>
                <a:lnTo>
                  <a:pt x="55" y="11"/>
                </a:lnTo>
                <a:lnTo>
                  <a:pt x="58" y="15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4"/>
                </a:lnTo>
                <a:lnTo>
                  <a:pt x="55" y="38"/>
                </a:lnTo>
                <a:lnTo>
                  <a:pt x="52" y="41"/>
                </a:lnTo>
                <a:lnTo>
                  <a:pt x="47" y="45"/>
                </a:lnTo>
                <a:lnTo>
                  <a:pt x="42" y="48"/>
                </a:lnTo>
                <a:lnTo>
                  <a:pt x="37" y="48"/>
                </a:lnTo>
                <a:lnTo>
                  <a:pt x="31" y="49"/>
                </a:lnTo>
                <a:lnTo>
                  <a:pt x="24" y="48"/>
                </a:lnTo>
                <a:lnTo>
                  <a:pt x="18" y="48"/>
                </a:lnTo>
                <a:lnTo>
                  <a:pt x="14" y="45"/>
                </a:lnTo>
                <a:lnTo>
                  <a:pt x="10" y="41"/>
                </a:lnTo>
                <a:lnTo>
                  <a:pt x="5" y="38"/>
                </a:lnTo>
                <a:lnTo>
                  <a:pt x="3" y="34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5"/>
                </a:lnTo>
                <a:lnTo>
                  <a:pt x="5" y="11"/>
                </a:lnTo>
                <a:lnTo>
                  <a:pt x="10" y="7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42" name="Freeform 254"/>
          <p:cNvSpPr>
            <a:spLocks/>
          </p:cNvSpPr>
          <p:nvPr/>
        </p:nvSpPr>
        <p:spPr bwMode="auto">
          <a:xfrm>
            <a:off x="3138488" y="1930400"/>
            <a:ext cx="71437" cy="50800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0" y="0"/>
                </a:moveTo>
                <a:lnTo>
                  <a:pt x="37" y="0"/>
                </a:lnTo>
                <a:lnTo>
                  <a:pt x="42" y="1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59" y="18"/>
                </a:lnTo>
                <a:lnTo>
                  <a:pt x="61" y="23"/>
                </a:lnTo>
                <a:lnTo>
                  <a:pt x="59" y="28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7" y="44"/>
                </a:lnTo>
                <a:lnTo>
                  <a:pt x="42" y="45"/>
                </a:lnTo>
                <a:lnTo>
                  <a:pt x="37" y="47"/>
                </a:lnTo>
                <a:lnTo>
                  <a:pt x="30" y="47"/>
                </a:lnTo>
                <a:lnTo>
                  <a:pt x="24" y="47"/>
                </a:lnTo>
                <a:lnTo>
                  <a:pt x="18" y="45"/>
                </a:lnTo>
                <a:lnTo>
                  <a:pt x="14" y="44"/>
                </a:lnTo>
                <a:lnTo>
                  <a:pt x="8" y="41"/>
                </a:lnTo>
                <a:lnTo>
                  <a:pt x="5" y="37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8"/>
                </a:lnTo>
                <a:lnTo>
                  <a:pt x="3" y="14"/>
                </a:lnTo>
                <a:lnTo>
                  <a:pt x="5" y="9"/>
                </a:lnTo>
                <a:lnTo>
                  <a:pt x="8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43" name="Freeform 255"/>
          <p:cNvSpPr>
            <a:spLocks/>
          </p:cNvSpPr>
          <p:nvPr/>
        </p:nvSpPr>
        <p:spPr bwMode="auto">
          <a:xfrm>
            <a:off x="3138488" y="1930400"/>
            <a:ext cx="71437" cy="50800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0" y="0"/>
                </a:moveTo>
                <a:lnTo>
                  <a:pt x="37" y="0"/>
                </a:lnTo>
                <a:lnTo>
                  <a:pt x="42" y="1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59" y="18"/>
                </a:lnTo>
                <a:lnTo>
                  <a:pt x="61" y="23"/>
                </a:lnTo>
                <a:lnTo>
                  <a:pt x="59" y="28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7" y="44"/>
                </a:lnTo>
                <a:lnTo>
                  <a:pt x="42" y="45"/>
                </a:lnTo>
                <a:lnTo>
                  <a:pt x="37" y="47"/>
                </a:lnTo>
                <a:lnTo>
                  <a:pt x="30" y="47"/>
                </a:lnTo>
                <a:lnTo>
                  <a:pt x="24" y="47"/>
                </a:lnTo>
                <a:lnTo>
                  <a:pt x="18" y="45"/>
                </a:lnTo>
                <a:lnTo>
                  <a:pt x="14" y="44"/>
                </a:lnTo>
                <a:lnTo>
                  <a:pt x="8" y="41"/>
                </a:lnTo>
                <a:lnTo>
                  <a:pt x="5" y="37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8"/>
                </a:lnTo>
                <a:lnTo>
                  <a:pt x="3" y="14"/>
                </a:lnTo>
                <a:lnTo>
                  <a:pt x="5" y="9"/>
                </a:lnTo>
                <a:lnTo>
                  <a:pt x="8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44" name="Freeform 256"/>
          <p:cNvSpPr>
            <a:spLocks/>
          </p:cNvSpPr>
          <p:nvPr/>
        </p:nvSpPr>
        <p:spPr bwMode="auto">
          <a:xfrm>
            <a:off x="3101975" y="1981200"/>
            <a:ext cx="68263" cy="4603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1"/>
                </a:lnTo>
                <a:lnTo>
                  <a:pt x="43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2"/>
                </a:lnTo>
                <a:lnTo>
                  <a:pt x="47" y="46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4" y="46"/>
                </a:lnTo>
                <a:lnTo>
                  <a:pt x="9" y="42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4" y="5"/>
                </a:lnTo>
                <a:lnTo>
                  <a:pt x="19" y="3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45" name="Freeform 257"/>
          <p:cNvSpPr>
            <a:spLocks/>
          </p:cNvSpPr>
          <p:nvPr/>
        </p:nvSpPr>
        <p:spPr bwMode="auto">
          <a:xfrm>
            <a:off x="3101975" y="1981200"/>
            <a:ext cx="68263" cy="4603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1"/>
                </a:lnTo>
                <a:lnTo>
                  <a:pt x="43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2"/>
                </a:lnTo>
                <a:lnTo>
                  <a:pt x="47" y="46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4" y="46"/>
                </a:lnTo>
                <a:lnTo>
                  <a:pt x="9" y="42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4" y="5"/>
                </a:lnTo>
                <a:lnTo>
                  <a:pt x="19" y="3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46" name="Freeform 258"/>
          <p:cNvSpPr>
            <a:spLocks/>
          </p:cNvSpPr>
          <p:nvPr/>
        </p:nvSpPr>
        <p:spPr bwMode="auto">
          <a:xfrm>
            <a:off x="3051175" y="2014538"/>
            <a:ext cx="69850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7" y="4"/>
                </a:lnTo>
                <a:lnTo>
                  <a:pt x="53" y="7"/>
                </a:lnTo>
                <a:lnTo>
                  <a:pt x="55" y="11"/>
                </a:lnTo>
                <a:lnTo>
                  <a:pt x="58" y="15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4"/>
                </a:lnTo>
                <a:lnTo>
                  <a:pt x="55" y="38"/>
                </a:lnTo>
                <a:lnTo>
                  <a:pt x="53" y="41"/>
                </a:lnTo>
                <a:lnTo>
                  <a:pt x="47" y="45"/>
                </a:lnTo>
                <a:lnTo>
                  <a:pt x="43" y="46"/>
                </a:lnTo>
                <a:lnTo>
                  <a:pt x="37" y="48"/>
                </a:lnTo>
                <a:lnTo>
                  <a:pt x="31" y="49"/>
                </a:lnTo>
                <a:lnTo>
                  <a:pt x="24" y="48"/>
                </a:lnTo>
                <a:lnTo>
                  <a:pt x="19" y="46"/>
                </a:lnTo>
                <a:lnTo>
                  <a:pt x="14" y="45"/>
                </a:lnTo>
                <a:lnTo>
                  <a:pt x="10" y="41"/>
                </a:lnTo>
                <a:lnTo>
                  <a:pt x="6" y="38"/>
                </a:lnTo>
                <a:lnTo>
                  <a:pt x="3" y="34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4" y="4"/>
                </a:lnTo>
                <a:lnTo>
                  <a:pt x="19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47" name="Freeform 259"/>
          <p:cNvSpPr>
            <a:spLocks/>
          </p:cNvSpPr>
          <p:nvPr/>
        </p:nvSpPr>
        <p:spPr bwMode="auto">
          <a:xfrm>
            <a:off x="3051175" y="2014538"/>
            <a:ext cx="69850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7" y="4"/>
                </a:lnTo>
                <a:lnTo>
                  <a:pt x="53" y="7"/>
                </a:lnTo>
                <a:lnTo>
                  <a:pt x="55" y="11"/>
                </a:lnTo>
                <a:lnTo>
                  <a:pt x="58" y="15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4"/>
                </a:lnTo>
                <a:lnTo>
                  <a:pt x="55" y="38"/>
                </a:lnTo>
                <a:lnTo>
                  <a:pt x="53" y="41"/>
                </a:lnTo>
                <a:lnTo>
                  <a:pt x="47" y="45"/>
                </a:lnTo>
                <a:lnTo>
                  <a:pt x="43" y="46"/>
                </a:lnTo>
                <a:lnTo>
                  <a:pt x="37" y="48"/>
                </a:lnTo>
                <a:lnTo>
                  <a:pt x="31" y="49"/>
                </a:lnTo>
                <a:lnTo>
                  <a:pt x="24" y="48"/>
                </a:lnTo>
                <a:lnTo>
                  <a:pt x="19" y="46"/>
                </a:lnTo>
                <a:lnTo>
                  <a:pt x="14" y="45"/>
                </a:lnTo>
                <a:lnTo>
                  <a:pt x="10" y="41"/>
                </a:lnTo>
                <a:lnTo>
                  <a:pt x="6" y="38"/>
                </a:lnTo>
                <a:lnTo>
                  <a:pt x="3" y="34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4" y="4"/>
                </a:lnTo>
                <a:lnTo>
                  <a:pt x="19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48" name="Freeform 260"/>
          <p:cNvSpPr>
            <a:spLocks/>
          </p:cNvSpPr>
          <p:nvPr/>
        </p:nvSpPr>
        <p:spPr bwMode="auto">
          <a:xfrm>
            <a:off x="3011488" y="2063750"/>
            <a:ext cx="68262" cy="49213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2" y="7"/>
                </a:lnTo>
                <a:lnTo>
                  <a:pt x="55" y="10"/>
                </a:lnTo>
                <a:lnTo>
                  <a:pt x="58" y="15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7" y="45"/>
                </a:lnTo>
                <a:lnTo>
                  <a:pt x="42" y="46"/>
                </a:lnTo>
                <a:lnTo>
                  <a:pt x="37" y="48"/>
                </a:lnTo>
                <a:lnTo>
                  <a:pt x="31" y="48"/>
                </a:lnTo>
                <a:lnTo>
                  <a:pt x="24" y="48"/>
                </a:lnTo>
                <a:lnTo>
                  <a:pt x="18" y="46"/>
                </a:lnTo>
                <a:lnTo>
                  <a:pt x="14" y="45"/>
                </a:lnTo>
                <a:lnTo>
                  <a:pt x="10" y="41"/>
                </a:lnTo>
                <a:lnTo>
                  <a:pt x="5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5"/>
                </a:lnTo>
                <a:lnTo>
                  <a:pt x="5" y="10"/>
                </a:lnTo>
                <a:lnTo>
                  <a:pt x="10" y="7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49" name="Freeform 261"/>
          <p:cNvSpPr>
            <a:spLocks/>
          </p:cNvSpPr>
          <p:nvPr/>
        </p:nvSpPr>
        <p:spPr bwMode="auto">
          <a:xfrm>
            <a:off x="3011488" y="2063750"/>
            <a:ext cx="68262" cy="49213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2" y="7"/>
                </a:lnTo>
                <a:lnTo>
                  <a:pt x="55" y="10"/>
                </a:lnTo>
                <a:lnTo>
                  <a:pt x="58" y="15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7" y="45"/>
                </a:lnTo>
                <a:lnTo>
                  <a:pt x="42" y="46"/>
                </a:lnTo>
                <a:lnTo>
                  <a:pt x="37" y="48"/>
                </a:lnTo>
                <a:lnTo>
                  <a:pt x="31" y="48"/>
                </a:lnTo>
                <a:lnTo>
                  <a:pt x="24" y="48"/>
                </a:lnTo>
                <a:lnTo>
                  <a:pt x="18" y="46"/>
                </a:lnTo>
                <a:lnTo>
                  <a:pt x="14" y="45"/>
                </a:lnTo>
                <a:lnTo>
                  <a:pt x="10" y="41"/>
                </a:lnTo>
                <a:lnTo>
                  <a:pt x="5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5"/>
                </a:lnTo>
                <a:lnTo>
                  <a:pt x="5" y="10"/>
                </a:lnTo>
                <a:lnTo>
                  <a:pt x="10" y="7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50" name="Freeform 262"/>
          <p:cNvSpPr>
            <a:spLocks/>
          </p:cNvSpPr>
          <p:nvPr/>
        </p:nvSpPr>
        <p:spPr bwMode="auto">
          <a:xfrm>
            <a:off x="2941638" y="2103438"/>
            <a:ext cx="65087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1"/>
                </a:lnTo>
                <a:lnTo>
                  <a:pt x="41" y="3"/>
                </a:lnTo>
                <a:lnTo>
                  <a:pt x="47" y="4"/>
                </a:lnTo>
                <a:lnTo>
                  <a:pt x="51" y="8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5"/>
                </a:lnTo>
                <a:lnTo>
                  <a:pt x="8" y="42"/>
                </a:lnTo>
                <a:lnTo>
                  <a:pt x="5" y="37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5" y="11"/>
                </a:lnTo>
                <a:lnTo>
                  <a:pt x="8" y="8"/>
                </a:lnTo>
                <a:lnTo>
                  <a:pt x="13" y="4"/>
                </a:lnTo>
                <a:lnTo>
                  <a:pt x="18" y="3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51" name="Freeform 263"/>
          <p:cNvSpPr>
            <a:spLocks/>
          </p:cNvSpPr>
          <p:nvPr/>
        </p:nvSpPr>
        <p:spPr bwMode="auto">
          <a:xfrm>
            <a:off x="2941638" y="2103438"/>
            <a:ext cx="65087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1"/>
                </a:lnTo>
                <a:lnTo>
                  <a:pt x="41" y="3"/>
                </a:lnTo>
                <a:lnTo>
                  <a:pt x="47" y="4"/>
                </a:lnTo>
                <a:lnTo>
                  <a:pt x="51" y="8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5"/>
                </a:lnTo>
                <a:lnTo>
                  <a:pt x="8" y="42"/>
                </a:lnTo>
                <a:lnTo>
                  <a:pt x="5" y="37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5" y="11"/>
                </a:lnTo>
                <a:lnTo>
                  <a:pt x="8" y="8"/>
                </a:lnTo>
                <a:lnTo>
                  <a:pt x="13" y="4"/>
                </a:lnTo>
                <a:lnTo>
                  <a:pt x="18" y="3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52" name="Freeform 264"/>
          <p:cNvSpPr>
            <a:spLocks/>
          </p:cNvSpPr>
          <p:nvPr/>
        </p:nvSpPr>
        <p:spPr bwMode="auto">
          <a:xfrm>
            <a:off x="2886075" y="2146300"/>
            <a:ext cx="68263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1"/>
                </a:lnTo>
                <a:lnTo>
                  <a:pt x="43" y="3"/>
                </a:lnTo>
                <a:lnTo>
                  <a:pt x="47" y="4"/>
                </a:lnTo>
                <a:lnTo>
                  <a:pt x="53" y="8"/>
                </a:lnTo>
                <a:lnTo>
                  <a:pt x="56" y="11"/>
                </a:lnTo>
                <a:lnTo>
                  <a:pt x="59" y="15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9" y="34"/>
                </a:lnTo>
                <a:lnTo>
                  <a:pt x="56" y="39"/>
                </a:lnTo>
                <a:lnTo>
                  <a:pt x="53" y="42"/>
                </a:lnTo>
                <a:lnTo>
                  <a:pt x="47" y="45"/>
                </a:lnTo>
                <a:lnTo>
                  <a:pt x="43" y="47"/>
                </a:lnTo>
                <a:lnTo>
                  <a:pt x="37" y="49"/>
                </a:lnTo>
                <a:lnTo>
                  <a:pt x="32" y="49"/>
                </a:lnTo>
                <a:lnTo>
                  <a:pt x="25" y="49"/>
                </a:lnTo>
                <a:lnTo>
                  <a:pt x="19" y="47"/>
                </a:lnTo>
                <a:lnTo>
                  <a:pt x="15" y="45"/>
                </a:lnTo>
                <a:lnTo>
                  <a:pt x="10" y="42"/>
                </a:lnTo>
                <a:lnTo>
                  <a:pt x="6" y="39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5"/>
                </a:lnTo>
                <a:lnTo>
                  <a:pt x="6" y="11"/>
                </a:lnTo>
                <a:lnTo>
                  <a:pt x="10" y="8"/>
                </a:lnTo>
                <a:lnTo>
                  <a:pt x="15" y="4"/>
                </a:lnTo>
                <a:lnTo>
                  <a:pt x="19" y="3"/>
                </a:lnTo>
                <a:lnTo>
                  <a:pt x="25" y="1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53" name="Freeform 265"/>
          <p:cNvSpPr>
            <a:spLocks/>
          </p:cNvSpPr>
          <p:nvPr/>
        </p:nvSpPr>
        <p:spPr bwMode="auto">
          <a:xfrm>
            <a:off x="2886075" y="2146300"/>
            <a:ext cx="68263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1"/>
                </a:lnTo>
                <a:lnTo>
                  <a:pt x="43" y="3"/>
                </a:lnTo>
                <a:lnTo>
                  <a:pt x="47" y="4"/>
                </a:lnTo>
                <a:lnTo>
                  <a:pt x="53" y="8"/>
                </a:lnTo>
                <a:lnTo>
                  <a:pt x="56" y="11"/>
                </a:lnTo>
                <a:lnTo>
                  <a:pt x="59" y="15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9" y="34"/>
                </a:lnTo>
                <a:lnTo>
                  <a:pt x="56" y="39"/>
                </a:lnTo>
                <a:lnTo>
                  <a:pt x="53" y="42"/>
                </a:lnTo>
                <a:lnTo>
                  <a:pt x="47" y="45"/>
                </a:lnTo>
                <a:lnTo>
                  <a:pt x="43" y="47"/>
                </a:lnTo>
                <a:lnTo>
                  <a:pt x="37" y="49"/>
                </a:lnTo>
                <a:lnTo>
                  <a:pt x="32" y="49"/>
                </a:lnTo>
                <a:lnTo>
                  <a:pt x="25" y="49"/>
                </a:lnTo>
                <a:lnTo>
                  <a:pt x="19" y="47"/>
                </a:lnTo>
                <a:lnTo>
                  <a:pt x="15" y="45"/>
                </a:lnTo>
                <a:lnTo>
                  <a:pt x="10" y="42"/>
                </a:lnTo>
                <a:lnTo>
                  <a:pt x="6" y="39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5"/>
                </a:lnTo>
                <a:lnTo>
                  <a:pt x="6" y="11"/>
                </a:lnTo>
                <a:lnTo>
                  <a:pt x="10" y="8"/>
                </a:lnTo>
                <a:lnTo>
                  <a:pt x="15" y="4"/>
                </a:lnTo>
                <a:lnTo>
                  <a:pt x="19" y="3"/>
                </a:lnTo>
                <a:lnTo>
                  <a:pt x="25" y="1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54" name="Freeform 266"/>
          <p:cNvSpPr>
            <a:spLocks/>
          </p:cNvSpPr>
          <p:nvPr/>
        </p:nvSpPr>
        <p:spPr bwMode="auto">
          <a:xfrm>
            <a:off x="2813050" y="2185988"/>
            <a:ext cx="69850" cy="52387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7"/>
                </a:lnTo>
                <a:lnTo>
                  <a:pt x="56" y="10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8"/>
                </a:lnTo>
                <a:lnTo>
                  <a:pt x="30" y="48"/>
                </a:lnTo>
                <a:lnTo>
                  <a:pt x="24" y="48"/>
                </a:lnTo>
                <a:lnTo>
                  <a:pt x="19" y="46"/>
                </a:lnTo>
                <a:lnTo>
                  <a:pt x="14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0"/>
                </a:lnTo>
                <a:lnTo>
                  <a:pt x="9" y="7"/>
                </a:lnTo>
                <a:lnTo>
                  <a:pt x="14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55" name="Freeform 267"/>
          <p:cNvSpPr>
            <a:spLocks/>
          </p:cNvSpPr>
          <p:nvPr/>
        </p:nvSpPr>
        <p:spPr bwMode="auto">
          <a:xfrm>
            <a:off x="2813050" y="2185988"/>
            <a:ext cx="69850" cy="52387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7"/>
                </a:lnTo>
                <a:lnTo>
                  <a:pt x="56" y="10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8"/>
                </a:lnTo>
                <a:lnTo>
                  <a:pt x="30" y="48"/>
                </a:lnTo>
                <a:lnTo>
                  <a:pt x="24" y="48"/>
                </a:lnTo>
                <a:lnTo>
                  <a:pt x="19" y="46"/>
                </a:lnTo>
                <a:lnTo>
                  <a:pt x="14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0"/>
                </a:lnTo>
                <a:lnTo>
                  <a:pt x="9" y="7"/>
                </a:lnTo>
                <a:lnTo>
                  <a:pt x="14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56" name="Freeform 268"/>
          <p:cNvSpPr>
            <a:spLocks/>
          </p:cNvSpPr>
          <p:nvPr/>
        </p:nvSpPr>
        <p:spPr bwMode="auto">
          <a:xfrm>
            <a:off x="2762250" y="2185988"/>
            <a:ext cx="68263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1"/>
                </a:lnTo>
                <a:lnTo>
                  <a:pt x="41" y="3"/>
                </a:lnTo>
                <a:lnTo>
                  <a:pt x="47" y="4"/>
                </a:lnTo>
                <a:lnTo>
                  <a:pt x="51" y="7"/>
                </a:lnTo>
                <a:lnTo>
                  <a:pt x="56" y="11"/>
                </a:lnTo>
                <a:lnTo>
                  <a:pt x="58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4"/>
                </a:lnTo>
                <a:lnTo>
                  <a:pt x="56" y="37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6" y="37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4"/>
                </a:lnTo>
                <a:lnTo>
                  <a:pt x="19" y="3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57" name="Freeform 269"/>
          <p:cNvSpPr>
            <a:spLocks/>
          </p:cNvSpPr>
          <p:nvPr/>
        </p:nvSpPr>
        <p:spPr bwMode="auto">
          <a:xfrm>
            <a:off x="2762250" y="2189163"/>
            <a:ext cx="63500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1"/>
                </a:lnTo>
                <a:lnTo>
                  <a:pt x="41" y="3"/>
                </a:lnTo>
                <a:lnTo>
                  <a:pt x="47" y="4"/>
                </a:lnTo>
                <a:lnTo>
                  <a:pt x="51" y="7"/>
                </a:lnTo>
                <a:lnTo>
                  <a:pt x="56" y="11"/>
                </a:lnTo>
                <a:lnTo>
                  <a:pt x="58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4"/>
                </a:lnTo>
                <a:lnTo>
                  <a:pt x="56" y="37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6" y="37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4"/>
                </a:lnTo>
                <a:lnTo>
                  <a:pt x="19" y="3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solidFill>
            <a:srgbClr val="80808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58" name="Freeform 270"/>
          <p:cNvSpPr>
            <a:spLocks/>
          </p:cNvSpPr>
          <p:nvPr/>
        </p:nvSpPr>
        <p:spPr bwMode="auto">
          <a:xfrm>
            <a:off x="2686050" y="2208213"/>
            <a:ext cx="65088" cy="53975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2147483647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2147483647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30" y="0"/>
                </a:moveTo>
                <a:lnTo>
                  <a:pt x="35" y="1"/>
                </a:lnTo>
                <a:lnTo>
                  <a:pt x="41" y="3"/>
                </a:lnTo>
                <a:lnTo>
                  <a:pt x="47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5" y="48"/>
                </a:lnTo>
                <a:lnTo>
                  <a:pt x="30" y="48"/>
                </a:lnTo>
                <a:lnTo>
                  <a:pt x="24" y="48"/>
                </a:lnTo>
                <a:lnTo>
                  <a:pt x="18" y="47"/>
                </a:lnTo>
                <a:lnTo>
                  <a:pt x="13" y="45"/>
                </a:lnTo>
                <a:lnTo>
                  <a:pt x="8" y="42"/>
                </a:lnTo>
                <a:lnTo>
                  <a:pt x="4" y="37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5"/>
                </a:lnTo>
                <a:lnTo>
                  <a:pt x="4" y="11"/>
                </a:lnTo>
                <a:lnTo>
                  <a:pt x="8" y="7"/>
                </a:lnTo>
                <a:lnTo>
                  <a:pt x="13" y="4"/>
                </a:lnTo>
                <a:lnTo>
                  <a:pt x="18" y="3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59" name="Freeform 271"/>
          <p:cNvSpPr>
            <a:spLocks/>
          </p:cNvSpPr>
          <p:nvPr/>
        </p:nvSpPr>
        <p:spPr bwMode="auto">
          <a:xfrm>
            <a:off x="2686050" y="2208213"/>
            <a:ext cx="65088" cy="53975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2147483647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2147483647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30" y="0"/>
                </a:moveTo>
                <a:lnTo>
                  <a:pt x="35" y="1"/>
                </a:lnTo>
                <a:lnTo>
                  <a:pt x="41" y="3"/>
                </a:lnTo>
                <a:lnTo>
                  <a:pt x="47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5" y="48"/>
                </a:lnTo>
                <a:lnTo>
                  <a:pt x="30" y="48"/>
                </a:lnTo>
                <a:lnTo>
                  <a:pt x="24" y="48"/>
                </a:lnTo>
                <a:lnTo>
                  <a:pt x="18" y="47"/>
                </a:lnTo>
                <a:lnTo>
                  <a:pt x="13" y="45"/>
                </a:lnTo>
                <a:lnTo>
                  <a:pt x="8" y="42"/>
                </a:lnTo>
                <a:lnTo>
                  <a:pt x="4" y="37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5"/>
                </a:lnTo>
                <a:lnTo>
                  <a:pt x="4" y="11"/>
                </a:lnTo>
                <a:lnTo>
                  <a:pt x="8" y="7"/>
                </a:lnTo>
                <a:lnTo>
                  <a:pt x="13" y="4"/>
                </a:lnTo>
                <a:lnTo>
                  <a:pt x="18" y="3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60" name="Freeform 272"/>
          <p:cNvSpPr>
            <a:spLocks/>
          </p:cNvSpPr>
          <p:nvPr/>
        </p:nvSpPr>
        <p:spPr bwMode="auto">
          <a:xfrm>
            <a:off x="2605088" y="2228850"/>
            <a:ext cx="68262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2"/>
                </a:lnTo>
                <a:lnTo>
                  <a:pt x="57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7" y="35"/>
                </a:lnTo>
                <a:lnTo>
                  <a:pt x="54" y="38"/>
                </a:lnTo>
                <a:lnTo>
                  <a:pt x="51" y="43"/>
                </a:lnTo>
                <a:lnTo>
                  <a:pt x="47" y="45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5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2"/>
                </a:lnTo>
                <a:lnTo>
                  <a:pt x="8" y="8"/>
                </a:lnTo>
                <a:lnTo>
                  <a:pt x="13" y="5"/>
                </a:lnTo>
                <a:lnTo>
                  <a:pt x="18" y="2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61" name="Freeform 273"/>
          <p:cNvSpPr>
            <a:spLocks/>
          </p:cNvSpPr>
          <p:nvPr/>
        </p:nvSpPr>
        <p:spPr bwMode="auto">
          <a:xfrm>
            <a:off x="2605088" y="2228850"/>
            <a:ext cx="68262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2"/>
                </a:lnTo>
                <a:lnTo>
                  <a:pt x="57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7" y="35"/>
                </a:lnTo>
                <a:lnTo>
                  <a:pt x="54" y="38"/>
                </a:lnTo>
                <a:lnTo>
                  <a:pt x="51" y="43"/>
                </a:lnTo>
                <a:lnTo>
                  <a:pt x="47" y="45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5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2"/>
                </a:lnTo>
                <a:lnTo>
                  <a:pt x="8" y="8"/>
                </a:lnTo>
                <a:lnTo>
                  <a:pt x="13" y="5"/>
                </a:lnTo>
                <a:lnTo>
                  <a:pt x="18" y="2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62" name="Freeform 274"/>
          <p:cNvSpPr>
            <a:spLocks/>
          </p:cNvSpPr>
          <p:nvPr/>
        </p:nvSpPr>
        <p:spPr bwMode="auto">
          <a:xfrm>
            <a:off x="2540000" y="2238375"/>
            <a:ext cx="65088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2" y="48"/>
                </a:lnTo>
                <a:lnTo>
                  <a:pt x="37" y="48"/>
                </a:lnTo>
                <a:lnTo>
                  <a:pt x="31" y="49"/>
                </a:lnTo>
                <a:lnTo>
                  <a:pt x="24" y="48"/>
                </a:lnTo>
                <a:lnTo>
                  <a:pt x="18" y="48"/>
                </a:lnTo>
                <a:lnTo>
                  <a:pt x="14" y="45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63" name="Freeform 275"/>
          <p:cNvSpPr>
            <a:spLocks/>
          </p:cNvSpPr>
          <p:nvPr/>
        </p:nvSpPr>
        <p:spPr bwMode="auto">
          <a:xfrm>
            <a:off x="2540000" y="2238375"/>
            <a:ext cx="65088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2" y="48"/>
                </a:lnTo>
                <a:lnTo>
                  <a:pt x="37" y="48"/>
                </a:lnTo>
                <a:lnTo>
                  <a:pt x="31" y="49"/>
                </a:lnTo>
                <a:lnTo>
                  <a:pt x="24" y="48"/>
                </a:lnTo>
                <a:lnTo>
                  <a:pt x="18" y="48"/>
                </a:lnTo>
                <a:lnTo>
                  <a:pt x="14" y="45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64" name="Freeform 276"/>
          <p:cNvSpPr>
            <a:spLocks/>
          </p:cNvSpPr>
          <p:nvPr/>
        </p:nvSpPr>
        <p:spPr bwMode="auto">
          <a:xfrm>
            <a:off x="2463800" y="2251075"/>
            <a:ext cx="69850" cy="53975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2147483647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2147483647 w 59"/>
              <a:gd name="T47" fmla="*/ 2147483647 h 48"/>
              <a:gd name="T48" fmla="*/ 0 w 59"/>
              <a:gd name="T49" fmla="*/ 2147483647 h 48"/>
              <a:gd name="T50" fmla="*/ 2147483647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2147483647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29" y="0"/>
                </a:moveTo>
                <a:lnTo>
                  <a:pt x="36" y="1"/>
                </a:lnTo>
                <a:lnTo>
                  <a:pt x="42" y="3"/>
                </a:lnTo>
                <a:lnTo>
                  <a:pt x="46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6" y="45"/>
                </a:lnTo>
                <a:lnTo>
                  <a:pt x="42" y="47"/>
                </a:lnTo>
                <a:lnTo>
                  <a:pt x="36" y="48"/>
                </a:lnTo>
                <a:lnTo>
                  <a:pt x="29" y="48"/>
                </a:lnTo>
                <a:lnTo>
                  <a:pt x="24" y="48"/>
                </a:lnTo>
                <a:lnTo>
                  <a:pt x="18" y="47"/>
                </a:lnTo>
                <a:lnTo>
                  <a:pt x="12" y="45"/>
                </a:lnTo>
                <a:lnTo>
                  <a:pt x="8" y="42"/>
                </a:lnTo>
                <a:lnTo>
                  <a:pt x="5" y="37"/>
                </a:lnTo>
                <a:lnTo>
                  <a:pt x="2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2" y="15"/>
                </a:lnTo>
                <a:lnTo>
                  <a:pt x="5" y="11"/>
                </a:lnTo>
                <a:lnTo>
                  <a:pt x="8" y="7"/>
                </a:lnTo>
                <a:lnTo>
                  <a:pt x="12" y="4"/>
                </a:lnTo>
                <a:lnTo>
                  <a:pt x="18" y="3"/>
                </a:lnTo>
                <a:lnTo>
                  <a:pt x="24" y="1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65" name="Freeform 277"/>
          <p:cNvSpPr>
            <a:spLocks/>
          </p:cNvSpPr>
          <p:nvPr/>
        </p:nvSpPr>
        <p:spPr bwMode="auto">
          <a:xfrm>
            <a:off x="2463800" y="2251075"/>
            <a:ext cx="69850" cy="53975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2147483647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2147483647 w 59"/>
              <a:gd name="T47" fmla="*/ 2147483647 h 48"/>
              <a:gd name="T48" fmla="*/ 0 w 59"/>
              <a:gd name="T49" fmla="*/ 2147483647 h 48"/>
              <a:gd name="T50" fmla="*/ 2147483647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2147483647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29" y="0"/>
                </a:moveTo>
                <a:lnTo>
                  <a:pt x="36" y="1"/>
                </a:lnTo>
                <a:lnTo>
                  <a:pt x="42" y="3"/>
                </a:lnTo>
                <a:lnTo>
                  <a:pt x="46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6" y="45"/>
                </a:lnTo>
                <a:lnTo>
                  <a:pt x="42" y="47"/>
                </a:lnTo>
                <a:lnTo>
                  <a:pt x="36" y="48"/>
                </a:lnTo>
                <a:lnTo>
                  <a:pt x="29" y="48"/>
                </a:lnTo>
                <a:lnTo>
                  <a:pt x="24" y="48"/>
                </a:lnTo>
                <a:lnTo>
                  <a:pt x="18" y="47"/>
                </a:lnTo>
                <a:lnTo>
                  <a:pt x="12" y="45"/>
                </a:lnTo>
                <a:lnTo>
                  <a:pt x="8" y="42"/>
                </a:lnTo>
                <a:lnTo>
                  <a:pt x="5" y="37"/>
                </a:lnTo>
                <a:lnTo>
                  <a:pt x="2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2" y="15"/>
                </a:lnTo>
                <a:lnTo>
                  <a:pt x="5" y="11"/>
                </a:lnTo>
                <a:lnTo>
                  <a:pt x="8" y="7"/>
                </a:lnTo>
                <a:lnTo>
                  <a:pt x="12" y="4"/>
                </a:lnTo>
                <a:lnTo>
                  <a:pt x="18" y="3"/>
                </a:lnTo>
                <a:lnTo>
                  <a:pt x="24" y="1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66" name="Freeform 278"/>
          <p:cNvSpPr>
            <a:spLocks/>
          </p:cNvSpPr>
          <p:nvPr/>
        </p:nvSpPr>
        <p:spPr bwMode="auto">
          <a:xfrm>
            <a:off x="2386013" y="2265363"/>
            <a:ext cx="65087" cy="49212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0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0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3"/>
                </a:lnTo>
                <a:lnTo>
                  <a:pt x="51" y="6"/>
                </a:lnTo>
                <a:lnTo>
                  <a:pt x="55" y="10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6"/>
                </a:lnTo>
                <a:lnTo>
                  <a:pt x="35" y="48"/>
                </a:lnTo>
                <a:lnTo>
                  <a:pt x="29" y="48"/>
                </a:lnTo>
                <a:lnTo>
                  <a:pt x="24" y="48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5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10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67" name="Freeform 279"/>
          <p:cNvSpPr>
            <a:spLocks/>
          </p:cNvSpPr>
          <p:nvPr/>
        </p:nvSpPr>
        <p:spPr bwMode="auto">
          <a:xfrm>
            <a:off x="2386013" y="2265363"/>
            <a:ext cx="65087" cy="49212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0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0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3"/>
                </a:lnTo>
                <a:lnTo>
                  <a:pt x="51" y="6"/>
                </a:lnTo>
                <a:lnTo>
                  <a:pt x="55" y="10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6"/>
                </a:lnTo>
                <a:lnTo>
                  <a:pt x="35" y="48"/>
                </a:lnTo>
                <a:lnTo>
                  <a:pt x="29" y="48"/>
                </a:lnTo>
                <a:lnTo>
                  <a:pt x="24" y="48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5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10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68" name="Freeform 280"/>
          <p:cNvSpPr>
            <a:spLocks/>
          </p:cNvSpPr>
          <p:nvPr/>
        </p:nvSpPr>
        <p:spPr bwMode="auto">
          <a:xfrm>
            <a:off x="2311400" y="2281238"/>
            <a:ext cx="68263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5"/>
                </a:lnTo>
                <a:lnTo>
                  <a:pt x="60" y="19"/>
                </a:lnTo>
                <a:lnTo>
                  <a:pt x="60" y="24"/>
                </a:lnTo>
                <a:lnTo>
                  <a:pt x="60" y="30"/>
                </a:lnTo>
                <a:lnTo>
                  <a:pt x="57" y="34"/>
                </a:lnTo>
                <a:lnTo>
                  <a:pt x="54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3" y="45"/>
                </a:lnTo>
                <a:lnTo>
                  <a:pt x="9" y="41"/>
                </a:lnTo>
                <a:lnTo>
                  <a:pt x="5" y="38"/>
                </a:lnTo>
                <a:lnTo>
                  <a:pt x="2" y="34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69" name="Freeform 281"/>
          <p:cNvSpPr>
            <a:spLocks/>
          </p:cNvSpPr>
          <p:nvPr/>
        </p:nvSpPr>
        <p:spPr bwMode="auto">
          <a:xfrm>
            <a:off x="2311400" y="2281238"/>
            <a:ext cx="68263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5"/>
                </a:lnTo>
                <a:lnTo>
                  <a:pt x="60" y="19"/>
                </a:lnTo>
                <a:lnTo>
                  <a:pt x="60" y="24"/>
                </a:lnTo>
                <a:lnTo>
                  <a:pt x="60" y="30"/>
                </a:lnTo>
                <a:lnTo>
                  <a:pt x="57" y="34"/>
                </a:lnTo>
                <a:lnTo>
                  <a:pt x="54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3" y="45"/>
                </a:lnTo>
                <a:lnTo>
                  <a:pt x="9" y="41"/>
                </a:lnTo>
                <a:lnTo>
                  <a:pt x="5" y="38"/>
                </a:lnTo>
                <a:lnTo>
                  <a:pt x="2" y="34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70" name="Freeform 282"/>
          <p:cNvSpPr>
            <a:spLocks/>
          </p:cNvSpPr>
          <p:nvPr/>
        </p:nvSpPr>
        <p:spPr bwMode="auto">
          <a:xfrm>
            <a:off x="2232025" y="2287588"/>
            <a:ext cx="68263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11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71" name="Freeform 283"/>
          <p:cNvSpPr>
            <a:spLocks/>
          </p:cNvSpPr>
          <p:nvPr/>
        </p:nvSpPr>
        <p:spPr bwMode="auto">
          <a:xfrm>
            <a:off x="2232025" y="2287588"/>
            <a:ext cx="68263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11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72" name="Freeform 284"/>
          <p:cNvSpPr>
            <a:spLocks/>
          </p:cNvSpPr>
          <p:nvPr/>
        </p:nvSpPr>
        <p:spPr bwMode="auto">
          <a:xfrm>
            <a:off x="2157413" y="2290763"/>
            <a:ext cx="71437" cy="50800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6" y="0"/>
                </a:lnTo>
                <a:lnTo>
                  <a:pt x="42" y="2"/>
                </a:lnTo>
                <a:lnTo>
                  <a:pt x="46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61" y="26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3"/>
                </a:lnTo>
                <a:lnTo>
                  <a:pt x="46" y="45"/>
                </a:lnTo>
                <a:lnTo>
                  <a:pt x="42" y="48"/>
                </a:lnTo>
                <a:lnTo>
                  <a:pt x="36" y="49"/>
                </a:lnTo>
                <a:lnTo>
                  <a:pt x="31" y="49"/>
                </a:lnTo>
                <a:lnTo>
                  <a:pt x="24" y="49"/>
                </a:lnTo>
                <a:lnTo>
                  <a:pt x="18" y="48"/>
                </a:lnTo>
                <a:lnTo>
                  <a:pt x="14" y="45"/>
                </a:lnTo>
                <a:lnTo>
                  <a:pt x="9" y="43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6"/>
                </a:lnTo>
                <a:lnTo>
                  <a:pt x="1" y="21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73" name="Freeform 285"/>
          <p:cNvSpPr>
            <a:spLocks/>
          </p:cNvSpPr>
          <p:nvPr/>
        </p:nvSpPr>
        <p:spPr bwMode="auto">
          <a:xfrm>
            <a:off x="2157413" y="2290763"/>
            <a:ext cx="71437" cy="50800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6" y="0"/>
                </a:lnTo>
                <a:lnTo>
                  <a:pt x="42" y="2"/>
                </a:lnTo>
                <a:lnTo>
                  <a:pt x="46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61" y="26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3"/>
                </a:lnTo>
                <a:lnTo>
                  <a:pt x="46" y="45"/>
                </a:lnTo>
                <a:lnTo>
                  <a:pt x="42" y="48"/>
                </a:lnTo>
                <a:lnTo>
                  <a:pt x="36" y="49"/>
                </a:lnTo>
                <a:lnTo>
                  <a:pt x="31" y="49"/>
                </a:lnTo>
                <a:lnTo>
                  <a:pt x="24" y="49"/>
                </a:lnTo>
                <a:lnTo>
                  <a:pt x="18" y="48"/>
                </a:lnTo>
                <a:lnTo>
                  <a:pt x="14" y="45"/>
                </a:lnTo>
                <a:lnTo>
                  <a:pt x="9" y="43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6"/>
                </a:lnTo>
                <a:lnTo>
                  <a:pt x="1" y="21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74" name="Freeform 286"/>
          <p:cNvSpPr>
            <a:spLocks/>
          </p:cNvSpPr>
          <p:nvPr/>
        </p:nvSpPr>
        <p:spPr bwMode="auto">
          <a:xfrm>
            <a:off x="2078038" y="2298700"/>
            <a:ext cx="68262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6" y="0"/>
                </a:lnTo>
                <a:lnTo>
                  <a:pt x="42" y="2"/>
                </a:lnTo>
                <a:lnTo>
                  <a:pt x="46" y="5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5"/>
                </a:lnTo>
                <a:lnTo>
                  <a:pt x="42" y="48"/>
                </a:lnTo>
                <a:lnTo>
                  <a:pt x="36" y="48"/>
                </a:lnTo>
                <a:lnTo>
                  <a:pt x="29" y="49"/>
                </a:lnTo>
                <a:lnTo>
                  <a:pt x="24" y="48"/>
                </a:lnTo>
                <a:lnTo>
                  <a:pt x="18" y="48"/>
                </a:lnTo>
                <a:lnTo>
                  <a:pt x="14" y="45"/>
                </a:lnTo>
                <a:lnTo>
                  <a:pt x="10" y="41"/>
                </a:lnTo>
                <a:lnTo>
                  <a:pt x="5" y="38"/>
                </a:lnTo>
                <a:lnTo>
                  <a:pt x="2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2" y="15"/>
                </a:lnTo>
                <a:lnTo>
                  <a:pt x="5" y="11"/>
                </a:lnTo>
                <a:lnTo>
                  <a:pt x="10" y="7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75" name="Freeform 287"/>
          <p:cNvSpPr>
            <a:spLocks/>
          </p:cNvSpPr>
          <p:nvPr/>
        </p:nvSpPr>
        <p:spPr bwMode="auto">
          <a:xfrm>
            <a:off x="2078038" y="2298700"/>
            <a:ext cx="68262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6" y="0"/>
                </a:lnTo>
                <a:lnTo>
                  <a:pt x="42" y="2"/>
                </a:lnTo>
                <a:lnTo>
                  <a:pt x="46" y="5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5"/>
                </a:lnTo>
                <a:lnTo>
                  <a:pt x="42" y="48"/>
                </a:lnTo>
                <a:lnTo>
                  <a:pt x="36" y="48"/>
                </a:lnTo>
                <a:lnTo>
                  <a:pt x="29" y="49"/>
                </a:lnTo>
                <a:lnTo>
                  <a:pt x="24" y="48"/>
                </a:lnTo>
                <a:lnTo>
                  <a:pt x="18" y="48"/>
                </a:lnTo>
                <a:lnTo>
                  <a:pt x="14" y="45"/>
                </a:lnTo>
                <a:lnTo>
                  <a:pt x="10" y="41"/>
                </a:lnTo>
                <a:lnTo>
                  <a:pt x="5" y="38"/>
                </a:lnTo>
                <a:lnTo>
                  <a:pt x="2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2" y="15"/>
                </a:lnTo>
                <a:lnTo>
                  <a:pt x="5" y="11"/>
                </a:lnTo>
                <a:lnTo>
                  <a:pt x="10" y="7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76" name="Freeform 288"/>
          <p:cNvSpPr>
            <a:spLocks/>
          </p:cNvSpPr>
          <p:nvPr/>
        </p:nvSpPr>
        <p:spPr bwMode="auto">
          <a:xfrm>
            <a:off x="1997075" y="2305050"/>
            <a:ext cx="68263" cy="4603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6" y="2"/>
                </a:lnTo>
                <a:lnTo>
                  <a:pt x="42" y="4"/>
                </a:lnTo>
                <a:lnTo>
                  <a:pt x="46" y="5"/>
                </a:lnTo>
                <a:lnTo>
                  <a:pt x="51" y="8"/>
                </a:lnTo>
                <a:lnTo>
                  <a:pt x="55" y="12"/>
                </a:lnTo>
                <a:lnTo>
                  <a:pt x="58" y="16"/>
                </a:lnTo>
                <a:lnTo>
                  <a:pt x="59" y="21"/>
                </a:lnTo>
                <a:lnTo>
                  <a:pt x="61" y="26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6" y="46"/>
                </a:lnTo>
                <a:lnTo>
                  <a:pt x="42" y="48"/>
                </a:lnTo>
                <a:lnTo>
                  <a:pt x="36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4" y="46"/>
                </a:lnTo>
                <a:lnTo>
                  <a:pt x="8" y="43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6"/>
                </a:lnTo>
                <a:lnTo>
                  <a:pt x="1" y="21"/>
                </a:lnTo>
                <a:lnTo>
                  <a:pt x="2" y="16"/>
                </a:lnTo>
                <a:lnTo>
                  <a:pt x="5" y="12"/>
                </a:lnTo>
                <a:lnTo>
                  <a:pt x="8" y="8"/>
                </a:lnTo>
                <a:lnTo>
                  <a:pt x="14" y="5"/>
                </a:lnTo>
                <a:lnTo>
                  <a:pt x="18" y="4"/>
                </a:lnTo>
                <a:lnTo>
                  <a:pt x="24" y="2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77" name="Freeform 289"/>
          <p:cNvSpPr>
            <a:spLocks/>
          </p:cNvSpPr>
          <p:nvPr/>
        </p:nvSpPr>
        <p:spPr bwMode="auto">
          <a:xfrm>
            <a:off x="1997075" y="2305050"/>
            <a:ext cx="68263" cy="4603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6" y="2"/>
                </a:lnTo>
                <a:lnTo>
                  <a:pt x="42" y="4"/>
                </a:lnTo>
                <a:lnTo>
                  <a:pt x="46" y="5"/>
                </a:lnTo>
                <a:lnTo>
                  <a:pt x="51" y="8"/>
                </a:lnTo>
                <a:lnTo>
                  <a:pt x="55" y="12"/>
                </a:lnTo>
                <a:lnTo>
                  <a:pt x="58" y="16"/>
                </a:lnTo>
                <a:lnTo>
                  <a:pt x="59" y="21"/>
                </a:lnTo>
                <a:lnTo>
                  <a:pt x="61" y="26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6" y="46"/>
                </a:lnTo>
                <a:lnTo>
                  <a:pt x="42" y="48"/>
                </a:lnTo>
                <a:lnTo>
                  <a:pt x="36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4" y="46"/>
                </a:lnTo>
                <a:lnTo>
                  <a:pt x="8" y="43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6"/>
                </a:lnTo>
                <a:lnTo>
                  <a:pt x="1" y="21"/>
                </a:lnTo>
                <a:lnTo>
                  <a:pt x="2" y="16"/>
                </a:lnTo>
                <a:lnTo>
                  <a:pt x="5" y="12"/>
                </a:lnTo>
                <a:lnTo>
                  <a:pt x="8" y="8"/>
                </a:lnTo>
                <a:lnTo>
                  <a:pt x="14" y="5"/>
                </a:lnTo>
                <a:lnTo>
                  <a:pt x="18" y="4"/>
                </a:lnTo>
                <a:lnTo>
                  <a:pt x="24" y="2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78" name="Freeform 290"/>
          <p:cNvSpPr>
            <a:spLocks/>
          </p:cNvSpPr>
          <p:nvPr/>
        </p:nvSpPr>
        <p:spPr bwMode="auto">
          <a:xfrm>
            <a:off x="1924050" y="2308225"/>
            <a:ext cx="68263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8" y="15"/>
                </a:lnTo>
                <a:lnTo>
                  <a:pt x="60" y="19"/>
                </a:lnTo>
                <a:lnTo>
                  <a:pt x="60" y="24"/>
                </a:lnTo>
                <a:lnTo>
                  <a:pt x="60" y="30"/>
                </a:lnTo>
                <a:lnTo>
                  <a:pt x="58" y="34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3" y="45"/>
                </a:lnTo>
                <a:lnTo>
                  <a:pt x="9" y="41"/>
                </a:lnTo>
                <a:lnTo>
                  <a:pt x="6" y="38"/>
                </a:lnTo>
                <a:lnTo>
                  <a:pt x="3" y="34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79" name="Freeform 291"/>
          <p:cNvSpPr>
            <a:spLocks/>
          </p:cNvSpPr>
          <p:nvPr/>
        </p:nvSpPr>
        <p:spPr bwMode="auto">
          <a:xfrm>
            <a:off x="1924050" y="2308225"/>
            <a:ext cx="68263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8" y="15"/>
                </a:lnTo>
                <a:lnTo>
                  <a:pt x="60" y="19"/>
                </a:lnTo>
                <a:lnTo>
                  <a:pt x="60" y="24"/>
                </a:lnTo>
                <a:lnTo>
                  <a:pt x="60" y="30"/>
                </a:lnTo>
                <a:lnTo>
                  <a:pt x="58" y="34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3" y="45"/>
                </a:lnTo>
                <a:lnTo>
                  <a:pt x="9" y="41"/>
                </a:lnTo>
                <a:lnTo>
                  <a:pt x="6" y="38"/>
                </a:lnTo>
                <a:lnTo>
                  <a:pt x="3" y="34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80" name="Freeform 292"/>
          <p:cNvSpPr>
            <a:spLocks/>
          </p:cNvSpPr>
          <p:nvPr/>
        </p:nvSpPr>
        <p:spPr bwMode="auto">
          <a:xfrm>
            <a:off x="1858963" y="2308225"/>
            <a:ext cx="65087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6" y="15"/>
                </a:lnTo>
                <a:lnTo>
                  <a:pt x="59" y="19"/>
                </a:lnTo>
                <a:lnTo>
                  <a:pt x="59" y="24"/>
                </a:lnTo>
                <a:lnTo>
                  <a:pt x="59" y="30"/>
                </a:lnTo>
                <a:lnTo>
                  <a:pt x="56" y="34"/>
                </a:lnTo>
                <a:lnTo>
                  <a:pt x="54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2" y="49"/>
                </a:lnTo>
                <a:lnTo>
                  <a:pt x="18" y="48"/>
                </a:lnTo>
                <a:lnTo>
                  <a:pt x="12" y="45"/>
                </a:lnTo>
                <a:lnTo>
                  <a:pt x="8" y="41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1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2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81" name="Freeform 293"/>
          <p:cNvSpPr>
            <a:spLocks/>
          </p:cNvSpPr>
          <p:nvPr/>
        </p:nvSpPr>
        <p:spPr bwMode="auto">
          <a:xfrm>
            <a:off x="1858963" y="2308225"/>
            <a:ext cx="65087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6" y="15"/>
                </a:lnTo>
                <a:lnTo>
                  <a:pt x="59" y="19"/>
                </a:lnTo>
                <a:lnTo>
                  <a:pt x="59" y="24"/>
                </a:lnTo>
                <a:lnTo>
                  <a:pt x="59" y="30"/>
                </a:lnTo>
                <a:lnTo>
                  <a:pt x="56" y="34"/>
                </a:lnTo>
                <a:lnTo>
                  <a:pt x="54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2" y="49"/>
                </a:lnTo>
                <a:lnTo>
                  <a:pt x="18" y="48"/>
                </a:lnTo>
                <a:lnTo>
                  <a:pt x="12" y="45"/>
                </a:lnTo>
                <a:lnTo>
                  <a:pt x="8" y="41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1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2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82" name="Freeform 294"/>
          <p:cNvSpPr>
            <a:spLocks/>
          </p:cNvSpPr>
          <p:nvPr/>
        </p:nvSpPr>
        <p:spPr bwMode="auto">
          <a:xfrm>
            <a:off x="1776413" y="2317750"/>
            <a:ext cx="69850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3" y="7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6"/>
                </a:lnTo>
                <a:lnTo>
                  <a:pt x="37" y="48"/>
                </a:lnTo>
                <a:lnTo>
                  <a:pt x="31" y="49"/>
                </a:lnTo>
                <a:lnTo>
                  <a:pt x="24" y="48"/>
                </a:lnTo>
                <a:lnTo>
                  <a:pt x="19" y="46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7"/>
                </a:lnTo>
                <a:lnTo>
                  <a:pt x="14" y="3"/>
                </a:lnTo>
                <a:lnTo>
                  <a:pt x="19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83" name="Freeform 295"/>
          <p:cNvSpPr>
            <a:spLocks/>
          </p:cNvSpPr>
          <p:nvPr/>
        </p:nvSpPr>
        <p:spPr bwMode="auto">
          <a:xfrm>
            <a:off x="1776413" y="2317750"/>
            <a:ext cx="69850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3" y="7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6"/>
                </a:lnTo>
                <a:lnTo>
                  <a:pt x="37" y="48"/>
                </a:lnTo>
                <a:lnTo>
                  <a:pt x="31" y="49"/>
                </a:lnTo>
                <a:lnTo>
                  <a:pt x="24" y="48"/>
                </a:lnTo>
                <a:lnTo>
                  <a:pt x="19" y="46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7"/>
                </a:lnTo>
                <a:lnTo>
                  <a:pt x="14" y="3"/>
                </a:lnTo>
                <a:lnTo>
                  <a:pt x="19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84" name="Freeform 296"/>
          <p:cNvSpPr>
            <a:spLocks/>
          </p:cNvSpPr>
          <p:nvPr/>
        </p:nvSpPr>
        <p:spPr bwMode="auto">
          <a:xfrm>
            <a:off x="1695450" y="2308225"/>
            <a:ext cx="68263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8" y="15"/>
                </a:lnTo>
                <a:lnTo>
                  <a:pt x="60" y="19"/>
                </a:lnTo>
                <a:lnTo>
                  <a:pt x="61" y="24"/>
                </a:lnTo>
                <a:lnTo>
                  <a:pt x="60" y="30"/>
                </a:lnTo>
                <a:lnTo>
                  <a:pt x="58" y="34"/>
                </a:lnTo>
                <a:lnTo>
                  <a:pt x="56" y="38"/>
                </a:lnTo>
                <a:lnTo>
                  <a:pt x="53" y="41"/>
                </a:lnTo>
                <a:lnTo>
                  <a:pt x="47" y="45"/>
                </a:lnTo>
                <a:lnTo>
                  <a:pt x="43" y="48"/>
                </a:lnTo>
                <a:lnTo>
                  <a:pt x="37" y="49"/>
                </a:lnTo>
                <a:lnTo>
                  <a:pt x="32" y="49"/>
                </a:lnTo>
                <a:lnTo>
                  <a:pt x="24" y="49"/>
                </a:lnTo>
                <a:lnTo>
                  <a:pt x="19" y="48"/>
                </a:lnTo>
                <a:lnTo>
                  <a:pt x="14" y="45"/>
                </a:lnTo>
                <a:lnTo>
                  <a:pt x="10" y="41"/>
                </a:lnTo>
                <a:lnTo>
                  <a:pt x="6" y="38"/>
                </a:lnTo>
                <a:lnTo>
                  <a:pt x="3" y="34"/>
                </a:lnTo>
                <a:lnTo>
                  <a:pt x="2" y="30"/>
                </a:lnTo>
                <a:lnTo>
                  <a:pt x="0" y="24"/>
                </a:lnTo>
                <a:lnTo>
                  <a:pt x="2" y="19"/>
                </a:lnTo>
                <a:lnTo>
                  <a:pt x="3" y="15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9" y="2"/>
                </a:lnTo>
                <a:lnTo>
                  <a:pt x="24" y="0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85" name="Freeform 297"/>
          <p:cNvSpPr>
            <a:spLocks/>
          </p:cNvSpPr>
          <p:nvPr/>
        </p:nvSpPr>
        <p:spPr bwMode="auto">
          <a:xfrm>
            <a:off x="1695450" y="2308225"/>
            <a:ext cx="68263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8" y="15"/>
                </a:lnTo>
                <a:lnTo>
                  <a:pt x="60" y="19"/>
                </a:lnTo>
                <a:lnTo>
                  <a:pt x="61" y="24"/>
                </a:lnTo>
                <a:lnTo>
                  <a:pt x="60" y="30"/>
                </a:lnTo>
                <a:lnTo>
                  <a:pt x="58" y="34"/>
                </a:lnTo>
                <a:lnTo>
                  <a:pt x="56" y="38"/>
                </a:lnTo>
                <a:lnTo>
                  <a:pt x="53" y="41"/>
                </a:lnTo>
                <a:lnTo>
                  <a:pt x="47" y="45"/>
                </a:lnTo>
                <a:lnTo>
                  <a:pt x="43" y="48"/>
                </a:lnTo>
                <a:lnTo>
                  <a:pt x="37" y="49"/>
                </a:lnTo>
                <a:lnTo>
                  <a:pt x="32" y="49"/>
                </a:lnTo>
                <a:lnTo>
                  <a:pt x="24" y="49"/>
                </a:lnTo>
                <a:lnTo>
                  <a:pt x="19" y="48"/>
                </a:lnTo>
                <a:lnTo>
                  <a:pt x="14" y="45"/>
                </a:lnTo>
                <a:lnTo>
                  <a:pt x="10" y="41"/>
                </a:lnTo>
                <a:lnTo>
                  <a:pt x="6" y="38"/>
                </a:lnTo>
                <a:lnTo>
                  <a:pt x="3" y="34"/>
                </a:lnTo>
                <a:lnTo>
                  <a:pt x="2" y="30"/>
                </a:lnTo>
                <a:lnTo>
                  <a:pt x="0" y="24"/>
                </a:lnTo>
                <a:lnTo>
                  <a:pt x="2" y="19"/>
                </a:lnTo>
                <a:lnTo>
                  <a:pt x="3" y="15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9" y="2"/>
                </a:lnTo>
                <a:lnTo>
                  <a:pt x="24" y="0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86" name="Freeform 298"/>
          <p:cNvSpPr>
            <a:spLocks/>
          </p:cNvSpPr>
          <p:nvPr/>
        </p:nvSpPr>
        <p:spPr bwMode="auto">
          <a:xfrm>
            <a:off x="1622425" y="2295525"/>
            <a:ext cx="69850" cy="52388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6"/>
                </a:lnTo>
                <a:lnTo>
                  <a:pt x="55" y="10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8"/>
                </a:lnTo>
                <a:lnTo>
                  <a:pt x="30" y="48"/>
                </a:lnTo>
                <a:lnTo>
                  <a:pt x="24" y="48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0"/>
                </a:lnTo>
                <a:lnTo>
                  <a:pt x="8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87" name="Freeform 299"/>
          <p:cNvSpPr>
            <a:spLocks/>
          </p:cNvSpPr>
          <p:nvPr/>
        </p:nvSpPr>
        <p:spPr bwMode="auto">
          <a:xfrm>
            <a:off x="1622425" y="2295525"/>
            <a:ext cx="69850" cy="52388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6"/>
                </a:lnTo>
                <a:lnTo>
                  <a:pt x="55" y="10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8"/>
                </a:lnTo>
                <a:lnTo>
                  <a:pt x="30" y="48"/>
                </a:lnTo>
                <a:lnTo>
                  <a:pt x="24" y="48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0"/>
                </a:lnTo>
                <a:lnTo>
                  <a:pt x="8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88" name="Freeform 300"/>
          <p:cNvSpPr>
            <a:spLocks/>
          </p:cNvSpPr>
          <p:nvPr/>
        </p:nvSpPr>
        <p:spPr bwMode="auto">
          <a:xfrm>
            <a:off x="1557338" y="2274888"/>
            <a:ext cx="65087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3"/>
                </a:lnTo>
                <a:lnTo>
                  <a:pt x="51" y="7"/>
                </a:lnTo>
                <a:lnTo>
                  <a:pt x="54" y="10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2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10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89" name="Freeform 301"/>
          <p:cNvSpPr>
            <a:spLocks/>
          </p:cNvSpPr>
          <p:nvPr/>
        </p:nvSpPr>
        <p:spPr bwMode="auto">
          <a:xfrm>
            <a:off x="1557338" y="2274888"/>
            <a:ext cx="65087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3"/>
                </a:lnTo>
                <a:lnTo>
                  <a:pt x="51" y="7"/>
                </a:lnTo>
                <a:lnTo>
                  <a:pt x="54" y="10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2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10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90" name="Freeform 302"/>
          <p:cNvSpPr>
            <a:spLocks/>
          </p:cNvSpPr>
          <p:nvPr/>
        </p:nvSpPr>
        <p:spPr bwMode="auto">
          <a:xfrm>
            <a:off x="1455738" y="2139950"/>
            <a:ext cx="69850" cy="36513"/>
          </a:xfrm>
          <a:custGeom>
            <a:avLst/>
            <a:gdLst>
              <a:gd name="T0" fmla="*/ 2147483647 w 61"/>
              <a:gd name="T1" fmla="*/ 0 h 35"/>
              <a:gd name="T2" fmla="*/ 2147483647 w 61"/>
              <a:gd name="T3" fmla="*/ 0 h 35"/>
              <a:gd name="T4" fmla="*/ 2147483647 w 61"/>
              <a:gd name="T5" fmla="*/ 2147483647 h 35"/>
              <a:gd name="T6" fmla="*/ 2147483647 w 61"/>
              <a:gd name="T7" fmla="*/ 2147483647 h 35"/>
              <a:gd name="T8" fmla="*/ 2147483647 w 61"/>
              <a:gd name="T9" fmla="*/ 2147483647 h 35"/>
              <a:gd name="T10" fmla="*/ 2147483647 w 61"/>
              <a:gd name="T11" fmla="*/ 2147483647 h 35"/>
              <a:gd name="T12" fmla="*/ 2147483647 w 61"/>
              <a:gd name="T13" fmla="*/ 2147483647 h 35"/>
              <a:gd name="T14" fmla="*/ 2147483647 w 61"/>
              <a:gd name="T15" fmla="*/ 2147483647 h 35"/>
              <a:gd name="T16" fmla="*/ 2147483647 w 61"/>
              <a:gd name="T17" fmla="*/ 2147483647 h 35"/>
              <a:gd name="T18" fmla="*/ 2147483647 w 61"/>
              <a:gd name="T19" fmla="*/ 2147483647 h 35"/>
              <a:gd name="T20" fmla="*/ 2147483647 w 61"/>
              <a:gd name="T21" fmla="*/ 2147483647 h 35"/>
              <a:gd name="T22" fmla="*/ 2147483647 w 61"/>
              <a:gd name="T23" fmla="*/ 2147483647 h 35"/>
              <a:gd name="T24" fmla="*/ 2147483647 w 61"/>
              <a:gd name="T25" fmla="*/ 2147483647 h 35"/>
              <a:gd name="T26" fmla="*/ 2147483647 w 61"/>
              <a:gd name="T27" fmla="*/ 2147483647 h 35"/>
              <a:gd name="T28" fmla="*/ 2147483647 w 61"/>
              <a:gd name="T29" fmla="*/ 2147483647 h 35"/>
              <a:gd name="T30" fmla="*/ 2147483647 w 61"/>
              <a:gd name="T31" fmla="*/ 2147483647 h 35"/>
              <a:gd name="T32" fmla="*/ 2147483647 w 61"/>
              <a:gd name="T33" fmla="*/ 2147483647 h 35"/>
              <a:gd name="T34" fmla="*/ 2147483647 w 61"/>
              <a:gd name="T35" fmla="*/ 2147483647 h 35"/>
              <a:gd name="T36" fmla="*/ 2147483647 w 61"/>
              <a:gd name="T37" fmla="*/ 2147483647 h 35"/>
              <a:gd name="T38" fmla="*/ 2147483647 w 61"/>
              <a:gd name="T39" fmla="*/ 2147483647 h 35"/>
              <a:gd name="T40" fmla="*/ 2147483647 w 61"/>
              <a:gd name="T41" fmla="*/ 2147483647 h 35"/>
              <a:gd name="T42" fmla="*/ 2147483647 w 61"/>
              <a:gd name="T43" fmla="*/ 2147483647 h 35"/>
              <a:gd name="T44" fmla="*/ 2147483647 w 61"/>
              <a:gd name="T45" fmla="*/ 2147483647 h 35"/>
              <a:gd name="T46" fmla="*/ 2147483647 w 61"/>
              <a:gd name="T47" fmla="*/ 2147483647 h 35"/>
              <a:gd name="T48" fmla="*/ 0 w 61"/>
              <a:gd name="T49" fmla="*/ 2147483647 h 35"/>
              <a:gd name="T50" fmla="*/ 2147483647 w 61"/>
              <a:gd name="T51" fmla="*/ 2147483647 h 35"/>
              <a:gd name="T52" fmla="*/ 2147483647 w 61"/>
              <a:gd name="T53" fmla="*/ 2147483647 h 35"/>
              <a:gd name="T54" fmla="*/ 2147483647 w 61"/>
              <a:gd name="T55" fmla="*/ 2147483647 h 35"/>
              <a:gd name="T56" fmla="*/ 2147483647 w 61"/>
              <a:gd name="T57" fmla="*/ 2147483647 h 35"/>
              <a:gd name="T58" fmla="*/ 2147483647 w 61"/>
              <a:gd name="T59" fmla="*/ 2147483647 h 35"/>
              <a:gd name="T60" fmla="*/ 2147483647 w 61"/>
              <a:gd name="T61" fmla="*/ 2147483647 h 35"/>
              <a:gd name="T62" fmla="*/ 2147483647 w 61"/>
              <a:gd name="T63" fmla="*/ 0 h 35"/>
              <a:gd name="T64" fmla="*/ 2147483647 w 61"/>
              <a:gd name="T65" fmla="*/ 0 h 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35"/>
              <a:gd name="T101" fmla="*/ 61 w 61"/>
              <a:gd name="T102" fmla="*/ 35 h 3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35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5"/>
                </a:lnTo>
                <a:lnTo>
                  <a:pt x="56" y="8"/>
                </a:lnTo>
                <a:lnTo>
                  <a:pt x="59" y="11"/>
                </a:lnTo>
                <a:lnTo>
                  <a:pt x="60" y="14"/>
                </a:lnTo>
                <a:lnTo>
                  <a:pt x="61" y="18"/>
                </a:lnTo>
                <a:lnTo>
                  <a:pt x="60" y="21"/>
                </a:lnTo>
                <a:lnTo>
                  <a:pt x="59" y="24"/>
                </a:lnTo>
                <a:lnTo>
                  <a:pt x="56" y="27"/>
                </a:lnTo>
                <a:lnTo>
                  <a:pt x="51" y="29"/>
                </a:lnTo>
                <a:lnTo>
                  <a:pt x="47" y="32"/>
                </a:lnTo>
                <a:lnTo>
                  <a:pt x="43" y="33"/>
                </a:lnTo>
                <a:lnTo>
                  <a:pt x="37" y="33"/>
                </a:lnTo>
                <a:lnTo>
                  <a:pt x="30" y="35"/>
                </a:lnTo>
                <a:lnTo>
                  <a:pt x="24" y="33"/>
                </a:lnTo>
                <a:lnTo>
                  <a:pt x="19" y="33"/>
                </a:lnTo>
                <a:lnTo>
                  <a:pt x="15" y="32"/>
                </a:lnTo>
                <a:lnTo>
                  <a:pt x="9" y="29"/>
                </a:lnTo>
                <a:lnTo>
                  <a:pt x="6" y="27"/>
                </a:lnTo>
                <a:lnTo>
                  <a:pt x="3" y="24"/>
                </a:lnTo>
                <a:lnTo>
                  <a:pt x="2" y="21"/>
                </a:lnTo>
                <a:lnTo>
                  <a:pt x="0" y="18"/>
                </a:lnTo>
                <a:lnTo>
                  <a:pt x="2" y="14"/>
                </a:lnTo>
                <a:lnTo>
                  <a:pt x="3" y="11"/>
                </a:lnTo>
                <a:lnTo>
                  <a:pt x="6" y="8"/>
                </a:lnTo>
                <a:lnTo>
                  <a:pt x="9" y="5"/>
                </a:lnTo>
                <a:lnTo>
                  <a:pt x="15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91" name="Freeform 303"/>
          <p:cNvSpPr>
            <a:spLocks/>
          </p:cNvSpPr>
          <p:nvPr/>
        </p:nvSpPr>
        <p:spPr bwMode="auto">
          <a:xfrm>
            <a:off x="1455738" y="2139950"/>
            <a:ext cx="69850" cy="36513"/>
          </a:xfrm>
          <a:custGeom>
            <a:avLst/>
            <a:gdLst>
              <a:gd name="T0" fmla="*/ 2147483647 w 61"/>
              <a:gd name="T1" fmla="*/ 0 h 35"/>
              <a:gd name="T2" fmla="*/ 2147483647 w 61"/>
              <a:gd name="T3" fmla="*/ 0 h 35"/>
              <a:gd name="T4" fmla="*/ 2147483647 w 61"/>
              <a:gd name="T5" fmla="*/ 2147483647 h 35"/>
              <a:gd name="T6" fmla="*/ 2147483647 w 61"/>
              <a:gd name="T7" fmla="*/ 2147483647 h 35"/>
              <a:gd name="T8" fmla="*/ 2147483647 w 61"/>
              <a:gd name="T9" fmla="*/ 2147483647 h 35"/>
              <a:gd name="T10" fmla="*/ 2147483647 w 61"/>
              <a:gd name="T11" fmla="*/ 2147483647 h 35"/>
              <a:gd name="T12" fmla="*/ 2147483647 w 61"/>
              <a:gd name="T13" fmla="*/ 2147483647 h 35"/>
              <a:gd name="T14" fmla="*/ 2147483647 w 61"/>
              <a:gd name="T15" fmla="*/ 2147483647 h 35"/>
              <a:gd name="T16" fmla="*/ 2147483647 w 61"/>
              <a:gd name="T17" fmla="*/ 2147483647 h 35"/>
              <a:gd name="T18" fmla="*/ 2147483647 w 61"/>
              <a:gd name="T19" fmla="*/ 2147483647 h 35"/>
              <a:gd name="T20" fmla="*/ 2147483647 w 61"/>
              <a:gd name="T21" fmla="*/ 2147483647 h 35"/>
              <a:gd name="T22" fmla="*/ 2147483647 w 61"/>
              <a:gd name="T23" fmla="*/ 2147483647 h 35"/>
              <a:gd name="T24" fmla="*/ 2147483647 w 61"/>
              <a:gd name="T25" fmla="*/ 2147483647 h 35"/>
              <a:gd name="T26" fmla="*/ 2147483647 w 61"/>
              <a:gd name="T27" fmla="*/ 2147483647 h 35"/>
              <a:gd name="T28" fmla="*/ 2147483647 w 61"/>
              <a:gd name="T29" fmla="*/ 2147483647 h 35"/>
              <a:gd name="T30" fmla="*/ 2147483647 w 61"/>
              <a:gd name="T31" fmla="*/ 2147483647 h 35"/>
              <a:gd name="T32" fmla="*/ 2147483647 w 61"/>
              <a:gd name="T33" fmla="*/ 2147483647 h 35"/>
              <a:gd name="T34" fmla="*/ 2147483647 w 61"/>
              <a:gd name="T35" fmla="*/ 2147483647 h 35"/>
              <a:gd name="T36" fmla="*/ 2147483647 w 61"/>
              <a:gd name="T37" fmla="*/ 2147483647 h 35"/>
              <a:gd name="T38" fmla="*/ 2147483647 w 61"/>
              <a:gd name="T39" fmla="*/ 2147483647 h 35"/>
              <a:gd name="T40" fmla="*/ 2147483647 w 61"/>
              <a:gd name="T41" fmla="*/ 2147483647 h 35"/>
              <a:gd name="T42" fmla="*/ 2147483647 w 61"/>
              <a:gd name="T43" fmla="*/ 2147483647 h 35"/>
              <a:gd name="T44" fmla="*/ 2147483647 w 61"/>
              <a:gd name="T45" fmla="*/ 2147483647 h 35"/>
              <a:gd name="T46" fmla="*/ 2147483647 w 61"/>
              <a:gd name="T47" fmla="*/ 2147483647 h 35"/>
              <a:gd name="T48" fmla="*/ 0 w 61"/>
              <a:gd name="T49" fmla="*/ 2147483647 h 35"/>
              <a:gd name="T50" fmla="*/ 2147483647 w 61"/>
              <a:gd name="T51" fmla="*/ 2147483647 h 35"/>
              <a:gd name="T52" fmla="*/ 2147483647 w 61"/>
              <a:gd name="T53" fmla="*/ 2147483647 h 35"/>
              <a:gd name="T54" fmla="*/ 2147483647 w 61"/>
              <a:gd name="T55" fmla="*/ 2147483647 h 35"/>
              <a:gd name="T56" fmla="*/ 2147483647 w 61"/>
              <a:gd name="T57" fmla="*/ 2147483647 h 35"/>
              <a:gd name="T58" fmla="*/ 2147483647 w 61"/>
              <a:gd name="T59" fmla="*/ 2147483647 h 35"/>
              <a:gd name="T60" fmla="*/ 2147483647 w 61"/>
              <a:gd name="T61" fmla="*/ 2147483647 h 35"/>
              <a:gd name="T62" fmla="*/ 2147483647 w 61"/>
              <a:gd name="T63" fmla="*/ 0 h 35"/>
              <a:gd name="T64" fmla="*/ 2147483647 w 61"/>
              <a:gd name="T65" fmla="*/ 0 h 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35"/>
              <a:gd name="T101" fmla="*/ 61 w 61"/>
              <a:gd name="T102" fmla="*/ 35 h 3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35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5"/>
                </a:lnTo>
                <a:lnTo>
                  <a:pt x="56" y="8"/>
                </a:lnTo>
                <a:lnTo>
                  <a:pt x="59" y="11"/>
                </a:lnTo>
                <a:lnTo>
                  <a:pt x="60" y="14"/>
                </a:lnTo>
                <a:lnTo>
                  <a:pt x="61" y="18"/>
                </a:lnTo>
                <a:lnTo>
                  <a:pt x="60" y="21"/>
                </a:lnTo>
                <a:lnTo>
                  <a:pt x="59" y="24"/>
                </a:lnTo>
                <a:lnTo>
                  <a:pt x="56" y="27"/>
                </a:lnTo>
                <a:lnTo>
                  <a:pt x="51" y="29"/>
                </a:lnTo>
                <a:lnTo>
                  <a:pt x="47" y="32"/>
                </a:lnTo>
                <a:lnTo>
                  <a:pt x="43" y="33"/>
                </a:lnTo>
                <a:lnTo>
                  <a:pt x="37" y="33"/>
                </a:lnTo>
                <a:lnTo>
                  <a:pt x="30" y="35"/>
                </a:lnTo>
                <a:lnTo>
                  <a:pt x="24" y="33"/>
                </a:lnTo>
                <a:lnTo>
                  <a:pt x="19" y="33"/>
                </a:lnTo>
                <a:lnTo>
                  <a:pt x="15" y="32"/>
                </a:lnTo>
                <a:lnTo>
                  <a:pt x="9" y="29"/>
                </a:lnTo>
                <a:lnTo>
                  <a:pt x="6" y="27"/>
                </a:lnTo>
                <a:lnTo>
                  <a:pt x="3" y="24"/>
                </a:lnTo>
                <a:lnTo>
                  <a:pt x="2" y="21"/>
                </a:lnTo>
                <a:lnTo>
                  <a:pt x="0" y="18"/>
                </a:lnTo>
                <a:lnTo>
                  <a:pt x="2" y="14"/>
                </a:lnTo>
                <a:lnTo>
                  <a:pt x="3" y="11"/>
                </a:lnTo>
                <a:lnTo>
                  <a:pt x="6" y="8"/>
                </a:lnTo>
                <a:lnTo>
                  <a:pt x="9" y="5"/>
                </a:lnTo>
                <a:lnTo>
                  <a:pt x="15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92" name="Freeform 304"/>
          <p:cNvSpPr>
            <a:spLocks/>
          </p:cNvSpPr>
          <p:nvPr/>
        </p:nvSpPr>
        <p:spPr bwMode="auto">
          <a:xfrm>
            <a:off x="1409700" y="2092325"/>
            <a:ext cx="66675" cy="50800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2147483647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2147483647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0" y="0"/>
                </a:moveTo>
                <a:lnTo>
                  <a:pt x="37" y="1"/>
                </a:lnTo>
                <a:lnTo>
                  <a:pt x="43" y="1"/>
                </a:lnTo>
                <a:lnTo>
                  <a:pt x="47" y="4"/>
                </a:lnTo>
                <a:lnTo>
                  <a:pt x="51" y="7"/>
                </a:lnTo>
                <a:lnTo>
                  <a:pt x="56" y="11"/>
                </a:lnTo>
                <a:lnTo>
                  <a:pt x="59" y="15"/>
                </a:lnTo>
                <a:lnTo>
                  <a:pt x="60" y="20"/>
                </a:lnTo>
                <a:lnTo>
                  <a:pt x="61" y="25"/>
                </a:lnTo>
                <a:lnTo>
                  <a:pt x="60" y="29"/>
                </a:lnTo>
                <a:lnTo>
                  <a:pt x="59" y="34"/>
                </a:lnTo>
                <a:lnTo>
                  <a:pt x="56" y="37"/>
                </a:lnTo>
                <a:lnTo>
                  <a:pt x="51" y="42"/>
                </a:lnTo>
                <a:lnTo>
                  <a:pt x="47" y="45"/>
                </a:lnTo>
                <a:lnTo>
                  <a:pt x="43" y="47"/>
                </a:lnTo>
                <a:lnTo>
                  <a:pt x="37" y="48"/>
                </a:lnTo>
                <a:lnTo>
                  <a:pt x="30" y="48"/>
                </a:lnTo>
                <a:lnTo>
                  <a:pt x="24" y="48"/>
                </a:lnTo>
                <a:lnTo>
                  <a:pt x="19" y="47"/>
                </a:lnTo>
                <a:lnTo>
                  <a:pt x="15" y="45"/>
                </a:lnTo>
                <a:lnTo>
                  <a:pt x="10" y="42"/>
                </a:lnTo>
                <a:lnTo>
                  <a:pt x="6" y="37"/>
                </a:lnTo>
                <a:lnTo>
                  <a:pt x="3" y="34"/>
                </a:lnTo>
                <a:lnTo>
                  <a:pt x="2" y="29"/>
                </a:lnTo>
                <a:lnTo>
                  <a:pt x="0" y="25"/>
                </a:lnTo>
                <a:lnTo>
                  <a:pt x="2" y="20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5" y="4"/>
                </a:lnTo>
                <a:lnTo>
                  <a:pt x="19" y="1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93" name="Freeform 305"/>
          <p:cNvSpPr>
            <a:spLocks/>
          </p:cNvSpPr>
          <p:nvPr/>
        </p:nvSpPr>
        <p:spPr bwMode="auto">
          <a:xfrm>
            <a:off x="1409700" y="2092325"/>
            <a:ext cx="66675" cy="50800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2147483647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2147483647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0" y="0"/>
                </a:moveTo>
                <a:lnTo>
                  <a:pt x="37" y="1"/>
                </a:lnTo>
                <a:lnTo>
                  <a:pt x="43" y="1"/>
                </a:lnTo>
                <a:lnTo>
                  <a:pt x="47" y="4"/>
                </a:lnTo>
                <a:lnTo>
                  <a:pt x="51" y="7"/>
                </a:lnTo>
                <a:lnTo>
                  <a:pt x="56" y="11"/>
                </a:lnTo>
                <a:lnTo>
                  <a:pt x="59" y="15"/>
                </a:lnTo>
                <a:lnTo>
                  <a:pt x="60" y="20"/>
                </a:lnTo>
                <a:lnTo>
                  <a:pt x="61" y="25"/>
                </a:lnTo>
                <a:lnTo>
                  <a:pt x="60" y="29"/>
                </a:lnTo>
                <a:lnTo>
                  <a:pt x="59" y="34"/>
                </a:lnTo>
                <a:lnTo>
                  <a:pt x="56" y="37"/>
                </a:lnTo>
                <a:lnTo>
                  <a:pt x="51" y="42"/>
                </a:lnTo>
                <a:lnTo>
                  <a:pt x="47" y="45"/>
                </a:lnTo>
                <a:lnTo>
                  <a:pt x="43" y="47"/>
                </a:lnTo>
                <a:lnTo>
                  <a:pt x="37" y="48"/>
                </a:lnTo>
                <a:lnTo>
                  <a:pt x="30" y="48"/>
                </a:lnTo>
                <a:lnTo>
                  <a:pt x="24" y="48"/>
                </a:lnTo>
                <a:lnTo>
                  <a:pt x="19" y="47"/>
                </a:lnTo>
                <a:lnTo>
                  <a:pt x="15" y="45"/>
                </a:lnTo>
                <a:lnTo>
                  <a:pt x="10" y="42"/>
                </a:lnTo>
                <a:lnTo>
                  <a:pt x="6" y="37"/>
                </a:lnTo>
                <a:lnTo>
                  <a:pt x="3" y="34"/>
                </a:lnTo>
                <a:lnTo>
                  <a:pt x="2" y="29"/>
                </a:lnTo>
                <a:lnTo>
                  <a:pt x="0" y="25"/>
                </a:lnTo>
                <a:lnTo>
                  <a:pt x="2" y="20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5" y="4"/>
                </a:lnTo>
                <a:lnTo>
                  <a:pt x="19" y="1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94" name="Freeform 306"/>
          <p:cNvSpPr>
            <a:spLocks/>
          </p:cNvSpPr>
          <p:nvPr/>
        </p:nvSpPr>
        <p:spPr bwMode="auto">
          <a:xfrm>
            <a:off x="1335088" y="2063750"/>
            <a:ext cx="66675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5" y="10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0"/>
                </a:lnTo>
                <a:lnTo>
                  <a:pt x="9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95" name="Freeform 307"/>
          <p:cNvSpPr>
            <a:spLocks/>
          </p:cNvSpPr>
          <p:nvPr/>
        </p:nvSpPr>
        <p:spPr bwMode="auto">
          <a:xfrm>
            <a:off x="1335088" y="2063750"/>
            <a:ext cx="66675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5" y="10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0"/>
                </a:lnTo>
                <a:lnTo>
                  <a:pt x="9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96" name="Freeform 308"/>
          <p:cNvSpPr>
            <a:spLocks/>
          </p:cNvSpPr>
          <p:nvPr/>
        </p:nvSpPr>
        <p:spPr bwMode="auto">
          <a:xfrm>
            <a:off x="1252538" y="2082800"/>
            <a:ext cx="69850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0" y="23"/>
                </a:lnTo>
                <a:lnTo>
                  <a:pt x="60" y="30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9" y="41"/>
                </a:lnTo>
                <a:lnTo>
                  <a:pt x="6" y="37"/>
                </a:lnTo>
                <a:lnTo>
                  <a:pt x="3" y="33"/>
                </a:lnTo>
                <a:lnTo>
                  <a:pt x="0" y="30"/>
                </a:lnTo>
                <a:lnTo>
                  <a:pt x="0" y="23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8"/>
                </a:lnTo>
                <a:lnTo>
                  <a:pt x="13" y="4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97" name="Freeform 309"/>
          <p:cNvSpPr>
            <a:spLocks/>
          </p:cNvSpPr>
          <p:nvPr/>
        </p:nvSpPr>
        <p:spPr bwMode="auto">
          <a:xfrm>
            <a:off x="1252538" y="2082800"/>
            <a:ext cx="69850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0" y="23"/>
                </a:lnTo>
                <a:lnTo>
                  <a:pt x="60" y="30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9" y="41"/>
                </a:lnTo>
                <a:lnTo>
                  <a:pt x="6" y="37"/>
                </a:lnTo>
                <a:lnTo>
                  <a:pt x="3" y="33"/>
                </a:lnTo>
                <a:lnTo>
                  <a:pt x="0" y="30"/>
                </a:lnTo>
                <a:lnTo>
                  <a:pt x="0" y="23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8"/>
                </a:lnTo>
                <a:lnTo>
                  <a:pt x="13" y="4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98" name="Freeform 310"/>
          <p:cNvSpPr>
            <a:spLocks/>
          </p:cNvSpPr>
          <p:nvPr/>
        </p:nvSpPr>
        <p:spPr bwMode="auto">
          <a:xfrm>
            <a:off x="1204913" y="2119313"/>
            <a:ext cx="68262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3" y="46"/>
                </a:lnTo>
                <a:lnTo>
                  <a:pt x="37" y="48"/>
                </a:lnTo>
                <a:lnTo>
                  <a:pt x="30" y="49"/>
                </a:lnTo>
                <a:lnTo>
                  <a:pt x="24" y="48"/>
                </a:lnTo>
                <a:lnTo>
                  <a:pt x="18" y="46"/>
                </a:lnTo>
                <a:lnTo>
                  <a:pt x="14" y="45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599" name="Freeform 311"/>
          <p:cNvSpPr>
            <a:spLocks/>
          </p:cNvSpPr>
          <p:nvPr/>
        </p:nvSpPr>
        <p:spPr bwMode="auto">
          <a:xfrm>
            <a:off x="1204913" y="2119313"/>
            <a:ext cx="68262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3" y="46"/>
                </a:lnTo>
                <a:lnTo>
                  <a:pt x="37" y="48"/>
                </a:lnTo>
                <a:lnTo>
                  <a:pt x="30" y="49"/>
                </a:lnTo>
                <a:lnTo>
                  <a:pt x="24" y="48"/>
                </a:lnTo>
                <a:lnTo>
                  <a:pt x="18" y="46"/>
                </a:lnTo>
                <a:lnTo>
                  <a:pt x="14" y="45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00" name="Freeform 312"/>
          <p:cNvSpPr>
            <a:spLocks/>
          </p:cNvSpPr>
          <p:nvPr/>
        </p:nvSpPr>
        <p:spPr bwMode="auto">
          <a:xfrm>
            <a:off x="1174750" y="2179638"/>
            <a:ext cx="68263" cy="49212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2147483647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2147483647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1"/>
                </a:lnTo>
                <a:lnTo>
                  <a:pt x="41" y="3"/>
                </a:lnTo>
                <a:lnTo>
                  <a:pt x="47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6" y="37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4"/>
                </a:lnTo>
                <a:lnTo>
                  <a:pt x="19" y="3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01" name="Freeform 313"/>
          <p:cNvSpPr>
            <a:spLocks/>
          </p:cNvSpPr>
          <p:nvPr/>
        </p:nvSpPr>
        <p:spPr bwMode="auto">
          <a:xfrm>
            <a:off x="1174750" y="2179638"/>
            <a:ext cx="68263" cy="49212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2147483647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2147483647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1"/>
                </a:lnTo>
                <a:lnTo>
                  <a:pt x="41" y="3"/>
                </a:lnTo>
                <a:lnTo>
                  <a:pt x="47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6" y="37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4"/>
                </a:lnTo>
                <a:lnTo>
                  <a:pt x="19" y="3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02" name="Freeform 314"/>
          <p:cNvSpPr>
            <a:spLocks/>
          </p:cNvSpPr>
          <p:nvPr/>
        </p:nvSpPr>
        <p:spPr bwMode="auto">
          <a:xfrm>
            <a:off x="1163638" y="2238375"/>
            <a:ext cx="69850" cy="46038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4"/>
                </a:lnTo>
                <a:lnTo>
                  <a:pt x="51" y="7"/>
                </a:lnTo>
                <a:lnTo>
                  <a:pt x="54" y="10"/>
                </a:lnTo>
                <a:lnTo>
                  <a:pt x="57" y="15"/>
                </a:lnTo>
                <a:lnTo>
                  <a:pt x="58" y="19"/>
                </a:lnTo>
                <a:lnTo>
                  <a:pt x="60" y="24"/>
                </a:lnTo>
                <a:lnTo>
                  <a:pt x="58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5"/>
                </a:lnTo>
                <a:lnTo>
                  <a:pt x="41" y="46"/>
                </a:lnTo>
                <a:lnTo>
                  <a:pt x="36" y="48"/>
                </a:lnTo>
                <a:lnTo>
                  <a:pt x="30" y="48"/>
                </a:lnTo>
                <a:lnTo>
                  <a:pt x="23" y="48"/>
                </a:lnTo>
                <a:lnTo>
                  <a:pt x="17" y="46"/>
                </a:lnTo>
                <a:lnTo>
                  <a:pt x="13" y="45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4" y="10"/>
                </a:lnTo>
                <a:lnTo>
                  <a:pt x="9" y="7"/>
                </a:lnTo>
                <a:lnTo>
                  <a:pt x="13" y="4"/>
                </a:lnTo>
                <a:lnTo>
                  <a:pt x="17" y="2"/>
                </a:lnTo>
                <a:lnTo>
                  <a:pt x="23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03" name="Freeform 315"/>
          <p:cNvSpPr>
            <a:spLocks/>
          </p:cNvSpPr>
          <p:nvPr/>
        </p:nvSpPr>
        <p:spPr bwMode="auto">
          <a:xfrm>
            <a:off x="1163638" y="2238375"/>
            <a:ext cx="69850" cy="46038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4"/>
                </a:lnTo>
                <a:lnTo>
                  <a:pt x="51" y="7"/>
                </a:lnTo>
                <a:lnTo>
                  <a:pt x="54" y="10"/>
                </a:lnTo>
                <a:lnTo>
                  <a:pt x="57" y="15"/>
                </a:lnTo>
                <a:lnTo>
                  <a:pt x="58" y="19"/>
                </a:lnTo>
                <a:lnTo>
                  <a:pt x="60" y="24"/>
                </a:lnTo>
                <a:lnTo>
                  <a:pt x="58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5"/>
                </a:lnTo>
                <a:lnTo>
                  <a:pt x="41" y="46"/>
                </a:lnTo>
                <a:lnTo>
                  <a:pt x="36" y="48"/>
                </a:lnTo>
                <a:lnTo>
                  <a:pt x="30" y="48"/>
                </a:lnTo>
                <a:lnTo>
                  <a:pt x="23" y="48"/>
                </a:lnTo>
                <a:lnTo>
                  <a:pt x="17" y="46"/>
                </a:lnTo>
                <a:lnTo>
                  <a:pt x="13" y="45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4" y="10"/>
                </a:lnTo>
                <a:lnTo>
                  <a:pt x="9" y="7"/>
                </a:lnTo>
                <a:lnTo>
                  <a:pt x="13" y="4"/>
                </a:lnTo>
                <a:lnTo>
                  <a:pt x="17" y="2"/>
                </a:lnTo>
                <a:lnTo>
                  <a:pt x="23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04" name="Freeform 316"/>
          <p:cNvSpPr>
            <a:spLocks/>
          </p:cNvSpPr>
          <p:nvPr/>
        </p:nvSpPr>
        <p:spPr bwMode="auto">
          <a:xfrm>
            <a:off x="1155700" y="2298700"/>
            <a:ext cx="68263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3"/>
                </a:lnTo>
                <a:lnTo>
                  <a:pt x="52" y="7"/>
                </a:lnTo>
                <a:lnTo>
                  <a:pt x="56" y="11"/>
                </a:lnTo>
                <a:lnTo>
                  <a:pt x="59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5"/>
                </a:lnTo>
                <a:lnTo>
                  <a:pt x="42" y="46"/>
                </a:lnTo>
                <a:lnTo>
                  <a:pt x="36" y="48"/>
                </a:lnTo>
                <a:lnTo>
                  <a:pt x="30" y="49"/>
                </a:lnTo>
                <a:lnTo>
                  <a:pt x="25" y="48"/>
                </a:lnTo>
                <a:lnTo>
                  <a:pt x="19" y="46"/>
                </a:lnTo>
                <a:lnTo>
                  <a:pt x="13" y="45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05" name="Freeform 317"/>
          <p:cNvSpPr>
            <a:spLocks/>
          </p:cNvSpPr>
          <p:nvPr/>
        </p:nvSpPr>
        <p:spPr bwMode="auto">
          <a:xfrm>
            <a:off x="1155700" y="2298700"/>
            <a:ext cx="68263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3"/>
                </a:lnTo>
                <a:lnTo>
                  <a:pt x="52" y="7"/>
                </a:lnTo>
                <a:lnTo>
                  <a:pt x="56" y="11"/>
                </a:lnTo>
                <a:lnTo>
                  <a:pt x="59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5"/>
                </a:lnTo>
                <a:lnTo>
                  <a:pt x="42" y="46"/>
                </a:lnTo>
                <a:lnTo>
                  <a:pt x="36" y="48"/>
                </a:lnTo>
                <a:lnTo>
                  <a:pt x="30" y="49"/>
                </a:lnTo>
                <a:lnTo>
                  <a:pt x="25" y="48"/>
                </a:lnTo>
                <a:lnTo>
                  <a:pt x="19" y="46"/>
                </a:lnTo>
                <a:lnTo>
                  <a:pt x="13" y="45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06" name="Freeform 318"/>
          <p:cNvSpPr>
            <a:spLocks/>
          </p:cNvSpPr>
          <p:nvPr/>
        </p:nvSpPr>
        <p:spPr bwMode="auto">
          <a:xfrm>
            <a:off x="1512888" y="2473325"/>
            <a:ext cx="68262" cy="49213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4" y="10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7"/>
                </a:lnTo>
                <a:lnTo>
                  <a:pt x="30" y="47"/>
                </a:lnTo>
                <a:lnTo>
                  <a:pt x="23" y="47"/>
                </a:lnTo>
                <a:lnTo>
                  <a:pt x="18" y="46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0"/>
                </a:lnTo>
                <a:lnTo>
                  <a:pt x="9" y="6"/>
                </a:lnTo>
                <a:lnTo>
                  <a:pt x="13" y="3"/>
                </a:lnTo>
                <a:lnTo>
                  <a:pt x="18" y="2"/>
                </a:lnTo>
                <a:lnTo>
                  <a:pt x="23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07" name="Freeform 319"/>
          <p:cNvSpPr>
            <a:spLocks/>
          </p:cNvSpPr>
          <p:nvPr/>
        </p:nvSpPr>
        <p:spPr bwMode="auto">
          <a:xfrm>
            <a:off x="1512888" y="2473325"/>
            <a:ext cx="68262" cy="49213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4" y="10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7"/>
                </a:lnTo>
                <a:lnTo>
                  <a:pt x="30" y="47"/>
                </a:lnTo>
                <a:lnTo>
                  <a:pt x="23" y="47"/>
                </a:lnTo>
                <a:lnTo>
                  <a:pt x="18" y="46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0"/>
                </a:lnTo>
                <a:lnTo>
                  <a:pt x="9" y="6"/>
                </a:lnTo>
                <a:lnTo>
                  <a:pt x="13" y="3"/>
                </a:lnTo>
                <a:lnTo>
                  <a:pt x="18" y="2"/>
                </a:lnTo>
                <a:lnTo>
                  <a:pt x="23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08" name="Freeform 320"/>
          <p:cNvSpPr>
            <a:spLocks/>
          </p:cNvSpPr>
          <p:nvPr/>
        </p:nvSpPr>
        <p:spPr bwMode="auto">
          <a:xfrm>
            <a:off x="2978150" y="2082800"/>
            <a:ext cx="63500" cy="53975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1"/>
                </a:lnTo>
                <a:lnTo>
                  <a:pt x="41" y="3"/>
                </a:lnTo>
                <a:lnTo>
                  <a:pt x="47" y="4"/>
                </a:lnTo>
                <a:lnTo>
                  <a:pt x="51" y="8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5"/>
                </a:lnTo>
                <a:lnTo>
                  <a:pt x="8" y="42"/>
                </a:lnTo>
                <a:lnTo>
                  <a:pt x="5" y="37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5" y="11"/>
                </a:lnTo>
                <a:lnTo>
                  <a:pt x="8" y="8"/>
                </a:lnTo>
                <a:lnTo>
                  <a:pt x="13" y="4"/>
                </a:lnTo>
                <a:lnTo>
                  <a:pt x="18" y="3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09" name="Freeform 321"/>
          <p:cNvSpPr>
            <a:spLocks/>
          </p:cNvSpPr>
          <p:nvPr/>
        </p:nvSpPr>
        <p:spPr bwMode="auto">
          <a:xfrm>
            <a:off x="2978150" y="2082800"/>
            <a:ext cx="63500" cy="53975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1"/>
                </a:lnTo>
                <a:lnTo>
                  <a:pt x="41" y="3"/>
                </a:lnTo>
                <a:lnTo>
                  <a:pt x="47" y="4"/>
                </a:lnTo>
                <a:lnTo>
                  <a:pt x="51" y="8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5"/>
                </a:lnTo>
                <a:lnTo>
                  <a:pt x="8" y="42"/>
                </a:lnTo>
                <a:lnTo>
                  <a:pt x="5" y="37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5" y="11"/>
                </a:lnTo>
                <a:lnTo>
                  <a:pt x="8" y="8"/>
                </a:lnTo>
                <a:lnTo>
                  <a:pt x="13" y="4"/>
                </a:lnTo>
                <a:lnTo>
                  <a:pt x="18" y="3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10" name="Freeform 322"/>
          <p:cNvSpPr>
            <a:spLocks/>
          </p:cNvSpPr>
          <p:nvPr/>
        </p:nvSpPr>
        <p:spPr bwMode="auto">
          <a:xfrm>
            <a:off x="1584325" y="2473325"/>
            <a:ext cx="68263" cy="46038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6" y="9"/>
                </a:lnTo>
                <a:lnTo>
                  <a:pt x="59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9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7"/>
                </a:lnTo>
                <a:lnTo>
                  <a:pt x="30" y="47"/>
                </a:lnTo>
                <a:lnTo>
                  <a:pt x="24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9"/>
                </a:lnTo>
                <a:lnTo>
                  <a:pt x="9" y="6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11" name="Freeform 323"/>
          <p:cNvSpPr>
            <a:spLocks/>
          </p:cNvSpPr>
          <p:nvPr/>
        </p:nvSpPr>
        <p:spPr bwMode="auto">
          <a:xfrm>
            <a:off x="1584325" y="2473325"/>
            <a:ext cx="68263" cy="46038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6" y="9"/>
                </a:lnTo>
                <a:lnTo>
                  <a:pt x="59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9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7"/>
                </a:lnTo>
                <a:lnTo>
                  <a:pt x="30" y="47"/>
                </a:lnTo>
                <a:lnTo>
                  <a:pt x="24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9"/>
                </a:lnTo>
                <a:lnTo>
                  <a:pt x="9" y="6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12" name="Freeform 324"/>
          <p:cNvSpPr>
            <a:spLocks/>
          </p:cNvSpPr>
          <p:nvPr/>
        </p:nvSpPr>
        <p:spPr bwMode="auto">
          <a:xfrm>
            <a:off x="1658938" y="2463800"/>
            <a:ext cx="68262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2147483647 w 59"/>
              <a:gd name="T47" fmla="*/ 2147483647 h 49"/>
              <a:gd name="T48" fmla="*/ 0 w 59"/>
              <a:gd name="T49" fmla="*/ 2147483647 h 49"/>
              <a:gd name="T50" fmla="*/ 2147483647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7" y="2"/>
                </a:lnTo>
                <a:lnTo>
                  <a:pt x="42" y="2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59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6" y="44"/>
                </a:lnTo>
                <a:lnTo>
                  <a:pt x="42" y="47"/>
                </a:lnTo>
                <a:lnTo>
                  <a:pt x="37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4"/>
                </a:lnTo>
                <a:lnTo>
                  <a:pt x="8" y="43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5"/>
                </a:lnTo>
                <a:lnTo>
                  <a:pt x="1" y="21"/>
                </a:lnTo>
                <a:lnTo>
                  <a:pt x="2" y="16"/>
                </a:lnTo>
                <a:lnTo>
                  <a:pt x="5" y="11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4" y="2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13" name="Freeform 325"/>
          <p:cNvSpPr>
            <a:spLocks/>
          </p:cNvSpPr>
          <p:nvPr/>
        </p:nvSpPr>
        <p:spPr bwMode="auto">
          <a:xfrm>
            <a:off x="1658938" y="2463800"/>
            <a:ext cx="68262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2147483647 w 59"/>
              <a:gd name="T47" fmla="*/ 2147483647 h 49"/>
              <a:gd name="T48" fmla="*/ 0 w 59"/>
              <a:gd name="T49" fmla="*/ 2147483647 h 49"/>
              <a:gd name="T50" fmla="*/ 2147483647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7" y="2"/>
                </a:lnTo>
                <a:lnTo>
                  <a:pt x="42" y="2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59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6" y="44"/>
                </a:lnTo>
                <a:lnTo>
                  <a:pt x="42" y="47"/>
                </a:lnTo>
                <a:lnTo>
                  <a:pt x="37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4"/>
                </a:lnTo>
                <a:lnTo>
                  <a:pt x="8" y="43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5"/>
                </a:lnTo>
                <a:lnTo>
                  <a:pt x="1" y="21"/>
                </a:lnTo>
                <a:lnTo>
                  <a:pt x="2" y="16"/>
                </a:lnTo>
                <a:lnTo>
                  <a:pt x="5" y="11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4" y="2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14" name="Freeform 326"/>
          <p:cNvSpPr>
            <a:spLocks/>
          </p:cNvSpPr>
          <p:nvPr/>
        </p:nvSpPr>
        <p:spPr bwMode="auto">
          <a:xfrm>
            <a:off x="1724025" y="2466975"/>
            <a:ext cx="65088" cy="49213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4" y="9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7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9"/>
                </a:lnTo>
                <a:lnTo>
                  <a:pt x="9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15" name="Freeform 327"/>
          <p:cNvSpPr>
            <a:spLocks/>
          </p:cNvSpPr>
          <p:nvPr/>
        </p:nvSpPr>
        <p:spPr bwMode="auto">
          <a:xfrm>
            <a:off x="1724025" y="2466975"/>
            <a:ext cx="65088" cy="49213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4" y="9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7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9"/>
                </a:lnTo>
                <a:lnTo>
                  <a:pt x="9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16" name="Freeform 328"/>
          <p:cNvSpPr>
            <a:spLocks/>
          </p:cNvSpPr>
          <p:nvPr/>
        </p:nvSpPr>
        <p:spPr bwMode="auto">
          <a:xfrm>
            <a:off x="1781175" y="2466975"/>
            <a:ext cx="68263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8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8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30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17" name="Freeform 329"/>
          <p:cNvSpPr>
            <a:spLocks/>
          </p:cNvSpPr>
          <p:nvPr/>
        </p:nvSpPr>
        <p:spPr bwMode="auto">
          <a:xfrm>
            <a:off x="1781175" y="2466975"/>
            <a:ext cx="68263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8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8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30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18" name="Freeform 330"/>
          <p:cNvSpPr>
            <a:spLocks/>
          </p:cNvSpPr>
          <p:nvPr/>
        </p:nvSpPr>
        <p:spPr bwMode="auto">
          <a:xfrm>
            <a:off x="1858963" y="2466975"/>
            <a:ext cx="65087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6" y="14"/>
                </a:lnTo>
                <a:lnTo>
                  <a:pt x="59" y="19"/>
                </a:lnTo>
                <a:lnTo>
                  <a:pt x="59" y="24"/>
                </a:lnTo>
                <a:lnTo>
                  <a:pt x="59" y="30"/>
                </a:lnTo>
                <a:lnTo>
                  <a:pt x="56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2" y="49"/>
                </a:lnTo>
                <a:lnTo>
                  <a:pt x="18" y="48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2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19" name="Freeform 331"/>
          <p:cNvSpPr>
            <a:spLocks/>
          </p:cNvSpPr>
          <p:nvPr/>
        </p:nvSpPr>
        <p:spPr bwMode="auto">
          <a:xfrm>
            <a:off x="1858963" y="2466975"/>
            <a:ext cx="65087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6" y="14"/>
                </a:lnTo>
                <a:lnTo>
                  <a:pt x="59" y="19"/>
                </a:lnTo>
                <a:lnTo>
                  <a:pt x="59" y="24"/>
                </a:lnTo>
                <a:lnTo>
                  <a:pt x="59" y="30"/>
                </a:lnTo>
                <a:lnTo>
                  <a:pt x="56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2" y="49"/>
                </a:lnTo>
                <a:lnTo>
                  <a:pt x="18" y="48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2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20" name="Freeform 332"/>
          <p:cNvSpPr>
            <a:spLocks/>
          </p:cNvSpPr>
          <p:nvPr/>
        </p:nvSpPr>
        <p:spPr bwMode="auto">
          <a:xfrm>
            <a:off x="1939925" y="2473325"/>
            <a:ext cx="63500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3"/>
                </a:lnTo>
                <a:lnTo>
                  <a:pt x="51" y="6"/>
                </a:lnTo>
                <a:lnTo>
                  <a:pt x="54" y="11"/>
                </a:lnTo>
                <a:lnTo>
                  <a:pt x="56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6" y="33"/>
                </a:lnTo>
                <a:lnTo>
                  <a:pt x="54" y="38"/>
                </a:lnTo>
                <a:lnTo>
                  <a:pt x="51" y="41"/>
                </a:lnTo>
                <a:lnTo>
                  <a:pt x="46" y="44"/>
                </a:lnTo>
                <a:lnTo>
                  <a:pt x="41" y="46"/>
                </a:lnTo>
                <a:lnTo>
                  <a:pt x="35" y="47"/>
                </a:lnTo>
                <a:lnTo>
                  <a:pt x="29" y="49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21" name="Freeform 333"/>
          <p:cNvSpPr>
            <a:spLocks/>
          </p:cNvSpPr>
          <p:nvPr/>
        </p:nvSpPr>
        <p:spPr bwMode="auto">
          <a:xfrm>
            <a:off x="1939925" y="2473325"/>
            <a:ext cx="63500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3"/>
                </a:lnTo>
                <a:lnTo>
                  <a:pt x="51" y="6"/>
                </a:lnTo>
                <a:lnTo>
                  <a:pt x="54" y="11"/>
                </a:lnTo>
                <a:lnTo>
                  <a:pt x="56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6" y="33"/>
                </a:lnTo>
                <a:lnTo>
                  <a:pt x="54" y="38"/>
                </a:lnTo>
                <a:lnTo>
                  <a:pt x="51" y="41"/>
                </a:lnTo>
                <a:lnTo>
                  <a:pt x="46" y="44"/>
                </a:lnTo>
                <a:lnTo>
                  <a:pt x="41" y="46"/>
                </a:lnTo>
                <a:lnTo>
                  <a:pt x="35" y="47"/>
                </a:lnTo>
                <a:lnTo>
                  <a:pt x="29" y="49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22" name="Freeform 334"/>
          <p:cNvSpPr>
            <a:spLocks/>
          </p:cNvSpPr>
          <p:nvPr/>
        </p:nvSpPr>
        <p:spPr bwMode="auto">
          <a:xfrm>
            <a:off x="2016125" y="2473325"/>
            <a:ext cx="68263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3"/>
                </a:lnTo>
                <a:lnTo>
                  <a:pt x="51" y="6"/>
                </a:lnTo>
                <a:lnTo>
                  <a:pt x="55" y="11"/>
                </a:lnTo>
                <a:lnTo>
                  <a:pt x="56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6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6"/>
                </a:lnTo>
                <a:lnTo>
                  <a:pt x="35" y="47"/>
                </a:lnTo>
                <a:lnTo>
                  <a:pt x="29" y="49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23" name="Freeform 335"/>
          <p:cNvSpPr>
            <a:spLocks/>
          </p:cNvSpPr>
          <p:nvPr/>
        </p:nvSpPr>
        <p:spPr bwMode="auto">
          <a:xfrm>
            <a:off x="2016125" y="2473325"/>
            <a:ext cx="68263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3"/>
                </a:lnTo>
                <a:lnTo>
                  <a:pt x="51" y="6"/>
                </a:lnTo>
                <a:lnTo>
                  <a:pt x="55" y="11"/>
                </a:lnTo>
                <a:lnTo>
                  <a:pt x="56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6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6"/>
                </a:lnTo>
                <a:lnTo>
                  <a:pt x="35" y="47"/>
                </a:lnTo>
                <a:lnTo>
                  <a:pt x="29" y="49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24" name="Freeform 336"/>
          <p:cNvSpPr>
            <a:spLocks/>
          </p:cNvSpPr>
          <p:nvPr/>
        </p:nvSpPr>
        <p:spPr bwMode="auto">
          <a:xfrm>
            <a:off x="2097088" y="2473325"/>
            <a:ext cx="66675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6"/>
                </a:lnTo>
                <a:lnTo>
                  <a:pt x="35" y="47"/>
                </a:lnTo>
                <a:lnTo>
                  <a:pt x="29" y="49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4" y="11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25" name="Freeform 337"/>
          <p:cNvSpPr>
            <a:spLocks/>
          </p:cNvSpPr>
          <p:nvPr/>
        </p:nvSpPr>
        <p:spPr bwMode="auto">
          <a:xfrm>
            <a:off x="2097088" y="2473325"/>
            <a:ext cx="66675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6"/>
                </a:lnTo>
                <a:lnTo>
                  <a:pt x="35" y="47"/>
                </a:lnTo>
                <a:lnTo>
                  <a:pt x="29" y="49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4" y="11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26" name="Freeform 338"/>
          <p:cNvSpPr>
            <a:spLocks/>
          </p:cNvSpPr>
          <p:nvPr/>
        </p:nvSpPr>
        <p:spPr bwMode="auto">
          <a:xfrm>
            <a:off x="2176463" y="2466975"/>
            <a:ext cx="65087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4"/>
                </a:lnTo>
                <a:lnTo>
                  <a:pt x="8" y="41"/>
                </a:lnTo>
                <a:lnTo>
                  <a:pt x="5" y="38"/>
                </a:lnTo>
                <a:lnTo>
                  <a:pt x="2" y="33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11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27" name="Freeform 339"/>
          <p:cNvSpPr>
            <a:spLocks/>
          </p:cNvSpPr>
          <p:nvPr/>
        </p:nvSpPr>
        <p:spPr bwMode="auto">
          <a:xfrm>
            <a:off x="2176463" y="2466975"/>
            <a:ext cx="65087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4"/>
                </a:lnTo>
                <a:lnTo>
                  <a:pt x="8" y="41"/>
                </a:lnTo>
                <a:lnTo>
                  <a:pt x="5" y="38"/>
                </a:lnTo>
                <a:lnTo>
                  <a:pt x="2" y="33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11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28" name="Freeform 340"/>
          <p:cNvSpPr>
            <a:spLocks/>
          </p:cNvSpPr>
          <p:nvPr/>
        </p:nvSpPr>
        <p:spPr bwMode="auto">
          <a:xfrm>
            <a:off x="2251075" y="2454275"/>
            <a:ext cx="66675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7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8"/>
                </a:lnTo>
                <a:lnTo>
                  <a:pt x="37" y="48"/>
                </a:lnTo>
                <a:lnTo>
                  <a:pt x="30" y="49"/>
                </a:lnTo>
                <a:lnTo>
                  <a:pt x="24" y="48"/>
                </a:lnTo>
                <a:lnTo>
                  <a:pt x="18" y="48"/>
                </a:lnTo>
                <a:lnTo>
                  <a:pt x="14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8" y="7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29" name="Freeform 341"/>
          <p:cNvSpPr>
            <a:spLocks/>
          </p:cNvSpPr>
          <p:nvPr/>
        </p:nvSpPr>
        <p:spPr bwMode="auto">
          <a:xfrm>
            <a:off x="2251075" y="2454275"/>
            <a:ext cx="66675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7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8"/>
                </a:lnTo>
                <a:lnTo>
                  <a:pt x="37" y="48"/>
                </a:lnTo>
                <a:lnTo>
                  <a:pt x="30" y="49"/>
                </a:lnTo>
                <a:lnTo>
                  <a:pt x="24" y="48"/>
                </a:lnTo>
                <a:lnTo>
                  <a:pt x="18" y="48"/>
                </a:lnTo>
                <a:lnTo>
                  <a:pt x="14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8" y="7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30" name="Freeform 342"/>
          <p:cNvSpPr>
            <a:spLocks/>
          </p:cNvSpPr>
          <p:nvPr/>
        </p:nvSpPr>
        <p:spPr bwMode="auto">
          <a:xfrm>
            <a:off x="2320925" y="2436813"/>
            <a:ext cx="71438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30"/>
                </a:lnTo>
                <a:lnTo>
                  <a:pt x="58" y="33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8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9" y="48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30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9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31" name="Freeform 343"/>
          <p:cNvSpPr>
            <a:spLocks/>
          </p:cNvSpPr>
          <p:nvPr/>
        </p:nvSpPr>
        <p:spPr bwMode="auto">
          <a:xfrm>
            <a:off x="2320925" y="2436813"/>
            <a:ext cx="71438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30"/>
                </a:lnTo>
                <a:lnTo>
                  <a:pt x="58" y="33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8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9" y="48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30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9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32" name="Freeform 344"/>
          <p:cNvSpPr>
            <a:spLocks/>
          </p:cNvSpPr>
          <p:nvPr/>
        </p:nvSpPr>
        <p:spPr bwMode="auto">
          <a:xfrm>
            <a:off x="2398713" y="2420938"/>
            <a:ext cx="65087" cy="49212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4" y="10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7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0"/>
                </a:lnTo>
                <a:lnTo>
                  <a:pt x="8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33" name="Freeform 345"/>
          <p:cNvSpPr>
            <a:spLocks/>
          </p:cNvSpPr>
          <p:nvPr/>
        </p:nvSpPr>
        <p:spPr bwMode="auto">
          <a:xfrm>
            <a:off x="2398713" y="2420938"/>
            <a:ext cx="65087" cy="49212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4" y="10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7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0"/>
                </a:lnTo>
                <a:lnTo>
                  <a:pt x="8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34" name="Freeform 346"/>
          <p:cNvSpPr>
            <a:spLocks/>
          </p:cNvSpPr>
          <p:nvPr/>
        </p:nvSpPr>
        <p:spPr bwMode="auto">
          <a:xfrm>
            <a:off x="2470150" y="2400300"/>
            <a:ext cx="69850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6" y="10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7"/>
                </a:lnTo>
                <a:lnTo>
                  <a:pt x="30" y="49"/>
                </a:lnTo>
                <a:lnTo>
                  <a:pt x="24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0"/>
                </a:lnTo>
                <a:lnTo>
                  <a:pt x="9" y="6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35" name="Freeform 347"/>
          <p:cNvSpPr>
            <a:spLocks/>
          </p:cNvSpPr>
          <p:nvPr/>
        </p:nvSpPr>
        <p:spPr bwMode="auto">
          <a:xfrm>
            <a:off x="2470150" y="2400300"/>
            <a:ext cx="69850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6" y="10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7"/>
                </a:lnTo>
                <a:lnTo>
                  <a:pt x="30" y="49"/>
                </a:lnTo>
                <a:lnTo>
                  <a:pt x="24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0"/>
                </a:lnTo>
                <a:lnTo>
                  <a:pt x="9" y="6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36" name="Freeform 348"/>
          <p:cNvSpPr>
            <a:spLocks/>
          </p:cNvSpPr>
          <p:nvPr/>
        </p:nvSpPr>
        <p:spPr bwMode="auto">
          <a:xfrm>
            <a:off x="2549525" y="2381250"/>
            <a:ext cx="68263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37" name="Freeform 349"/>
          <p:cNvSpPr>
            <a:spLocks/>
          </p:cNvSpPr>
          <p:nvPr/>
        </p:nvSpPr>
        <p:spPr bwMode="auto">
          <a:xfrm>
            <a:off x="2549525" y="2381250"/>
            <a:ext cx="68263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38" name="Freeform 350"/>
          <p:cNvSpPr>
            <a:spLocks/>
          </p:cNvSpPr>
          <p:nvPr/>
        </p:nvSpPr>
        <p:spPr bwMode="auto">
          <a:xfrm>
            <a:off x="2624138" y="2357438"/>
            <a:ext cx="66675" cy="49212"/>
          </a:xfrm>
          <a:custGeom>
            <a:avLst/>
            <a:gdLst>
              <a:gd name="T0" fmla="*/ 2147483647 w 62"/>
              <a:gd name="T1" fmla="*/ 0 h 47"/>
              <a:gd name="T2" fmla="*/ 2147483647 w 62"/>
              <a:gd name="T3" fmla="*/ 0 h 47"/>
              <a:gd name="T4" fmla="*/ 2147483647 w 62"/>
              <a:gd name="T5" fmla="*/ 2147483647 h 47"/>
              <a:gd name="T6" fmla="*/ 2147483647 w 62"/>
              <a:gd name="T7" fmla="*/ 2147483647 h 47"/>
              <a:gd name="T8" fmla="*/ 2147483647 w 62"/>
              <a:gd name="T9" fmla="*/ 2147483647 h 47"/>
              <a:gd name="T10" fmla="*/ 2147483647 w 62"/>
              <a:gd name="T11" fmla="*/ 2147483647 h 47"/>
              <a:gd name="T12" fmla="*/ 2147483647 w 62"/>
              <a:gd name="T13" fmla="*/ 2147483647 h 47"/>
              <a:gd name="T14" fmla="*/ 2147483647 w 62"/>
              <a:gd name="T15" fmla="*/ 2147483647 h 47"/>
              <a:gd name="T16" fmla="*/ 2147483647 w 62"/>
              <a:gd name="T17" fmla="*/ 2147483647 h 47"/>
              <a:gd name="T18" fmla="*/ 2147483647 w 62"/>
              <a:gd name="T19" fmla="*/ 2147483647 h 47"/>
              <a:gd name="T20" fmla="*/ 2147483647 w 62"/>
              <a:gd name="T21" fmla="*/ 2147483647 h 47"/>
              <a:gd name="T22" fmla="*/ 2147483647 w 62"/>
              <a:gd name="T23" fmla="*/ 2147483647 h 47"/>
              <a:gd name="T24" fmla="*/ 2147483647 w 62"/>
              <a:gd name="T25" fmla="*/ 2147483647 h 47"/>
              <a:gd name="T26" fmla="*/ 2147483647 w 62"/>
              <a:gd name="T27" fmla="*/ 2147483647 h 47"/>
              <a:gd name="T28" fmla="*/ 2147483647 w 62"/>
              <a:gd name="T29" fmla="*/ 2147483647 h 47"/>
              <a:gd name="T30" fmla="*/ 2147483647 w 62"/>
              <a:gd name="T31" fmla="*/ 2147483647 h 47"/>
              <a:gd name="T32" fmla="*/ 2147483647 w 62"/>
              <a:gd name="T33" fmla="*/ 2147483647 h 47"/>
              <a:gd name="T34" fmla="*/ 2147483647 w 62"/>
              <a:gd name="T35" fmla="*/ 2147483647 h 47"/>
              <a:gd name="T36" fmla="*/ 2147483647 w 62"/>
              <a:gd name="T37" fmla="*/ 2147483647 h 47"/>
              <a:gd name="T38" fmla="*/ 2147483647 w 62"/>
              <a:gd name="T39" fmla="*/ 2147483647 h 47"/>
              <a:gd name="T40" fmla="*/ 2147483647 w 62"/>
              <a:gd name="T41" fmla="*/ 2147483647 h 47"/>
              <a:gd name="T42" fmla="*/ 2147483647 w 62"/>
              <a:gd name="T43" fmla="*/ 2147483647 h 47"/>
              <a:gd name="T44" fmla="*/ 2147483647 w 62"/>
              <a:gd name="T45" fmla="*/ 2147483647 h 47"/>
              <a:gd name="T46" fmla="*/ 2147483647 w 62"/>
              <a:gd name="T47" fmla="*/ 2147483647 h 47"/>
              <a:gd name="T48" fmla="*/ 0 w 62"/>
              <a:gd name="T49" fmla="*/ 2147483647 h 47"/>
              <a:gd name="T50" fmla="*/ 2147483647 w 62"/>
              <a:gd name="T51" fmla="*/ 2147483647 h 47"/>
              <a:gd name="T52" fmla="*/ 2147483647 w 62"/>
              <a:gd name="T53" fmla="*/ 2147483647 h 47"/>
              <a:gd name="T54" fmla="*/ 2147483647 w 62"/>
              <a:gd name="T55" fmla="*/ 2147483647 h 47"/>
              <a:gd name="T56" fmla="*/ 2147483647 w 62"/>
              <a:gd name="T57" fmla="*/ 2147483647 h 47"/>
              <a:gd name="T58" fmla="*/ 2147483647 w 62"/>
              <a:gd name="T59" fmla="*/ 2147483647 h 47"/>
              <a:gd name="T60" fmla="*/ 2147483647 w 62"/>
              <a:gd name="T61" fmla="*/ 2147483647 h 47"/>
              <a:gd name="T62" fmla="*/ 2147483647 w 62"/>
              <a:gd name="T63" fmla="*/ 0 h 47"/>
              <a:gd name="T64" fmla="*/ 2147483647 w 62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"/>
              <a:gd name="T100" fmla="*/ 0 h 47"/>
              <a:gd name="T101" fmla="*/ 62 w 62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" h="47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2" y="6"/>
                </a:lnTo>
                <a:lnTo>
                  <a:pt x="56" y="10"/>
                </a:lnTo>
                <a:lnTo>
                  <a:pt x="59" y="14"/>
                </a:lnTo>
                <a:lnTo>
                  <a:pt x="60" y="19"/>
                </a:lnTo>
                <a:lnTo>
                  <a:pt x="62" y="24"/>
                </a:lnTo>
                <a:lnTo>
                  <a:pt x="60" y="29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0" y="47"/>
                </a:lnTo>
                <a:lnTo>
                  <a:pt x="25" y="47"/>
                </a:lnTo>
                <a:lnTo>
                  <a:pt x="19" y="46"/>
                </a:lnTo>
                <a:lnTo>
                  <a:pt x="15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0"/>
                </a:lnTo>
                <a:lnTo>
                  <a:pt x="9" y="6"/>
                </a:lnTo>
                <a:lnTo>
                  <a:pt x="15" y="3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39" name="Freeform 351"/>
          <p:cNvSpPr>
            <a:spLocks/>
          </p:cNvSpPr>
          <p:nvPr/>
        </p:nvSpPr>
        <p:spPr bwMode="auto">
          <a:xfrm>
            <a:off x="2624138" y="2357438"/>
            <a:ext cx="66675" cy="49212"/>
          </a:xfrm>
          <a:custGeom>
            <a:avLst/>
            <a:gdLst>
              <a:gd name="T0" fmla="*/ 2147483647 w 62"/>
              <a:gd name="T1" fmla="*/ 0 h 47"/>
              <a:gd name="T2" fmla="*/ 2147483647 w 62"/>
              <a:gd name="T3" fmla="*/ 0 h 47"/>
              <a:gd name="T4" fmla="*/ 2147483647 w 62"/>
              <a:gd name="T5" fmla="*/ 2147483647 h 47"/>
              <a:gd name="T6" fmla="*/ 2147483647 w 62"/>
              <a:gd name="T7" fmla="*/ 2147483647 h 47"/>
              <a:gd name="T8" fmla="*/ 2147483647 w 62"/>
              <a:gd name="T9" fmla="*/ 2147483647 h 47"/>
              <a:gd name="T10" fmla="*/ 2147483647 w 62"/>
              <a:gd name="T11" fmla="*/ 2147483647 h 47"/>
              <a:gd name="T12" fmla="*/ 2147483647 w 62"/>
              <a:gd name="T13" fmla="*/ 2147483647 h 47"/>
              <a:gd name="T14" fmla="*/ 2147483647 w 62"/>
              <a:gd name="T15" fmla="*/ 2147483647 h 47"/>
              <a:gd name="T16" fmla="*/ 2147483647 w 62"/>
              <a:gd name="T17" fmla="*/ 2147483647 h 47"/>
              <a:gd name="T18" fmla="*/ 2147483647 w 62"/>
              <a:gd name="T19" fmla="*/ 2147483647 h 47"/>
              <a:gd name="T20" fmla="*/ 2147483647 w 62"/>
              <a:gd name="T21" fmla="*/ 2147483647 h 47"/>
              <a:gd name="T22" fmla="*/ 2147483647 w 62"/>
              <a:gd name="T23" fmla="*/ 2147483647 h 47"/>
              <a:gd name="T24" fmla="*/ 2147483647 w 62"/>
              <a:gd name="T25" fmla="*/ 2147483647 h 47"/>
              <a:gd name="T26" fmla="*/ 2147483647 w 62"/>
              <a:gd name="T27" fmla="*/ 2147483647 h 47"/>
              <a:gd name="T28" fmla="*/ 2147483647 w 62"/>
              <a:gd name="T29" fmla="*/ 2147483647 h 47"/>
              <a:gd name="T30" fmla="*/ 2147483647 w 62"/>
              <a:gd name="T31" fmla="*/ 2147483647 h 47"/>
              <a:gd name="T32" fmla="*/ 2147483647 w 62"/>
              <a:gd name="T33" fmla="*/ 2147483647 h 47"/>
              <a:gd name="T34" fmla="*/ 2147483647 w 62"/>
              <a:gd name="T35" fmla="*/ 2147483647 h 47"/>
              <a:gd name="T36" fmla="*/ 2147483647 w 62"/>
              <a:gd name="T37" fmla="*/ 2147483647 h 47"/>
              <a:gd name="T38" fmla="*/ 2147483647 w 62"/>
              <a:gd name="T39" fmla="*/ 2147483647 h 47"/>
              <a:gd name="T40" fmla="*/ 2147483647 w 62"/>
              <a:gd name="T41" fmla="*/ 2147483647 h 47"/>
              <a:gd name="T42" fmla="*/ 2147483647 w 62"/>
              <a:gd name="T43" fmla="*/ 2147483647 h 47"/>
              <a:gd name="T44" fmla="*/ 2147483647 w 62"/>
              <a:gd name="T45" fmla="*/ 2147483647 h 47"/>
              <a:gd name="T46" fmla="*/ 2147483647 w 62"/>
              <a:gd name="T47" fmla="*/ 2147483647 h 47"/>
              <a:gd name="T48" fmla="*/ 0 w 62"/>
              <a:gd name="T49" fmla="*/ 2147483647 h 47"/>
              <a:gd name="T50" fmla="*/ 2147483647 w 62"/>
              <a:gd name="T51" fmla="*/ 2147483647 h 47"/>
              <a:gd name="T52" fmla="*/ 2147483647 w 62"/>
              <a:gd name="T53" fmla="*/ 2147483647 h 47"/>
              <a:gd name="T54" fmla="*/ 2147483647 w 62"/>
              <a:gd name="T55" fmla="*/ 2147483647 h 47"/>
              <a:gd name="T56" fmla="*/ 2147483647 w 62"/>
              <a:gd name="T57" fmla="*/ 2147483647 h 47"/>
              <a:gd name="T58" fmla="*/ 2147483647 w 62"/>
              <a:gd name="T59" fmla="*/ 2147483647 h 47"/>
              <a:gd name="T60" fmla="*/ 2147483647 w 62"/>
              <a:gd name="T61" fmla="*/ 2147483647 h 47"/>
              <a:gd name="T62" fmla="*/ 2147483647 w 62"/>
              <a:gd name="T63" fmla="*/ 0 h 47"/>
              <a:gd name="T64" fmla="*/ 2147483647 w 62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"/>
              <a:gd name="T100" fmla="*/ 0 h 47"/>
              <a:gd name="T101" fmla="*/ 62 w 62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" h="47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2" y="6"/>
                </a:lnTo>
                <a:lnTo>
                  <a:pt x="56" y="10"/>
                </a:lnTo>
                <a:lnTo>
                  <a:pt x="59" y="14"/>
                </a:lnTo>
                <a:lnTo>
                  <a:pt x="60" y="19"/>
                </a:lnTo>
                <a:lnTo>
                  <a:pt x="62" y="24"/>
                </a:lnTo>
                <a:lnTo>
                  <a:pt x="60" y="29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0" y="47"/>
                </a:lnTo>
                <a:lnTo>
                  <a:pt x="25" y="47"/>
                </a:lnTo>
                <a:lnTo>
                  <a:pt x="19" y="46"/>
                </a:lnTo>
                <a:lnTo>
                  <a:pt x="15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0"/>
                </a:lnTo>
                <a:lnTo>
                  <a:pt x="9" y="6"/>
                </a:lnTo>
                <a:lnTo>
                  <a:pt x="15" y="3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40" name="Freeform 352"/>
          <p:cNvSpPr>
            <a:spLocks/>
          </p:cNvSpPr>
          <p:nvPr/>
        </p:nvSpPr>
        <p:spPr bwMode="auto">
          <a:xfrm>
            <a:off x="2698750" y="2341563"/>
            <a:ext cx="66675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5"/>
                </a:lnTo>
                <a:lnTo>
                  <a:pt x="58" y="19"/>
                </a:lnTo>
                <a:lnTo>
                  <a:pt x="60" y="24"/>
                </a:lnTo>
                <a:lnTo>
                  <a:pt x="58" y="30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3" y="49"/>
                </a:lnTo>
                <a:lnTo>
                  <a:pt x="17" y="48"/>
                </a:lnTo>
                <a:lnTo>
                  <a:pt x="13" y="45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7" y="2"/>
                </a:lnTo>
                <a:lnTo>
                  <a:pt x="23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41" name="Freeform 353"/>
          <p:cNvSpPr>
            <a:spLocks/>
          </p:cNvSpPr>
          <p:nvPr/>
        </p:nvSpPr>
        <p:spPr bwMode="auto">
          <a:xfrm>
            <a:off x="2698750" y="2341563"/>
            <a:ext cx="66675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5"/>
                </a:lnTo>
                <a:lnTo>
                  <a:pt x="58" y="19"/>
                </a:lnTo>
                <a:lnTo>
                  <a:pt x="60" y="24"/>
                </a:lnTo>
                <a:lnTo>
                  <a:pt x="58" y="30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3" y="49"/>
                </a:lnTo>
                <a:lnTo>
                  <a:pt x="17" y="48"/>
                </a:lnTo>
                <a:lnTo>
                  <a:pt x="13" y="45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7" y="2"/>
                </a:lnTo>
                <a:lnTo>
                  <a:pt x="23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42" name="Freeform 354"/>
          <p:cNvSpPr>
            <a:spLocks/>
          </p:cNvSpPr>
          <p:nvPr/>
        </p:nvSpPr>
        <p:spPr bwMode="auto">
          <a:xfrm>
            <a:off x="2778125" y="2317750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4" y="11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43" name="Freeform 355"/>
          <p:cNvSpPr>
            <a:spLocks/>
          </p:cNvSpPr>
          <p:nvPr/>
        </p:nvSpPr>
        <p:spPr bwMode="auto">
          <a:xfrm>
            <a:off x="2778125" y="2317750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4" y="11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44" name="Freeform 356"/>
          <p:cNvSpPr>
            <a:spLocks/>
          </p:cNvSpPr>
          <p:nvPr/>
        </p:nvSpPr>
        <p:spPr bwMode="auto">
          <a:xfrm>
            <a:off x="2852738" y="2305050"/>
            <a:ext cx="63500" cy="4603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2"/>
                </a:lnTo>
                <a:lnTo>
                  <a:pt x="41" y="4"/>
                </a:lnTo>
                <a:lnTo>
                  <a:pt x="46" y="5"/>
                </a:lnTo>
                <a:lnTo>
                  <a:pt x="51" y="8"/>
                </a:lnTo>
                <a:lnTo>
                  <a:pt x="55" y="12"/>
                </a:lnTo>
                <a:lnTo>
                  <a:pt x="58" y="16"/>
                </a:lnTo>
                <a:lnTo>
                  <a:pt x="59" y="21"/>
                </a:lnTo>
                <a:lnTo>
                  <a:pt x="59" y="26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6" y="46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6"/>
                </a:lnTo>
                <a:lnTo>
                  <a:pt x="8" y="43"/>
                </a:lnTo>
                <a:lnTo>
                  <a:pt x="4" y="38"/>
                </a:lnTo>
                <a:lnTo>
                  <a:pt x="2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2" y="5"/>
                </a:lnTo>
                <a:lnTo>
                  <a:pt x="18" y="4"/>
                </a:lnTo>
                <a:lnTo>
                  <a:pt x="24" y="2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45" name="Freeform 357"/>
          <p:cNvSpPr>
            <a:spLocks/>
          </p:cNvSpPr>
          <p:nvPr/>
        </p:nvSpPr>
        <p:spPr bwMode="auto">
          <a:xfrm>
            <a:off x="2852738" y="2305050"/>
            <a:ext cx="63500" cy="4603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2"/>
                </a:lnTo>
                <a:lnTo>
                  <a:pt x="41" y="4"/>
                </a:lnTo>
                <a:lnTo>
                  <a:pt x="46" y="5"/>
                </a:lnTo>
                <a:lnTo>
                  <a:pt x="51" y="8"/>
                </a:lnTo>
                <a:lnTo>
                  <a:pt x="55" y="12"/>
                </a:lnTo>
                <a:lnTo>
                  <a:pt x="58" y="16"/>
                </a:lnTo>
                <a:lnTo>
                  <a:pt x="59" y="21"/>
                </a:lnTo>
                <a:lnTo>
                  <a:pt x="59" y="26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6" y="46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6"/>
                </a:lnTo>
                <a:lnTo>
                  <a:pt x="8" y="43"/>
                </a:lnTo>
                <a:lnTo>
                  <a:pt x="4" y="38"/>
                </a:lnTo>
                <a:lnTo>
                  <a:pt x="2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2" y="5"/>
                </a:lnTo>
                <a:lnTo>
                  <a:pt x="18" y="4"/>
                </a:lnTo>
                <a:lnTo>
                  <a:pt x="24" y="2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46" name="Freeform 358"/>
          <p:cNvSpPr>
            <a:spLocks/>
          </p:cNvSpPr>
          <p:nvPr/>
        </p:nvSpPr>
        <p:spPr bwMode="auto">
          <a:xfrm>
            <a:off x="2928938" y="2295525"/>
            <a:ext cx="69850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4"/>
                </a:lnTo>
                <a:lnTo>
                  <a:pt x="52" y="7"/>
                </a:lnTo>
                <a:lnTo>
                  <a:pt x="56" y="11"/>
                </a:lnTo>
                <a:lnTo>
                  <a:pt x="59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9" y="34"/>
                </a:lnTo>
                <a:lnTo>
                  <a:pt x="56" y="37"/>
                </a:lnTo>
                <a:lnTo>
                  <a:pt x="52" y="42"/>
                </a:lnTo>
                <a:lnTo>
                  <a:pt x="47" y="44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2"/>
                </a:lnTo>
                <a:lnTo>
                  <a:pt x="6" y="37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4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47" name="Freeform 359"/>
          <p:cNvSpPr>
            <a:spLocks/>
          </p:cNvSpPr>
          <p:nvPr/>
        </p:nvSpPr>
        <p:spPr bwMode="auto">
          <a:xfrm>
            <a:off x="2928938" y="2295525"/>
            <a:ext cx="69850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4"/>
                </a:lnTo>
                <a:lnTo>
                  <a:pt x="52" y="7"/>
                </a:lnTo>
                <a:lnTo>
                  <a:pt x="56" y="11"/>
                </a:lnTo>
                <a:lnTo>
                  <a:pt x="59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9" y="34"/>
                </a:lnTo>
                <a:lnTo>
                  <a:pt x="56" y="37"/>
                </a:lnTo>
                <a:lnTo>
                  <a:pt x="52" y="42"/>
                </a:lnTo>
                <a:lnTo>
                  <a:pt x="47" y="44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2"/>
                </a:lnTo>
                <a:lnTo>
                  <a:pt x="6" y="37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4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48" name="Freeform 360"/>
          <p:cNvSpPr>
            <a:spLocks/>
          </p:cNvSpPr>
          <p:nvPr/>
        </p:nvSpPr>
        <p:spPr bwMode="auto">
          <a:xfrm>
            <a:off x="3003550" y="2271713"/>
            <a:ext cx="73025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2"/>
                </a:lnTo>
                <a:lnTo>
                  <a:pt x="42" y="4"/>
                </a:lnTo>
                <a:lnTo>
                  <a:pt x="47" y="5"/>
                </a:lnTo>
                <a:lnTo>
                  <a:pt x="51" y="8"/>
                </a:lnTo>
                <a:lnTo>
                  <a:pt x="55" y="12"/>
                </a:lnTo>
                <a:lnTo>
                  <a:pt x="58" y="16"/>
                </a:lnTo>
                <a:lnTo>
                  <a:pt x="59" y="21"/>
                </a:lnTo>
                <a:lnTo>
                  <a:pt x="61" y="26"/>
                </a:lnTo>
                <a:lnTo>
                  <a:pt x="59" y="30"/>
                </a:lnTo>
                <a:lnTo>
                  <a:pt x="58" y="35"/>
                </a:lnTo>
                <a:lnTo>
                  <a:pt x="55" y="40"/>
                </a:lnTo>
                <a:lnTo>
                  <a:pt x="51" y="43"/>
                </a:lnTo>
                <a:lnTo>
                  <a:pt x="47" y="46"/>
                </a:lnTo>
                <a:lnTo>
                  <a:pt x="42" y="48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4" y="46"/>
                </a:lnTo>
                <a:lnTo>
                  <a:pt x="8" y="43"/>
                </a:lnTo>
                <a:lnTo>
                  <a:pt x="5" y="40"/>
                </a:lnTo>
                <a:lnTo>
                  <a:pt x="3" y="35"/>
                </a:lnTo>
                <a:lnTo>
                  <a:pt x="1" y="30"/>
                </a:lnTo>
                <a:lnTo>
                  <a:pt x="0" y="26"/>
                </a:lnTo>
                <a:lnTo>
                  <a:pt x="1" y="21"/>
                </a:lnTo>
                <a:lnTo>
                  <a:pt x="3" y="16"/>
                </a:lnTo>
                <a:lnTo>
                  <a:pt x="5" y="12"/>
                </a:lnTo>
                <a:lnTo>
                  <a:pt x="8" y="8"/>
                </a:lnTo>
                <a:lnTo>
                  <a:pt x="14" y="5"/>
                </a:lnTo>
                <a:lnTo>
                  <a:pt x="18" y="4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49" name="Freeform 361"/>
          <p:cNvSpPr>
            <a:spLocks/>
          </p:cNvSpPr>
          <p:nvPr/>
        </p:nvSpPr>
        <p:spPr bwMode="auto">
          <a:xfrm>
            <a:off x="3003550" y="2271713"/>
            <a:ext cx="73025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2"/>
                </a:lnTo>
                <a:lnTo>
                  <a:pt x="42" y="4"/>
                </a:lnTo>
                <a:lnTo>
                  <a:pt x="47" y="5"/>
                </a:lnTo>
                <a:lnTo>
                  <a:pt x="51" y="8"/>
                </a:lnTo>
                <a:lnTo>
                  <a:pt x="55" y="12"/>
                </a:lnTo>
                <a:lnTo>
                  <a:pt x="58" y="16"/>
                </a:lnTo>
                <a:lnTo>
                  <a:pt x="59" y="21"/>
                </a:lnTo>
                <a:lnTo>
                  <a:pt x="61" y="26"/>
                </a:lnTo>
                <a:lnTo>
                  <a:pt x="59" y="30"/>
                </a:lnTo>
                <a:lnTo>
                  <a:pt x="58" y="35"/>
                </a:lnTo>
                <a:lnTo>
                  <a:pt x="55" y="40"/>
                </a:lnTo>
                <a:lnTo>
                  <a:pt x="51" y="43"/>
                </a:lnTo>
                <a:lnTo>
                  <a:pt x="47" y="46"/>
                </a:lnTo>
                <a:lnTo>
                  <a:pt x="42" y="48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4" y="46"/>
                </a:lnTo>
                <a:lnTo>
                  <a:pt x="8" y="43"/>
                </a:lnTo>
                <a:lnTo>
                  <a:pt x="5" y="40"/>
                </a:lnTo>
                <a:lnTo>
                  <a:pt x="3" y="35"/>
                </a:lnTo>
                <a:lnTo>
                  <a:pt x="1" y="30"/>
                </a:lnTo>
                <a:lnTo>
                  <a:pt x="0" y="26"/>
                </a:lnTo>
                <a:lnTo>
                  <a:pt x="1" y="21"/>
                </a:lnTo>
                <a:lnTo>
                  <a:pt x="3" y="16"/>
                </a:lnTo>
                <a:lnTo>
                  <a:pt x="5" y="12"/>
                </a:lnTo>
                <a:lnTo>
                  <a:pt x="8" y="8"/>
                </a:lnTo>
                <a:lnTo>
                  <a:pt x="14" y="5"/>
                </a:lnTo>
                <a:lnTo>
                  <a:pt x="18" y="4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50" name="Freeform 362"/>
          <p:cNvSpPr>
            <a:spLocks/>
          </p:cNvSpPr>
          <p:nvPr/>
        </p:nvSpPr>
        <p:spPr bwMode="auto">
          <a:xfrm>
            <a:off x="3076575" y="2255838"/>
            <a:ext cx="65088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4" y="11"/>
                </a:lnTo>
                <a:lnTo>
                  <a:pt x="57" y="15"/>
                </a:lnTo>
                <a:lnTo>
                  <a:pt x="59" y="19"/>
                </a:lnTo>
                <a:lnTo>
                  <a:pt x="59" y="25"/>
                </a:lnTo>
                <a:lnTo>
                  <a:pt x="59" y="30"/>
                </a:lnTo>
                <a:lnTo>
                  <a:pt x="57" y="34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19"/>
                </a:lnTo>
                <a:lnTo>
                  <a:pt x="1" y="15"/>
                </a:lnTo>
                <a:lnTo>
                  <a:pt x="4" y="11"/>
                </a:lnTo>
                <a:lnTo>
                  <a:pt x="8" y="8"/>
                </a:lnTo>
                <a:lnTo>
                  <a:pt x="13" y="4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51" name="Freeform 363"/>
          <p:cNvSpPr>
            <a:spLocks/>
          </p:cNvSpPr>
          <p:nvPr/>
        </p:nvSpPr>
        <p:spPr bwMode="auto">
          <a:xfrm>
            <a:off x="3076575" y="2255838"/>
            <a:ext cx="65088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4" y="11"/>
                </a:lnTo>
                <a:lnTo>
                  <a:pt x="57" y="15"/>
                </a:lnTo>
                <a:lnTo>
                  <a:pt x="59" y="19"/>
                </a:lnTo>
                <a:lnTo>
                  <a:pt x="59" y="25"/>
                </a:lnTo>
                <a:lnTo>
                  <a:pt x="59" y="30"/>
                </a:lnTo>
                <a:lnTo>
                  <a:pt x="57" y="34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19"/>
                </a:lnTo>
                <a:lnTo>
                  <a:pt x="1" y="15"/>
                </a:lnTo>
                <a:lnTo>
                  <a:pt x="4" y="11"/>
                </a:lnTo>
                <a:lnTo>
                  <a:pt x="8" y="8"/>
                </a:lnTo>
                <a:lnTo>
                  <a:pt x="13" y="4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52" name="Freeform 364"/>
          <p:cNvSpPr>
            <a:spLocks/>
          </p:cNvSpPr>
          <p:nvPr/>
        </p:nvSpPr>
        <p:spPr bwMode="auto">
          <a:xfrm>
            <a:off x="3144838" y="2238375"/>
            <a:ext cx="69850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4"/>
                </a:lnTo>
                <a:lnTo>
                  <a:pt x="51" y="7"/>
                </a:lnTo>
                <a:lnTo>
                  <a:pt x="56" y="11"/>
                </a:lnTo>
                <a:lnTo>
                  <a:pt x="58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1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5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4" y="11"/>
                </a:lnTo>
                <a:lnTo>
                  <a:pt x="9" y="7"/>
                </a:lnTo>
                <a:lnTo>
                  <a:pt x="13" y="4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53" name="Freeform 365"/>
          <p:cNvSpPr>
            <a:spLocks/>
          </p:cNvSpPr>
          <p:nvPr/>
        </p:nvSpPr>
        <p:spPr bwMode="auto">
          <a:xfrm>
            <a:off x="3144838" y="2238375"/>
            <a:ext cx="69850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4"/>
                </a:lnTo>
                <a:lnTo>
                  <a:pt x="51" y="7"/>
                </a:lnTo>
                <a:lnTo>
                  <a:pt x="56" y="11"/>
                </a:lnTo>
                <a:lnTo>
                  <a:pt x="58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1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5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4" y="11"/>
                </a:lnTo>
                <a:lnTo>
                  <a:pt x="9" y="7"/>
                </a:lnTo>
                <a:lnTo>
                  <a:pt x="13" y="4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54" name="Freeform 366"/>
          <p:cNvSpPr>
            <a:spLocks/>
          </p:cNvSpPr>
          <p:nvPr/>
        </p:nvSpPr>
        <p:spPr bwMode="auto">
          <a:xfrm>
            <a:off x="3214688" y="2208213"/>
            <a:ext cx="68262" cy="53975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0" y="0"/>
                </a:moveTo>
                <a:lnTo>
                  <a:pt x="37" y="0"/>
                </a:lnTo>
                <a:lnTo>
                  <a:pt x="42" y="1"/>
                </a:lnTo>
                <a:lnTo>
                  <a:pt x="47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18"/>
                </a:lnTo>
                <a:lnTo>
                  <a:pt x="61" y="25"/>
                </a:lnTo>
                <a:lnTo>
                  <a:pt x="59" y="30"/>
                </a:lnTo>
                <a:lnTo>
                  <a:pt x="58" y="34"/>
                </a:lnTo>
                <a:lnTo>
                  <a:pt x="55" y="37"/>
                </a:lnTo>
                <a:lnTo>
                  <a:pt x="51" y="41"/>
                </a:lnTo>
                <a:lnTo>
                  <a:pt x="47" y="44"/>
                </a:lnTo>
                <a:lnTo>
                  <a:pt x="42" y="47"/>
                </a:lnTo>
                <a:lnTo>
                  <a:pt x="37" y="48"/>
                </a:lnTo>
                <a:lnTo>
                  <a:pt x="30" y="48"/>
                </a:lnTo>
                <a:lnTo>
                  <a:pt x="24" y="48"/>
                </a:lnTo>
                <a:lnTo>
                  <a:pt x="18" y="47"/>
                </a:lnTo>
                <a:lnTo>
                  <a:pt x="14" y="44"/>
                </a:lnTo>
                <a:lnTo>
                  <a:pt x="8" y="41"/>
                </a:lnTo>
                <a:lnTo>
                  <a:pt x="5" y="37"/>
                </a:lnTo>
                <a:lnTo>
                  <a:pt x="3" y="34"/>
                </a:lnTo>
                <a:lnTo>
                  <a:pt x="1" y="30"/>
                </a:lnTo>
                <a:lnTo>
                  <a:pt x="0" y="25"/>
                </a:lnTo>
                <a:lnTo>
                  <a:pt x="1" y="18"/>
                </a:lnTo>
                <a:lnTo>
                  <a:pt x="3" y="15"/>
                </a:lnTo>
                <a:lnTo>
                  <a:pt x="5" y="11"/>
                </a:lnTo>
                <a:lnTo>
                  <a:pt x="8" y="7"/>
                </a:lnTo>
                <a:lnTo>
                  <a:pt x="14" y="4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55" name="Freeform 367"/>
          <p:cNvSpPr>
            <a:spLocks/>
          </p:cNvSpPr>
          <p:nvPr/>
        </p:nvSpPr>
        <p:spPr bwMode="auto">
          <a:xfrm>
            <a:off x="3214688" y="2208213"/>
            <a:ext cx="68262" cy="53975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0" y="0"/>
                </a:moveTo>
                <a:lnTo>
                  <a:pt x="37" y="0"/>
                </a:lnTo>
                <a:lnTo>
                  <a:pt x="42" y="1"/>
                </a:lnTo>
                <a:lnTo>
                  <a:pt x="47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18"/>
                </a:lnTo>
                <a:lnTo>
                  <a:pt x="61" y="25"/>
                </a:lnTo>
                <a:lnTo>
                  <a:pt x="59" y="30"/>
                </a:lnTo>
                <a:lnTo>
                  <a:pt x="58" y="34"/>
                </a:lnTo>
                <a:lnTo>
                  <a:pt x="55" y="37"/>
                </a:lnTo>
                <a:lnTo>
                  <a:pt x="51" y="41"/>
                </a:lnTo>
                <a:lnTo>
                  <a:pt x="47" y="44"/>
                </a:lnTo>
                <a:lnTo>
                  <a:pt x="42" y="47"/>
                </a:lnTo>
                <a:lnTo>
                  <a:pt x="37" y="48"/>
                </a:lnTo>
                <a:lnTo>
                  <a:pt x="30" y="48"/>
                </a:lnTo>
                <a:lnTo>
                  <a:pt x="24" y="48"/>
                </a:lnTo>
                <a:lnTo>
                  <a:pt x="18" y="47"/>
                </a:lnTo>
                <a:lnTo>
                  <a:pt x="14" y="44"/>
                </a:lnTo>
                <a:lnTo>
                  <a:pt x="8" y="41"/>
                </a:lnTo>
                <a:lnTo>
                  <a:pt x="5" y="37"/>
                </a:lnTo>
                <a:lnTo>
                  <a:pt x="3" y="34"/>
                </a:lnTo>
                <a:lnTo>
                  <a:pt x="1" y="30"/>
                </a:lnTo>
                <a:lnTo>
                  <a:pt x="0" y="25"/>
                </a:lnTo>
                <a:lnTo>
                  <a:pt x="1" y="18"/>
                </a:lnTo>
                <a:lnTo>
                  <a:pt x="3" y="15"/>
                </a:lnTo>
                <a:lnTo>
                  <a:pt x="5" y="11"/>
                </a:lnTo>
                <a:lnTo>
                  <a:pt x="8" y="7"/>
                </a:lnTo>
                <a:lnTo>
                  <a:pt x="14" y="4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56" name="Freeform 368"/>
          <p:cNvSpPr>
            <a:spLocks/>
          </p:cNvSpPr>
          <p:nvPr/>
        </p:nvSpPr>
        <p:spPr bwMode="auto">
          <a:xfrm>
            <a:off x="3282950" y="2182813"/>
            <a:ext cx="65088" cy="49212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0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0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4" y="10"/>
                </a:lnTo>
                <a:lnTo>
                  <a:pt x="57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8"/>
                </a:lnTo>
                <a:lnTo>
                  <a:pt x="30" y="48"/>
                </a:lnTo>
                <a:lnTo>
                  <a:pt x="24" y="48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0"/>
                </a:lnTo>
                <a:lnTo>
                  <a:pt x="8" y="7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57" name="Freeform 369"/>
          <p:cNvSpPr>
            <a:spLocks/>
          </p:cNvSpPr>
          <p:nvPr/>
        </p:nvSpPr>
        <p:spPr bwMode="auto">
          <a:xfrm>
            <a:off x="3282950" y="2182813"/>
            <a:ext cx="65088" cy="49212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0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0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4" y="10"/>
                </a:lnTo>
                <a:lnTo>
                  <a:pt x="57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8"/>
                </a:lnTo>
                <a:lnTo>
                  <a:pt x="30" y="48"/>
                </a:lnTo>
                <a:lnTo>
                  <a:pt x="24" y="48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0"/>
                </a:lnTo>
                <a:lnTo>
                  <a:pt x="8" y="7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58" name="Freeform 370"/>
          <p:cNvSpPr>
            <a:spLocks/>
          </p:cNvSpPr>
          <p:nvPr/>
        </p:nvSpPr>
        <p:spPr bwMode="auto">
          <a:xfrm>
            <a:off x="3348038" y="2143125"/>
            <a:ext cx="68262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19"/>
                </a:lnTo>
                <a:lnTo>
                  <a:pt x="60" y="26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2" y="41"/>
                </a:lnTo>
                <a:lnTo>
                  <a:pt x="47" y="45"/>
                </a:lnTo>
                <a:lnTo>
                  <a:pt x="42" y="48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8"/>
                </a:lnTo>
                <a:lnTo>
                  <a:pt x="13" y="45"/>
                </a:lnTo>
                <a:lnTo>
                  <a:pt x="9" y="41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19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59" name="Freeform 371"/>
          <p:cNvSpPr>
            <a:spLocks/>
          </p:cNvSpPr>
          <p:nvPr/>
        </p:nvSpPr>
        <p:spPr bwMode="auto">
          <a:xfrm>
            <a:off x="3348038" y="2143125"/>
            <a:ext cx="68262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19"/>
                </a:lnTo>
                <a:lnTo>
                  <a:pt x="60" y="26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2" y="41"/>
                </a:lnTo>
                <a:lnTo>
                  <a:pt x="47" y="45"/>
                </a:lnTo>
                <a:lnTo>
                  <a:pt x="42" y="48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8"/>
                </a:lnTo>
                <a:lnTo>
                  <a:pt x="13" y="45"/>
                </a:lnTo>
                <a:lnTo>
                  <a:pt x="9" y="41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19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60" name="Freeform 372"/>
          <p:cNvSpPr>
            <a:spLocks/>
          </p:cNvSpPr>
          <p:nvPr/>
        </p:nvSpPr>
        <p:spPr bwMode="auto">
          <a:xfrm>
            <a:off x="3422650" y="2106613"/>
            <a:ext cx="68263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8" y="41"/>
                </a:lnTo>
                <a:lnTo>
                  <a:pt x="5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5" y="11"/>
                </a:lnTo>
                <a:lnTo>
                  <a:pt x="8" y="6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61" name="Freeform 373"/>
          <p:cNvSpPr>
            <a:spLocks/>
          </p:cNvSpPr>
          <p:nvPr/>
        </p:nvSpPr>
        <p:spPr bwMode="auto">
          <a:xfrm>
            <a:off x="3422650" y="2106613"/>
            <a:ext cx="68263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8" y="41"/>
                </a:lnTo>
                <a:lnTo>
                  <a:pt x="5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5" y="11"/>
                </a:lnTo>
                <a:lnTo>
                  <a:pt x="8" y="6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62" name="Freeform 374"/>
          <p:cNvSpPr>
            <a:spLocks/>
          </p:cNvSpPr>
          <p:nvPr/>
        </p:nvSpPr>
        <p:spPr bwMode="auto">
          <a:xfrm>
            <a:off x="3495675" y="2066925"/>
            <a:ext cx="71438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8" y="4"/>
                </a:lnTo>
                <a:lnTo>
                  <a:pt x="53" y="7"/>
                </a:lnTo>
                <a:lnTo>
                  <a:pt x="55" y="11"/>
                </a:lnTo>
                <a:lnTo>
                  <a:pt x="58" y="15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4"/>
                </a:lnTo>
                <a:lnTo>
                  <a:pt x="55" y="38"/>
                </a:lnTo>
                <a:lnTo>
                  <a:pt x="53" y="41"/>
                </a:lnTo>
                <a:lnTo>
                  <a:pt x="48" y="45"/>
                </a:lnTo>
                <a:lnTo>
                  <a:pt x="43" y="46"/>
                </a:lnTo>
                <a:lnTo>
                  <a:pt x="37" y="48"/>
                </a:lnTo>
                <a:lnTo>
                  <a:pt x="31" y="49"/>
                </a:lnTo>
                <a:lnTo>
                  <a:pt x="24" y="48"/>
                </a:lnTo>
                <a:lnTo>
                  <a:pt x="18" y="46"/>
                </a:lnTo>
                <a:lnTo>
                  <a:pt x="14" y="45"/>
                </a:lnTo>
                <a:lnTo>
                  <a:pt x="10" y="41"/>
                </a:lnTo>
                <a:lnTo>
                  <a:pt x="6" y="38"/>
                </a:lnTo>
                <a:lnTo>
                  <a:pt x="3" y="34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4" y="4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63" name="Freeform 375"/>
          <p:cNvSpPr>
            <a:spLocks/>
          </p:cNvSpPr>
          <p:nvPr/>
        </p:nvSpPr>
        <p:spPr bwMode="auto">
          <a:xfrm>
            <a:off x="3495675" y="2066925"/>
            <a:ext cx="71438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8" y="4"/>
                </a:lnTo>
                <a:lnTo>
                  <a:pt x="53" y="7"/>
                </a:lnTo>
                <a:lnTo>
                  <a:pt x="55" y="11"/>
                </a:lnTo>
                <a:lnTo>
                  <a:pt x="58" y="15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4"/>
                </a:lnTo>
                <a:lnTo>
                  <a:pt x="55" y="38"/>
                </a:lnTo>
                <a:lnTo>
                  <a:pt x="53" y="41"/>
                </a:lnTo>
                <a:lnTo>
                  <a:pt x="48" y="45"/>
                </a:lnTo>
                <a:lnTo>
                  <a:pt x="43" y="46"/>
                </a:lnTo>
                <a:lnTo>
                  <a:pt x="37" y="48"/>
                </a:lnTo>
                <a:lnTo>
                  <a:pt x="31" y="49"/>
                </a:lnTo>
                <a:lnTo>
                  <a:pt x="24" y="48"/>
                </a:lnTo>
                <a:lnTo>
                  <a:pt x="18" y="46"/>
                </a:lnTo>
                <a:lnTo>
                  <a:pt x="14" y="45"/>
                </a:lnTo>
                <a:lnTo>
                  <a:pt x="10" y="41"/>
                </a:lnTo>
                <a:lnTo>
                  <a:pt x="6" y="38"/>
                </a:lnTo>
                <a:lnTo>
                  <a:pt x="3" y="34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4" y="4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64" name="Freeform 376"/>
          <p:cNvSpPr>
            <a:spLocks/>
          </p:cNvSpPr>
          <p:nvPr/>
        </p:nvSpPr>
        <p:spPr bwMode="auto">
          <a:xfrm>
            <a:off x="3567113" y="2033588"/>
            <a:ext cx="65087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65" name="Freeform 377"/>
          <p:cNvSpPr>
            <a:spLocks/>
          </p:cNvSpPr>
          <p:nvPr/>
        </p:nvSpPr>
        <p:spPr bwMode="auto">
          <a:xfrm>
            <a:off x="3567113" y="2033588"/>
            <a:ext cx="65087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66" name="Freeform 378"/>
          <p:cNvSpPr>
            <a:spLocks/>
          </p:cNvSpPr>
          <p:nvPr/>
        </p:nvSpPr>
        <p:spPr bwMode="auto">
          <a:xfrm>
            <a:off x="3632200" y="2003425"/>
            <a:ext cx="69850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1"/>
                </a:lnTo>
                <a:lnTo>
                  <a:pt x="47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19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1"/>
                </a:lnTo>
                <a:lnTo>
                  <a:pt x="5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19"/>
                </a:lnTo>
                <a:lnTo>
                  <a:pt x="3" y="16"/>
                </a:lnTo>
                <a:lnTo>
                  <a:pt x="5" y="11"/>
                </a:lnTo>
                <a:lnTo>
                  <a:pt x="10" y="8"/>
                </a:lnTo>
                <a:lnTo>
                  <a:pt x="14" y="5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67" name="Freeform 379"/>
          <p:cNvSpPr>
            <a:spLocks/>
          </p:cNvSpPr>
          <p:nvPr/>
        </p:nvSpPr>
        <p:spPr bwMode="auto">
          <a:xfrm>
            <a:off x="3632200" y="2003425"/>
            <a:ext cx="69850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1"/>
                </a:lnTo>
                <a:lnTo>
                  <a:pt x="47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19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1"/>
                </a:lnTo>
                <a:lnTo>
                  <a:pt x="5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19"/>
                </a:lnTo>
                <a:lnTo>
                  <a:pt x="3" y="16"/>
                </a:lnTo>
                <a:lnTo>
                  <a:pt x="5" y="11"/>
                </a:lnTo>
                <a:lnTo>
                  <a:pt x="10" y="8"/>
                </a:lnTo>
                <a:lnTo>
                  <a:pt x="14" y="5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68" name="Freeform 380"/>
          <p:cNvSpPr>
            <a:spLocks/>
          </p:cNvSpPr>
          <p:nvPr/>
        </p:nvSpPr>
        <p:spPr bwMode="auto">
          <a:xfrm>
            <a:off x="3689350" y="1963738"/>
            <a:ext cx="66675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2147483647 w 60"/>
              <a:gd name="T47" fmla="*/ 2147483647 h 49"/>
              <a:gd name="T48" fmla="*/ 0 w 60"/>
              <a:gd name="T49" fmla="*/ 2147483647 h 49"/>
              <a:gd name="T50" fmla="*/ 2147483647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2"/>
                </a:lnTo>
                <a:lnTo>
                  <a:pt x="43" y="2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9" y="16"/>
                </a:lnTo>
                <a:lnTo>
                  <a:pt x="60" y="21"/>
                </a:lnTo>
                <a:lnTo>
                  <a:pt x="60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1" y="43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1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5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69" name="Freeform 381"/>
          <p:cNvSpPr>
            <a:spLocks/>
          </p:cNvSpPr>
          <p:nvPr/>
        </p:nvSpPr>
        <p:spPr bwMode="auto">
          <a:xfrm>
            <a:off x="3689350" y="1963738"/>
            <a:ext cx="66675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2147483647 w 60"/>
              <a:gd name="T47" fmla="*/ 2147483647 h 49"/>
              <a:gd name="T48" fmla="*/ 0 w 60"/>
              <a:gd name="T49" fmla="*/ 2147483647 h 49"/>
              <a:gd name="T50" fmla="*/ 2147483647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2"/>
                </a:lnTo>
                <a:lnTo>
                  <a:pt x="43" y="2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9" y="16"/>
                </a:lnTo>
                <a:lnTo>
                  <a:pt x="60" y="21"/>
                </a:lnTo>
                <a:lnTo>
                  <a:pt x="60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1" y="43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1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5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70" name="Freeform 382"/>
          <p:cNvSpPr>
            <a:spLocks/>
          </p:cNvSpPr>
          <p:nvPr/>
        </p:nvSpPr>
        <p:spPr bwMode="auto">
          <a:xfrm>
            <a:off x="3756025" y="1927225"/>
            <a:ext cx="66675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2"/>
                </a:lnTo>
                <a:lnTo>
                  <a:pt x="43" y="3"/>
                </a:lnTo>
                <a:lnTo>
                  <a:pt x="48" y="5"/>
                </a:lnTo>
                <a:lnTo>
                  <a:pt x="53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1" y="26"/>
                </a:lnTo>
                <a:lnTo>
                  <a:pt x="60" y="30"/>
                </a:lnTo>
                <a:lnTo>
                  <a:pt x="58" y="35"/>
                </a:lnTo>
                <a:lnTo>
                  <a:pt x="55" y="40"/>
                </a:lnTo>
                <a:lnTo>
                  <a:pt x="53" y="43"/>
                </a:lnTo>
                <a:lnTo>
                  <a:pt x="48" y="46"/>
                </a:lnTo>
                <a:lnTo>
                  <a:pt x="43" y="48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8"/>
                </a:lnTo>
                <a:lnTo>
                  <a:pt x="14" y="46"/>
                </a:lnTo>
                <a:lnTo>
                  <a:pt x="10" y="43"/>
                </a:lnTo>
                <a:lnTo>
                  <a:pt x="6" y="40"/>
                </a:lnTo>
                <a:lnTo>
                  <a:pt x="3" y="35"/>
                </a:lnTo>
                <a:lnTo>
                  <a:pt x="1" y="30"/>
                </a:lnTo>
                <a:lnTo>
                  <a:pt x="0" y="26"/>
                </a:lnTo>
                <a:lnTo>
                  <a:pt x="1" y="21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8" y="3"/>
                </a:lnTo>
                <a:lnTo>
                  <a:pt x="24" y="2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71" name="Freeform 383"/>
          <p:cNvSpPr>
            <a:spLocks/>
          </p:cNvSpPr>
          <p:nvPr/>
        </p:nvSpPr>
        <p:spPr bwMode="auto">
          <a:xfrm>
            <a:off x="3756025" y="1927225"/>
            <a:ext cx="66675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2"/>
                </a:lnTo>
                <a:lnTo>
                  <a:pt x="43" y="3"/>
                </a:lnTo>
                <a:lnTo>
                  <a:pt x="48" y="5"/>
                </a:lnTo>
                <a:lnTo>
                  <a:pt x="53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1" y="26"/>
                </a:lnTo>
                <a:lnTo>
                  <a:pt x="60" y="30"/>
                </a:lnTo>
                <a:lnTo>
                  <a:pt x="58" y="35"/>
                </a:lnTo>
                <a:lnTo>
                  <a:pt x="55" y="40"/>
                </a:lnTo>
                <a:lnTo>
                  <a:pt x="53" y="43"/>
                </a:lnTo>
                <a:lnTo>
                  <a:pt x="48" y="46"/>
                </a:lnTo>
                <a:lnTo>
                  <a:pt x="43" y="48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8"/>
                </a:lnTo>
                <a:lnTo>
                  <a:pt x="14" y="46"/>
                </a:lnTo>
                <a:lnTo>
                  <a:pt x="10" y="43"/>
                </a:lnTo>
                <a:lnTo>
                  <a:pt x="6" y="40"/>
                </a:lnTo>
                <a:lnTo>
                  <a:pt x="3" y="35"/>
                </a:lnTo>
                <a:lnTo>
                  <a:pt x="1" y="30"/>
                </a:lnTo>
                <a:lnTo>
                  <a:pt x="0" y="26"/>
                </a:lnTo>
                <a:lnTo>
                  <a:pt x="1" y="21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8" y="3"/>
                </a:lnTo>
                <a:lnTo>
                  <a:pt x="24" y="2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72" name="Freeform 384"/>
          <p:cNvSpPr>
            <a:spLocks/>
          </p:cNvSpPr>
          <p:nvPr/>
        </p:nvSpPr>
        <p:spPr bwMode="auto">
          <a:xfrm>
            <a:off x="3829050" y="1908175"/>
            <a:ext cx="68263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1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7" y="34"/>
                </a:lnTo>
                <a:lnTo>
                  <a:pt x="54" y="38"/>
                </a:lnTo>
                <a:lnTo>
                  <a:pt x="51" y="42"/>
                </a:lnTo>
                <a:lnTo>
                  <a:pt x="47" y="46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6"/>
                </a:lnTo>
                <a:lnTo>
                  <a:pt x="8" y="42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8" y="3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73" name="Freeform 385"/>
          <p:cNvSpPr>
            <a:spLocks/>
          </p:cNvSpPr>
          <p:nvPr/>
        </p:nvSpPr>
        <p:spPr bwMode="auto">
          <a:xfrm>
            <a:off x="3829050" y="1908175"/>
            <a:ext cx="68263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1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7" y="34"/>
                </a:lnTo>
                <a:lnTo>
                  <a:pt x="54" y="38"/>
                </a:lnTo>
                <a:lnTo>
                  <a:pt x="51" y="42"/>
                </a:lnTo>
                <a:lnTo>
                  <a:pt x="47" y="46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6"/>
                </a:lnTo>
                <a:lnTo>
                  <a:pt x="8" y="42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8" y="3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74" name="Freeform 386"/>
          <p:cNvSpPr>
            <a:spLocks/>
          </p:cNvSpPr>
          <p:nvPr/>
        </p:nvSpPr>
        <p:spPr bwMode="auto">
          <a:xfrm>
            <a:off x="3902075" y="1914525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4" y="11"/>
                </a:lnTo>
                <a:lnTo>
                  <a:pt x="57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4" y="38"/>
                </a:lnTo>
                <a:lnTo>
                  <a:pt x="51" y="42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9" y="42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5"/>
                </a:lnTo>
                <a:lnTo>
                  <a:pt x="4" y="11"/>
                </a:lnTo>
                <a:lnTo>
                  <a:pt x="9" y="8"/>
                </a:lnTo>
                <a:lnTo>
                  <a:pt x="13" y="4"/>
                </a:lnTo>
                <a:lnTo>
                  <a:pt x="18" y="1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75" name="Freeform 387"/>
          <p:cNvSpPr>
            <a:spLocks/>
          </p:cNvSpPr>
          <p:nvPr/>
        </p:nvSpPr>
        <p:spPr bwMode="auto">
          <a:xfrm>
            <a:off x="3902075" y="1914525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4" y="11"/>
                </a:lnTo>
                <a:lnTo>
                  <a:pt x="57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4" y="38"/>
                </a:lnTo>
                <a:lnTo>
                  <a:pt x="51" y="42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9" y="42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5"/>
                </a:lnTo>
                <a:lnTo>
                  <a:pt x="4" y="11"/>
                </a:lnTo>
                <a:lnTo>
                  <a:pt x="9" y="8"/>
                </a:lnTo>
                <a:lnTo>
                  <a:pt x="13" y="4"/>
                </a:lnTo>
                <a:lnTo>
                  <a:pt x="18" y="1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76" name="Freeform 388"/>
          <p:cNvSpPr>
            <a:spLocks/>
          </p:cNvSpPr>
          <p:nvPr/>
        </p:nvSpPr>
        <p:spPr bwMode="auto">
          <a:xfrm>
            <a:off x="3954463" y="1947863"/>
            <a:ext cx="68262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0" y="23"/>
                </a:lnTo>
                <a:lnTo>
                  <a:pt x="60" y="28"/>
                </a:lnTo>
                <a:lnTo>
                  <a:pt x="59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5"/>
                </a:lnTo>
                <a:lnTo>
                  <a:pt x="36" y="47"/>
                </a:lnTo>
                <a:lnTo>
                  <a:pt x="30" y="49"/>
                </a:lnTo>
                <a:lnTo>
                  <a:pt x="24" y="47"/>
                </a:lnTo>
                <a:lnTo>
                  <a:pt x="19" y="45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3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77" name="Freeform 389"/>
          <p:cNvSpPr>
            <a:spLocks/>
          </p:cNvSpPr>
          <p:nvPr/>
        </p:nvSpPr>
        <p:spPr bwMode="auto">
          <a:xfrm>
            <a:off x="3954463" y="1947863"/>
            <a:ext cx="68262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0" y="23"/>
                </a:lnTo>
                <a:lnTo>
                  <a:pt x="60" y="28"/>
                </a:lnTo>
                <a:lnTo>
                  <a:pt x="59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5"/>
                </a:lnTo>
                <a:lnTo>
                  <a:pt x="36" y="47"/>
                </a:lnTo>
                <a:lnTo>
                  <a:pt x="30" y="49"/>
                </a:lnTo>
                <a:lnTo>
                  <a:pt x="24" y="47"/>
                </a:lnTo>
                <a:lnTo>
                  <a:pt x="19" y="45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3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78" name="Freeform 390"/>
          <p:cNvSpPr>
            <a:spLocks/>
          </p:cNvSpPr>
          <p:nvPr/>
        </p:nvSpPr>
        <p:spPr bwMode="auto">
          <a:xfrm>
            <a:off x="3756025" y="2241550"/>
            <a:ext cx="66675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2"/>
                </a:lnTo>
                <a:lnTo>
                  <a:pt x="43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1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3"/>
                </a:lnTo>
                <a:lnTo>
                  <a:pt x="6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21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2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79" name="Freeform 391"/>
          <p:cNvSpPr>
            <a:spLocks/>
          </p:cNvSpPr>
          <p:nvPr/>
        </p:nvSpPr>
        <p:spPr bwMode="auto">
          <a:xfrm>
            <a:off x="3756025" y="2241550"/>
            <a:ext cx="66675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2"/>
                </a:lnTo>
                <a:lnTo>
                  <a:pt x="43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1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3"/>
                </a:lnTo>
                <a:lnTo>
                  <a:pt x="6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21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2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80" name="Freeform 392"/>
          <p:cNvSpPr>
            <a:spLocks/>
          </p:cNvSpPr>
          <p:nvPr/>
        </p:nvSpPr>
        <p:spPr bwMode="auto">
          <a:xfrm>
            <a:off x="3681413" y="2262188"/>
            <a:ext cx="66675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2147483647 w 59"/>
              <a:gd name="T47" fmla="*/ 2147483647 h 49"/>
              <a:gd name="T48" fmla="*/ 0 w 59"/>
              <a:gd name="T49" fmla="*/ 2147483647 h 49"/>
              <a:gd name="T50" fmla="*/ 2147483647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5" y="38"/>
                </a:lnTo>
                <a:lnTo>
                  <a:pt x="3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5" y="11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81" name="Freeform 393"/>
          <p:cNvSpPr>
            <a:spLocks/>
          </p:cNvSpPr>
          <p:nvPr/>
        </p:nvSpPr>
        <p:spPr bwMode="auto">
          <a:xfrm>
            <a:off x="3681413" y="2262188"/>
            <a:ext cx="66675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2147483647 w 59"/>
              <a:gd name="T47" fmla="*/ 2147483647 h 49"/>
              <a:gd name="T48" fmla="*/ 0 w 59"/>
              <a:gd name="T49" fmla="*/ 2147483647 h 49"/>
              <a:gd name="T50" fmla="*/ 2147483647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5" y="38"/>
                </a:lnTo>
                <a:lnTo>
                  <a:pt x="3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5" y="11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82" name="Freeform 394"/>
          <p:cNvSpPr>
            <a:spLocks/>
          </p:cNvSpPr>
          <p:nvPr/>
        </p:nvSpPr>
        <p:spPr bwMode="auto">
          <a:xfrm>
            <a:off x="3613150" y="2281238"/>
            <a:ext cx="68263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60" y="19"/>
                </a:lnTo>
                <a:lnTo>
                  <a:pt x="60" y="25"/>
                </a:lnTo>
                <a:lnTo>
                  <a:pt x="60" y="30"/>
                </a:lnTo>
                <a:lnTo>
                  <a:pt x="57" y="35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2" y="35"/>
                </a:lnTo>
                <a:lnTo>
                  <a:pt x="0" y="30"/>
                </a:lnTo>
                <a:lnTo>
                  <a:pt x="0" y="25"/>
                </a:lnTo>
                <a:lnTo>
                  <a:pt x="0" y="19"/>
                </a:lnTo>
                <a:lnTo>
                  <a:pt x="2" y="16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83" name="Freeform 395"/>
          <p:cNvSpPr>
            <a:spLocks/>
          </p:cNvSpPr>
          <p:nvPr/>
        </p:nvSpPr>
        <p:spPr bwMode="auto">
          <a:xfrm>
            <a:off x="3613150" y="2281238"/>
            <a:ext cx="68263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60" y="19"/>
                </a:lnTo>
                <a:lnTo>
                  <a:pt x="60" y="25"/>
                </a:lnTo>
                <a:lnTo>
                  <a:pt x="60" y="30"/>
                </a:lnTo>
                <a:lnTo>
                  <a:pt x="57" y="35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2" y="35"/>
                </a:lnTo>
                <a:lnTo>
                  <a:pt x="0" y="30"/>
                </a:lnTo>
                <a:lnTo>
                  <a:pt x="0" y="25"/>
                </a:lnTo>
                <a:lnTo>
                  <a:pt x="0" y="19"/>
                </a:lnTo>
                <a:lnTo>
                  <a:pt x="2" y="16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84" name="Freeform 396"/>
          <p:cNvSpPr>
            <a:spLocks/>
          </p:cNvSpPr>
          <p:nvPr/>
        </p:nvSpPr>
        <p:spPr bwMode="auto">
          <a:xfrm>
            <a:off x="3540125" y="2298700"/>
            <a:ext cx="66675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9" y="16"/>
                </a:lnTo>
                <a:lnTo>
                  <a:pt x="60" y="19"/>
                </a:lnTo>
                <a:lnTo>
                  <a:pt x="61" y="26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3" y="41"/>
                </a:lnTo>
                <a:lnTo>
                  <a:pt x="47" y="45"/>
                </a:lnTo>
                <a:lnTo>
                  <a:pt x="43" y="48"/>
                </a:lnTo>
                <a:lnTo>
                  <a:pt x="37" y="49"/>
                </a:lnTo>
                <a:lnTo>
                  <a:pt x="32" y="49"/>
                </a:lnTo>
                <a:lnTo>
                  <a:pt x="24" y="49"/>
                </a:lnTo>
                <a:lnTo>
                  <a:pt x="19" y="48"/>
                </a:lnTo>
                <a:lnTo>
                  <a:pt x="15" y="45"/>
                </a:lnTo>
                <a:lnTo>
                  <a:pt x="10" y="41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6"/>
                </a:lnTo>
                <a:lnTo>
                  <a:pt x="2" y="19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2"/>
                </a:lnTo>
                <a:lnTo>
                  <a:pt x="24" y="0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85" name="Freeform 397"/>
          <p:cNvSpPr>
            <a:spLocks/>
          </p:cNvSpPr>
          <p:nvPr/>
        </p:nvSpPr>
        <p:spPr bwMode="auto">
          <a:xfrm>
            <a:off x="3540125" y="2298700"/>
            <a:ext cx="66675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9" y="16"/>
                </a:lnTo>
                <a:lnTo>
                  <a:pt x="60" y="19"/>
                </a:lnTo>
                <a:lnTo>
                  <a:pt x="61" y="26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3" y="41"/>
                </a:lnTo>
                <a:lnTo>
                  <a:pt x="47" y="45"/>
                </a:lnTo>
                <a:lnTo>
                  <a:pt x="43" y="48"/>
                </a:lnTo>
                <a:lnTo>
                  <a:pt x="37" y="49"/>
                </a:lnTo>
                <a:lnTo>
                  <a:pt x="32" y="49"/>
                </a:lnTo>
                <a:lnTo>
                  <a:pt x="24" y="49"/>
                </a:lnTo>
                <a:lnTo>
                  <a:pt x="19" y="48"/>
                </a:lnTo>
                <a:lnTo>
                  <a:pt x="15" y="45"/>
                </a:lnTo>
                <a:lnTo>
                  <a:pt x="10" y="41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6"/>
                </a:lnTo>
                <a:lnTo>
                  <a:pt x="2" y="19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2"/>
                </a:lnTo>
                <a:lnTo>
                  <a:pt x="24" y="0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86" name="Freeform 398"/>
          <p:cNvSpPr>
            <a:spLocks/>
          </p:cNvSpPr>
          <p:nvPr/>
        </p:nvSpPr>
        <p:spPr bwMode="auto">
          <a:xfrm>
            <a:off x="3473450" y="2317750"/>
            <a:ext cx="66675" cy="49213"/>
          </a:xfrm>
          <a:custGeom>
            <a:avLst/>
            <a:gdLst>
              <a:gd name="T0" fmla="*/ 2147483647 w 59"/>
              <a:gd name="T1" fmla="*/ 0 h 47"/>
              <a:gd name="T2" fmla="*/ 2147483647 w 59"/>
              <a:gd name="T3" fmla="*/ 0 h 47"/>
              <a:gd name="T4" fmla="*/ 2147483647 w 59"/>
              <a:gd name="T5" fmla="*/ 2147483647 h 47"/>
              <a:gd name="T6" fmla="*/ 2147483647 w 59"/>
              <a:gd name="T7" fmla="*/ 2147483647 h 47"/>
              <a:gd name="T8" fmla="*/ 2147483647 w 59"/>
              <a:gd name="T9" fmla="*/ 2147483647 h 47"/>
              <a:gd name="T10" fmla="*/ 2147483647 w 59"/>
              <a:gd name="T11" fmla="*/ 2147483647 h 47"/>
              <a:gd name="T12" fmla="*/ 2147483647 w 59"/>
              <a:gd name="T13" fmla="*/ 2147483647 h 47"/>
              <a:gd name="T14" fmla="*/ 2147483647 w 59"/>
              <a:gd name="T15" fmla="*/ 2147483647 h 47"/>
              <a:gd name="T16" fmla="*/ 2147483647 w 59"/>
              <a:gd name="T17" fmla="*/ 2147483647 h 47"/>
              <a:gd name="T18" fmla="*/ 2147483647 w 59"/>
              <a:gd name="T19" fmla="*/ 2147483647 h 47"/>
              <a:gd name="T20" fmla="*/ 2147483647 w 59"/>
              <a:gd name="T21" fmla="*/ 2147483647 h 47"/>
              <a:gd name="T22" fmla="*/ 2147483647 w 59"/>
              <a:gd name="T23" fmla="*/ 2147483647 h 47"/>
              <a:gd name="T24" fmla="*/ 2147483647 w 59"/>
              <a:gd name="T25" fmla="*/ 2147483647 h 47"/>
              <a:gd name="T26" fmla="*/ 2147483647 w 59"/>
              <a:gd name="T27" fmla="*/ 2147483647 h 47"/>
              <a:gd name="T28" fmla="*/ 2147483647 w 59"/>
              <a:gd name="T29" fmla="*/ 2147483647 h 47"/>
              <a:gd name="T30" fmla="*/ 2147483647 w 59"/>
              <a:gd name="T31" fmla="*/ 2147483647 h 47"/>
              <a:gd name="T32" fmla="*/ 2147483647 w 59"/>
              <a:gd name="T33" fmla="*/ 2147483647 h 47"/>
              <a:gd name="T34" fmla="*/ 2147483647 w 59"/>
              <a:gd name="T35" fmla="*/ 2147483647 h 47"/>
              <a:gd name="T36" fmla="*/ 2147483647 w 59"/>
              <a:gd name="T37" fmla="*/ 2147483647 h 47"/>
              <a:gd name="T38" fmla="*/ 2147483647 w 59"/>
              <a:gd name="T39" fmla="*/ 2147483647 h 47"/>
              <a:gd name="T40" fmla="*/ 2147483647 w 59"/>
              <a:gd name="T41" fmla="*/ 2147483647 h 47"/>
              <a:gd name="T42" fmla="*/ 2147483647 w 59"/>
              <a:gd name="T43" fmla="*/ 2147483647 h 47"/>
              <a:gd name="T44" fmla="*/ 2147483647 w 59"/>
              <a:gd name="T45" fmla="*/ 2147483647 h 47"/>
              <a:gd name="T46" fmla="*/ 0 w 59"/>
              <a:gd name="T47" fmla="*/ 2147483647 h 47"/>
              <a:gd name="T48" fmla="*/ 0 w 59"/>
              <a:gd name="T49" fmla="*/ 2147483647 h 47"/>
              <a:gd name="T50" fmla="*/ 0 w 59"/>
              <a:gd name="T51" fmla="*/ 2147483647 h 47"/>
              <a:gd name="T52" fmla="*/ 2147483647 w 59"/>
              <a:gd name="T53" fmla="*/ 2147483647 h 47"/>
              <a:gd name="T54" fmla="*/ 2147483647 w 59"/>
              <a:gd name="T55" fmla="*/ 2147483647 h 47"/>
              <a:gd name="T56" fmla="*/ 2147483647 w 59"/>
              <a:gd name="T57" fmla="*/ 2147483647 h 47"/>
              <a:gd name="T58" fmla="*/ 2147483647 w 59"/>
              <a:gd name="T59" fmla="*/ 2147483647 h 47"/>
              <a:gd name="T60" fmla="*/ 2147483647 w 59"/>
              <a:gd name="T61" fmla="*/ 2147483647 h 47"/>
              <a:gd name="T62" fmla="*/ 2147483647 w 59"/>
              <a:gd name="T63" fmla="*/ 0 h 47"/>
              <a:gd name="T64" fmla="*/ 2147483647 w 59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7"/>
              <a:gd name="T101" fmla="*/ 59 w 59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7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59" y="19"/>
                </a:lnTo>
                <a:lnTo>
                  <a:pt x="59" y="23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5"/>
                </a:lnTo>
                <a:lnTo>
                  <a:pt x="35" y="47"/>
                </a:lnTo>
                <a:lnTo>
                  <a:pt x="30" y="47"/>
                </a:lnTo>
                <a:lnTo>
                  <a:pt x="24" y="47"/>
                </a:lnTo>
                <a:lnTo>
                  <a:pt x="18" y="45"/>
                </a:lnTo>
                <a:lnTo>
                  <a:pt x="13" y="44"/>
                </a:lnTo>
                <a:lnTo>
                  <a:pt x="8" y="41"/>
                </a:lnTo>
                <a:lnTo>
                  <a:pt x="5" y="38"/>
                </a:lnTo>
                <a:lnTo>
                  <a:pt x="3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3" y="14"/>
                </a:lnTo>
                <a:lnTo>
                  <a:pt x="5" y="9"/>
                </a:lnTo>
                <a:lnTo>
                  <a:pt x="8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87" name="Freeform 399"/>
          <p:cNvSpPr>
            <a:spLocks/>
          </p:cNvSpPr>
          <p:nvPr/>
        </p:nvSpPr>
        <p:spPr bwMode="auto">
          <a:xfrm>
            <a:off x="3473450" y="2317750"/>
            <a:ext cx="66675" cy="49213"/>
          </a:xfrm>
          <a:custGeom>
            <a:avLst/>
            <a:gdLst>
              <a:gd name="T0" fmla="*/ 2147483647 w 59"/>
              <a:gd name="T1" fmla="*/ 0 h 47"/>
              <a:gd name="T2" fmla="*/ 2147483647 w 59"/>
              <a:gd name="T3" fmla="*/ 0 h 47"/>
              <a:gd name="T4" fmla="*/ 2147483647 w 59"/>
              <a:gd name="T5" fmla="*/ 2147483647 h 47"/>
              <a:gd name="T6" fmla="*/ 2147483647 w 59"/>
              <a:gd name="T7" fmla="*/ 2147483647 h 47"/>
              <a:gd name="T8" fmla="*/ 2147483647 w 59"/>
              <a:gd name="T9" fmla="*/ 2147483647 h 47"/>
              <a:gd name="T10" fmla="*/ 2147483647 w 59"/>
              <a:gd name="T11" fmla="*/ 2147483647 h 47"/>
              <a:gd name="T12" fmla="*/ 2147483647 w 59"/>
              <a:gd name="T13" fmla="*/ 2147483647 h 47"/>
              <a:gd name="T14" fmla="*/ 2147483647 w 59"/>
              <a:gd name="T15" fmla="*/ 2147483647 h 47"/>
              <a:gd name="T16" fmla="*/ 2147483647 w 59"/>
              <a:gd name="T17" fmla="*/ 2147483647 h 47"/>
              <a:gd name="T18" fmla="*/ 2147483647 w 59"/>
              <a:gd name="T19" fmla="*/ 2147483647 h 47"/>
              <a:gd name="T20" fmla="*/ 2147483647 w 59"/>
              <a:gd name="T21" fmla="*/ 2147483647 h 47"/>
              <a:gd name="T22" fmla="*/ 2147483647 w 59"/>
              <a:gd name="T23" fmla="*/ 2147483647 h 47"/>
              <a:gd name="T24" fmla="*/ 2147483647 w 59"/>
              <a:gd name="T25" fmla="*/ 2147483647 h 47"/>
              <a:gd name="T26" fmla="*/ 2147483647 w 59"/>
              <a:gd name="T27" fmla="*/ 2147483647 h 47"/>
              <a:gd name="T28" fmla="*/ 2147483647 w 59"/>
              <a:gd name="T29" fmla="*/ 2147483647 h 47"/>
              <a:gd name="T30" fmla="*/ 2147483647 w 59"/>
              <a:gd name="T31" fmla="*/ 2147483647 h 47"/>
              <a:gd name="T32" fmla="*/ 2147483647 w 59"/>
              <a:gd name="T33" fmla="*/ 2147483647 h 47"/>
              <a:gd name="T34" fmla="*/ 2147483647 w 59"/>
              <a:gd name="T35" fmla="*/ 2147483647 h 47"/>
              <a:gd name="T36" fmla="*/ 2147483647 w 59"/>
              <a:gd name="T37" fmla="*/ 2147483647 h 47"/>
              <a:gd name="T38" fmla="*/ 2147483647 w 59"/>
              <a:gd name="T39" fmla="*/ 2147483647 h 47"/>
              <a:gd name="T40" fmla="*/ 2147483647 w 59"/>
              <a:gd name="T41" fmla="*/ 2147483647 h 47"/>
              <a:gd name="T42" fmla="*/ 2147483647 w 59"/>
              <a:gd name="T43" fmla="*/ 2147483647 h 47"/>
              <a:gd name="T44" fmla="*/ 2147483647 w 59"/>
              <a:gd name="T45" fmla="*/ 2147483647 h 47"/>
              <a:gd name="T46" fmla="*/ 0 w 59"/>
              <a:gd name="T47" fmla="*/ 2147483647 h 47"/>
              <a:gd name="T48" fmla="*/ 0 w 59"/>
              <a:gd name="T49" fmla="*/ 2147483647 h 47"/>
              <a:gd name="T50" fmla="*/ 0 w 59"/>
              <a:gd name="T51" fmla="*/ 2147483647 h 47"/>
              <a:gd name="T52" fmla="*/ 2147483647 w 59"/>
              <a:gd name="T53" fmla="*/ 2147483647 h 47"/>
              <a:gd name="T54" fmla="*/ 2147483647 w 59"/>
              <a:gd name="T55" fmla="*/ 2147483647 h 47"/>
              <a:gd name="T56" fmla="*/ 2147483647 w 59"/>
              <a:gd name="T57" fmla="*/ 2147483647 h 47"/>
              <a:gd name="T58" fmla="*/ 2147483647 w 59"/>
              <a:gd name="T59" fmla="*/ 2147483647 h 47"/>
              <a:gd name="T60" fmla="*/ 2147483647 w 59"/>
              <a:gd name="T61" fmla="*/ 2147483647 h 47"/>
              <a:gd name="T62" fmla="*/ 2147483647 w 59"/>
              <a:gd name="T63" fmla="*/ 0 h 47"/>
              <a:gd name="T64" fmla="*/ 2147483647 w 59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7"/>
              <a:gd name="T101" fmla="*/ 59 w 59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7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59" y="19"/>
                </a:lnTo>
                <a:lnTo>
                  <a:pt x="59" y="23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5"/>
                </a:lnTo>
                <a:lnTo>
                  <a:pt x="35" y="47"/>
                </a:lnTo>
                <a:lnTo>
                  <a:pt x="30" y="47"/>
                </a:lnTo>
                <a:lnTo>
                  <a:pt x="24" y="47"/>
                </a:lnTo>
                <a:lnTo>
                  <a:pt x="18" y="45"/>
                </a:lnTo>
                <a:lnTo>
                  <a:pt x="13" y="44"/>
                </a:lnTo>
                <a:lnTo>
                  <a:pt x="8" y="41"/>
                </a:lnTo>
                <a:lnTo>
                  <a:pt x="5" y="38"/>
                </a:lnTo>
                <a:lnTo>
                  <a:pt x="3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3" y="14"/>
                </a:lnTo>
                <a:lnTo>
                  <a:pt x="5" y="9"/>
                </a:lnTo>
                <a:lnTo>
                  <a:pt x="8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88" name="Freeform 400"/>
          <p:cNvSpPr>
            <a:spLocks/>
          </p:cNvSpPr>
          <p:nvPr/>
        </p:nvSpPr>
        <p:spPr bwMode="auto">
          <a:xfrm>
            <a:off x="3400425" y="2344738"/>
            <a:ext cx="65088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3"/>
                </a:lnTo>
                <a:lnTo>
                  <a:pt x="52" y="6"/>
                </a:lnTo>
                <a:lnTo>
                  <a:pt x="56" y="11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7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2" y="46"/>
                </a:lnTo>
                <a:lnTo>
                  <a:pt x="36" y="47"/>
                </a:lnTo>
                <a:lnTo>
                  <a:pt x="30" y="49"/>
                </a:lnTo>
                <a:lnTo>
                  <a:pt x="25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11"/>
                </a:lnTo>
                <a:lnTo>
                  <a:pt x="9" y="6"/>
                </a:lnTo>
                <a:lnTo>
                  <a:pt x="13" y="3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89" name="Freeform 401"/>
          <p:cNvSpPr>
            <a:spLocks/>
          </p:cNvSpPr>
          <p:nvPr/>
        </p:nvSpPr>
        <p:spPr bwMode="auto">
          <a:xfrm>
            <a:off x="3400425" y="2344738"/>
            <a:ext cx="65088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3"/>
                </a:lnTo>
                <a:lnTo>
                  <a:pt x="52" y="6"/>
                </a:lnTo>
                <a:lnTo>
                  <a:pt x="56" y="11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7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2" y="46"/>
                </a:lnTo>
                <a:lnTo>
                  <a:pt x="36" y="47"/>
                </a:lnTo>
                <a:lnTo>
                  <a:pt x="30" y="49"/>
                </a:lnTo>
                <a:lnTo>
                  <a:pt x="25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11"/>
                </a:lnTo>
                <a:lnTo>
                  <a:pt x="9" y="6"/>
                </a:lnTo>
                <a:lnTo>
                  <a:pt x="13" y="3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90" name="Freeform 402"/>
          <p:cNvSpPr>
            <a:spLocks/>
          </p:cNvSpPr>
          <p:nvPr/>
        </p:nvSpPr>
        <p:spPr bwMode="auto">
          <a:xfrm>
            <a:off x="3324225" y="2370138"/>
            <a:ext cx="69850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4"/>
                </a:lnTo>
                <a:lnTo>
                  <a:pt x="58" y="19"/>
                </a:lnTo>
                <a:lnTo>
                  <a:pt x="60" y="24"/>
                </a:lnTo>
                <a:lnTo>
                  <a:pt x="58" y="30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3" y="49"/>
                </a:lnTo>
                <a:lnTo>
                  <a:pt x="17" y="48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7" y="2"/>
                </a:lnTo>
                <a:lnTo>
                  <a:pt x="23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91" name="Freeform 403"/>
          <p:cNvSpPr>
            <a:spLocks/>
          </p:cNvSpPr>
          <p:nvPr/>
        </p:nvSpPr>
        <p:spPr bwMode="auto">
          <a:xfrm>
            <a:off x="3324225" y="2370138"/>
            <a:ext cx="69850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4"/>
                </a:lnTo>
                <a:lnTo>
                  <a:pt x="58" y="19"/>
                </a:lnTo>
                <a:lnTo>
                  <a:pt x="60" y="24"/>
                </a:lnTo>
                <a:lnTo>
                  <a:pt x="58" y="30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3" y="49"/>
                </a:lnTo>
                <a:lnTo>
                  <a:pt x="17" y="48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7" y="2"/>
                </a:lnTo>
                <a:lnTo>
                  <a:pt x="23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92" name="Freeform 404"/>
          <p:cNvSpPr>
            <a:spLocks/>
          </p:cNvSpPr>
          <p:nvPr/>
        </p:nvSpPr>
        <p:spPr bwMode="auto">
          <a:xfrm>
            <a:off x="3270250" y="2393950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3"/>
                </a:lnTo>
                <a:lnTo>
                  <a:pt x="52" y="6"/>
                </a:lnTo>
                <a:lnTo>
                  <a:pt x="56" y="9"/>
                </a:lnTo>
                <a:lnTo>
                  <a:pt x="59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2" y="46"/>
                </a:lnTo>
                <a:lnTo>
                  <a:pt x="36" y="47"/>
                </a:lnTo>
                <a:lnTo>
                  <a:pt x="30" y="49"/>
                </a:lnTo>
                <a:lnTo>
                  <a:pt x="25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3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5" y="9"/>
                </a:lnTo>
                <a:lnTo>
                  <a:pt x="9" y="6"/>
                </a:lnTo>
                <a:lnTo>
                  <a:pt x="13" y="3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93" name="Freeform 405"/>
          <p:cNvSpPr>
            <a:spLocks/>
          </p:cNvSpPr>
          <p:nvPr/>
        </p:nvSpPr>
        <p:spPr bwMode="auto">
          <a:xfrm>
            <a:off x="3270250" y="2393950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3"/>
                </a:lnTo>
                <a:lnTo>
                  <a:pt x="52" y="6"/>
                </a:lnTo>
                <a:lnTo>
                  <a:pt x="56" y="9"/>
                </a:lnTo>
                <a:lnTo>
                  <a:pt x="59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2" y="46"/>
                </a:lnTo>
                <a:lnTo>
                  <a:pt x="36" y="47"/>
                </a:lnTo>
                <a:lnTo>
                  <a:pt x="30" y="49"/>
                </a:lnTo>
                <a:lnTo>
                  <a:pt x="25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3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5" y="9"/>
                </a:lnTo>
                <a:lnTo>
                  <a:pt x="9" y="6"/>
                </a:lnTo>
                <a:lnTo>
                  <a:pt x="13" y="3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94" name="Freeform 406"/>
          <p:cNvSpPr>
            <a:spLocks/>
          </p:cNvSpPr>
          <p:nvPr/>
        </p:nvSpPr>
        <p:spPr bwMode="auto">
          <a:xfrm>
            <a:off x="3197225" y="2424113"/>
            <a:ext cx="68263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7" y="14"/>
                </a:lnTo>
                <a:lnTo>
                  <a:pt x="60" y="19"/>
                </a:lnTo>
                <a:lnTo>
                  <a:pt x="60" y="23"/>
                </a:lnTo>
                <a:lnTo>
                  <a:pt x="60" y="30"/>
                </a:lnTo>
                <a:lnTo>
                  <a:pt x="57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30"/>
                </a:lnTo>
                <a:lnTo>
                  <a:pt x="0" y="23"/>
                </a:lnTo>
                <a:lnTo>
                  <a:pt x="0" y="19"/>
                </a:lnTo>
                <a:lnTo>
                  <a:pt x="2" y="14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95" name="Freeform 407"/>
          <p:cNvSpPr>
            <a:spLocks/>
          </p:cNvSpPr>
          <p:nvPr/>
        </p:nvSpPr>
        <p:spPr bwMode="auto">
          <a:xfrm>
            <a:off x="3197225" y="2424113"/>
            <a:ext cx="68263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7" y="14"/>
                </a:lnTo>
                <a:lnTo>
                  <a:pt x="60" y="19"/>
                </a:lnTo>
                <a:lnTo>
                  <a:pt x="60" y="23"/>
                </a:lnTo>
                <a:lnTo>
                  <a:pt x="60" y="30"/>
                </a:lnTo>
                <a:lnTo>
                  <a:pt x="57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30"/>
                </a:lnTo>
                <a:lnTo>
                  <a:pt x="0" y="23"/>
                </a:lnTo>
                <a:lnTo>
                  <a:pt x="0" y="19"/>
                </a:lnTo>
                <a:lnTo>
                  <a:pt x="2" y="14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96" name="Freeform 408"/>
          <p:cNvSpPr>
            <a:spLocks/>
          </p:cNvSpPr>
          <p:nvPr/>
        </p:nvSpPr>
        <p:spPr bwMode="auto">
          <a:xfrm>
            <a:off x="3049588" y="2454275"/>
            <a:ext cx="66675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5"/>
                </a:lnTo>
                <a:lnTo>
                  <a:pt x="51" y="7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8"/>
                </a:lnTo>
                <a:lnTo>
                  <a:pt x="35" y="48"/>
                </a:lnTo>
                <a:lnTo>
                  <a:pt x="29" y="49"/>
                </a:lnTo>
                <a:lnTo>
                  <a:pt x="24" y="48"/>
                </a:lnTo>
                <a:lnTo>
                  <a:pt x="18" y="48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7"/>
                </a:lnTo>
                <a:lnTo>
                  <a:pt x="12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97" name="Freeform 409"/>
          <p:cNvSpPr>
            <a:spLocks/>
          </p:cNvSpPr>
          <p:nvPr/>
        </p:nvSpPr>
        <p:spPr bwMode="auto">
          <a:xfrm>
            <a:off x="3049588" y="2454275"/>
            <a:ext cx="66675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5"/>
                </a:lnTo>
                <a:lnTo>
                  <a:pt x="51" y="7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8"/>
                </a:lnTo>
                <a:lnTo>
                  <a:pt x="35" y="48"/>
                </a:lnTo>
                <a:lnTo>
                  <a:pt x="29" y="49"/>
                </a:lnTo>
                <a:lnTo>
                  <a:pt x="24" y="48"/>
                </a:lnTo>
                <a:lnTo>
                  <a:pt x="18" y="48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7"/>
                </a:lnTo>
                <a:lnTo>
                  <a:pt x="12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98" name="Freeform 410"/>
          <p:cNvSpPr>
            <a:spLocks/>
          </p:cNvSpPr>
          <p:nvPr/>
        </p:nvSpPr>
        <p:spPr bwMode="auto">
          <a:xfrm>
            <a:off x="3130550" y="2446338"/>
            <a:ext cx="66675" cy="50800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1"/>
                </a:lnTo>
                <a:lnTo>
                  <a:pt x="41" y="3"/>
                </a:lnTo>
                <a:lnTo>
                  <a:pt x="46" y="4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8" y="34"/>
                </a:lnTo>
                <a:lnTo>
                  <a:pt x="55" y="38"/>
                </a:lnTo>
                <a:lnTo>
                  <a:pt x="51" y="42"/>
                </a:lnTo>
                <a:lnTo>
                  <a:pt x="46" y="46"/>
                </a:lnTo>
                <a:lnTo>
                  <a:pt x="41" y="47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6"/>
                </a:lnTo>
                <a:lnTo>
                  <a:pt x="8" y="42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2" y="4"/>
                </a:lnTo>
                <a:lnTo>
                  <a:pt x="18" y="3"/>
                </a:lnTo>
                <a:lnTo>
                  <a:pt x="24" y="1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699" name="Freeform 411"/>
          <p:cNvSpPr>
            <a:spLocks/>
          </p:cNvSpPr>
          <p:nvPr/>
        </p:nvSpPr>
        <p:spPr bwMode="auto">
          <a:xfrm>
            <a:off x="3130550" y="2446338"/>
            <a:ext cx="66675" cy="50800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1"/>
                </a:lnTo>
                <a:lnTo>
                  <a:pt x="41" y="3"/>
                </a:lnTo>
                <a:lnTo>
                  <a:pt x="46" y="4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8" y="34"/>
                </a:lnTo>
                <a:lnTo>
                  <a:pt x="55" y="38"/>
                </a:lnTo>
                <a:lnTo>
                  <a:pt x="51" y="42"/>
                </a:lnTo>
                <a:lnTo>
                  <a:pt x="46" y="46"/>
                </a:lnTo>
                <a:lnTo>
                  <a:pt x="41" y="47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6"/>
                </a:lnTo>
                <a:lnTo>
                  <a:pt x="8" y="42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2" y="4"/>
                </a:lnTo>
                <a:lnTo>
                  <a:pt x="18" y="3"/>
                </a:lnTo>
                <a:lnTo>
                  <a:pt x="24" y="1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00" name="Freeform 412"/>
          <p:cNvSpPr>
            <a:spLocks/>
          </p:cNvSpPr>
          <p:nvPr/>
        </p:nvSpPr>
        <p:spPr bwMode="auto">
          <a:xfrm>
            <a:off x="2968625" y="2644775"/>
            <a:ext cx="71438" cy="50800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6" y="2"/>
                </a:lnTo>
                <a:lnTo>
                  <a:pt x="42" y="2"/>
                </a:lnTo>
                <a:lnTo>
                  <a:pt x="46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3"/>
                </a:lnTo>
                <a:lnTo>
                  <a:pt x="46" y="44"/>
                </a:lnTo>
                <a:lnTo>
                  <a:pt x="42" y="47"/>
                </a:lnTo>
                <a:lnTo>
                  <a:pt x="36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9" y="43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5"/>
                </a:lnTo>
                <a:lnTo>
                  <a:pt x="1" y="21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4" y="5"/>
                </a:lnTo>
                <a:lnTo>
                  <a:pt x="18" y="2"/>
                </a:lnTo>
                <a:lnTo>
                  <a:pt x="24" y="2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01" name="Freeform 413"/>
          <p:cNvSpPr>
            <a:spLocks/>
          </p:cNvSpPr>
          <p:nvPr/>
        </p:nvSpPr>
        <p:spPr bwMode="auto">
          <a:xfrm>
            <a:off x="2968625" y="2644775"/>
            <a:ext cx="71438" cy="50800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6" y="2"/>
                </a:lnTo>
                <a:lnTo>
                  <a:pt x="42" y="2"/>
                </a:lnTo>
                <a:lnTo>
                  <a:pt x="46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3"/>
                </a:lnTo>
                <a:lnTo>
                  <a:pt x="46" y="44"/>
                </a:lnTo>
                <a:lnTo>
                  <a:pt x="42" y="47"/>
                </a:lnTo>
                <a:lnTo>
                  <a:pt x="36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9" y="43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5"/>
                </a:lnTo>
                <a:lnTo>
                  <a:pt x="1" y="21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4" y="5"/>
                </a:lnTo>
                <a:lnTo>
                  <a:pt x="18" y="2"/>
                </a:lnTo>
                <a:lnTo>
                  <a:pt x="24" y="2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02" name="Freeform 414"/>
          <p:cNvSpPr>
            <a:spLocks/>
          </p:cNvSpPr>
          <p:nvPr/>
        </p:nvSpPr>
        <p:spPr bwMode="auto">
          <a:xfrm>
            <a:off x="3736975" y="2555875"/>
            <a:ext cx="66675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5" y="12"/>
                </a:lnTo>
                <a:lnTo>
                  <a:pt x="58" y="16"/>
                </a:lnTo>
                <a:lnTo>
                  <a:pt x="60" y="19"/>
                </a:lnTo>
                <a:lnTo>
                  <a:pt x="60" y="26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2"/>
                </a:lnTo>
                <a:lnTo>
                  <a:pt x="47" y="45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5"/>
                </a:lnTo>
                <a:lnTo>
                  <a:pt x="8" y="42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19"/>
                </a:lnTo>
                <a:lnTo>
                  <a:pt x="3" y="16"/>
                </a:lnTo>
                <a:lnTo>
                  <a:pt x="6" y="12"/>
                </a:lnTo>
                <a:lnTo>
                  <a:pt x="8" y="8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03" name="Freeform 415"/>
          <p:cNvSpPr>
            <a:spLocks/>
          </p:cNvSpPr>
          <p:nvPr/>
        </p:nvSpPr>
        <p:spPr bwMode="auto">
          <a:xfrm>
            <a:off x="3736975" y="2555875"/>
            <a:ext cx="66675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5" y="12"/>
                </a:lnTo>
                <a:lnTo>
                  <a:pt x="58" y="16"/>
                </a:lnTo>
                <a:lnTo>
                  <a:pt x="60" y="19"/>
                </a:lnTo>
                <a:lnTo>
                  <a:pt x="60" y="26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2"/>
                </a:lnTo>
                <a:lnTo>
                  <a:pt x="47" y="45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5"/>
                </a:lnTo>
                <a:lnTo>
                  <a:pt x="8" y="42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19"/>
                </a:lnTo>
                <a:lnTo>
                  <a:pt x="3" y="16"/>
                </a:lnTo>
                <a:lnTo>
                  <a:pt x="6" y="12"/>
                </a:lnTo>
                <a:lnTo>
                  <a:pt x="8" y="8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04" name="Freeform 416"/>
          <p:cNvSpPr>
            <a:spLocks/>
          </p:cNvSpPr>
          <p:nvPr/>
        </p:nvSpPr>
        <p:spPr bwMode="auto">
          <a:xfrm>
            <a:off x="2889250" y="2668588"/>
            <a:ext cx="69850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0" y="23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05" name="Freeform 417"/>
          <p:cNvSpPr>
            <a:spLocks/>
          </p:cNvSpPr>
          <p:nvPr/>
        </p:nvSpPr>
        <p:spPr bwMode="auto">
          <a:xfrm>
            <a:off x="2889250" y="2668588"/>
            <a:ext cx="69850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0" y="23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06" name="Freeform 418"/>
          <p:cNvSpPr>
            <a:spLocks/>
          </p:cNvSpPr>
          <p:nvPr/>
        </p:nvSpPr>
        <p:spPr bwMode="auto">
          <a:xfrm>
            <a:off x="3829050" y="2533650"/>
            <a:ext cx="65088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6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9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7"/>
                </a:lnTo>
                <a:lnTo>
                  <a:pt x="30" y="49"/>
                </a:lnTo>
                <a:lnTo>
                  <a:pt x="24" y="47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07" name="Freeform 419"/>
          <p:cNvSpPr>
            <a:spLocks/>
          </p:cNvSpPr>
          <p:nvPr/>
        </p:nvSpPr>
        <p:spPr bwMode="auto">
          <a:xfrm>
            <a:off x="3829050" y="2533650"/>
            <a:ext cx="65088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6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9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7"/>
                </a:lnTo>
                <a:lnTo>
                  <a:pt x="30" y="49"/>
                </a:lnTo>
                <a:lnTo>
                  <a:pt x="24" y="47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08" name="Freeform 420"/>
          <p:cNvSpPr>
            <a:spLocks/>
          </p:cNvSpPr>
          <p:nvPr/>
        </p:nvSpPr>
        <p:spPr bwMode="auto">
          <a:xfrm>
            <a:off x="3040063" y="2625725"/>
            <a:ext cx="68262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1"/>
                </a:lnTo>
                <a:lnTo>
                  <a:pt x="48" y="3"/>
                </a:lnTo>
                <a:lnTo>
                  <a:pt x="52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3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8" y="44"/>
                </a:lnTo>
                <a:lnTo>
                  <a:pt x="42" y="46"/>
                </a:lnTo>
                <a:lnTo>
                  <a:pt x="37" y="47"/>
                </a:lnTo>
                <a:lnTo>
                  <a:pt x="31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10" y="41"/>
                </a:lnTo>
                <a:lnTo>
                  <a:pt x="5" y="38"/>
                </a:lnTo>
                <a:lnTo>
                  <a:pt x="2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2" y="14"/>
                </a:lnTo>
                <a:lnTo>
                  <a:pt x="5" y="11"/>
                </a:lnTo>
                <a:lnTo>
                  <a:pt x="10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09" name="Freeform 421"/>
          <p:cNvSpPr>
            <a:spLocks/>
          </p:cNvSpPr>
          <p:nvPr/>
        </p:nvSpPr>
        <p:spPr bwMode="auto">
          <a:xfrm>
            <a:off x="3040063" y="2625725"/>
            <a:ext cx="68262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1"/>
                </a:lnTo>
                <a:lnTo>
                  <a:pt x="48" y="3"/>
                </a:lnTo>
                <a:lnTo>
                  <a:pt x="52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3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8" y="44"/>
                </a:lnTo>
                <a:lnTo>
                  <a:pt x="42" y="46"/>
                </a:lnTo>
                <a:lnTo>
                  <a:pt x="37" y="47"/>
                </a:lnTo>
                <a:lnTo>
                  <a:pt x="31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10" y="41"/>
                </a:lnTo>
                <a:lnTo>
                  <a:pt x="5" y="38"/>
                </a:lnTo>
                <a:lnTo>
                  <a:pt x="2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2" y="14"/>
                </a:lnTo>
                <a:lnTo>
                  <a:pt x="5" y="11"/>
                </a:lnTo>
                <a:lnTo>
                  <a:pt x="10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10" name="Freeform 422"/>
          <p:cNvSpPr>
            <a:spLocks/>
          </p:cNvSpPr>
          <p:nvPr/>
        </p:nvSpPr>
        <p:spPr bwMode="auto">
          <a:xfrm>
            <a:off x="3902075" y="2519363"/>
            <a:ext cx="66675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6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19"/>
                </a:lnTo>
                <a:lnTo>
                  <a:pt x="61" y="26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1"/>
                </a:lnTo>
                <a:lnTo>
                  <a:pt x="46" y="45"/>
                </a:lnTo>
                <a:lnTo>
                  <a:pt x="42" y="48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8"/>
                </a:lnTo>
                <a:lnTo>
                  <a:pt x="14" y="45"/>
                </a:lnTo>
                <a:lnTo>
                  <a:pt x="10" y="41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6"/>
                </a:lnTo>
                <a:lnTo>
                  <a:pt x="1" y="19"/>
                </a:lnTo>
                <a:lnTo>
                  <a:pt x="2" y="16"/>
                </a:lnTo>
                <a:lnTo>
                  <a:pt x="5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11" name="Freeform 423"/>
          <p:cNvSpPr>
            <a:spLocks/>
          </p:cNvSpPr>
          <p:nvPr/>
        </p:nvSpPr>
        <p:spPr bwMode="auto">
          <a:xfrm>
            <a:off x="3902075" y="2519363"/>
            <a:ext cx="66675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6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19"/>
                </a:lnTo>
                <a:lnTo>
                  <a:pt x="61" y="26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1"/>
                </a:lnTo>
                <a:lnTo>
                  <a:pt x="46" y="45"/>
                </a:lnTo>
                <a:lnTo>
                  <a:pt x="42" y="48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8"/>
                </a:lnTo>
                <a:lnTo>
                  <a:pt x="14" y="45"/>
                </a:lnTo>
                <a:lnTo>
                  <a:pt x="10" y="41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6"/>
                </a:lnTo>
                <a:lnTo>
                  <a:pt x="1" y="19"/>
                </a:lnTo>
                <a:lnTo>
                  <a:pt x="2" y="16"/>
                </a:lnTo>
                <a:lnTo>
                  <a:pt x="5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12" name="Freeform 424"/>
          <p:cNvSpPr>
            <a:spLocks/>
          </p:cNvSpPr>
          <p:nvPr/>
        </p:nvSpPr>
        <p:spPr bwMode="auto">
          <a:xfrm>
            <a:off x="3121025" y="2616200"/>
            <a:ext cx="66675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7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7" y="35"/>
                </a:lnTo>
                <a:lnTo>
                  <a:pt x="55" y="38"/>
                </a:lnTo>
                <a:lnTo>
                  <a:pt x="51" y="43"/>
                </a:lnTo>
                <a:lnTo>
                  <a:pt x="47" y="44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4"/>
                </a:lnTo>
                <a:lnTo>
                  <a:pt x="9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8" y="2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13" name="Freeform 425"/>
          <p:cNvSpPr>
            <a:spLocks/>
          </p:cNvSpPr>
          <p:nvPr/>
        </p:nvSpPr>
        <p:spPr bwMode="auto">
          <a:xfrm>
            <a:off x="3121025" y="2616200"/>
            <a:ext cx="66675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7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7" y="35"/>
                </a:lnTo>
                <a:lnTo>
                  <a:pt x="55" y="38"/>
                </a:lnTo>
                <a:lnTo>
                  <a:pt x="51" y="43"/>
                </a:lnTo>
                <a:lnTo>
                  <a:pt x="47" y="44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4"/>
                </a:lnTo>
                <a:lnTo>
                  <a:pt x="9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8" y="2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14" name="Freeform 426"/>
          <p:cNvSpPr>
            <a:spLocks/>
          </p:cNvSpPr>
          <p:nvPr/>
        </p:nvSpPr>
        <p:spPr bwMode="auto">
          <a:xfrm>
            <a:off x="3200400" y="2605088"/>
            <a:ext cx="66675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60" y="19"/>
                </a:lnTo>
                <a:lnTo>
                  <a:pt x="60" y="23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1" y="14"/>
                </a:lnTo>
                <a:lnTo>
                  <a:pt x="4" y="9"/>
                </a:lnTo>
                <a:lnTo>
                  <a:pt x="9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15" name="Freeform 427"/>
          <p:cNvSpPr>
            <a:spLocks/>
          </p:cNvSpPr>
          <p:nvPr/>
        </p:nvSpPr>
        <p:spPr bwMode="auto">
          <a:xfrm>
            <a:off x="3200400" y="2605088"/>
            <a:ext cx="66675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60" y="19"/>
                </a:lnTo>
                <a:lnTo>
                  <a:pt x="60" y="23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1" y="14"/>
                </a:lnTo>
                <a:lnTo>
                  <a:pt x="4" y="9"/>
                </a:lnTo>
                <a:lnTo>
                  <a:pt x="9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16" name="Freeform 428"/>
          <p:cNvSpPr>
            <a:spLocks/>
          </p:cNvSpPr>
          <p:nvPr/>
        </p:nvSpPr>
        <p:spPr bwMode="auto">
          <a:xfrm>
            <a:off x="3279775" y="2601913"/>
            <a:ext cx="68263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8" y="6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17" name="Freeform 429"/>
          <p:cNvSpPr>
            <a:spLocks/>
          </p:cNvSpPr>
          <p:nvPr/>
        </p:nvSpPr>
        <p:spPr bwMode="auto">
          <a:xfrm>
            <a:off x="3279775" y="2601913"/>
            <a:ext cx="68263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8" y="6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18" name="Freeform 430"/>
          <p:cNvSpPr>
            <a:spLocks/>
          </p:cNvSpPr>
          <p:nvPr/>
        </p:nvSpPr>
        <p:spPr bwMode="auto">
          <a:xfrm>
            <a:off x="3981450" y="2506663"/>
            <a:ext cx="69850" cy="49212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2147483647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2147483647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7" y="1"/>
                </a:lnTo>
                <a:lnTo>
                  <a:pt x="41" y="1"/>
                </a:lnTo>
                <a:lnTo>
                  <a:pt x="47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7" y="44"/>
                </a:lnTo>
                <a:lnTo>
                  <a:pt x="41" y="47"/>
                </a:lnTo>
                <a:lnTo>
                  <a:pt x="37" y="48"/>
                </a:lnTo>
                <a:lnTo>
                  <a:pt x="30" y="48"/>
                </a:lnTo>
                <a:lnTo>
                  <a:pt x="24" y="48"/>
                </a:lnTo>
                <a:lnTo>
                  <a:pt x="18" y="47"/>
                </a:lnTo>
                <a:lnTo>
                  <a:pt x="13" y="44"/>
                </a:lnTo>
                <a:lnTo>
                  <a:pt x="9" y="42"/>
                </a:lnTo>
                <a:lnTo>
                  <a:pt x="6" y="37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4"/>
                </a:lnTo>
                <a:lnTo>
                  <a:pt x="18" y="1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19" name="Freeform 431"/>
          <p:cNvSpPr>
            <a:spLocks/>
          </p:cNvSpPr>
          <p:nvPr/>
        </p:nvSpPr>
        <p:spPr bwMode="auto">
          <a:xfrm>
            <a:off x="3981450" y="2506663"/>
            <a:ext cx="69850" cy="49212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2147483647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2147483647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7" y="1"/>
                </a:lnTo>
                <a:lnTo>
                  <a:pt x="41" y="1"/>
                </a:lnTo>
                <a:lnTo>
                  <a:pt x="47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7" y="44"/>
                </a:lnTo>
                <a:lnTo>
                  <a:pt x="41" y="47"/>
                </a:lnTo>
                <a:lnTo>
                  <a:pt x="37" y="48"/>
                </a:lnTo>
                <a:lnTo>
                  <a:pt x="30" y="48"/>
                </a:lnTo>
                <a:lnTo>
                  <a:pt x="24" y="48"/>
                </a:lnTo>
                <a:lnTo>
                  <a:pt x="18" y="47"/>
                </a:lnTo>
                <a:lnTo>
                  <a:pt x="13" y="44"/>
                </a:lnTo>
                <a:lnTo>
                  <a:pt x="9" y="42"/>
                </a:lnTo>
                <a:lnTo>
                  <a:pt x="6" y="37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4"/>
                </a:lnTo>
                <a:lnTo>
                  <a:pt x="18" y="1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20" name="Freeform 432"/>
          <p:cNvSpPr>
            <a:spLocks/>
          </p:cNvSpPr>
          <p:nvPr/>
        </p:nvSpPr>
        <p:spPr bwMode="auto">
          <a:xfrm>
            <a:off x="3367088" y="2601913"/>
            <a:ext cx="66675" cy="50800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7" y="2"/>
                </a:lnTo>
                <a:lnTo>
                  <a:pt x="42" y="3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40"/>
                </a:lnTo>
                <a:lnTo>
                  <a:pt x="51" y="43"/>
                </a:lnTo>
                <a:lnTo>
                  <a:pt x="46" y="46"/>
                </a:lnTo>
                <a:lnTo>
                  <a:pt x="42" y="47"/>
                </a:lnTo>
                <a:lnTo>
                  <a:pt x="37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4" y="46"/>
                </a:lnTo>
                <a:lnTo>
                  <a:pt x="8" y="43"/>
                </a:lnTo>
                <a:lnTo>
                  <a:pt x="5" y="40"/>
                </a:lnTo>
                <a:lnTo>
                  <a:pt x="2" y="35"/>
                </a:lnTo>
                <a:lnTo>
                  <a:pt x="1" y="30"/>
                </a:lnTo>
                <a:lnTo>
                  <a:pt x="0" y="25"/>
                </a:lnTo>
                <a:lnTo>
                  <a:pt x="1" y="21"/>
                </a:lnTo>
                <a:lnTo>
                  <a:pt x="2" y="16"/>
                </a:lnTo>
                <a:lnTo>
                  <a:pt x="5" y="11"/>
                </a:lnTo>
                <a:lnTo>
                  <a:pt x="8" y="8"/>
                </a:lnTo>
                <a:lnTo>
                  <a:pt x="14" y="5"/>
                </a:lnTo>
                <a:lnTo>
                  <a:pt x="18" y="3"/>
                </a:lnTo>
                <a:lnTo>
                  <a:pt x="24" y="2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21" name="Freeform 433"/>
          <p:cNvSpPr>
            <a:spLocks/>
          </p:cNvSpPr>
          <p:nvPr/>
        </p:nvSpPr>
        <p:spPr bwMode="auto">
          <a:xfrm>
            <a:off x="3367088" y="2601913"/>
            <a:ext cx="66675" cy="50800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7" y="2"/>
                </a:lnTo>
                <a:lnTo>
                  <a:pt x="42" y="3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40"/>
                </a:lnTo>
                <a:lnTo>
                  <a:pt x="51" y="43"/>
                </a:lnTo>
                <a:lnTo>
                  <a:pt x="46" y="46"/>
                </a:lnTo>
                <a:lnTo>
                  <a:pt x="42" y="47"/>
                </a:lnTo>
                <a:lnTo>
                  <a:pt x="37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4" y="46"/>
                </a:lnTo>
                <a:lnTo>
                  <a:pt x="8" y="43"/>
                </a:lnTo>
                <a:lnTo>
                  <a:pt x="5" y="40"/>
                </a:lnTo>
                <a:lnTo>
                  <a:pt x="2" y="35"/>
                </a:lnTo>
                <a:lnTo>
                  <a:pt x="1" y="30"/>
                </a:lnTo>
                <a:lnTo>
                  <a:pt x="0" y="25"/>
                </a:lnTo>
                <a:lnTo>
                  <a:pt x="1" y="21"/>
                </a:lnTo>
                <a:lnTo>
                  <a:pt x="2" y="16"/>
                </a:lnTo>
                <a:lnTo>
                  <a:pt x="5" y="11"/>
                </a:lnTo>
                <a:lnTo>
                  <a:pt x="8" y="8"/>
                </a:lnTo>
                <a:lnTo>
                  <a:pt x="14" y="5"/>
                </a:lnTo>
                <a:lnTo>
                  <a:pt x="18" y="3"/>
                </a:lnTo>
                <a:lnTo>
                  <a:pt x="24" y="2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22" name="Freeform 434"/>
          <p:cNvSpPr>
            <a:spLocks/>
          </p:cNvSpPr>
          <p:nvPr/>
        </p:nvSpPr>
        <p:spPr bwMode="auto">
          <a:xfrm>
            <a:off x="4064000" y="2500313"/>
            <a:ext cx="66675" cy="49212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2147483647 w 60"/>
              <a:gd name="T47" fmla="*/ 2147483647 h 47"/>
              <a:gd name="T48" fmla="*/ 0 w 60"/>
              <a:gd name="T49" fmla="*/ 2147483647 h 47"/>
              <a:gd name="T50" fmla="*/ 2147483647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60" y="19"/>
                </a:lnTo>
                <a:lnTo>
                  <a:pt x="60" y="23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0" y="47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6" y="9"/>
                </a:lnTo>
                <a:lnTo>
                  <a:pt x="9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23" name="Freeform 435"/>
          <p:cNvSpPr>
            <a:spLocks/>
          </p:cNvSpPr>
          <p:nvPr/>
        </p:nvSpPr>
        <p:spPr bwMode="auto">
          <a:xfrm>
            <a:off x="4064000" y="2500313"/>
            <a:ext cx="66675" cy="49212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2147483647 w 60"/>
              <a:gd name="T47" fmla="*/ 2147483647 h 47"/>
              <a:gd name="T48" fmla="*/ 0 w 60"/>
              <a:gd name="T49" fmla="*/ 2147483647 h 47"/>
              <a:gd name="T50" fmla="*/ 2147483647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60" y="19"/>
                </a:lnTo>
                <a:lnTo>
                  <a:pt x="60" y="23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0" y="47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6" y="9"/>
                </a:lnTo>
                <a:lnTo>
                  <a:pt x="9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24" name="Freeform 436"/>
          <p:cNvSpPr>
            <a:spLocks/>
          </p:cNvSpPr>
          <p:nvPr/>
        </p:nvSpPr>
        <p:spPr bwMode="auto">
          <a:xfrm>
            <a:off x="4125913" y="2486025"/>
            <a:ext cx="66675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2" y="3"/>
                </a:lnTo>
                <a:lnTo>
                  <a:pt x="47" y="4"/>
                </a:lnTo>
                <a:lnTo>
                  <a:pt x="51" y="8"/>
                </a:lnTo>
                <a:lnTo>
                  <a:pt x="56" y="11"/>
                </a:lnTo>
                <a:lnTo>
                  <a:pt x="59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9" y="34"/>
                </a:lnTo>
                <a:lnTo>
                  <a:pt x="56" y="37"/>
                </a:lnTo>
                <a:lnTo>
                  <a:pt x="51" y="42"/>
                </a:lnTo>
                <a:lnTo>
                  <a:pt x="47" y="45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6" y="37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6" y="11"/>
                </a:lnTo>
                <a:lnTo>
                  <a:pt x="9" y="8"/>
                </a:lnTo>
                <a:lnTo>
                  <a:pt x="13" y="4"/>
                </a:lnTo>
                <a:lnTo>
                  <a:pt x="19" y="3"/>
                </a:lnTo>
                <a:lnTo>
                  <a:pt x="25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25" name="Freeform 437"/>
          <p:cNvSpPr>
            <a:spLocks/>
          </p:cNvSpPr>
          <p:nvPr/>
        </p:nvSpPr>
        <p:spPr bwMode="auto">
          <a:xfrm>
            <a:off x="4125913" y="2486025"/>
            <a:ext cx="66675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2" y="3"/>
                </a:lnTo>
                <a:lnTo>
                  <a:pt x="47" y="4"/>
                </a:lnTo>
                <a:lnTo>
                  <a:pt x="51" y="8"/>
                </a:lnTo>
                <a:lnTo>
                  <a:pt x="56" y="11"/>
                </a:lnTo>
                <a:lnTo>
                  <a:pt x="59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9" y="34"/>
                </a:lnTo>
                <a:lnTo>
                  <a:pt x="56" y="37"/>
                </a:lnTo>
                <a:lnTo>
                  <a:pt x="51" y="42"/>
                </a:lnTo>
                <a:lnTo>
                  <a:pt x="47" y="45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6" y="37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6" y="11"/>
                </a:lnTo>
                <a:lnTo>
                  <a:pt x="9" y="8"/>
                </a:lnTo>
                <a:lnTo>
                  <a:pt x="13" y="4"/>
                </a:lnTo>
                <a:lnTo>
                  <a:pt x="19" y="3"/>
                </a:lnTo>
                <a:lnTo>
                  <a:pt x="25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26" name="Freeform 438"/>
          <p:cNvSpPr>
            <a:spLocks/>
          </p:cNvSpPr>
          <p:nvPr/>
        </p:nvSpPr>
        <p:spPr bwMode="auto">
          <a:xfrm>
            <a:off x="4171950" y="2586038"/>
            <a:ext cx="69850" cy="52387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4"/>
                </a:lnTo>
                <a:lnTo>
                  <a:pt x="51" y="7"/>
                </a:lnTo>
                <a:lnTo>
                  <a:pt x="54" y="10"/>
                </a:lnTo>
                <a:lnTo>
                  <a:pt x="57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4"/>
                </a:lnTo>
                <a:lnTo>
                  <a:pt x="54" y="38"/>
                </a:lnTo>
                <a:lnTo>
                  <a:pt x="51" y="41"/>
                </a:lnTo>
                <a:lnTo>
                  <a:pt x="47" y="45"/>
                </a:lnTo>
                <a:lnTo>
                  <a:pt x="42" y="46"/>
                </a:lnTo>
                <a:lnTo>
                  <a:pt x="36" y="48"/>
                </a:lnTo>
                <a:lnTo>
                  <a:pt x="30" y="48"/>
                </a:lnTo>
                <a:lnTo>
                  <a:pt x="25" y="48"/>
                </a:lnTo>
                <a:lnTo>
                  <a:pt x="19" y="46"/>
                </a:lnTo>
                <a:lnTo>
                  <a:pt x="13" y="45"/>
                </a:lnTo>
                <a:lnTo>
                  <a:pt x="9" y="41"/>
                </a:lnTo>
                <a:lnTo>
                  <a:pt x="5" y="38"/>
                </a:lnTo>
                <a:lnTo>
                  <a:pt x="2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5" y="10"/>
                </a:lnTo>
                <a:lnTo>
                  <a:pt x="9" y="7"/>
                </a:lnTo>
                <a:lnTo>
                  <a:pt x="13" y="4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27" name="Freeform 439"/>
          <p:cNvSpPr>
            <a:spLocks/>
          </p:cNvSpPr>
          <p:nvPr/>
        </p:nvSpPr>
        <p:spPr bwMode="auto">
          <a:xfrm>
            <a:off x="4171950" y="2586038"/>
            <a:ext cx="69850" cy="52387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4"/>
                </a:lnTo>
                <a:lnTo>
                  <a:pt x="51" y="7"/>
                </a:lnTo>
                <a:lnTo>
                  <a:pt x="54" y="10"/>
                </a:lnTo>
                <a:lnTo>
                  <a:pt x="57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4"/>
                </a:lnTo>
                <a:lnTo>
                  <a:pt x="54" y="38"/>
                </a:lnTo>
                <a:lnTo>
                  <a:pt x="51" y="41"/>
                </a:lnTo>
                <a:lnTo>
                  <a:pt x="47" y="45"/>
                </a:lnTo>
                <a:lnTo>
                  <a:pt x="42" y="46"/>
                </a:lnTo>
                <a:lnTo>
                  <a:pt x="36" y="48"/>
                </a:lnTo>
                <a:lnTo>
                  <a:pt x="30" y="48"/>
                </a:lnTo>
                <a:lnTo>
                  <a:pt x="25" y="48"/>
                </a:lnTo>
                <a:lnTo>
                  <a:pt x="19" y="46"/>
                </a:lnTo>
                <a:lnTo>
                  <a:pt x="13" y="45"/>
                </a:lnTo>
                <a:lnTo>
                  <a:pt x="9" y="41"/>
                </a:lnTo>
                <a:lnTo>
                  <a:pt x="5" y="38"/>
                </a:lnTo>
                <a:lnTo>
                  <a:pt x="2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5" y="10"/>
                </a:lnTo>
                <a:lnTo>
                  <a:pt x="9" y="7"/>
                </a:lnTo>
                <a:lnTo>
                  <a:pt x="13" y="4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28" name="Freeform 440"/>
          <p:cNvSpPr>
            <a:spLocks/>
          </p:cNvSpPr>
          <p:nvPr/>
        </p:nvSpPr>
        <p:spPr bwMode="auto">
          <a:xfrm>
            <a:off x="4100513" y="2613025"/>
            <a:ext cx="66675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2"/>
                </a:lnTo>
                <a:lnTo>
                  <a:pt x="42" y="2"/>
                </a:lnTo>
                <a:lnTo>
                  <a:pt x="47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3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3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5"/>
                </a:lnTo>
                <a:lnTo>
                  <a:pt x="1" y="21"/>
                </a:lnTo>
                <a:lnTo>
                  <a:pt x="2" y="16"/>
                </a:lnTo>
                <a:lnTo>
                  <a:pt x="5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2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29" name="Freeform 441"/>
          <p:cNvSpPr>
            <a:spLocks/>
          </p:cNvSpPr>
          <p:nvPr/>
        </p:nvSpPr>
        <p:spPr bwMode="auto">
          <a:xfrm>
            <a:off x="4100513" y="2613025"/>
            <a:ext cx="66675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2"/>
                </a:lnTo>
                <a:lnTo>
                  <a:pt x="42" y="2"/>
                </a:lnTo>
                <a:lnTo>
                  <a:pt x="47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3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3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5"/>
                </a:lnTo>
                <a:lnTo>
                  <a:pt x="1" y="21"/>
                </a:lnTo>
                <a:lnTo>
                  <a:pt x="2" y="16"/>
                </a:lnTo>
                <a:lnTo>
                  <a:pt x="5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2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30" name="Freeform 442"/>
          <p:cNvSpPr>
            <a:spLocks/>
          </p:cNvSpPr>
          <p:nvPr/>
        </p:nvSpPr>
        <p:spPr bwMode="auto">
          <a:xfrm>
            <a:off x="4032250" y="2628900"/>
            <a:ext cx="68263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1" y="1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8" y="1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31" name="Freeform 443"/>
          <p:cNvSpPr>
            <a:spLocks/>
          </p:cNvSpPr>
          <p:nvPr/>
        </p:nvSpPr>
        <p:spPr bwMode="auto">
          <a:xfrm>
            <a:off x="4032250" y="2628900"/>
            <a:ext cx="68263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1" y="1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8" y="1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32" name="Freeform 444"/>
          <p:cNvSpPr>
            <a:spLocks/>
          </p:cNvSpPr>
          <p:nvPr/>
        </p:nvSpPr>
        <p:spPr bwMode="auto">
          <a:xfrm>
            <a:off x="3968750" y="2655888"/>
            <a:ext cx="69850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1"/>
                </a:lnTo>
                <a:lnTo>
                  <a:pt x="42" y="3"/>
                </a:lnTo>
                <a:lnTo>
                  <a:pt x="47" y="4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20"/>
                </a:lnTo>
                <a:lnTo>
                  <a:pt x="61" y="25"/>
                </a:lnTo>
                <a:lnTo>
                  <a:pt x="59" y="30"/>
                </a:lnTo>
                <a:lnTo>
                  <a:pt x="58" y="34"/>
                </a:lnTo>
                <a:lnTo>
                  <a:pt x="55" y="38"/>
                </a:lnTo>
                <a:lnTo>
                  <a:pt x="52" y="42"/>
                </a:lnTo>
                <a:lnTo>
                  <a:pt x="47" y="45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5"/>
                </a:lnTo>
                <a:lnTo>
                  <a:pt x="10" y="42"/>
                </a:lnTo>
                <a:lnTo>
                  <a:pt x="5" y="38"/>
                </a:lnTo>
                <a:lnTo>
                  <a:pt x="3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3" y="16"/>
                </a:lnTo>
                <a:lnTo>
                  <a:pt x="5" y="11"/>
                </a:lnTo>
                <a:lnTo>
                  <a:pt x="10" y="8"/>
                </a:lnTo>
                <a:lnTo>
                  <a:pt x="14" y="4"/>
                </a:lnTo>
                <a:lnTo>
                  <a:pt x="18" y="3"/>
                </a:lnTo>
                <a:lnTo>
                  <a:pt x="24" y="1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33" name="Freeform 445"/>
          <p:cNvSpPr>
            <a:spLocks/>
          </p:cNvSpPr>
          <p:nvPr/>
        </p:nvSpPr>
        <p:spPr bwMode="auto">
          <a:xfrm>
            <a:off x="3968750" y="2655888"/>
            <a:ext cx="69850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1"/>
                </a:lnTo>
                <a:lnTo>
                  <a:pt x="42" y="3"/>
                </a:lnTo>
                <a:lnTo>
                  <a:pt x="47" y="4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20"/>
                </a:lnTo>
                <a:lnTo>
                  <a:pt x="61" y="25"/>
                </a:lnTo>
                <a:lnTo>
                  <a:pt x="59" y="30"/>
                </a:lnTo>
                <a:lnTo>
                  <a:pt x="58" y="34"/>
                </a:lnTo>
                <a:lnTo>
                  <a:pt x="55" y="38"/>
                </a:lnTo>
                <a:lnTo>
                  <a:pt x="52" y="42"/>
                </a:lnTo>
                <a:lnTo>
                  <a:pt x="47" y="45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5"/>
                </a:lnTo>
                <a:lnTo>
                  <a:pt x="10" y="42"/>
                </a:lnTo>
                <a:lnTo>
                  <a:pt x="5" y="38"/>
                </a:lnTo>
                <a:lnTo>
                  <a:pt x="3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3" y="16"/>
                </a:lnTo>
                <a:lnTo>
                  <a:pt x="5" y="11"/>
                </a:lnTo>
                <a:lnTo>
                  <a:pt x="10" y="8"/>
                </a:lnTo>
                <a:lnTo>
                  <a:pt x="14" y="4"/>
                </a:lnTo>
                <a:lnTo>
                  <a:pt x="18" y="3"/>
                </a:lnTo>
                <a:lnTo>
                  <a:pt x="24" y="1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34" name="Freeform 446"/>
          <p:cNvSpPr>
            <a:spLocks/>
          </p:cNvSpPr>
          <p:nvPr/>
        </p:nvSpPr>
        <p:spPr bwMode="auto">
          <a:xfrm>
            <a:off x="3910013" y="2671763"/>
            <a:ext cx="66675" cy="52387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5" y="38"/>
                </a:lnTo>
                <a:lnTo>
                  <a:pt x="3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5" y="11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35" name="Freeform 447"/>
          <p:cNvSpPr>
            <a:spLocks/>
          </p:cNvSpPr>
          <p:nvPr/>
        </p:nvSpPr>
        <p:spPr bwMode="auto">
          <a:xfrm>
            <a:off x="3910013" y="2671763"/>
            <a:ext cx="66675" cy="52387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5" y="38"/>
                </a:lnTo>
                <a:lnTo>
                  <a:pt x="3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5" y="11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36" name="Freeform 448"/>
          <p:cNvSpPr>
            <a:spLocks/>
          </p:cNvSpPr>
          <p:nvPr/>
        </p:nvSpPr>
        <p:spPr bwMode="auto">
          <a:xfrm>
            <a:off x="3848100" y="2692400"/>
            <a:ext cx="66675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1"/>
                </a:lnTo>
                <a:lnTo>
                  <a:pt x="43" y="1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9" y="16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1" y="42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2" y="49"/>
                </a:lnTo>
                <a:lnTo>
                  <a:pt x="24" y="49"/>
                </a:lnTo>
                <a:lnTo>
                  <a:pt x="19" y="47"/>
                </a:lnTo>
                <a:lnTo>
                  <a:pt x="15" y="44"/>
                </a:lnTo>
                <a:lnTo>
                  <a:pt x="10" y="42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1"/>
                </a:lnTo>
                <a:lnTo>
                  <a:pt x="24" y="1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37" name="Freeform 449"/>
          <p:cNvSpPr>
            <a:spLocks/>
          </p:cNvSpPr>
          <p:nvPr/>
        </p:nvSpPr>
        <p:spPr bwMode="auto">
          <a:xfrm>
            <a:off x="3848100" y="2692400"/>
            <a:ext cx="66675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1"/>
                </a:lnTo>
                <a:lnTo>
                  <a:pt x="43" y="1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9" y="16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1" y="42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2" y="49"/>
                </a:lnTo>
                <a:lnTo>
                  <a:pt x="24" y="49"/>
                </a:lnTo>
                <a:lnTo>
                  <a:pt x="19" y="47"/>
                </a:lnTo>
                <a:lnTo>
                  <a:pt x="15" y="44"/>
                </a:lnTo>
                <a:lnTo>
                  <a:pt x="10" y="42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1"/>
                </a:lnTo>
                <a:lnTo>
                  <a:pt x="24" y="1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38" name="Freeform 450"/>
          <p:cNvSpPr>
            <a:spLocks/>
          </p:cNvSpPr>
          <p:nvPr/>
        </p:nvSpPr>
        <p:spPr bwMode="auto">
          <a:xfrm>
            <a:off x="3786188" y="2717800"/>
            <a:ext cx="66675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4"/>
                </a:lnTo>
                <a:lnTo>
                  <a:pt x="52" y="6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3"/>
                </a:lnTo>
                <a:lnTo>
                  <a:pt x="60" y="28"/>
                </a:lnTo>
                <a:lnTo>
                  <a:pt x="57" y="33"/>
                </a:lnTo>
                <a:lnTo>
                  <a:pt x="54" y="38"/>
                </a:lnTo>
                <a:lnTo>
                  <a:pt x="52" y="41"/>
                </a:lnTo>
                <a:lnTo>
                  <a:pt x="47" y="44"/>
                </a:lnTo>
                <a:lnTo>
                  <a:pt x="42" y="47"/>
                </a:lnTo>
                <a:lnTo>
                  <a:pt x="36" y="47"/>
                </a:lnTo>
                <a:lnTo>
                  <a:pt x="30" y="49"/>
                </a:lnTo>
                <a:lnTo>
                  <a:pt x="25" y="47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2" y="14"/>
                </a:lnTo>
                <a:lnTo>
                  <a:pt x="5" y="11"/>
                </a:lnTo>
                <a:lnTo>
                  <a:pt x="9" y="6"/>
                </a:lnTo>
                <a:lnTo>
                  <a:pt x="13" y="4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39" name="Freeform 451"/>
          <p:cNvSpPr>
            <a:spLocks/>
          </p:cNvSpPr>
          <p:nvPr/>
        </p:nvSpPr>
        <p:spPr bwMode="auto">
          <a:xfrm>
            <a:off x="3786188" y="2717800"/>
            <a:ext cx="66675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4"/>
                </a:lnTo>
                <a:lnTo>
                  <a:pt x="52" y="6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3"/>
                </a:lnTo>
                <a:lnTo>
                  <a:pt x="60" y="28"/>
                </a:lnTo>
                <a:lnTo>
                  <a:pt x="57" y="33"/>
                </a:lnTo>
                <a:lnTo>
                  <a:pt x="54" y="38"/>
                </a:lnTo>
                <a:lnTo>
                  <a:pt x="52" y="41"/>
                </a:lnTo>
                <a:lnTo>
                  <a:pt x="47" y="44"/>
                </a:lnTo>
                <a:lnTo>
                  <a:pt x="42" y="47"/>
                </a:lnTo>
                <a:lnTo>
                  <a:pt x="36" y="47"/>
                </a:lnTo>
                <a:lnTo>
                  <a:pt x="30" y="49"/>
                </a:lnTo>
                <a:lnTo>
                  <a:pt x="25" y="47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2" y="14"/>
                </a:lnTo>
                <a:lnTo>
                  <a:pt x="5" y="11"/>
                </a:lnTo>
                <a:lnTo>
                  <a:pt x="9" y="6"/>
                </a:lnTo>
                <a:lnTo>
                  <a:pt x="13" y="4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40" name="Freeform 452"/>
          <p:cNvSpPr>
            <a:spLocks/>
          </p:cNvSpPr>
          <p:nvPr/>
        </p:nvSpPr>
        <p:spPr bwMode="auto">
          <a:xfrm>
            <a:off x="3717925" y="2741613"/>
            <a:ext cx="68263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1" y="24"/>
                </a:lnTo>
                <a:lnTo>
                  <a:pt x="60" y="30"/>
                </a:lnTo>
                <a:lnTo>
                  <a:pt x="59" y="33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8"/>
                </a:lnTo>
                <a:lnTo>
                  <a:pt x="37" y="49"/>
                </a:lnTo>
                <a:lnTo>
                  <a:pt x="32" y="49"/>
                </a:lnTo>
                <a:lnTo>
                  <a:pt x="24" y="49"/>
                </a:lnTo>
                <a:lnTo>
                  <a:pt x="19" y="48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30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2"/>
                </a:lnTo>
                <a:lnTo>
                  <a:pt x="24" y="0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41" name="Freeform 453"/>
          <p:cNvSpPr>
            <a:spLocks/>
          </p:cNvSpPr>
          <p:nvPr/>
        </p:nvSpPr>
        <p:spPr bwMode="auto">
          <a:xfrm>
            <a:off x="3717925" y="2741613"/>
            <a:ext cx="68263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1" y="24"/>
                </a:lnTo>
                <a:lnTo>
                  <a:pt x="60" y="30"/>
                </a:lnTo>
                <a:lnTo>
                  <a:pt x="59" y="33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8"/>
                </a:lnTo>
                <a:lnTo>
                  <a:pt x="37" y="49"/>
                </a:lnTo>
                <a:lnTo>
                  <a:pt x="32" y="49"/>
                </a:lnTo>
                <a:lnTo>
                  <a:pt x="24" y="49"/>
                </a:lnTo>
                <a:lnTo>
                  <a:pt x="19" y="48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30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2"/>
                </a:lnTo>
                <a:lnTo>
                  <a:pt x="24" y="0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42" name="Freeform 454"/>
          <p:cNvSpPr>
            <a:spLocks/>
          </p:cNvSpPr>
          <p:nvPr/>
        </p:nvSpPr>
        <p:spPr bwMode="auto">
          <a:xfrm>
            <a:off x="3656013" y="2757488"/>
            <a:ext cx="68262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2" y="2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21"/>
                </a:lnTo>
                <a:lnTo>
                  <a:pt x="60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2" y="43"/>
                </a:lnTo>
                <a:lnTo>
                  <a:pt x="47" y="44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1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5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43" name="Freeform 455"/>
          <p:cNvSpPr>
            <a:spLocks/>
          </p:cNvSpPr>
          <p:nvPr/>
        </p:nvSpPr>
        <p:spPr bwMode="auto">
          <a:xfrm>
            <a:off x="3656013" y="2757488"/>
            <a:ext cx="68262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2" y="2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21"/>
                </a:lnTo>
                <a:lnTo>
                  <a:pt x="60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2" y="43"/>
                </a:lnTo>
                <a:lnTo>
                  <a:pt x="47" y="44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1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5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44" name="Freeform 456"/>
          <p:cNvSpPr>
            <a:spLocks/>
          </p:cNvSpPr>
          <p:nvPr/>
        </p:nvSpPr>
        <p:spPr bwMode="auto">
          <a:xfrm>
            <a:off x="1768475" y="2860675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1" y="4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8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8" y="35"/>
                </a:lnTo>
                <a:lnTo>
                  <a:pt x="56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3" y="46"/>
                </a:lnTo>
                <a:lnTo>
                  <a:pt x="9" y="43"/>
                </a:lnTo>
                <a:lnTo>
                  <a:pt x="4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3" y="16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9" y="4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45" name="Freeform 457"/>
          <p:cNvSpPr>
            <a:spLocks/>
          </p:cNvSpPr>
          <p:nvPr/>
        </p:nvSpPr>
        <p:spPr bwMode="auto">
          <a:xfrm>
            <a:off x="1768475" y="2860675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1" y="4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8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8" y="35"/>
                </a:lnTo>
                <a:lnTo>
                  <a:pt x="56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3" y="46"/>
                </a:lnTo>
                <a:lnTo>
                  <a:pt x="9" y="43"/>
                </a:lnTo>
                <a:lnTo>
                  <a:pt x="4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3" y="16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9" y="4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46" name="Freeform 458"/>
          <p:cNvSpPr>
            <a:spLocks/>
          </p:cNvSpPr>
          <p:nvPr/>
        </p:nvSpPr>
        <p:spPr bwMode="auto">
          <a:xfrm>
            <a:off x="2852738" y="2305050"/>
            <a:ext cx="63500" cy="4603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2"/>
                </a:lnTo>
                <a:lnTo>
                  <a:pt x="41" y="4"/>
                </a:lnTo>
                <a:lnTo>
                  <a:pt x="46" y="5"/>
                </a:lnTo>
                <a:lnTo>
                  <a:pt x="51" y="8"/>
                </a:lnTo>
                <a:lnTo>
                  <a:pt x="55" y="12"/>
                </a:lnTo>
                <a:lnTo>
                  <a:pt x="58" y="16"/>
                </a:lnTo>
                <a:lnTo>
                  <a:pt x="59" y="21"/>
                </a:lnTo>
                <a:lnTo>
                  <a:pt x="59" y="26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6" y="46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6"/>
                </a:lnTo>
                <a:lnTo>
                  <a:pt x="8" y="43"/>
                </a:lnTo>
                <a:lnTo>
                  <a:pt x="4" y="38"/>
                </a:lnTo>
                <a:lnTo>
                  <a:pt x="2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2" y="5"/>
                </a:lnTo>
                <a:lnTo>
                  <a:pt x="18" y="4"/>
                </a:lnTo>
                <a:lnTo>
                  <a:pt x="24" y="2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47" name="Freeform 459"/>
          <p:cNvSpPr>
            <a:spLocks/>
          </p:cNvSpPr>
          <p:nvPr/>
        </p:nvSpPr>
        <p:spPr bwMode="auto">
          <a:xfrm>
            <a:off x="2852738" y="2305050"/>
            <a:ext cx="63500" cy="4603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2"/>
                </a:lnTo>
                <a:lnTo>
                  <a:pt x="41" y="4"/>
                </a:lnTo>
                <a:lnTo>
                  <a:pt x="46" y="5"/>
                </a:lnTo>
                <a:lnTo>
                  <a:pt x="51" y="8"/>
                </a:lnTo>
                <a:lnTo>
                  <a:pt x="55" y="12"/>
                </a:lnTo>
                <a:lnTo>
                  <a:pt x="58" y="16"/>
                </a:lnTo>
                <a:lnTo>
                  <a:pt x="59" y="21"/>
                </a:lnTo>
                <a:lnTo>
                  <a:pt x="59" y="26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6" y="46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6"/>
                </a:lnTo>
                <a:lnTo>
                  <a:pt x="8" y="43"/>
                </a:lnTo>
                <a:lnTo>
                  <a:pt x="4" y="38"/>
                </a:lnTo>
                <a:lnTo>
                  <a:pt x="2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2" y="5"/>
                </a:lnTo>
                <a:lnTo>
                  <a:pt x="18" y="4"/>
                </a:lnTo>
                <a:lnTo>
                  <a:pt x="24" y="2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48" name="Freeform 460"/>
          <p:cNvSpPr>
            <a:spLocks/>
          </p:cNvSpPr>
          <p:nvPr/>
        </p:nvSpPr>
        <p:spPr bwMode="auto">
          <a:xfrm>
            <a:off x="3587750" y="2763838"/>
            <a:ext cx="68263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1" y="7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9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3" y="48"/>
                </a:lnTo>
                <a:lnTo>
                  <a:pt x="37" y="48"/>
                </a:lnTo>
                <a:lnTo>
                  <a:pt x="32" y="49"/>
                </a:lnTo>
                <a:lnTo>
                  <a:pt x="25" y="48"/>
                </a:lnTo>
                <a:lnTo>
                  <a:pt x="19" y="48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7"/>
                </a:lnTo>
                <a:lnTo>
                  <a:pt x="15" y="5"/>
                </a:lnTo>
                <a:lnTo>
                  <a:pt x="19" y="2"/>
                </a:lnTo>
                <a:lnTo>
                  <a:pt x="25" y="0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49" name="Freeform 461"/>
          <p:cNvSpPr>
            <a:spLocks/>
          </p:cNvSpPr>
          <p:nvPr/>
        </p:nvSpPr>
        <p:spPr bwMode="auto">
          <a:xfrm>
            <a:off x="3587750" y="2763838"/>
            <a:ext cx="68263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1" y="7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9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3" y="48"/>
                </a:lnTo>
                <a:lnTo>
                  <a:pt x="37" y="48"/>
                </a:lnTo>
                <a:lnTo>
                  <a:pt x="32" y="49"/>
                </a:lnTo>
                <a:lnTo>
                  <a:pt x="25" y="48"/>
                </a:lnTo>
                <a:lnTo>
                  <a:pt x="19" y="48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7"/>
                </a:lnTo>
                <a:lnTo>
                  <a:pt x="15" y="5"/>
                </a:lnTo>
                <a:lnTo>
                  <a:pt x="19" y="2"/>
                </a:lnTo>
                <a:lnTo>
                  <a:pt x="25" y="0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50" name="Freeform 462"/>
          <p:cNvSpPr>
            <a:spLocks/>
          </p:cNvSpPr>
          <p:nvPr/>
        </p:nvSpPr>
        <p:spPr bwMode="auto">
          <a:xfrm>
            <a:off x="3511550" y="2774950"/>
            <a:ext cx="68263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7"/>
                </a:lnTo>
                <a:lnTo>
                  <a:pt x="56" y="11"/>
                </a:lnTo>
                <a:lnTo>
                  <a:pt x="59" y="15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9" y="33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3" y="48"/>
                </a:lnTo>
                <a:lnTo>
                  <a:pt x="37" y="48"/>
                </a:lnTo>
                <a:lnTo>
                  <a:pt x="32" y="49"/>
                </a:lnTo>
                <a:lnTo>
                  <a:pt x="25" y="48"/>
                </a:lnTo>
                <a:lnTo>
                  <a:pt x="19" y="48"/>
                </a:lnTo>
                <a:lnTo>
                  <a:pt x="15" y="45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5" y="3"/>
                </a:lnTo>
                <a:lnTo>
                  <a:pt x="19" y="2"/>
                </a:lnTo>
                <a:lnTo>
                  <a:pt x="25" y="0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51" name="Freeform 463"/>
          <p:cNvSpPr>
            <a:spLocks/>
          </p:cNvSpPr>
          <p:nvPr/>
        </p:nvSpPr>
        <p:spPr bwMode="auto">
          <a:xfrm>
            <a:off x="3511550" y="2774950"/>
            <a:ext cx="68263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7"/>
                </a:lnTo>
                <a:lnTo>
                  <a:pt x="56" y="11"/>
                </a:lnTo>
                <a:lnTo>
                  <a:pt x="59" y="15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9" y="33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3" y="48"/>
                </a:lnTo>
                <a:lnTo>
                  <a:pt x="37" y="48"/>
                </a:lnTo>
                <a:lnTo>
                  <a:pt x="32" y="49"/>
                </a:lnTo>
                <a:lnTo>
                  <a:pt x="25" y="48"/>
                </a:lnTo>
                <a:lnTo>
                  <a:pt x="19" y="48"/>
                </a:lnTo>
                <a:lnTo>
                  <a:pt x="15" y="45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5" y="3"/>
                </a:lnTo>
                <a:lnTo>
                  <a:pt x="19" y="2"/>
                </a:lnTo>
                <a:lnTo>
                  <a:pt x="25" y="0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52" name="Freeform 464"/>
          <p:cNvSpPr>
            <a:spLocks/>
          </p:cNvSpPr>
          <p:nvPr/>
        </p:nvSpPr>
        <p:spPr bwMode="auto">
          <a:xfrm>
            <a:off x="3429000" y="2778125"/>
            <a:ext cx="69850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4"/>
                </a:lnTo>
                <a:lnTo>
                  <a:pt x="52" y="7"/>
                </a:lnTo>
                <a:lnTo>
                  <a:pt x="56" y="10"/>
                </a:lnTo>
                <a:lnTo>
                  <a:pt x="59" y="15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9" y="34"/>
                </a:lnTo>
                <a:lnTo>
                  <a:pt x="56" y="38"/>
                </a:lnTo>
                <a:lnTo>
                  <a:pt x="52" y="42"/>
                </a:lnTo>
                <a:lnTo>
                  <a:pt x="47" y="45"/>
                </a:lnTo>
                <a:lnTo>
                  <a:pt x="43" y="46"/>
                </a:lnTo>
                <a:lnTo>
                  <a:pt x="37" y="48"/>
                </a:lnTo>
                <a:lnTo>
                  <a:pt x="30" y="49"/>
                </a:lnTo>
                <a:lnTo>
                  <a:pt x="25" y="48"/>
                </a:lnTo>
                <a:lnTo>
                  <a:pt x="19" y="46"/>
                </a:lnTo>
                <a:lnTo>
                  <a:pt x="15" y="45"/>
                </a:lnTo>
                <a:lnTo>
                  <a:pt x="9" y="42"/>
                </a:lnTo>
                <a:lnTo>
                  <a:pt x="6" y="38"/>
                </a:lnTo>
                <a:lnTo>
                  <a:pt x="3" y="34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5"/>
                </a:lnTo>
                <a:lnTo>
                  <a:pt x="6" y="10"/>
                </a:lnTo>
                <a:lnTo>
                  <a:pt x="9" y="7"/>
                </a:lnTo>
                <a:lnTo>
                  <a:pt x="15" y="4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53" name="Freeform 465"/>
          <p:cNvSpPr>
            <a:spLocks/>
          </p:cNvSpPr>
          <p:nvPr/>
        </p:nvSpPr>
        <p:spPr bwMode="auto">
          <a:xfrm>
            <a:off x="3429000" y="2778125"/>
            <a:ext cx="69850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4"/>
                </a:lnTo>
                <a:lnTo>
                  <a:pt x="52" y="7"/>
                </a:lnTo>
                <a:lnTo>
                  <a:pt x="56" y="10"/>
                </a:lnTo>
                <a:lnTo>
                  <a:pt x="59" y="15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9" y="34"/>
                </a:lnTo>
                <a:lnTo>
                  <a:pt x="56" y="38"/>
                </a:lnTo>
                <a:lnTo>
                  <a:pt x="52" y="42"/>
                </a:lnTo>
                <a:lnTo>
                  <a:pt x="47" y="45"/>
                </a:lnTo>
                <a:lnTo>
                  <a:pt x="43" y="46"/>
                </a:lnTo>
                <a:lnTo>
                  <a:pt x="37" y="48"/>
                </a:lnTo>
                <a:lnTo>
                  <a:pt x="30" y="49"/>
                </a:lnTo>
                <a:lnTo>
                  <a:pt x="25" y="48"/>
                </a:lnTo>
                <a:lnTo>
                  <a:pt x="19" y="46"/>
                </a:lnTo>
                <a:lnTo>
                  <a:pt x="15" y="45"/>
                </a:lnTo>
                <a:lnTo>
                  <a:pt x="9" y="42"/>
                </a:lnTo>
                <a:lnTo>
                  <a:pt x="6" y="38"/>
                </a:lnTo>
                <a:lnTo>
                  <a:pt x="3" y="34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5"/>
                </a:lnTo>
                <a:lnTo>
                  <a:pt x="6" y="10"/>
                </a:lnTo>
                <a:lnTo>
                  <a:pt x="9" y="7"/>
                </a:lnTo>
                <a:lnTo>
                  <a:pt x="15" y="4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54" name="Freeform 466"/>
          <p:cNvSpPr>
            <a:spLocks/>
          </p:cNvSpPr>
          <p:nvPr/>
        </p:nvSpPr>
        <p:spPr bwMode="auto">
          <a:xfrm>
            <a:off x="3357563" y="2784475"/>
            <a:ext cx="65087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4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1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5"/>
                </a:lnTo>
                <a:lnTo>
                  <a:pt x="9" y="41"/>
                </a:lnTo>
                <a:lnTo>
                  <a:pt x="6" y="38"/>
                </a:lnTo>
                <a:lnTo>
                  <a:pt x="3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4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55" name="Freeform 467"/>
          <p:cNvSpPr>
            <a:spLocks/>
          </p:cNvSpPr>
          <p:nvPr/>
        </p:nvSpPr>
        <p:spPr bwMode="auto">
          <a:xfrm>
            <a:off x="3357563" y="2784475"/>
            <a:ext cx="65087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4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1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5"/>
                </a:lnTo>
                <a:lnTo>
                  <a:pt x="9" y="41"/>
                </a:lnTo>
                <a:lnTo>
                  <a:pt x="6" y="38"/>
                </a:lnTo>
                <a:lnTo>
                  <a:pt x="3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4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56" name="Freeform 468"/>
          <p:cNvSpPr>
            <a:spLocks/>
          </p:cNvSpPr>
          <p:nvPr/>
        </p:nvSpPr>
        <p:spPr bwMode="auto">
          <a:xfrm>
            <a:off x="3295650" y="2794000"/>
            <a:ext cx="65088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2" y="7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2" y="48"/>
                </a:lnTo>
                <a:lnTo>
                  <a:pt x="37" y="48"/>
                </a:lnTo>
                <a:lnTo>
                  <a:pt x="31" y="49"/>
                </a:lnTo>
                <a:lnTo>
                  <a:pt x="24" y="48"/>
                </a:lnTo>
                <a:lnTo>
                  <a:pt x="18" y="48"/>
                </a:lnTo>
                <a:lnTo>
                  <a:pt x="14" y="44"/>
                </a:lnTo>
                <a:lnTo>
                  <a:pt x="10" y="41"/>
                </a:lnTo>
                <a:lnTo>
                  <a:pt x="5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5" y="11"/>
                </a:lnTo>
                <a:lnTo>
                  <a:pt x="10" y="7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57" name="Freeform 469"/>
          <p:cNvSpPr>
            <a:spLocks/>
          </p:cNvSpPr>
          <p:nvPr/>
        </p:nvSpPr>
        <p:spPr bwMode="auto">
          <a:xfrm>
            <a:off x="3295650" y="2794000"/>
            <a:ext cx="65088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2" y="7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2" y="48"/>
                </a:lnTo>
                <a:lnTo>
                  <a:pt x="37" y="48"/>
                </a:lnTo>
                <a:lnTo>
                  <a:pt x="31" y="49"/>
                </a:lnTo>
                <a:lnTo>
                  <a:pt x="24" y="48"/>
                </a:lnTo>
                <a:lnTo>
                  <a:pt x="18" y="48"/>
                </a:lnTo>
                <a:lnTo>
                  <a:pt x="14" y="44"/>
                </a:lnTo>
                <a:lnTo>
                  <a:pt x="10" y="41"/>
                </a:lnTo>
                <a:lnTo>
                  <a:pt x="5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5" y="11"/>
                </a:lnTo>
                <a:lnTo>
                  <a:pt x="10" y="7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58" name="Freeform 470"/>
          <p:cNvSpPr>
            <a:spLocks/>
          </p:cNvSpPr>
          <p:nvPr/>
        </p:nvSpPr>
        <p:spPr bwMode="auto">
          <a:xfrm>
            <a:off x="3240088" y="2797175"/>
            <a:ext cx="66675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2" y="1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7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5"/>
                </a:lnTo>
                <a:lnTo>
                  <a:pt x="56" y="38"/>
                </a:lnTo>
                <a:lnTo>
                  <a:pt x="52" y="42"/>
                </a:lnTo>
                <a:lnTo>
                  <a:pt x="47" y="44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2"/>
                </a:lnTo>
                <a:lnTo>
                  <a:pt x="5" y="38"/>
                </a:lnTo>
                <a:lnTo>
                  <a:pt x="2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1"/>
                </a:lnTo>
                <a:lnTo>
                  <a:pt x="25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59" name="Freeform 471"/>
          <p:cNvSpPr>
            <a:spLocks/>
          </p:cNvSpPr>
          <p:nvPr/>
        </p:nvSpPr>
        <p:spPr bwMode="auto">
          <a:xfrm>
            <a:off x="3240088" y="2797175"/>
            <a:ext cx="66675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2" y="1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7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5"/>
                </a:lnTo>
                <a:lnTo>
                  <a:pt x="56" y="38"/>
                </a:lnTo>
                <a:lnTo>
                  <a:pt x="52" y="42"/>
                </a:lnTo>
                <a:lnTo>
                  <a:pt x="47" y="44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2"/>
                </a:lnTo>
                <a:lnTo>
                  <a:pt x="5" y="38"/>
                </a:lnTo>
                <a:lnTo>
                  <a:pt x="2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1"/>
                </a:lnTo>
                <a:lnTo>
                  <a:pt x="25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60" name="Freeform 472"/>
          <p:cNvSpPr>
            <a:spLocks/>
          </p:cNvSpPr>
          <p:nvPr/>
        </p:nvSpPr>
        <p:spPr bwMode="auto">
          <a:xfrm>
            <a:off x="3157538" y="2797175"/>
            <a:ext cx="69850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2" y="4"/>
                </a:lnTo>
                <a:lnTo>
                  <a:pt x="47" y="5"/>
                </a:lnTo>
                <a:lnTo>
                  <a:pt x="52" y="8"/>
                </a:lnTo>
                <a:lnTo>
                  <a:pt x="54" y="11"/>
                </a:lnTo>
                <a:lnTo>
                  <a:pt x="57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7" y="35"/>
                </a:lnTo>
                <a:lnTo>
                  <a:pt x="54" y="40"/>
                </a:lnTo>
                <a:lnTo>
                  <a:pt x="52" y="43"/>
                </a:lnTo>
                <a:lnTo>
                  <a:pt x="47" y="46"/>
                </a:lnTo>
                <a:lnTo>
                  <a:pt x="42" y="48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8"/>
                </a:lnTo>
                <a:lnTo>
                  <a:pt x="13" y="46"/>
                </a:lnTo>
                <a:lnTo>
                  <a:pt x="9" y="43"/>
                </a:lnTo>
                <a:lnTo>
                  <a:pt x="5" y="40"/>
                </a:lnTo>
                <a:lnTo>
                  <a:pt x="2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4"/>
                </a:lnTo>
                <a:lnTo>
                  <a:pt x="25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61" name="Freeform 473"/>
          <p:cNvSpPr>
            <a:spLocks/>
          </p:cNvSpPr>
          <p:nvPr/>
        </p:nvSpPr>
        <p:spPr bwMode="auto">
          <a:xfrm>
            <a:off x="3157538" y="2797175"/>
            <a:ext cx="69850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2" y="4"/>
                </a:lnTo>
                <a:lnTo>
                  <a:pt x="47" y="5"/>
                </a:lnTo>
                <a:lnTo>
                  <a:pt x="52" y="8"/>
                </a:lnTo>
                <a:lnTo>
                  <a:pt x="54" y="11"/>
                </a:lnTo>
                <a:lnTo>
                  <a:pt x="57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7" y="35"/>
                </a:lnTo>
                <a:lnTo>
                  <a:pt x="54" y="40"/>
                </a:lnTo>
                <a:lnTo>
                  <a:pt x="52" y="43"/>
                </a:lnTo>
                <a:lnTo>
                  <a:pt x="47" y="46"/>
                </a:lnTo>
                <a:lnTo>
                  <a:pt x="42" y="48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8"/>
                </a:lnTo>
                <a:lnTo>
                  <a:pt x="13" y="46"/>
                </a:lnTo>
                <a:lnTo>
                  <a:pt x="9" y="43"/>
                </a:lnTo>
                <a:lnTo>
                  <a:pt x="5" y="40"/>
                </a:lnTo>
                <a:lnTo>
                  <a:pt x="2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4"/>
                </a:lnTo>
                <a:lnTo>
                  <a:pt x="25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62" name="Freeform 474"/>
          <p:cNvSpPr>
            <a:spLocks/>
          </p:cNvSpPr>
          <p:nvPr/>
        </p:nvSpPr>
        <p:spPr bwMode="auto">
          <a:xfrm>
            <a:off x="3024188" y="2824163"/>
            <a:ext cx="68262" cy="49212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0" y="0"/>
                </a:moveTo>
                <a:lnTo>
                  <a:pt x="37" y="0"/>
                </a:lnTo>
                <a:lnTo>
                  <a:pt x="42" y="1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59" y="19"/>
                </a:lnTo>
                <a:lnTo>
                  <a:pt x="61" y="23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5"/>
                </a:lnTo>
                <a:lnTo>
                  <a:pt x="37" y="47"/>
                </a:lnTo>
                <a:lnTo>
                  <a:pt x="30" y="47"/>
                </a:lnTo>
                <a:lnTo>
                  <a:pt x="24" y="47"/>
                </a:lnTo>
                <a:lnTo>
                  <a:pt x="18" y="45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6" y="9"/>
                </a:lnTo>
                <a:lnTo>
                  <a:pt x="8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63" name="Freeform 475"/>
          <p:cNvSpPr>
            <a:spLocks/>
          </p:cNvSpPr>
          <p:nvPr/>
        </p:nvSpPr>
        <p:spPr bwMode="auto">
          <a:xfrm>
            <a:off x="3024188" y="2824163"/>
            <a:ext cx="68262" cy="49212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0" y="0"/>
                </a:moveTo>
                <a:lnTo>
                  <a:pt x="37" y="0"/>
                </a:lnTo>
                <a:lnTo>
                  <a:pt x="42" y="1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59" y="19"/>
                </a:lnTo>
                <a:lnTo>
                  <a:pt x="61" y="23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5"/>
                </a:lnTo>
                <a:lnTo>
                  <a:pt x="37" y="47"/>
                </a:lnTo>
                <a:lnTo>
                  <a:pt x="30" y="47"/>
                </a:lnTo>
                <a:lnTo>
                  <a:pt x="24" y="47"/>
                </a:lnTo>
                <a:lnTo>
                  <a:pt x="18" y="45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6" y="9"/>
                </a:lnTo>
                <a:lnTo>
                  <a:pt x="8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64" name="Freeform 476"/>
          <p:cNvSpPr>
            <a:spLocks/>
          </p:cNvSpPr>
          <p:nvPr/>
        </p:nvSpPr>
        <p:spPr bwMode="auto">
          <a:xfrm>
            <a:off x="2944813" y="2833688"/>
            <a:ext cx="66675" cy="52387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7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8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65" name="Freeform 477"/>
          <p:cNvSpPr>
            <a:spLocks/>
          </p:cNvSpPr>
          <p:nvPr/>
        </p:nvSpPr>
        <p:spPr bwMode="auto">
          <a:xfrm>
            <a:off x="2944813" y="2833688"/>
            <a:ext cx="66675" cy="52387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7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8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66" name="Freeform 478"/>
          <p:cNvSpPr>
            <a:spLocks/>
          </p:cNvSpPr>
          <p:nvPr/>
        </p:nvSpPr>
        <p:spPr bwMode="auto">
          <a:xfrm>
            <a:off x="2870200" y="2843213"/>
            <a:ext cx="69850" cy="53975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1"/>
                </a:lnTo>
                <a:lnTo>
                  <a:pt x="41" y="1"/>
                </a:lnTo>
                <a:lnTo>
                  <a:pt x="46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6" y="44"/>
                </a:lnTo>
                <a:lnTo>
                  <a:pt x="41" y="47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4"/>
                </a:lnTo>
                <a:lnTo>
                  <a:pt x="8" y="42"/>
                </a:lnTo>
                <a:lnTo>
                  <a:pt x="4" y="37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5"/>
                </a:lnTo>
                <a:lnTo>
                  <a:pt x="4" y="11"/>
                </a:lnTo>
                <a:lnTo>
                  <a:pt x="8" y="7"/>
                </a:lnTo>
                <a:lnTo>
                  <a:pt x="12" y="4"/>
                </a:lnTo>
                <a:lnTo>
                  <a:pt x="18" y="1"/>
                </a:lnTo>
                <a:lnTo>
                  <a:pt x="24" y="1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67" name="Freeform 479"/>
          <p:cNvSpPr>
            <a:spLocks/>
          </p:cNvSpPr>
          <p:nvPr/>
        </p:nvSpPr>
        <p:spPr bwMode="auto">
          <a:xfrm>
            <a:off x="2870200" y="2843213"/>
            <a:ext cx="69850" cy="53975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1"/>
                </a:lnTo>
                <a:lnTo>
                  <a:pt x="41" y="1"/>
                </a:lnTo>
                <a:lnTo>
                  <a:pt x="46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6" y="44"/>
                </a:lnTo>
                <a:lnTo>
                  <a:pt x="41" y="47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4"/>
                </a:lnTo>
                <a:lnTo>
                  <a:pt x="8" y="42"/>
                </a:lnTo>
                <a:lnTo>
                  <a:pt x="4" y="37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5"/>
                </a:lnTo>
                <a:lnTo>
                  <a:pt x="4" y="11"/>
                </a:lnTo>
                <a:lnTo>
                  <a:pt x="8" y="7"/>
                </a:lnTo>
                <a:lnTo>
                  <a:pt x="12" y="4"/>
                </a:lnTo>
                <a:lnTo>
                  <a:pt x="18" y="1"/>
                </a:lnTo>
                <a:lnTo>
                  <a:pt x="24" y="1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68" name="Freeform 480"/>
          <p:cNvSpPr>
            <a:spLocks/>
          </p:cNvSpPr>
          <p:nvPr/>
        </p:nvSpPr>
        <p:spPr bwMode="auto">
          <a:xfrm>
            <a:off x="2795588" y="2849563"/>
            <a:ext cx="68262" cy="50800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4"/>
                </a:lnTo>
                <a:lnTo>
                  <a:pt x="51" y="7"/>
                </a:lnTo>
                <a:lnTo>
                  <a:pt x="54" y="10"/>
                </a:lnTo>
                <a:lnTo>
                  <a:pt x="57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4"/>
                </a:lnTo>
                <a:lnTo>
                  <a:pt x="54" y="38"/>
                </a:lnTo>
                <a:lnTo>
                  <a:pt x="51" y="42"/>
                </a:lnTo>
                <a:lnTo>
                  <a:pt x="47" y="45"/>
                </a:lnTo>
                <a:lnTo>
                  <a:pt x="41" y="46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19" y="46"/>
                </a:lnTo>
                <a:lnTo>
                  <a:pt x="13" y="45"/>
                </a:lnTo>
                <a:lnTo>
                  <a:pt x="9" y="42"/>
                </a:lnTo>
                <a:lnTo>
                  <a:pt x="4" y="38"/>
                </a:lnTo>
                <a:lnTo>
                  <a:pt x="2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4" y="10"/>
                </a:lnTo>
                <a:lnTo>
                  <a:pt x="9" y="7"/>
                </a:lnTo>
                <a:lnTo>
                  <a:pt x="13" y="4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69" name="Freeform 481"/>
          <p:cNvSpPr>
            <a:spLocks/>
          </p:cNvSpPr>
          <p:nvPr/>
        </p:nvSpPr>
        <p:spPr bwMode="auto">
          <a:xfrm>
            <a:off x="2795588" y="2849563"/>
            <a:ext cx="68262" cy="50800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4"/>
                </a:lnTo>
                <a:lnTo>
                  <a:pt x="51" y="7"/>
                </a:lnTo>
                <a:lnTo>
                  <a:pt x="54" y="10"/>
                </a:lnTo>
                <a:lnTo>
                  <a:pt x="57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4"/>
                </a:lnTo>
                <a:lnTo>
                  <a:pt x="54" y="38"/>
                </a:lnTo>
                <a:lnTo>
                  <a:pt x="51" y="42"/>
                </a:lnTo>
                <a:lnTo>
                  <a:pt x="47" y="45"/>
                </a:lnTo>
                <a:lnTo>
                  <a:pt x="41" y="46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19" y="46"/>
                </a:lnTo>
                <a:lnTo>
                  <a:pt x="13" y="45"/>
                </a:lnTo>
                <a:lnTo>
                  <a:pt x="9" y="42"/>
                </a:lnTo>
                <a:lnTo>
                  <a:pt x="4" y="38"/>
                </a:lnTo>
                <a:lnTo>
                  <a:pt x="2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4" y="10"/>
                </a:lnTo>
                <a:lnTo>
                  <a:pt x="9" y="7"/>
                </a:lnTo>
                <a:lnTo>
                  <a:pt x="13" y="4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70" name="Freeform 482"/>
          <p:cNvSpPr>
            <a:spLocks/>
          </p:cNvSpPr>
          <p:nvPr/>
        </p:nvSpPr>
        <p:spPr bwMode="auto">
          <a:xfrm>
            <a:off x="2724150" y="2849563"/>
            <a:ext cx="69850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6" y="2"/>
                </a:lnTo>
                <a:lnTo>
                  <a:pt x="42" y="4"/>
                </a:lnTo>
                <a:lnTo>
                  <a:pt x="46" y="5"/>
                </a:lnTo>
                <a:lnTo>
                  <a:pt x="52" y="8"/>
                </a:lnTo>
                <a:lnTo>
                  <a:pt x="55" y="12"/>
                </a:lnTo>
                <a:lnTo>
                  <a:pt x="58" y="16"/>
                </a:lnTo>
                <a:lnTo>
                  <a:pt x="59" y="21"/>
                </a:lnTo>
                <a:lnTo>
                  <a:pt x="61" y="26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3"/>
                </a:lnTo>
                <a:lnTo>
                  <a:pt x="46" y="46"/>
                </a:lnTo>
                <a:lnTo>
                  <a:pt x="42" y="48"/>
                </a:lnTo>
                <a:lnTo>
                  <a:pt x="36" y="49"/>
                </a:lnTo>
                <a:lnTo>
                  <a:pt x="31" y="49"/>
                </a:lnTo>
                <a:lnTo>
                  <a:pt x="24" y="49"/>
                </a:lnTo>
                <a:lnTo>
                  <a:pt x="18" y="48"/>
                </a:lnTo>
                <a:lnTo>
                  <a:pt x="14" y="46"/>
                </a:lnTo>
                <a:lnTo>
                  <a:pt x="9" y="43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6"/>
                </a:lnTo>
                <a:lnTo>
                  <a:pt x="1" y="21"/>
                </a:lnTo>
                <a:lnTo>
                  <a:pt x="2" y="16"/>
                </a:lnTo>
                <a:lnTo>
                  <a:pt x="5" y="12"/>
                </a:lnTo>
                <a:lnTo>
                  <a:pt x="9" y="8"/>
                </a:lnTo>
                <a:lnTo>
                  <a:pt x="14" y="5"/>
                </a:lnTo>
                <a:lnTo>
                  <a:pt x="18" y="4"/>
                </a:lnTo>
                <a:lnTo>
                  <a:pt x="24" y="2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71" name="Freeform 483"/>
          <p:cNvSpPr>
            <a:spLocks/>
          </p:cNvSpPr>
          <p:nvPr/>
        </p:nvSpPr>
        <p:spPr bwMode="auto">
          <a:xfrm>
            <a:off x="2724150" y="2849563"/>
            <a:ext cx="69850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6" y="2"/>
                </a:lnTo>
                <a:lnTo>
                  <a:pt x="42" y="4"/>
                </a:lnTo>
                <a:lnTo>
                  <a:pt x="46" y="5"/>
                </a:lnTo>
                <a:lnTo>
                  <a:pt x="52" y="8"/>
                </a:lnTo>
                <a:lnTo>
                  <a:pt x="55" y="12"/>
                </a:lnTo>
                <a:lnTo>
                  <a:pt x="58" y="16"/>
                </a:lnTo>
                <a:lnTo>
                  <a:pt x="59" y="21"/>
                </a:lnTo>
                <a:lnTo>
                  <a:pt x="61" y="26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3"/>
                </a:lnTo>
                <a:lnTo>
                  <a:pt x="46" y="46"/>
                </a:lnTo>
                <a:lnTo>
                  <a:pt x="42" y="48"/>
                </a:lnTo>
                <a:lnTo>
                  <a:pt x="36" y="49"/>
                </a:lnTo>
                <a:lnTo>
                  <a:pt x="31" y="49"/>
                </a:lnTo>
                <a:lnTo>
                  <a:pt x="24" y="49"/>
                </a:lnTo>
                <a:lnTo>
                  <a:pt x="18" y="48"/>
                </a:lnTo>
                <a:lnTo>
                  <a:pt x="14" y="46"/>
                </a:lnTo>
                <a:lnTo>
                  <a:pt x="9" y="43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6"/>
                </a:lnTo>
                <a:lnTo>
                  <a:pt x="1" y="21"/>
                </a:lnTo>
                <a:lnTo>
                  <a:pt x="2" y="16"/>
                </a:lnTo>
                <a:lnTo>
                  <a:pt x="5" y="12"/>
                </a:lnTo>
                <a:lnTo>
                  <a:pt x="9" y="8"/>
                </a:lnTo>
                <a:lnTo>
                  <a:pt x="14" y="5"/>
                </a:lnTo>
                <a:lnTo>
                  <a:pt x="18" y="4"/>
                </a:lnTo>
                <a:lnTo>
                  <a:pt x="24" y="2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72" name="Freeform 484"/>
          <p:cNvSpPr>
            <a:spLocks/>
          </p:cNvSpPr>
          <p:nvPr/>
        </p:nvSpPr>
        <p:spPr bwMode="auto">
          <a:xfrm>
            <a:off x="2641600" y="2854325"/>
            <a:ext cx="69850" cy="49213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1" y="0"/>
                </a:moveTo>
                <a:lnTo>
                  <a:pt x="36" y="0"/>
                </a:lnTo>
                <a:lnTo>
                  <a:pt x="42" y="2"/>
                </a:lnTo>
                <a:lnTo>
                  <a:pt x="46" y="3"/>
                </a:lnTo>
                <a:lnTo>
                  <a:pt x="52" y="6"/>
                </a:lnTo>
                <a:lnTo>
                  <a:pt x="55" y="10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6" y="44"/>
                </a:lnTo>
                <a:lnTo>
                  <a:pt x="42" y="46"/>
                </a:lnTo>
                <a:lnTo>
                  <a:pt x="36" y="47"/>
                </a:lnTo>
                <a:lnTo>
                  <a:pt x="31" y="47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2" y="14"/>
                </a:lnTo>
                <a:lnTo>
                  <a:pt x="5" y="10"/>
                </a:lnTo>
                <a:lnTo>
                  <a:pt x="9" y="6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73" name="Freeform 485"/>
          <p:cNvSpPr>
            <a:spLocks/>
          </p:cNvSpPr>
          <p:nvPr/>
        </p:nvSpPr>
        <p:spPr bwMode="auto">
          <a:xfrm>
            <a:off x="2641600" y="2854325"/>
            <a:ext cx="69850" cy="49213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1" y="0"/>
                </a:moveTo>
                <a:lnTo>
                  <a:pt x="36" y="0"/>
                </a:lnTo>
                <a:lnTo>
                  <a:pt x="42" y="2"/>
                </a:lnTo>
                <a:lnTo>
                  <a:pt x="46" y="3"/>
                </a:lnTo>
                <a:lnTo>
                  <a:pt x="52" y="6"/>
                </a:lnTo>
                <a:lnTo>
                  <a:pt x="55" y="10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6" y="44"/>
                </a:lnTo>
                <a:lnTo>
                  <a:pt x="42" y="46"/>
                </a:lnTo>
                <a:lnTo>
                  <a:pt x="36" y="47"/>
                </a:lnTo>
                <a:lnTo>
                  <a:pt x="31" y="47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2" y="14"/>
                </a:lnTo>
                <a:lnTo>
                  <a:pt x="5" y="10"/>
                </a:lnTo>
                <a:lnTo>
                  <a:pt x="9" y="6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74" name="Freeform 486"/>
          <p:cNvSpPr>
            <a:spLocks/>
          </p:cNvSpPr>
          <p:nvPr/>
        </p:nvSpPr>
        <p:spPr bwMode="auto">
          <a:xfrm>
            <a:off x="2570163" y="2843213"/>
            <a:ext cx="69850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1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6" y="37"/>
                </a:lnTo>
                <a:lnTo>
                  <a:pt x="51" y="41"/>
                </a:lnTo>
                <a:lnTo>
                  <a:pt x="47" y="44"/>
                </a:lnTo>
                <a:lnTo>
                  <a:pt x="43" y="47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9" y="47"/>
                </a:lnTo>
                <a:lnTo>
                  <a:pt x="14" y="44"/>
                </a:lnTo>
                <a:lnTo>
                  <a:pt x="9" y="41"/>
                </a:lnTo>
                <a:lnTo>
                  <a:pt x="6" y="37"/>
                </a:lnTo>
                <a:lnTo>
                  <a:pt x="3" y="33"/>
                </a:lnTo>
                <a:lnTo>
                  <a:pt x="2" y="28"/>
                </a:lnTo>
                <a:lnTo>
                  <a:pt x="0" y="23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4" y="3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75" name="Freeform 487"/>
          <p:cNvSpPr>
            <a:spLocks/>
          </p:cNvSpPr>
          <p:nvPr/>
        </p:nvSpPr>
        <p:spPr bwMode="auto">
          <a:xfrm>
            <a:off x="2570163" y="2843213"/>
            <a:ext cx="69850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1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6" y="37"/>
                </a:lnTo>
                <a:lnTo>
                  <a:pt x="51" y="41"/>
                </a:lnTo>
                <a:lnTo>
                  <a:pt x="47" y="44"/>
                </a:lnTo>
                <a:lnTo>
                  <a:pt x="43" y="47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9" y="47"/>
                </a:lnTo>
                <a:lnTo>
                  <a:pt x="14" y="44"/>
                </a:lnTo>
                <a:lnTo>
                  <a:pt x="9" y="41"/>
                </a:lnTo>
                <a:lnTo>
                  <a:pt x="6" y="37"/>
                </a:lnTo>
                <a:lnTo>
                  <a:pt x="3" y="33"/>
                </a:lnTo>
                <a:lnTo>
                  <a:pt x="2" y="28"/>
                </a:lnTo>
                <a:lnTo>
                  <a:pt x="0" y="23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4" y="3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76" name="Freeform 488"/>
          <p:cNvSpPr>
            <a:spLocks/>
          </p:cNvSpPr>
          <p:nvPr/>
        </p:nvSpPr>
        <p:spPr bwMode="auto">
          <a:xfrm>
            <a:off x="2497138" y="2843213"/>
            <a:ext cx="68262" cy="50800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7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9"/>
                </a:lnTo>
                <a:lnTo>
                  <a:pt x="8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77" name="Freeform 489"/>
          <p:cNvSpPr>
            <a:spLocks/>
          </p:cNvSpPr>
          <p:nvPr/>
        </p:nvSpPr>
        <p:spPr bwMode="auto">
          <a:xfrm>
            <a:off x="2497138" y="2843213"/>
            <a:ext cx="68262" cy="50800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7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9"/>
                </a:lnTo>
                <a:lnTo>
                  <a:pt x="8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78" name="Freeform 490"/>
          <p:cNvSpPr>
            <a:spLocks/>
          </p:cNvSpPr>
          <p:nvPr/>
        </p:nvSpPr>
        <p:spPr bwMode="auto">
          <a:xfrm>
            <a:off x="2419350" y="2827338"/>
            <a:ext cx="66675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4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8" y="35"/>
                </a:lnTo>
                <a:lnTo>
                  <a:pt x="55" y="40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6"/>
                </a:lnTo>
                <a:lnTo>
                  <a:pt x="8" y="43"/>
                </a:lnTo>
                <a:lnTo>
                  <a:pt x="4" y="40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8" y="4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79" name="Freeform 491"/>
          <p:cNvSpPr>
            <a:spLocks/>
          </p:cNvSpPr>
          <p:nvPr/>
        </p:nvSpPr>
        <p:spPr bwMode="auto">
          <a:xfrm>
            <a:off x="2419350" y="2827338"/>
            <a:ext cx="66675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4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8" y="35"/>
                </a:lnTo>
                <a:lnTo>
                  <a:pt x="55" y="40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6"/>
                </a:lnTo>
                <a:lnTo>
                  <a:pt x="8" y="43"/>
                </a:lnTo>
                <a:lnTo>
                  <a:pt x="4" y="40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8" y="4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80" name="Freeform 492"/>
          <p:cNvSpPr>
            <a:spLocks/>
          </p:cNvSpPr>
          <p:nvPr/>
        </p:nvSpPr>
        <p:spPr bwMode="auto">
          <a:xfrm>
            <a:off x="2343150" y="2800350"/>
            <a:ext cx="68263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3"/>
                </a:lnTo>
                <a:lnTo>
                  <a:pt x="51" y="6"/>
                </a:lnTo>
                <a:lnTo>
                  <a:pt x="54" y="11"/>
                </a:lnTo>
                <a:lnTo>
                  <a:pt x="56" y="14"/>
                </a:lnTo>
                <a:lnTo>
                  <a:pt x="59" y="19"/>
                </a:lnTo>
                <a:lnTo>
                  <a:pt x="59" y="24"/>
                </a:lnTo>
                <a:lnTo>
                  <a:pt x="59" y="28"/>
                </a:lnTo>
                <a:lnTo>
                  <a:pt x="56" y="33"/>
                </a:lnTo>
                <a:lnTo>
                  <a:pt x="54" y="38"/>
                </a:lnTo>
                <a:lnTo>
                  <a:pt x="51" y="41"/>
                </a:lnTo>
                <a:lnTo>
                  <a:pt x="46" y="44"/>
                </a:lnTo>
                <a:lnTo>
                  <a:pt x="41" y="46"/>
                </a:lnTo>
                <a:lnTo>
                  <a:pt x="35" y="47"/>
                </a:lnTo>
                <a:lnTo>
                  <a:pt x="29" y="49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81" name="Freeform 493"/>
          <p:cNvSpPr>
            <a:spLocks/>
          </p:cNvSpPr>
          <p:nvPr/>
        </p:nvSpPr>
        <p:spPr bwMode="auto">
          <a:xfrm>
            <a:off x="2343150" y="2800350"/>
            <a:ext cx="68263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3"/>
                </a:lnTo>
                <a:lnTo>
                  <a:pt x="51" y="6"/>
                </a:lnTo>
                <a:lnTo>
                  <a:pt x="54" y="11"/>
                </a:lnTo>
                <a:lnTo>
                  <a:pt x="56" y="14"/>
                </a:lnTo>
                <a:lnTo>
                  <a:pt x="59" y="19"/>
                </a:lnTo>
                <a:lnTo>
                  <a:pt x="59" y="24"/>
                </a:lnTo>
                <a:lnTo>
                  <a:pt x="59" y="28"/>
                </a:lnTo>
                <a:lnTo>
                  <a:pt x="56" y="33"/>
                </a:lnTo>
                <a:lnTo>
                  <a:pt x="54" y="38"/>
                </a:lnTo>
                <a:lnTo>
                  <a:pt x="51" y="41"/>
                </a:lnTo>
                <a:lnTo>
                  <a:pt x="46" y="44"/>
                </a:lnTo>
                <a:lnTo>
                  <a:pt x="41" y="46"/>
                </a:lnTo>
                <a:lnTo>
                  <a:pt x="35" y="47"/>
                </a:lnTo>
                <a:lnTo>
                  <a:pt x="29" y="49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82" name="Freeform 494"/>
          <p:cNvSpPr>
            <a:spLocks/>
          </p:cNvSpPr>
          <p:nvPr/>
        </p:nvSpPr>
        <p:spPr bwMode="auto">
          <a:xfrm>
            <a:off x="2262188" y="2787650"/>
            <a:ext cx="68262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9" y="3"/>
                </a:lnTo>
                <a:lnTo>
                  <a:pt x="53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8"/>
                </a:lnTo>
                <a:lnTo>
                  <a:pt x="58" y="33"/>
                </a:lnTo>
                <a:lnTo>
                  <a:pt x="56" y="38"/>
                </a:lnTo>
                <a:lnTo>
                  <a:pt x="53" y="41"/>
                </a:lnTo>
                <a:lnTo>
                  <a:pt x="49" y="44"/>
                </a:lnTo>
                <a:lnTo>
                  <a:pt x="43" y="46"/>
                </a:lnTo>
                <a:lnTo>
                  <a:pt x="37" y="47"/>
                </a:lnTo>
                <a:lnTo>
                  <a:pt x="31" y="49"/>
                </a:lnTo>
                <a:lnTo>
                  <a:pt x="24" y="47"/>
                </a:lnTo>
                <a:lnTo>
                  <a:pt x="19" y="46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3"/>
                </a:lnTo>
                <a:lnTo>
                  <a:pt x="19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83" name="Freeform 495"/>
          <p:cNvSpPr>
            <a:spLocks/>
          </p:cNvSpPr>
          <p:nvPr/>
        </p:nvSpPr>
        <p:spPr bwMode="auto">
          <a:xfrm>
            <a:off x="2262188" y="2787650"/>
            <a:ext cx="68262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9" y="3"/>
                </a:lnTo>
                <a:lnTo>
                  <a:pt x="53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8"/>
                </a:lnTo>
                <a:lnTo>
                  <a:pt x="58" y="33"/>
                </a:lnTo>
                <a:lnTo>
                  <a:pt x="56" y="38"/>
                </a:lnTo>
                <a:lnTo>
                  <a:pt x="53" y="41"/>
                </a:lnTo>
                <a:lnTo>
                  <a:pt x="49" y="44"/>
                </a:lnTo>
                <a:lnTo>
                  <a:pt x="43" y="46"/>
                </a:lnTo>
                <a:lnTo>
                  <a:pt x="37" y="47"/>
                </a:lnTo>
                <a:lnTo>
                  <a:pt x="31" y="49"/>
                </a:lnTo>
                <a:lnTo>
                  <a:pt x="24" y="47"/>
                </a:lnTo>
                <a:lnTo>
                  <a:pt x="19" y="46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3"/>
                </a:lnTo>
                <a:lnTo>
                  <a:pt x="19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84" name="Freeform 496"/>
          <p:cNvSpPr>
            <a:spLocks/>
          </p:cNvSpPr>
          <p:nvPr/>
        </p:nvSpPr>
        <p:spPr bwMode="auto">
          <a:xfrm>
            <a:off x="2852738" y="2305050"/>
            <a:ext cx="63500" cy="4603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2"/>
                </a:lnTo>
                <a:lnTo>
                  <a:pt x="41" y="4"/>
                </a:lnTo>
                <a:lnTo>
                  <a:pt x="46" y="5"/>
                </a:lnTo>
                <a:lnTo>
                  <a:pt x="51" y="8"/>
                </a:lnTo>
                <a:lnTo>
                  <a:pt x="55" y="12"/>
                </a:lnTo>
                <a:lnTo>
                  <a:pt x="58" y="16"/>
                </a:lnTo>
                <a:lnTo>
                  <a:pt x="59" y="21"/>
                </a:lnTo>
                <a:lnTo>
                  <a:pt x="59" y="26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6" y="46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6"/>
                </a:lnTo>
                <a:lnTo>
                  <a:pt x="8" y="43"/>
                </a:lnTo>
                <a:lnTo>
                  <a:pt x="4" y="38"/>
                </a:lnTo>
                <a:lnTo>
                  <a:pt x="2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2" y="5"/>
                </a:lnTo>
                <a:lnTo>
                  <a:pt x="18" y="4"/>
                </a:lnTo>
                <a:lnTo>
                  <a:pt x="24" y="2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85" name="Freeform 497"/>
          <p:cNvSpPr>
            <a:spLocks/>
          </p:cNvSpPr>
          <p:nvPr/>
        </p:nvSpPr>
        <p:spPr bwMode="auto">
          <a:xfrm>
            <a:off x="2852738" y="2305050"/>
            <a:ext cx="63500" cy="4603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2"/>
                </a:lnTo>
                <a:lnTo>
                  <a:pt x="41" y="4"/>
                </a:lnTo>
                <a:lnTo>
                  <a:pt x="46" y="5"/>
                </a:lnTo>
                <a:lnTo>
                  <a:pt x="51" y="8"/>
                </a:lnTo>
                <a:lnTo>
                  <a:pt x="55" y="12"/>
                </a:lnTo>
                <a:lnTo>
                  <a:pt x="58" y="16"/>
                </a:lnTo>
                <a:lnTo>
                  <a:pt x="59" y="21"/>
                </a:lnTo>
                <a:lnTo>
                  <a:pt x="59" y="26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6" y="46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6"/>
                </a:lnTo>
                <a:lnTo>
                  <a:pt x="8" y="43"/>
                </a:lnTo>
                <a:lnTo>
                  <a:pt x="4" y="38"/>
                </a:lnTo>
                <a:lnTo>
                  <a:pt x="2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2" y="5"/>
                </a:lnTo>
                <a:lnTo>
                  <a:pt x="18" y="4"/>
                </a:lnTo>
                <a:lnTo>
                  <a:pt x="24" y="2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86" name="Freeform 498"/>
          <p:cNvSpPr>
            <a:spLocks/>
          </p:cNvSpPr>
          <p:nvPr/>
        </p:nvSpPr>
        <p:spPr bwMode="auto">
          <a:xfrm>
            <a:off x="2182813" y="2774950"/>
            <a:ext cx="68262" cy="4603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2"/>
                </a:lnTo>
                <a:lnTo>
                  <a:pt x="43" y="2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8" y="16"/>
                </a:lnTo>
                <a:lnTo>
                  <a:pt x="60" y="21"/>
                </a:lnTo>
                <a:lnTo>
                  <a:pt x="61" y="25"/>
                </a:lnTo>
                <a:lnTo>
                  <a:pt x="60" y="30"/>
                </a:lnTo>
                <a:lnTo>
                  <a:pt x="58" y="35"/>
                </a:lnTo>
                <a:lnTo>
                  <a:pt x="56" y="38"/>
                </a:lnTo>
                <a:lnTo>
                  <a:pt x="53" y="43"/>
                </a:lnTo>
                <a:lnTo>
                  <a:pt x="47" y="44"/>
                </a:lnTo>
                <a:lnTo>
                  <a:pt x="43" y="48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9" y="48"/>
                </a:lnTo>
                <a:lnTo>
                  <a:pt x="14" y="44"/>
                </a:lnTo>
                <a:lnTo>
                  <a:pt x="10" y="43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1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9" y="2"/>
                </a:lnTo>
                <a:lnTo>
                  <a:pt x="24" y="2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87" name="Freeform 499"/>
          <p:cNvSpPr>
            <a:spLocks/>
          </p:cNvSpPr>
          <p:nvPr/>
        </p:nvSpPr>
        <p:spPr bwMode="auto">
          <a:xfrm>
            <a:off x="2182813" y="2774950"/>
            <a:ext cx="68262" cy="4603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2"/>
                </a:lnTo>
                <a:lnTo>
                  <a:pt x="43" y="2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8" y="16"/>
                </a:lnTo>
                <a:lnTo>
                  <a:pt x="60" y="21"/>
                </a:lnTo>
                <a:lnTo>
                  <a:pt x="61" y="25"/>
                </a:lnTo>
                <a:lnTo>
                  <a:pt x="60" y="30"/>
                </a:lnTo>
                <a:lnTo>
                  <a:pt x="58" y="35"/>
                </a:lnTo>
                <a:lnTo>
                  <a:pt x="56" y="38"/>
                </a:lnTo>
                <a:lnTo>
                  <a:pt x="53" y="43"/>
                </a:lnTo>
                <a:lnTo>
                  <a:pt x="47" y="44"/>
                </a:lnTo>
                <a:lnTo>
                  <a:pt x="43" y="48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9" y="48"/>
                </a:lnTo>
                <a:lnTo>
                  <a:pt x="14" y="44"/>
                </a:lnTo>
                <a:lnTo>
                  <a:pt x="10" y="43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1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9" y="2"/>
                </a:lnTo>
                <a:lnTo>
                  <a:pt x="24" y="2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88" name="Freeform 500"/>
          <p:cNvSpPr>
            <a:spLocks/>
          </p:cNvSpPr>
          <p:nvPr/>
        </p:nvSpPr>
        <p:spPr bwMode="auto">
          <a:xfrm>
            <a:off x="2127250" y="2757488"/>
            <a:ext cx="68263" cy="49212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4" y="10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7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0"/>
                </a:lnTo>
                <a:lnTo>
                  <a:pt x="9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89" name="Freeform 501"/>
          <p:cNvSpPr>
            <a:spLocks/>
          </p:cNvSpPr>
          <p:nvPr/>
        </p:nvSpPr>
        <p:spPr bwMode="auto">
          <a:xfrm>
            <a:off x="2127250" y="2757488"/>
            <a:ext cx="68263" cy="49212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4" y="10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7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0"/>
                </a:lnTo>
                <a:lnTo>
                  <a:pt x="9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90" name="Freeform 502"/>
          <p:cNvSpPr>
            <a:spLocks/>
          </p:cNvSpPr>
          <p:nvPr/>
        </p:nvSpPr>
        <p:spPr bwMode="auto">
          <a:xfrm>
            <a:off x="2054225" y="2741613"/>
            <a:ext cx="66675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1"/>
                </a:lnTo>
                <a:lnTo>
                  <a:pt x="43" y="3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8" y="16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4"/>
                </a:lnTo>
                <a:lnTo>
                  <a:pt x="56" y="39"/>
                </a:lnTo>
                <a:lnTo>
                  <a:pt x="53" y="42"/>
                </a:lnTo>
                <a:lnTo>
                  <a:pt x="47" y="46"/>
                </a:lnTo>
                <a:lnTo>
                  <a:pt x="43" y="47"/>
                </a:lnTo>
                <a:lnTo>
                  <a:pt x="37" y="49"/>
                </a:lnTo>
                <a:lnTo>
                  <a:pt x="32" y="49"/>
                </a:lnTo>
                <a:lnTo>
                  <a:pt x="24" y="49"/>
                </a:lnTo>
                <a:lnTo>
                  <a:pt x="19" y="47"/>
                </a:lnTo>
                <a:lnTo>
                  <a:pt x="14" y="46"/>
                </a:lnTo>
                <a:lnTo>
                  <a:pt x="10" y="42"/>
                </a:lnTo>
                <a:lnTo>
                  <a:pt x="6" y="39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9" y="3"/>
                </a:lnTo>
                <a:lnTo>
                  <a:pt x="24" y="1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91" name="Freeform 503"/>
          <p:cNvSpPr>
            <a:spLocks/>
          </p:cNvSpPr>
          <p:nvPr/>
        </p:nvSpPr>
        <p:spPr bwMode="auto">
          <a:xfrm>
            <a:off x="2054225" y="2741613"/>
            <a:ext cx="66675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1"/>
                </a:lnTo>
                <a:lnTo>
                  <a:pt x="43" y="3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8" y="16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4"/>
                </a:lnTo>
                <a:lnTo>
                  <a:pt x="56" y="39"/>
                </a:lnTo>
                <a:lnTo>
                  <a:pt x="53" y="42"/>
                </a:lnTo>
                <a:lnTo>
                  <a:pt x="47" y="46"/>
                </a:lnTo>
                <a:lnTo>
                  <a:pt x="43" y="47"/>
                </a:lnTo>
                <a:lnTo>
                  <a:pt x="37" y="49"/>
                </a:lnTo>
                <a:lnTo>
                  <a:pt x="32" y="49"/>
                </a:lnTo>
                <a:lnTo>
                  <a:pt x="24" y="49"/>
                </a:lnTo>
                <a:lnTo>
                  <a:pt x="19" y="47"/>
                </a:lnTo>
                <a:lnTo>
                  <a:pt x="14" y="46"/>
                </a:lnTo>
                <a:lnTo>
                  <a:pt x="10" y="42"/>
                </a:lnTo>
                <a:lnTo>
                  <a:pt x="6" y="39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9" y="3"/>
                </a:lnTo>
                <a:lnTo>
                  <a:pt x="24" y="1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92" name="Freeform 504"/>
          <p:cNvSpPr>
            <a:spLocks/>
          </p:cNvSpPr>
          <p:nvPr/>
        </p:nvSpPr>
        <p:spPr bwMode="auto">
          <a:xfrm>
            <a:off x="1987550" y="2751138"/>
            <a:ext cx="61913" cy="49212"/>
          </a:xfrm>
          <a:custGeom>
            <a:avLst/>
            <a:gdLst>
              <a:gd name="T0" fmla="*/ 2147483647 w 56"/>
              <a:gd name="T1" fmla="*/ 0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2147483647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2147483647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2147483647 w 56"/>
              <a:gd name="T45" fmla="*/ 2147483647 h 49"/>
              <a:gd name="T46" fmla="*/ 0 w 56"/>
              <a:gd name="T47" fmla="*/ 2147483647 h 49"/>
              <a:gd name="T48" fmla="*/ 0 w 56"/>
              <a:gd name="T49" fmla="*/ 2147483647 h 49"/>
              <a:gd name="T50" fmla="*/ 0 w 56"/>
              <a:gd name="T51" fmla="*/ 2147483647 h 49"/>
              <a:gd name="T52" fmla="*/ 2147483647 w 56"/>
              <a:gd name="T53" fmla="*/ 2147483647 h 49"/>
              <a:gd name="T54" fmla="*/ 2147483647 w 56"/>
              <a:gd name="T55" fmla="*/ 2147483647 h 49"/>
              <a:gd name="T56" fmla="*/ 2147483647 w 56"/>
              <a:gd name="T57" fmla="*/ 2147483647 h 49"/>
              <a:gd name="T58" fmla="*/ 2147483647 w 56"/>
              <a:gd name="T59" fmla="*/ 2147483647 h 49"/>
              <a:gd name="T60" fmla="*/ 2147483647 w 56"/>
              <a:gd name="T61" fmla="*/ 2147483647 h 49"/>
              <a:gd name="T62" fmla="*/ 2147483647 w 56"/>
              <a:gd name="T63" fmla="*/ 2147483647 h 49"/>
              <a:gd name="T64" fmla="*/ 2147483647 w 56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"/>
              <a:gd name="T100" fmla="*/ 0 h 49"/>
              <a:gd name="T101" fmla="*/ 56 w 56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" h="49">
                <a:moveTo>
                  <a:pt x="28" y="0"/>
                </a:moveTo>
                <a:lnTo>
                  <a:pt x="34" y="1"/>
                </a:lnTo>
                <a:lnTo>
                  <a:pt x="39" y="1"/>
                </a:lnTo>
                <a:lnTo>
                  <a:pt x="44" y="4"/>
                </a:lnTo>
                <a:lnTo>
                  <a:pt x="48" y="8"/>
                </a:lnTo>
                <a:lnTo>
                  <a:pt x="52" y="11"/>
                </a:lnTo>
                <a:lnTo>
                  <a:pt x="55" y="15"/>
                </a:lnTo>
                <a:lnTo>
                  <a:pt x="56" y="20"/>
                </a:lnTo>
                <a:lnTo>
                  <a:pt x="56" y="25"/>
                </a:lnTo>
                <a:lnTo>
                  <a:pt x="56" y="30"/>
                </a:lnTo>
                <a:lnTo>
                  <a:pt x="55" y="34"/>
                </a:lnTo>
                <a:lnTo>
                  <a:pt x="52" y="38"/>
                </a:lnTo>
                <a:lnTo>
                  <a:pt x="48" y="42"/>
                </a:lnTo>
                <a:lnTo>
                  <a:pt x="44" y="44"/>
                </a:lnTo>
                <a:lnTo>
                  <a:pt x="39" y="47"/>
                </a:lnTo>
                <a:lnTo>
                  <a:pt x="34" y="49"/>
                </a:lnTo>
                <a:lnTo>
                  <a:pt x="28" y="49"/>
                </a:lnTo>
                <a:lnTo>
                  <a:pt x="22" y="49"/>
                </a:lnTo>
                <a:lnTo>
                  <a:pt x="17" y="47"/>
                </a:lnTo>
                <a:lnTo>
                  <a:pt x="12" y="44"/>
                </a:lnTo>
                <a:lnTo>
                  <a:pt x="8" y="42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4" y="11"/>
                </a:lnTo>
                <a:lnTo>
                  <a:pt x="8" y="8"/>
                </a:lnTo>
                <a:lnTo>
                  <a:pt x="12" y="4"/>
                </a:lnTo>
                <a:lnTo>
                  <a:pt x="17" y="1"/>
                </a:lnTo>
                <a:lnTo>
                  <a:pt x="22" y="1"/>
                </a:lnTo>
                <a:lnTo>
                  <a:pt x="28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93" name="Freeform 505"/>
          <p:cNvSpPr>
            <a:spLocks/>
          </p:cNvSpPr>
          <p:nvPr/>
        </p:nvSpPr>
        <p:spPr bwMode="auto">
          <a:xfrm>
            <a:off x="1987550" y="2751138"/>
            <a:ext cx="61913" cy="49212"/>
          </a:xfrm>
          <a:custGeom>
            <a:avLst/>
            <a:gdLst>
              <a:gd name="T0" fmla="*/ 2147483647 w 56"/>
              <a:gd name="T1" fmla="*/ 0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2147483647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2147483647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2147483647 w 56"/>
              <a:gd name="T45" fmla="*/ 2147483647 h 49"/>
              <a:gd name="T46" fmla="*/ 0 w 56"/>
              <a:gd name="T47" fmla="*/ 2147483647 h 49"/>
              <a:gd name="T48" fmla="*/ 0 w 56"/>
              <a:gd name="T49" fmla="*/ 2147483647 h 49"/>
              <a:gd name="T50" fmla="*/ 0 w 56"/>
              <a:gd name="T51" fmla="*/ 2147483647 h 49"/>
              <a:gd name="T52" fmla="*/ 2147483647 w 56"/>
              <a:gd name="T53" fmla="*/ 2147483647 h 49"/>
              <a:gd name="T54" fmla="*/ 2147483647 w 56"/>
              <a:gd name="T55" fmla="*/ 2147483647 h 49"/>
              <a:gd name="T56" fmla="*/ 2147483647 w 56"/>
              <a:gd name="T57" fmla="*/ 2147483647 h 49"/>
              <a:gd name="T58" fmla="*/ 2147483647 w 56"/>
              <a:gd name="T59" fmla="*/ 2147483647 h 49"/>
              <a:gd name="T60" fmla="*/ 2147483647 w 56"/>
              <a:gd name="T61" fmla="*/ 2147483647 h 49"/>
              <a:gd name="T62" fmla="*/ 2147483647 w 56"/>
              <a:gd name="T63" fmla="*/ 2147483647 h 49"/>
              <a:gd name="T64" fmla="*/ 2147483647 w 56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"/>
              <a:gd name="T100" fmla="*/ 0 h 49"/>
              <a:gd name="T101" fmla="*/ 56 w 56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" h="49">
                <a:moveTo>
                  <a:pt x="28" y="0"/>
                </a:moveTo>
                <a:lnTo>
                  <a:pt x="34" y="1"/>
                </a:lnTo>
                <a:lnTo>
                  <a:pt x="39" y="1"/>
                </a:lnTo>
                <a:lnTo>
                  <a:pt x="44" y="4"/>
                </a:lnTo>
                <a:lnTo>
                  <a:pt x="48" y="8"/>
                </a:lnTo>
                <a:lnTo>
                  <a:pt x="52" y="11"/>
                </a:lnTo>
                <a:lnTo>
                  <a:pt x="55" y="15"/>
                </a:lnTo>
                <a:lnTo>
                  <a:pt x="56" y="20"/>
                </a:lnTo>
                <a:lnTo>
                  <a:pt x="56" y="25"/>
                </a:lnTo>
                <a:lnTo>
                  <a:pt x="56" y="30"/>
                </a:lnTo>
                <a:lnTo>
                  <a:pt x="55" y="34"/>
                </a:lnTo>
                <a:lnTo>
                  <a:pt x="52" y="38"/>
                </a:lnTo>
                <a:lnTo>
                  <a:pt x="48" y="42"/>
                </a:lnTo>
                <a:lnTo>
                  <a:pt x="44" y="44"/>
                </a:lnTo>
                <a:lnTo>
                  <a:pt x="39" y="47"/>
                </a:lnTo>
                <a:lnTo>
                  <a:pt x="34" y="49"/>
                </a:lnTo>
                <a:lnTo>
                  <a:pt x="28" y="49"/>
                </a:lnTo>
                <a:lnTo>
                  <a:pt x="22" y="49"/>
                </a:lnTo>
                <a:lnTo>
                  <a:pt x="17" y="47"/>
                </a:lnTo>
                <a:lnTo>
                  <a:pt x="12" y="44"/>
                </a:lnTo>
                <a:lnTo>
                  <a:pt x="8" y="42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4" y="11"/>
                </a:lnTo>
                <a:lnTo>
                  <a:pt x="8" y="8"/>
                </a:lnTo>
                <a:lnTo>
                  <a:pt x="12" y="4"/>
                </a:lnTo>
                <a:lnTo>
                  <a:pt x="17" y="1"/>
                </a:lnTo>
                <a:lnTo>
                  <a:pt x="22" y="1"/>
                </a:lnTo>
                <a:lnTo>
                  <a:pt x="28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94" name="Freeform 506"/>
          <p:cNvSpPr>
            <a:spLocks/>
          </p:cNvSpPr>
          <p:nvPr/>
        </p:nvSpPr>
        <p:spPr bwMode="auto">
          <a:xfrm>
            <a:off x="1914525" y="2751138"/>
            <a:ext cx="65088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2" y="1"/>
                </a:lnTo>
                <a:lnTo>
                  <a:pt x="47" y="4"/>
                </a:lnTo>
                <a:lnTo>
                  <a:pt x="51" y="8"/>
                </a:lnTo>
                <a:lnTo>
                  <a:pt x="56" y="11"/>
                </a:lnTo>
                <a:lnTo>
                  <a:pt x="59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9" y="34"/>
                </a:lnTo>
                <a:lnTo>
                  <a:pt x="56" y="38"/>
                </a:lnTo>
                <a:lnTo>
                  <a:pt x="51" y="42"/>
                </a:lnTo>
                <a:lnTo>
                  <a:pt x="47" y="44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4"/>
                </a:lnTo>
                <a:lnTo>
                  <a:pt x="9" y="42"/>
                </a:lnTo>
                <a:lnTo>
                  <a:pt x="5" y="38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5" y="11"/>
                </a:lnTo>
                <a:lnTo>
                  <a:pt x="9" y="8"/>
                </a:lnTo>
                <a:lnTo>
                  <a:pt x="13" y="4"/>
                </a:lnTo>
                <a:lnTo>
                  <a:pt x="19" y="1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95" name="Freeform 507"/>
          <p:cNvSpPr>
            <a:spLocks/>
          </p:cNvSpPr>
          <p:nvPr/>
        </p:nvSpPr>
        <p:spPr bwMode="auto">
          <a:xfrm>
            <a:off x="1914525" y="2751138"/>
            <a:ext cx="65088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2" y="1"/>
                </a:lnTo>
                <a:lnTo>
                  <a:pt x="47" y="4"/>
                </a:lnTo>
                <a:lnTo>
                  <a:pt x="51" y="8"/>
                </a:lnTo>
                <a:lnTo>
                  <a:pt x="56" y="11"/>
                </a:lnTo>
                <a:lnTo>
                  <a:pt x="59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9" y="34"/>
                </a:lnTo>
                <a:lnTo>
                  <a:pt x="56" y="38"/>
                </a:lnTo>
                <a:lnTo>
                  <a:pt x="51" y="42"/>
                </a:lnTo>
                <a:lnTo>
                  <a:pt x="47" y="44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4"/>
                </a:lnTo>
                <a:lnTo>
                  <a:pt x="9" y="42"/>
                </a:lnTo>
                <a:lnTo>
                  <a:pt x="5" y="38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5" y="11"/>
                </a:lnTo>
                <a:lnTo>
                  <a:pt x="9" y="8"/>
                </a:lnTo>
                <a:lnTo>
                  <a:pt x="13" y="4"/>
                </a:lnTo>
                <a:lnTo>
                  <a:pt x="19" y="1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96" name="Freeform 508"/>
          <p:cNvSpPr>
            <a:spLocks/>
          </p:cNvSpPr>
          <p:nvPr/>
        </p:nvSpPr>
        <p:spPr bwMode="auto">
          <a:xfrm>
            <a:off x="2852738" y="2305050"/>
            <a:ext cx="63500" cy="4603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2"/>
                </a:lnTo>
                <a:lnTo>
                  <a:pt x="41" y="4"/>
                </a:lnTo>
                <a:lnTo>
                  <a:pt x="46" y="5"/>
                </a:lnTo>
                <a:lnTo>
                  <a:pt x="51" y="8"/>
                </a:lnTo>
                <a:lnTo>
                  <a:pt x="55" y="12"/>
                </a:lnTo>
                <a:lnTo>
                  <a:pt x="58" y="16"/>
                </a:lnTo>
                <a:lnTo>
                  <a:pt x="59" y="21"/>
                </a:lnTo>
                <a:lnTo>
                  <a:pt x="59" y="26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6" y="46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6"/>
                </a:lnTo>
                <a:lnTo>
                  <a:pt x="8" y="43"/>
                </a:lnTo>
                <a:lnTo>
                  <a:pt x="4" y="38"/>
                </a:lnTo>
                <a:lnTo>
                  <a:pt x="2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2" y="5"/>
                </a:lnTo>
                <a:lnTo>
                  <a:pt x="18" y="4"/>
                </a:lnTo>
                <a:lnTo>
                  <a:pt x="24" y="2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97" name="Freeform 509"/>
          <p:cNvSpPr>
            <a:spLocks/>
          </p:cNvSpPr>
          <p:nvPr/>
        </p:nvSpPr>
        <p:spPr bwMode="auto">
          <a:xfrm>
            <a:off x="2852738" y="2305050"/>
            <a:ext cx="63500" cy="4603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2"/>
                </a:lnTo>
                <a:lnTo>
                  <a:pt x="41" y="4"/>
                </a:lnTo>
                <a:lnTo>
                  <a:pt x="46" y="5"/>
                </a:lnTo>
                <a:lnTo>
                  <a:pt x="51" y="8"/>
                </a:lnTo>
                <a:lnTo>
                  <a:pt x="55" y="12"/>
                </a:lnTo>
                <a:lnTo>
                  <a:pt x="58" y="16"/>
                </a:lnTo>
                <a:lnTo>
                  <a:pt x="59" y="21"/>
                </a:lnTo>
                <a:lnTo>
                  <a:pt x="59" y="26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6" y="46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6"/>
                </a:lnTo>
                <a:lnTo>
                  <a:pt x="8" y="43"/>
                </a:lnTo>
                <a:lnTo>
                  <a:pt x="4" y="38"/>
                </a:lnTo>
                <a:lnTo>
                  <a:pt x="2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2" y="5"/>
                </a:lnTo>
                <a:lnTo>
                  <a:pt x="18" y="4"/>
                </a:lnTo>
                <a:lnTo>
                  <a:pt x="24" y="2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98" name="Freeform 510"/>
          <p:cNvSpPr>
            <a:spLocks/>
          </p:cNvSpPr>
          <p:nvPr/>
        </p:nvSpPr>
        <p:spPr bwMode="auto">
          <a:xfrm>
            <a:off x="1790700" y="2803525"/>
            <a:ext cx="68263" cy="50800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5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5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799" name="Freeform 511"/>
          <p:cNvSpPr>
            <a:spLocks/>
          </p:cNvSpPr>
          <p:nvPr/>
        </p:nvSpPr>
        <p:spPr bwMode="auto">
          <a:xfrm>
            <a:off x="1790700" y="2803525"/>
            <a:ext cx="68263" cy="50800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5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5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00" name="Freeform 512"/>
          <p:cNvSpPr>
            <a:spLocks/>
          </p:cNvSpPr>
          <p:nvPr/>
        </p:nvSpPr>
        <p:spPr bwMode="auto">
          <a:xfrm>
            <a:off x="3092450" y="2809875"/>
            <a:ext cx="68263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19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19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01" name="Freeform 513"/>
          <p:cNvSpPr>
            <a:spLocks/>
          </p:cNvSpPr>
          <p:nvPr/>
        </p:nvSpPr>
        <p:spPr bwMode="auto">
          <a:xfrm>
            <a:off x="3092450" y="2809875"/>
            <a:ext cx="68263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19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19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02" name="Freeform 514"/>
          <p:cNvSpPr>
            <a:spLocks/>
          </p:cNvSpPr>
          <p:nvPr/>
        </p:nvSpPr>
        <p:spPr bwMode="auto">
          <a:xfrm>
            <a:off x="1766888" y="2913063"/>
            <a:ext cx="68262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1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8" y="41"/>
                </a:lnTo>
                <a:lnTo>
                  <a:pt x="5" y="38"/>
                </a:lnTo>
                <a:lnTo>
                  <a:pt x="3" y="33"/>
                </a:lnTo>
                <a:lnTo>
                  <a:pt x="1" y="30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5" y="11"/>
                </a:lnTo>
                <a:lnTo>
                  <a:pt x="8" y="8"/>
                </a:lnTo>
                <a:lnTo>
                  <a:pt x="14" y="5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03" name="Freeform 515"/>
          <p:cNvSpPr>
            <a:spLocks/>
          </p:cNvSpPr>
          <p:nvPr/>
        </p:nvSpPr>
        <p:spPr bwMode="auto">
          <a:xfrm>
            <a:off x="1766888" y="2913063"/>
            <a:ext cx="68262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1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8" y="41"/>
                </a:lnTo>
                <a:lnTo>
                  <a:pt x="5" y="38"/>
                </a:lnTo>
                <a:lnTo>
                  <a:pt x="3" y="33"/>
                </a:lnTo>
                <a:lnTo>
                  <a:pt x="1" y="30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5" y="11"/>
                </a:lnTo>
                <a:lnTo>
                  <a:pt x="8" y="8"/>
                </a:lnTo>
                <a:lnTo>
                  <a:pt x="14" y="5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04" name="Freeform 516"/>
          <p:cNvSpPr>
            <a:spLocks/>
          </p:cNvSpPr>
          <p:nvPr/>
        </p:nvSpPr>
        <p:spPr bwMode="auto">
          <a:xfrm>
            <a:off x="1871663" y="2982913"/>
            <a:ext cx="68262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3"/>
                </a:lnTo>
                <a:lnTo>
                  <a:pt x="52" y="7"/>
                </a:lnTo>
                <a:lnTo>
                  <a:pt x="54" y="11"/>
                </a:lnTo>
                <a:lnTo>
                  <a:pt x="57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2" y="41"/>
                </a:lnTo>
                <a:lnTo>
                  <a:pt x="47" y="44"/>
                </a:lnTo>
                <a:lnTo>
                  <a:pt x="42" y="46"/>
                </a:lnTo>
                <a:lnTo>
                  <a:pt x="36" y="48"/>
                </a:lnTo>
                <a:lnTo>
                  <a:pt x="30" y="49"/>
                </a:lnTo>
                <a:lnTo>
                  <a:pt x="25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5" y="11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05" name="Freeform 517"/>
          <p:cNvSpPr>
            <a:spLocks/>
          </p:cNvSpPr>
          <p:nvPr/>
        </p:nvSpPr>
        <p:spPr bwMode="auto">
          <a:xfrm>
            <a:off x="1871663" y="2982913"/>
            <a:ext cx="68262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3"/>
                </a:lnTo>
                <a:lnTo>
                  <a:pt x="52" y="7"/>
                </a:lnTo>
                <a:lnTo>
                  <a:pt x="54" y="11"/>
                </a:lnTo>
                <a:lnTo>
                  <a:pt x="57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2" y="41"/>
                </a:lnTo>
                <a:lnTo>
                  <a:pt x="47" y="44"/>
                </a:lnTo>
                <a:lnTo>
                  <a:pt x="42" y="46"/>
                </a:lnTo>
                <a:lnTo>
                  <a:pt x="36" y="48"/>
                </a:lnTo>
                <a:lnTo>
                  <a:pt x="30" y="49"/>
                </a:lnTo>
                <a:lnTo>
                  <a:pt x="25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5" y="11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06" name="Freeform 518"/>
          <p:cNvSpPr>
            <a:spLocks/>
          </p:cNvSpPr>
          <p:nvPr/>
        </p:nvSpPr>
        <p:spPr bwMode="auto">
          <a:xfrm>
            <a:off x="2006600" y="3025775"/>
            <a:ext cx="65088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4" y="11"/>
                </a:lnTo>
                <a:lnTo>
                  <a:pt x="56" y="15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6" y="33"/>
                </a:lnTo>
                <a:lnTo>
                  <a:pt x="54" y="38"/>
                </a:lnTo>
                <a:lnTo>
                  <a:pt x="51" y="41"/>
                </a:lnTo>
                <a:lnTo>
                  <a:pt x="47" y="45"/>
                </a:lnTo>
                <a:lnTo>
                  <a:pt x="41" y="46"/>
                </a:lnTo>
                <a:lnTo>
                  <a:pt x="35" y="48"/>
                </a:lnTo>
                <a:lnTo>
                  <a:pt x="29" y="49"/>
                </a:lnTo>
                <a:lnTo>
                  <a:pt x="24" y="48"/>
                </a:lnTo>
                <a:lnTo>
                  <a:pt x="18" y="46"/>
                </a:lnTo>
                <a:lnTo>
                  <a:pt x="12" y="45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1"/>
                </a:lnTo>
                <a:lnTo>
                  <a:pt x="8" y="7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07" name="Freeform 519"/>
          <p:cNvSpPr>
            <a:spLocks/>
          </p:cNvSpPr>
          <p:nvPr/>
        </p:nvSpPr>
        <p:spPr bwMode="auto">
          <a:xfrm>
            <a:off x="2006600" y="3025775"/>
            <a:ext cx="65088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4" y="11"/>
                </a:lnTo>
                <a:lnTo>
                  <a:pt x="56" y="15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6" y="33"/>
                </a:lnTo>
                <a:lnTo>
                  <a:pt x="54" y="38"/>
                </a:lnTo>
                <a:lnTo>
                  <a:pt x="51" y="41"/>
                </a:lnTo>
                <a:lnTo>
                  <a:pt x="47" y="45"/>
                </a:lnTo>
                <a:lnTo>
                  <a:pt x="41" y="46"/>
                </a:lnTo>
                <a:lnTo>
                  <a:pt x="35" y="48"/>
                </a:lnTo>
                <a:lnTo>
                  <a:pt x="29" y="49"/>
                </a:lnTo>
                <a:lnTo>
                  <a:pt x="24" y="48"/>
                </a:lnTo>
                <a:lnTo>
                  <a:pt x="18" y="46"/>
                </a:lnTo>
                <a:lnTo>
                  <a:pt x="12" y="45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1"/>
                </a:lnTo>
                <a:lnTo>
                  <a:pt x="8" y="7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08" name="Freeform 520"/>
          <p:cNvSpPr>
            <a:spLocks/>
          </p:cNvSpPr>
          <p:nvPr/>
        </p:nvSpPr>
        <p:spPr bwMode="auto">
          <a:xfrm>
            <a:off x="1939925" y="3001963"/>
            <a:ext cx="66675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1"/>
                </a:lnTo>
                <a:lnTo>
                  <a:pt x="42" y="1"/>
                </a:lnTo>
                <a:lnTo>
                  <a:pt x="46" y="4"/>
                </a:lnTo>
                <a:lnTo>
                  <a:pt x="52" y="8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61" y="25"/>
                </a:lnTo>
                <a:lnTo>
                  <a:pt x="59" y="30"/>
                </a:lnTo>
                <a:lnTo>
                  <a:pt x="58" y="34"/>
                </a:lnTo>
                <a:lnTo>
                  <a:pt x="55" y="38"/>
                </a:lnTo>
                <a:lnTo>
                  <a:pt x="52" y="42"/>
                </a:lnTo>
                <a:lnTo>
                  <a:pt x="46" y="44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2"/>
                </a:lnTo>
                <a:lnTo>
                  <a:pt x="5" y="38"/>
                </a:lnTo>
                <a:lnTo>
                  <a:pt x="2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2" y="15"/>
                </a:lnTo>
                <a:lnTo>
                  <a:pt x="5" y="11"/>
                </a:lnTo>
                <a:lnTo>
                  <a:pt x="10" y="8"/>
                </a:lnTo>
                <a:lnTo>
                  <a:pt x="14" y="4"/>
                </a:lnTo>
                <a:lnTo>
                  <a:pt x="18" y="1"/>
                </a:lnTo>
                <a:lnTo>
                  <a:pt x="24" y="1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09" name="Freeform 521"/>
          <p:cNvSpPr>
            <a:spLocks/>
          </p:cNvSpPr>
          <p:nvPr/>
        </p:nvSpPr>
        <p:spPr bwMode="auto">
          <a:xfrm>
            <a:off x="1939925" y="3001963"/>
            <a:ext cx="66675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1"/>
                </a:lnTo>
                <a:lnTo>
                  <a:pt x="42" y="1"/>
                </a:lnTo>
                <a:lnTo>
                  <a:pt x="46" y="4"/>
                </a:lnTo>
                <a:lnTo>
                  <a:pt x="52" y="8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61" y="25"/>
                </a:lnTo>
                <a:lnTo>
                  <a:pt x="59" y="30"/>
                </a:lnTo>
                <a:lnTo>
                  <a:pt x="58" y="34"/>
                </a:lnTo>
                <a:lnTo>
                  <a:pt x="55" y="38"/>
                </a:lnTo>
                <a:lnTo>
                  <a:pt x="52" y="42"/>
                </a:lnTo>
                <a:lnTo>
                  <a:pt x="46" y="44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2"/>
                </a:lnTo>
                <a:lnTo>
                  <a:pt x="5" y="38"/>
                </a:lnTo>
                <a:lnTo>
                  <a:pt x="2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2" y="15"/>
                </a:lnTo>
                <a:lnTo>
                  <a:pt x="5" y="11"/>
                </a:lnTo>
                <a:lnTo>
                  <a:pt x="10" y="8"/>
                </a:lnTo>
                <a:lnTo>
                  <a:pt x="14" y="4"/>
                </a:lnTo>
                <a:lnTo>
                  <a:pt x="18" y="1"/>
                </a:lnTo>
                <a:lnTo>
                  <a:pt x="24" y="1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10" name="Freeform 522"/>
          <p:cNvSpPr>
            <a:spLocks/>
          </p:cNvSpPr>
          <p:nvPr/>
        </p:nvSpPr>
        <p:spPr bwMode="auto">
          <a:xfrm>
            <a:off x="2071688" y="3048000"/>
            <a:ext cx="66675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7" y="35"/>
                </a:lnTo>
                <a:lnTo>
                  <a:pt x="54" y="38"/>
                </a:lnTo>
                <a:lnTo>
                  <a:pt x="51" y="43"/>
                </a:lnTo>
                <a:lnTo>
                  <a:pt x="47" y="44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3" y="44"/>
                </a:lnTo>
                <a:lnTo>
                  <a:pt x="9" y="43"/>
                </a:lnTo>
                <a:lnTo>
                  <a:pt x="5" y="38"/>
                </a:lnTo>
                <a:lnTo>
                  <a:pt x="2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11" name="Freeform 523"/>
          <p:cNvSpPr>
            <a:spLocks/>
          </p:cNvSpPr>
          <p:nvPr/>
        </p:nvSpPr>
        <p:spPr bwMode="auto">
          <a:xfrm>
            <a:off x="2071688" y="3048000"/>
            <a:ext cx="66675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7" y="35"/>
                </a:lnTo>
                <a:lnTo>
                  <a:pt x="54" y="38"/>
                </a:lnTo>
                <a:lnTo>
                  <a:pt x="51" y="43"/>
                </a:lnTo>
                <a:lnTo>
                  <a:pt x="47" y="44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3" y="44"/>
                </a:lnTo>
                <a:lnTo>
                  <a:pt x="9" y="43"/>
                </a:lnTo>
                <a:lnTo>
                  <a:pt x="5" y="38"/>
                </a:lnTo>
                <a:lnTo>
                  <a:pt x="2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12" name="Freeform 524"/>
          <p:cNvSpPr>
            <a:spLocks/>
          </p:cNvSpPr>
          <p:nvPr/>
        </p:nvSpPr>
        <p:spPr bwMode="auto">
          <a:xfrm>
            <a:off x="2146300" y="3048000"/>
            <a:ext cx="66675" cy="50800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2"/>
                </a:lnTo>
                <a:lnTo>
                  <a:pt x="41" y="3"/>
                </a:lnTo>
                <a:lnTo>
                  <a:pt x="46" y="5"/>
                </a:lnTo>
                <a:lnTo>
                  <a:pt x="51" y="8"/>
                </a:lnTo>
                <a:lnTo>
                  <a:pt x="54" y="11"/>
                </a:lnTo>
                <a:lnTo>
                  <a:pt x="56" y="16"/>
                </a:lnTo>
                <a:lnTo>
                  <a:pt x="59" y="21"/>
                </a:lnTo>
                <a:lnTo>
                  <a:pt x="59" y="26"/>
                </a:lnTo>
                <a:lnTo>
                  <a:pt x="59" y="30"/>
                </a:lnTo>
                <a:lnTo>
                  <a:pt x="56" y="35"/>
                </a:lnTo>
                <a:lnTo>
                  <a:pt x="54" y="38"/>
                </a:lnTo>
                <a:lnTo>
                  <a:pt x="51" y="43"/>
                </a:lnTo>
                <a:lnTo>
                  <a:pt x="46" y="46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6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2" y="5"/>
                </a:lnTo>
                <a:lnTo>
                  <a:pt x="18" y="3"/>
                </a:lnTo>
                <a:lnTo>
                  <a:pt x="24" y="2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13" name="Freeform 525"/>
          <p:cNvSpPr>
            <a:spLocks/>
          </p:cNvSpPr>
          <p:nvPr/>
        </p:nvSpPr>
        <p:spPr bwMode="auto">
          <a:xfrm>
            <a:off x="2146300" y="3048000"/>
            <a:ext cx="66675" cy="50800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2"/>
                </a:lnTo>
                <a:lnTo>
                  <a:pt x="41" y="3"/>
                </a:lnTo>
                <a:lnTo>
                  <a:pt x="46" y="5"/>
                </a:lnTo>
                <a:lnTo>
                  <a:pt x="51" y="8"/>
                </a:lnTo>
                <a:lnTo>
                  <a:pt x="54" y="11"/>
                </a:lnTo>
                <a:lnTo>
                  <a:pt x="56" y="16"/>
                </a:lnTo>
                <a:lnTo>
                  <a:pt x="59" y="21"/>
                </a:lnTo>
                <a:lnTo>
                  <a:pt x="59" y="26"/>
                </a:lnTo>
                <a:lnTo>
                  <a:pt x="59" y="30"/>
                </a:lnTo>
                <a:lnTo>
                  <a:pt x="56" y="35"/>
                </a:lnTo>
                <a:lnTo>
                  <a:pt x="54" y="38"/>
                </a:lnTo>
                <a:lnTo>
                  <a:pt x="51" y="43"/>
                </a:lnTo>
                <a:lnTo>
                  <a:pt x="46" y="46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6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2" y="5"/>
                </a:lnTo>
                <a:lnTo>
                  <a:pt x="18" y="3"/>
                </a:lnTo>
                <a:lnTo>
                  <a:pt x="24" y="2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14" name="Freeform 526"/>
          <p:cNvSpPr>
            <a:spLocks/>
          </p:cNvSpPr>
          <p:nvPr/>
        </p:nvSpPr>
        <p:spPr bwMode="auto">
          <a:xfrm>
            <a:off x="2219325" y="3055938"/>
            <a:ext cx="68263" cy="52387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60" y="19"/>
                </a:lnTo>
                <a:lnTo>
                  <a:pt x="60" y="23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5"/>
                </a:lnTo>
                <a:lnTo>
                  <a:pt x="35" y="47"/>
                </a:lnTo>
                <a:lnTo>
                  <a:pt x="30" y="47"/>
                </a:lnTo>
                <a:lnTo>
                  <a:pt x="24" y="47"/>
                </a:lnTo>
                <a:lnTo>
                  <a:pt x="18" y="45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3" y="14"/>
                </a:lnTo>
                <a:lnTo>
                  <a:pt x="6" y="9"/>
                </a:lnTo>
                <a:lnTo>
                  <a:pt x="8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15" name="Freeform 527"/>
          <p:cNvSpPr>
            <a:spLocks/>
          </p:cNvSpPr>
          <p:nvPr/>
        </p:nvSpPr>
        <p:spPr bwMode="auto">
          <a:xfrm>
            <a:off x="2219325" y="3055938"/>
            <a:ext cx="68263" cy="52387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60" y="19"/>
                </a:lnTo>
                <a:lnTo>
                  <a:pt x="60" y="23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5"/>
                </a:lnTo>
                <a:lnTo>
                  <a:pt x="35" y="47"/>
                </a:lnTo>
                <a:lnTo>
                  <a:pt x="30" y="47"/>
                </a:lnTo>
                <a:lnTo>
                  <a:pt x="24" y="47"/>
                </a:lnTo>
                <a:lnTo>
                  <a:pt x="18" y="45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3" y="14"/>
                </a:lnTo>
                <a:lnTo>
                  <a:pt x="6" y="9"/>
                </a:lnTo>
                <a:lnTo>
                  <a:pt x="8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16" name="Freeform 528"/>
          <p:cNvSpPr>
            <a:spLocks/>
          </p:cNvSpPr>
          <p:nvPr/>
        </p:nvSpPr>
        <p:spPr bwMode="auto">
          <a:xfrm>
            <a:off x="2279650" y="3087688"/>
            <a:ext cx="69850" cy="50800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1" y="0"/>
                </a:moveTo>
                <a:lnTo>
                  <a:pt x="37" y="0"/>
                </a:lnTo>
                <a:lnTo>
                  <a:pt x="42" y="1"/>
                </a:lnTo>
                <a:lnTo>
                  <a:pt x="47" y="3"/>
                </a:lnTo>
                <a:lnTo>
                  <a:pt x="52" y="6"/>
                </a:lnTo>
                <a:lnTo>
                  <a:pt x="55" y="9"/>
                </a:lnTo>
                <a:lnTo>
                  <a:pt x="58" y="14"/>
                </a:lnTo>
                <a:lnTo>
                  <a:pt x="59" y="19"/>
                </a:lnTo>
                <a:lnTo>
                  <a:pt x="61" y="23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2" y="45"/>
                </a:lnTo>
                <a:lnTo>
                  <a:pt x="37" y="47"/>
                </a:lnTo>
                <a:lnTo>
                  <a:pt x="31" y="47"/>
                </a:lnTo>
                <a:lnTo>
                  <a:pt x="24" y="47"/>
                </a:lnTo>
                <a:lnTo>
                  <a:pt x="18" y="45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6" y="9"/>
                </a:lnTo>
                <a:lnTo>
                  <a:pt x="10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17" name="Freeform 529"/>
          <p:cNvSpPr>
            <a:spLocks/>
          </p:cNvSpPr>
          <p:nvPr/>
        </p:nvSpPr>
        <p:spPr bwMode="auto">
          <a:xfrm>
            <a:off x="2279650" y="3087688"/>
            <a:ext cx="69850" cy="50800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1" y="0"/>
                </a:moveTo>
                <a:lnTo>
                  <a:pt x="37" y="0"/>
                </a:lnTo>
                <a:lnTo>
                  <a:pt x="42" y="1"/>
                </a:lnTo>
                <a:lnTo>
                  <a:pt x="47" y="3"/>
                </a:lnTo>
                <a:lnTo>
                  <a:pt x="52" y="6"/>
                </a:lnTo>
                <a:lnTo>
                  <a:pt x="55" y="9"/>
                </a:lnTo>
                <a:lnTo>
                  <a:pt x="58" y="14"/>
                </a:lnTo>
                <a:lnTo>
                  <a:pt x="59" y="19"/>
                </a:lnTo>
                <a:lnTo>
                  <a:pt x="61" y="23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2" y="45"/>
                </a:lnTo>
                <a:lnTo>
                  <a:pt x="37" y="47"/>
                </a:lnTo>
                <a:lnTo>
                  <a:pt x="31" y="47"/>
                </a:lnTo>
                <a:lnTo>
                  <a:pt x="24" y="47"/>
                </a:lnTo>
                <a:lnTo>
                  <a:pt x="18" y="45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6" y="9"/>
                </a:lnTo>
                <a:lnTo>
                  <a:pt x="10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18" name="Freeform 530"/>
          <p:cNvSpPr>
            <a:spLocks/>
          </p:cNvSpPr>
          <p:nvPr/>
        </p:nvSpPr>
        <p:spPr bwMode="auto">
          <a:xfrm>
            <a:off x="2366963" y="3111500"/>
            <a:ext cx="68262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6" y="0"/>
                </a:lnTo>
                <a:lnTo>
                  <a:pt x="42" y="1"/>
                </a:lnTo>
                <a:lnTo>
                  <a:pt x="46" y="3"/>
                </a:lnTo>
                <a:lnTo>
                  <a:pt x="52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3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6" y="44"/>
                </a:lnTo>
                <a:lnTo>
                  <a:pt x="42" y="46"/>
                </a:lnTo>
                <a:lnTo>
                  <a:pt x="36" y="47"/>
                </a:lnTo>
                <a:lnTo>
                  <a:pt x="31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2" y="14"/>
                </a:lnTo>
                <a:lnTo>
                  <a:pt x="5" y="11"/>
                </a:lnTo>
                <a:lnTo>
                  <a:pt x="9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19" name="Freeform 531"/>
          <p:cNvSpPr>
            <a:spLocks/>
          </p:cNvSpPr>
          <p:nvPr/>
        </p:nvSpPr>
        <p:spPr bwMode="auto">
          <a:xfrm>
            <a:off x="2366963" y="3111500"/>
            <a:ext cx="68262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6" y="0"/>
                </a:lnTo>
                <a:lnTo>
                  <a:pt x="42" y="1"/>
                </a:lnTo>
                <a:lnTo>
                  <a:pt x="46" y="3"/>
                </a:lnTo>
                <a:lnTo>
                  <a:pt x="52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3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6" y="44"/>
                </a:lnTo>
                <a:lnTo>
                  <a:pt x="42" y="46"/>
                </a:lnTo>
                <a:lnTo>
                  <a:pt x="36" y="47"/>
                </a:lnTo>
                <a:lnTo>
                  <a:pt x="31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2" y="14"/>
                </a:lnTo>
                <a:lnTo>
                  <a:pt x="5" y="11"/>
                </a:lnTo>
                <a:lnTo>
                  <a:pt x="9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20" name="Freeform 532"/>
          <p:cNvSpPr>
            <a:spLocks/>
          </p:cNvSpPr>
          <p:nvPr/>
        </p:nvSpPr>
        <p:spPr bwMode="auto">
          <a:xfrm>
            <a:off x="2425700" y="3135313"/>
            <a:ext cx="69850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21" name="Freeform 533"/>
          <p:cNvSpPr>
            <a:spLocks/>
          </p:cNvSpPr>
          <p:nvPr/>
        </p:nvSpPr>
        <p:spPr bwMode="auto">
          <a:xfrm>
            <a:off x="2425700" y="3135313"/>
            <a:ext cx="69850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22" name="Freeform 534"/>
          <p:cNvSpPr>
            <a:spLocks/>
          </p:cNvSpPr>
          <p:nvPr/>
        </p:nvSpPr>
        <p:spPr bwMode="auto">
          <a:xfrm>
            <a:off x="2486025" y="3184525"/>
            <a:ext cx="63500" cy="49213"/>
          </a:xfrm>
          <a:custGeom>
            <a:avLst/>
            <a:gdLst>
              <a:gd name="T0" fmla="*/ 2147483647 w 59"/>
              <a:gd name="T1" fmla="*/ 0 h 47"/>
              <a:gd name="T2" fmla="*/ 2147483647 w 59"/>
              <a:gd name="T3" fmla="*/ 0 h 47"/>
              <a:gd name="T4" fmla="*/ 2147483647 w 59"/>
              <a:gd name="T5" fmla="*/ 2147483647 h 47"/>
              <a:gd name="T6" fmla="*/ 2147483647 w 59"/>
              <a:gd name="T7" fmla="*/ 2147483647 h 47"/>
              <a:gd name="T8" fmla="*/ 2147483647 w 59"/>
              <a:gd name="T9" fmla="*/ 2147483647 h 47"/>
              <a:gd name="T10" fmla="*/ 2147483647 w 59"/>
              <a:gd name="T11" fmla="*/ 2147483647 h 47"/>
              <a:gd name="T12" fmla="*/ 2147483647 w 59"/>
              <a:gd name="T13" fmla="*/ 2147483647 h 47"/>
              <a:gd name="T14" fmla="*/ 2147483647 w 59"/>
              <a:gd name="T15" fmla="*/ 2147483647 h 47"/>
              <a:gd name="T16" fmla="*/ 2147483647 w 59"/>
              <a:gd name="T17" fmla="*/ 2147483647 h 47"/>
              <a:gd name="T18" fmla="*/ 2147483647 w 59"/>
              <a:gd name="T19" fmla="*/ 2147483647 h 47"/>
              <a:gd name="T20" fmla="*/ 2147483647 w 59"/>
              <a:gd name="T21" fmla="*/ 2147483647 h 47"/>
              <a:gd name="T22" fmla="*/ 2147483647 w 59"/>
              <a:gd name="T23" fmla="*/ 2147483647 h 47"/>
              <a:gd name="T24" fmla="*/ 2147483647 w 59"/>
              <a:gd name="T25" fmla="*/ 2147483647 h 47"/>
              <a:gd name="T26" fmla="*/ 2147483647 w 59"/>
              <a:gd name="T27" fmla="*/ 2147483647 h 47"/>
              <a:gd name="T28" fmla="*/ 2147483647 w 59"/>
              <a:gd name="T29" fmla="*/ 2147483647 h 47"/>
              <a:gd name="T30" fmla="*/ 2147483647 w 59"/>
              <a:gd name="T31" fmla="*/ 2147483647 h 47"/>
              <a:gd name="T32" fmla="*/ 2147483647 w 59"/>
              <a:gd name="T33" fmla="*/ 2147483647 h 47"/>
              <a:gd name="T34" fmla="*/ 2147483647 w 59"/>
              <a:gd name="T35" fmla="*/ 2147483647 h 47"/>
              <a:gd name="T36" fmla="*/ 2147483647 w 59"/>
              <a:gd name="T37" fmla="*/ 2147483647 h 47"/>
              <a:gd name="T38" fmla="*/ 2147483647 w 59"/>
              <a:gd name="T39" fmla="*/ 2147483647 h 47"/>
              <a:gd name="T40" fmla="*/ 2147483647 w 59"/>
              <a:gd name="T41" fmla="*/ 2147483647 h 47"/>
              <a:gd name="T42" fmla="*/ 2147483647 w 59"/>
              <a:gd name="T43" fmla="*/ 2147483647 h 47"/>
              <a:gd name="T44" fmla="*/ 2147483647 w 59"/>
              <a:gd name="T45" fmla="*/ 2147483647 h 47"/>
              <a:gd name="T46" fmla="*/ 0 w 59"/>
              <a:gd name="T47" fmla="*/ 2147483647 h 47"/>
              <a:gd name="T48" fmla="*/ 0 w 59"/>
              <a:gd name="T49" fmla="*/ 2147483647 h 47"/>
              <a:gd name="T50" fmla="*/ 0 w 59"/>
              <a:gd name="T51" fmla="*/ 2147483647 h 47"/>
              <a:gd name="T52" fmla="*/ 2147483647 w 59"/>
              <a:gd name="T53" fmla="*/ 2147483647 h 47"/>
              <a:gd name="T54" fmla="*/ 2147483647 w 59"/>
              <a:gd name="T55" fmla="*/ 2147483647 h 47"/>
              <a:gd name="T56" fmla="*/ 2147483647 w 59"/>
              <a:gd name="T57" fmla="*/ 2147483647 h 47"/>
              <a:gd name="T58" fmla="*/ 2147483647 w 59"/>
              <a:gd name="T59" fmla="*/ 2147483647 h 47"/>
              <a:gd name="T60" fmla="*/ 2147483647 w 59"/>
              <a:gd name="T61" fmla="*/ 2147483647 h 47"/>
              <a:gd name="T62" fmla="*/ 2147483647 w 59"/>
              <a:gd name="T63" fmla="*/ 0 h 47"/>
              <a:gd name="T64" fmla="*/ 2147483647 w 59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7"/>
              <a:gd name="T101" fmla="*/ 59 w 59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7">
                <a:moveTo>
                  <a:pt x="29" y="0"/>
                </a:moveTo>
                <a:lnTo>
                  <a:pt x="35" y="0"/>
                </a:lnTo>
                <a:lnTo>
                  <a:pt x="41" y="1"/>
                </a:lnTo>
                <a:lnTo>
                  <a:pt x="46" y="3"/>
                </a:lnTo>
                <a:lnTo>
                  <a:pt x="51" y="6"/>
                </a:lnTo>
                <a:lnTo>
                  <a:pt x="54" y="9"/>
                </a:lnTo>
                <a:lnTo>
                  <a:pt x="56" y="14"/>
                </a:lnTo>
                <a:lnTo>
                  <a:pt x="59" y="19"/>
                </a:lnTo>
                <a:lnTo>
                  <a:pt x="59" y="23"/>
                </a:lnTo>
                <a:lnTo>
                  <a:pt x="59" y="28"/>
                </a:lnTo>
                <a:lnTo>
                  <a:pt x="56" y="33"/>
                </a:lnTo>
                <a:lnTo>
                  <a:pt x="54" y="38"/>
                </a:lnTo>
                <a:lnTo>
                  <a:pt x="51" y="41"/>
                </a:lnTo>
                <a:lnTo>
                  <a:pt x="46" y="44"/>
                </a:lnTo>
                <a:lnTo>
                  <a:pt x="41" y="45"/>
                </a:lnTo>
                <a:lnTo>
                  <a:pt x="35" y="47"/>
                </a:lnTo>
                <a:lnTo>
                  <a:pt x="29" y="47"/>
                </a:lnTo>
                <a:lnTo>
                  <a:pt x="24" y="47"/>
                </a:lnTo>
                <a:lnTo>
                  <a:pt x="18" y="45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1" y="14"/>
                </a:lnTo>
                <a:lnTo>
                  <a:pt x="4" y="9"/>
                </a:lnTo>
                <a:lnTo>
                  <a:pt x="8" y="6"/>
                </a:lnTo>
                <a:lnTo>
                  <a:pt x="12" y="3"/>
                </a:lnTo>
                <a:lnTo>
                  <a:pt x="18" y="1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23" name="Freeform 535"/>
          <p:cNvSpPr>
            <a:spLocks/>
          </p:cNvSpPr>
          <p:nvPr/>
        </p:nvSpPr>
        <p:spPr bwMode="auto">
          <a:xfrm>
            <a:off x="2486025" y="3184525"/>
            <a:ext cx="63500" cy="49213"/>
          </a:xfrm>
          <a:custGeom>
            <a:avLst/>
            <a:gdLst>
              <a:gd name="T0" fmla="*/ 2147483647 w 59"/>
              <a:gd name="T1" fmla="*/ 0 h 47"/>
              <a:gd name="T2" fmla="*/ 2147483647 w 59"/>
              <a:gd name="T3" fmla="*/ 0 h 47"/>
              <a:gd name="T4" fmla="*/ 2147483647 w 59"/>
              <a:gd name="T5" fmla="*/ 2147483647 h 47"/>
              <a:gd name="T6" fmla="*/ 2147483647 w 59"/>
              <a:gd name="T7" fmla="*/ 2147483647 h 47"/>
              <a:gd name="T8" fmla="*/ 2147483647 w 59"/>
              <a:gd name="T9" fmla="*/ 2147483647 h 47"/>
              <a:gd name="T10" fmla="*/ 2147483647 w 59"/>
              <a:gd name="T11" fmla="*/ 2147483647 h 47"/>
              <a:gd name="T12" fmla="*/ 2147483647 w 59"/>
              <a:gd name="T13" fmla="*/ 2147483647 h 47"/>
              <a:gd name="T14" fmla="*/ 2147483647 w 59"/>
              <a:gd name="T15" fmla="*/ 2147483647 h 47"/>
              <a:gd name="T16" fmla="*/ 2147483647 w 59"/>
              <a:gd name="T17" fmla="*/ 2147483647 h 47"/>
              <a:gd name="T18" fmla="*/ 2147483647 w 59"/>
              <a:gd name="T19" fmla="*/ 2147483647 h 47"/>
              <a:gd name="T20" fmla="*/ 2147483647 w 59"/>
              <a:gd name="T21" fmla="*/ 2147483647 h 47"/>
              <a:gd name="T22" fmla="*/ 2147483647 w 59"/>
              <a:gd name="T23" fmla="*/ 2147483647 h 47"/>
              <a:gd name="T24" fmla="*/ 2147483647 w 59"/>
              <a:gd name="T25" fmla="*/ 2147483647 h 47"/>
              <a:gd name="T26" fmla="*/ 2147483647 w 59"/>
              <a:gd name="T27" fmla="*/ 2147483647 h 47"/>
              <a:gd name="T28" fmla="*/ 2147483647 w 59"/>
              <a:gd name="T29" fmla="*/ 2147483647 h 47"/>
              <a:gd name="T30" fmla="*/ 2147483647 w 59"/>
              <a:gd name="T31" fmla="*/ 2147483647 h 47"/>
              <a:gd name="T32" fmla="*/ 2147483647 w 59"/>
              <a:gd name="T33" fmla="*/ 2147483647 h 47"/>
              <a:gd name="T34" fmla="*/ 2147483647 w 59"/>
              <a:gd name="T35" fmla="*/ 2147483647 h 47"/>
              <a:gd name="T36" fmla="*/ 2147483647 w 59"/>
              <a:gd name="T37" fmla="*/ 2147483647 h 47"/>
              <a:gd name="T38" fmla="*/ 2147483647 w 59"/>
              <a:gd name="T39" fmla="*/ 2147483647 h 47"/>
              <a:gd name="T40" fmla="*/ 2147483647 w 59"/>
              <a:gd name="T41" fmla="*/ 2147483647 h 47"/>
              <a:gd name="T42" fmla="*/ 2147483647 w 59"/>
              <a:gd name="T43" fmla="*/ 2147483647 h 47"/>
              <a:gd name="T44" fmla="*/ 2147483647 w 59"/>
              <a:gd name="T45" fmla="*/ 2147483647 h 47"/>
              <a:gd name="T46" fmla="*/ 0 w 59"/>
              <a:gd name="T47" fmla="*/ 2147483647 h 47"/>
              <a:gd name="T48" fmla="*/ 0 w 59"/>
              <a:gd name="T49" fmla="*/ 2147483647 h 47"/>
              <a:gd name="T50" fmla="*/ 0 w 59"/>
              <a:gd name="T51" fmla="*/ 2147483647 h 47"/>
              <a:gd name="T52" fmla="*/ 2147483647 w 59"/>
              <a:gd name="T53" fmla="*/ 2147483647 h 47"/>
              <a:gd name="T54" fmla="*/ 2147483647 w 59"/>
              <a:gd name="T55" fmla="*/ 2147483647 h 47"/>
              <a:gd name="T56" fmla="*/ 2147483647 w 59"/>
              <a:gd name="T57" fmla="*/ 2147483647 h 47"/>
              <a:gd name="T58" fmla="*/ 2147483647 w 59"/>
              <a:gd name="T59" fmla="*/ 2147483647 h 47"/>
              <a:gd name="T60" fmla="*/ 2147483647 w 59"/>
              <a:gd name="T61" fmla="*/ 2147483647 h 47"/>
              <a:gd name="T62" fmla="*/ 2147483647 w 59"/>
              <a:gd name="T63" fmla="*/ 0 h 47"/>
              <a:gd name="T64" fmla="*/ 2147483647 w 59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7"/>
              <a:gd name="T101" fmla="*/ 59 w 59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7">
                <a:moveTo>
                  <a:pt x="29" y="0"/>
                </a:moveTo>
                <a:lnTo>
                  <a:pt x="35" y="0"/>
                </a:lnTo>
                <a:lnTo>
                  <a:pt x="41" y="1"/>
                </a:lnTo>
                <a:lnTo>
                  <a:pt x="46" y="3"/>
                </a:lnTo>
                <a:lnTo>
                  <a:pt x="51" y="6"/>
                </a:lnTo>
                <a:lnTo>
                  <a:pt x="54" y="9"/>
                </a:lnTo>
                <a:lnTo>
                  <a:pt x="56" y="14"/>
                </a:lnTo>
                <a:lnTo>
                  <a:pt x="59" y="19"/>
                </a:lnTo>
                <a:lnTo>
                  <a:pt x="59" y="23"/>
                </a:lnTo>
                <a:lnTo>
                  <a:pt x="59" y="28"/>
                </a:lnTo>
                <a:lnTo>
                  <a:pt x="56" y="33"/>
                </a:lnTo>
                <a:lnTo>
                  <a:pt x="54" y="38"/>
                </a:lnTo>
                <a:lnTo>
                  <a:pt x="51" y="41"/>
                </a:lnTo>
                <a:lnTo>
                  <a:pt x="46" y="44"/>
                </a:lnTo>
                <a:lnTo>
                  <a:pt x="41" y="45"/>
                </a:lnTo>
                <a:lnTo>
                  <a:pt x="35" y="47"/>
                </a:lnTo>
                <a:lnTo>
                  <a:pt x="29" y="47"/>
                </a:lnTo>
                <a:lnTo>
                  <a:pt x="24" y="47"/>
                </a:lnTo>
                <a:lnTo>
                  <a:pt x="18" y="45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1" y="14"/>
                </a:lnTo>
                <a:lnTo>
                  <a:pt x="4" y="9"/>
                </a:lnTo>
                <a:lnTo>
                  <a:pt x="8" y="6"/>
                </a:lnTo>
                <a:lnTo>
                  <a:pt x="12" y="3"/>
                </a:lnTo>
                <a:lnTo>
                  <a:pt x="18" y="1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24" name="Freeform 536"/>
          <p:cNvSpPr>
            <a:spLocks/>
          </p:cNvSpPr>
          <p:nvPr/>
        </p:nvSpPr>
        <p:spPr bwMode="auto">
          <a:xfrm>
            <a:off x="2495550" y="3246438"/>
            <a:ext cx="69850" cy="50800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6" y="0"/>
                </a:lnTo>
                <a:lnTo>
                  <a:pt x="42" y="1"/>
                </a:lnTo>
                <a:lnTo>
                  <a:pt x="46" y="4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3"/>
                </a:lnTo>
                <a:lnTo>
                  <a:pt x="59" y="28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6" y="44"/>
                </a:lnTo>
                <a:lnTo>
                  <a:pt x="42" y="47"/>
                </a:lnTo>
                <a:lnTo>
                  <a:pt x="36" y="47"/>
                </a:lnTo>
                <a:lnTo>
                  <a:pt x="29" y="49"/>
                </a:lnTo>
                <a:lnTo>
                  <a:pt x="24" y="47"/>
                </a:lnTo>
                <a:lnTo>
                  <a:pt x="18" y="47"/>
                </a:lnTo>
                <a:lnTo>
                  <a:pt x="14" y="44"/>
                </a:lnTo>
                <a:lnTo>
                  <a:pt x="9" y="41"/>
                </a:lnTo>
                <a:lnTo>
                  <a:pt x="5" y="37"/>
                </a:lnTo>
                <a:lnTo>
                  <a:pt x="2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2" y="14"/>
                </a:lnTo>
                <a:lnTo>
                  <a:pt x="5" y="11"/>
                </a:lnTo>
                <a:lnTo>
                  <a:pt x="9" y="6"/>
                </a:lnTo>
                <a:lnTo>
                  <a:pt x="14" y="4"/>
                </a:lnTo>
                <a:lnTo>
                  <a:pt x="18" y="1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25" name="Freeform 537"/>
          <p:cNvSpPr>
            <a:spLocks/>
          </p:cNvSpPr>
          <p:nvPr/>
        </p:nvSpPr>
        <p:spPr bwMode="auto">
          <a:xfrm>
            <a:off x="2495550" y="3246438"/>
            <a:ext cx="69850" cy="50800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6" y="0"/>
                </a:lnTo>
                <a:lnTo>
                  <a:pt x="42" y="1"/>
                </a:lnTo>
                <a:lnTo>
                  <a:pt x="46" y="4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3"/>
                </a:lnTo>
                <a:lnTo>
                  <a:pt x="59" y="28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6" y="44"/>
                </a:lnTo>
                <a:lnTo>
                  <a:pt x="42" y="47"/>
                </a:lnTo>
                <a:lnTo>
                  <a:pt x="36" y="47"/>
                </a:lnTo>
                <a:lnTo>
                  <a:pt x="29" y="49"/>
                </a:lnTo>
                <a:lnTo>
                  <a:pt x="24" y="47"/>
                </a:lnTo>
                <a:lnTo>
                  <a:pt x="18" y="47"/>
                </a:lnTo>
                <a:lnTo>
                  <a:pt x="14" y="44"/>
                </a:lnTo>
                <a:lnTo>
                  <a:pt x="9" y="41"/>
                </a:lnTo>
                <a:lnTo>
                  <a:pt x="5" y="37"/>
                </a:lnTo>
                <a:lnTo>
                  <a:pt x="2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2" y="14"/>
                </a:lnTo>
                <a:lnTo>
                  <a:pt x="5" y="11"/>
                </a:lnTo>
                <a:lnTo>
                  <a:pt x="9" y="6"/>
                </a:lnTo>
                <a:lnTo>
                  <a:pt x="14" y="4"/>
                </a:lnTo>
                <a:lnTo>
                  <a:pt x="18" y="1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26" name="Freeform 538"/>
          <p:cNvSpPr>
            <a:spLocks/>
          </p:cNvSpPr>
          <p:nvPr/>
        </p:nvSpPr>
        <p:spPr bwMode="auto">
          <a:xfrm>
            <a:off x="2486025" y="3184525"/>
            <a:ext cx="63500" cy="49213"/>
          </a:xfrm>
          <a:custGeom>
            <a:avLst/>
            <a:gdLst>
              <a:gd name="T0" fmla="*/ 2147483647 w 59"/>
              <a:gd name="T1" fmla="*/ 0 h 47"/>
              <a:gd name="T2" fmla="*/ 2147483647 w 59"/>
              <a:gd name="T3" fmla="*/ 0 h 47"/>
              <a:gd name="T4" fmla="*/ 2147483647 w 59"/>
              <a:gd name="T5" fmla="*/ 2147483647 h 47"/>
              <a:gd name="T6" fmla="*/ 2147483647 w 59"/>
              <a:gd name="T7" fmla="*/ 2147483647 h 47"/>
              <a:gd name="T8" fmla="*/ 2147483647 w 59"/>
              <a:gd name="T9" fmla="*/ 2147483647 h 47"/>
              <a:gd name="T10" fmla="*/ 2147483647 w 59"/>
              <a:gd name="T11" fmla="*/ 2147483647 h 47"/>
              <a:gd name="T12" fmla="*/ 2147483647 w 59"/>
              <a:gd name="T13" fmla="*/ 2147483647 h 47"/>
              <a:gd name="T14" fmla="*/ 2147483647 w 59"/>
              <a:gd name="T15" fmla="*/ 2147483647 h 47"/>
              <a:gd name="T16" fmla="*/ 2147483647 w 59"/>
              <a:gd name="T17" fmla="*/ 2147483647 h 47"/>
              <a:gd name="T18" fmla="*/ 2147483647 w 59"/>
              <a:gd name="T19" fmla="*/ 2147483647 h 47"/>
              <a:gd name="T20" fmla="*/ 2147483647 w 59"/>
              <a:gd name="T21" fmla="*/ 2147483647 h 47"/>
              <a:gd name="T22" fmla="*/ 2147483647 w 59"/>
              <a:gd name="T23" fmla="*/ 2147483647 h 47"/>
              <a:gd name="T24" fmla="*/ 2147483647 w 59"/>
              <a:gd name="T25" fmla="*/ 2147483647 h 47"/>
              <a:gd name="T26" fmla="*/ 2147483647 w 59"/>
              <a:gd name="T27" fmla="*/ 2147483647 h 47"/>
              <a:gd name="T28" fmla="*/ 2147483647 w 59"/>
              <a:gd name="T29" fmla="*/ 2147483647 h 47"/>
              <a:gd name="T30" fmla="*/ 2147483647 w 59"/>
              <a:gd name="T31" fmla="*/ 2147483647 h 47"/>
              <a:gd name="T32" fmla="*/ 2147483647 w 59"/>
              <a:gd name="T33" fmla="*/ 2147483647 h 47"/>
              <a:gd name="T34" fmla="*/ 2147483647 w 59"/>
              <a:gd name="T35" fmla="*/ 2147483647 h 47"/>
              <a:gd name="T36" fmla="*/ 2147483647 w 59"/>
              <a:gd name="T37" fmla="*/ 2147483647 h 47"/>
              <a:gd name="T38" fmla="*/ 2147483647 w 59"/>
              <a:gd name="T39" fmla="*/ 2147483647 h 47"/>
              <a:gd name="T40" fmla="*/ 2147483647 w 59"/>
              <a:gd name="T41" fmla="*/ 2147483647 h 47"/>
              <a:gd name="T42" fmla="*/ 2147483647 w 59"/>
              <a:gd name="T43" fmla="*/ 2147483647 h 47"/>
              <a:gd name="T44" fmla="*/ 2147483647 w 59"/>
              <a:gd name="T45" fmla="*/ 2147483647 h 47"/>
              <a:gd name="T46" fmla="*/ 0 w 59"/>
              <a:gd name="T47" fmla="*/ 2147483647 h 47"/>
              <a:gd name="T48" fmla="*/ 0 w 59"/>
              <a:gd name="T49" fmla="*/ 2147483647 h 47"/>
              <a:gd name="T50" fmla="*/ 0 w 59"/>
              <a:gd name="T51" fmla="*/ 2147483647 h 47"/>
              <a:gd name="T52" fmla="*/ 2147483647 w 59"/>
              <a:gd name="T53" fmla="*/ 2147483647 h 47"/>
              <a:gd name="T54" fmla="*/ 2147483647 w 59"/>
              <a:gd name="T55" fmla="*/ 2147483647 h 47"/>
              <a:gd name="T56" fmla="*/ 2147483647 w 59"/>
              <a:gd name="T57" fmla="*/ 2147483647 h 47"/>
              <a:gd name="T58" fmla="*/ 2147483647 w 59"/>
              <a:gd name="T59" fmla="*/ 2147483647 h 47"/>
              <a:gd name="T60" fmla="*/ 2147483647 w 59"/>
              <a:gd name="T61" fmla="*/ 2147483647 h 47"/>
              <a:gd name="T62" fmla="*/ 2147483647 w 59"/>
              <a:gd name="T63" fmla="*/ 0 h 47"/>
              <a:gd name="T64" fmla="*/ 2147483647 w 59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7"/>
              <a:gd name="T101" fmla="*/ 59 w 59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7">
                <a:moveTo>
                  <a:pt x="29" y="0"/>
                </a:moveTo>
                <a:lnTo>
                  <a:pt x="35" y="0"/>
                </a:lnTo>
                <a:lnTo>
                  <a:pt x="41" y="1"/>
                </a:lnTo>
                <a:lnTo>
                  <a:pt x="46" y="3"/>
                </a:lnTo>
                <a:lnTo>
                  <a:pt x="51" y="6"/>
                </a:lnTo>
                <a:lnTo>
                  <a:pt x="54" y="9"/>
                </a:lnTo>
                <a:lnTo>
                  <a:pt x="56" y="14"/>
                </a:lnTo>
                <a:lnTo>
                  <a:pt x="59" y="19"/>
                </a:lnTo>
                <a:lnTo>
                  <a:pt x="59" y="23"/>
                </a:lnTo>
                <a:lnTo>
                  <a:pt x="59" y="28"/>
                </a:lnTo>
                <a:lnTo>
                  <a:pt x="56" y="33"/>
                </a:lnTo>
                <a:lnTo>
                  <a:pt x="54" y="38"/>
                </a:lnTo>
                <a:lnTo>
                  <a:pt x="51" y="41"/>
                </a:lnTo>
                <a:lnTo>
                  <a:pt x="46" y="44"/>
                </a:lnTo>
                <a:lnTo>
                  <a:pt x="41" y="45"/>
                </a:lnTo>
                <a:lnTo>
                  <a:pt x="35" y="47"/>
                </a:lnTo>
                <a:lnTo>
                  <a:pt x="29" y="47"/>
                </a:lnTo>
                <a:lnTo>
                  <a:pt x="24" y="47"/>
                </a:lnTo>
                <a:lnTo>
                  <a:pt x="18" y="45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1" y="14"/>
                </a:lnTo>
                <a:lnTo>
                  <a:pt x="4" y="9"/>
                </a:lnTo>
                <a:lnTo>
                  <a:pt x="8" y="6"/>
                </a:lnTo>
                <a:lnTo>
                  <a:pt x="12" y="3"/>
                </a:lnTo>
                <a:lnTo>
                  <a:pt x="18" y="1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27" name="Freeform 539"/>
          <p:cNvSpPr>
            <a:spLocks/>
          </p:cNvSpPr>
          <p:nvPr/>
        </p:nvSpPr>
        <p:spPr bwMode="auto">
          <a:xfrm>
            <a:off x="2486025" y="3184525"/>
            <a:ext cx="63500" cy="49213"/>
          </a:xfrm>
          <a:custGeom>
            <a:avLst/>
            <a:gdLst>
              <a:gd name="T0" fmla="*/ 2147483647 w 59"/>
              <a:gd name="T1" fmla="*/ 0 h 47"/>
              <a:gd name="T2" fmla="*/ 2147483647 w 59"/>
              <a:gd name="T3" fmla="*/ 0 h 47"/>
              <a:gd name="T4" fmla="*/ 2147483647 w 59"/>
              <a:gd name="T5" fmla="*/ 2147483647 h 47"/>
              <a:gd name="T6" fmla="*/ 2147483647 w 59"/>
              <a:gd name="T7" fmla="*/ 2147483647 h 47"/>
              <a:gd name="T8" fmla="*/ 2147483647 w 59"/>
              <a:gd name="T9" fmla="*/ 2147483647 h 47"/>
              <a:gd name="T10" fmla="*/ 2147483647 w 59"/>
              <a:gd name="T11" fmla="*/ 2147483647 h 47"/>
              <a:gd name="T12" fmla="*/ 2147483647 w 59"/>
              <a:gd name="T13" fmla="*/ 2147483647 h 47"/>
              <a:gd name="T14" fmla="*/ 2147483647 w 59"/>
              <a:gd name="T15" fmla="*/ 2147483647 h 47"/>
              <a:gd name="T16" fmla="*/ 2147483647 w 59"/>
              <a:gd name="T17" fmla="*/ 2147483647 h 47"/>
              <a:gd name="T18" fmla="*/ 2147483647 w 59"/>
              <a:gd name="T19" fmla="*/ 2147483647 h 47"/>
              <a:gd name="T20" fmla="*/ 2147483647 w 59"/>
              <a:gd name="T21" fmla="*/ 2147483647 h 47"/>
              <a:gd name="T22" fmla="*/ 2147483647 w 59"/>
              <a:gd name="T23" fmla="*/ 2147483647 h 47"/>
              <a:gd name="T24" fmla="*/ 2147483647 w 59"/>
              <a:gd name="T25" fmla="*/ 2147483647 h 47"/>
              <a:gd name="T26" fmla="*/ 2147483647 w 59"/>
              <a:gd name="T27" fmla="*/ 2147483647 h 47"/>
              <a:gd name="T28" fmla="*/ 2147483647 w 59"/>
              <a:gd name="T29" fmla="*/ 2147483647 h 47"/>
              <a:gd name="T30" fmla="*/ 2147483647 w 59"/>
              <a:gd name="T31" fmla="*/ 2147483647 h 47"/>
              <a:gd name="T32" fmla="*/ 2147483647 w 59"/>
              <a:gd name="T33" fmla="*/ 2147483647 h 47"/>
              <a:gd name="T34" fmla="*/ 2147483647 w 59"/>
              <a:gd name="T35" fmla="*/ 2147483647 h 47"/>
              <a:gd name="T36" fmla="*/ 2147483647 w 59"/>
              <a:gd name="T37" fmla="*/ 2147483647 h 47"/>
              <a:gd name="T38" fmla="*/ 2147483647 w 59"/>
              <a:gd name="T39" fmla="*/ 2147483647 h 47"/>
              <a:gd name="T40" fmla="*/ 2147483647 w 59"/>
              <a:gd name="T41" fmla="*/ 2147483647 h 47"/>
              <a:gd name="T42" fmla="*/ 2147483647 w 59"/>
              <a:gd name="T43" fmla="*/ 2147483647 h 47"/>
              <a:gd name="T44" fmla="*/ 2147483647 w 59"/>
              <a:gd name="T45" fmla="*/ 2147483647 h 47"/>
              <a:gd name="T46" fmla="*/ 0 w 59"/>
              <a:gd name="T47" fmla="*/ 2147483647 h 47"/>
              <a:gd name="T48" fmla="*/ 0 w 59"/>
              <a:gd name="T49" fmla="*/ 2147483647 h 47"/>
              <a:gd name="T50" fmla="*/ 0 w 59"/>
              <a:gd name="T51" fmla="*/ 2147483647 h 47"/>
              <a:gd name="T52" fmla="*/ 2147483647 w 59"/>
              <a:gd name="T53" fmla="*/ 2147483647 h 47"/>
              <a:gd name="T54" fmla="*/ 2147483647 w 59"/>
              <a:gd name="T55" fmla="*/ 2147483647 h 47"/>
              <a:gd name="T56" fmla="*/ 2147483647 w 59"/>
              <a:gd name="T57" fmla="*/ 2147483647 h 47"/>
              <a:gd name="T58" fmla="*/ 2147483647 w 59"/>
              <a:gd name="T59" fmla="*/ 2147483647 h 47"/>
              <a:gd name="T60" fmla="*/ 2147483647 w 59"/>
              <a:gd name="T61" fmla="*/ 2147483647 h 47"/>
              <a:gd name="T62" fmla="*/ 2147483647 w 59"/>
              <a:gd name="T63" fmla="*/ 0 h 47"/>
              <a:gd name="T64" fmla="*/ 2147483647 w 59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7"/>
              <a:gd name="T101" fmla="*/ 59 w 59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7">
                <a:moveTo>
                  <a:pt x="29" y="0"/>
                </a:moveTo>
                <a:lnTo>
                  <a:pt x="35" y="0"/>
                </a:lnTo>
                <a:lnTo>
                  <a:pt x="41" y="1"/>
                </a:lnTo>
                <a:lnTo>
                  <a:pt x="46" y="3"/>
                </a:lnTo>
                <a:lnTo>
                  <a:pt x="51" y="6"/>
                </a:lnTo>
                <a:lnTo>
                  <a:pt x="54" y="9"/>
                </a:lnTo>
                <a:lnTo>
                  <a:pt x="56" y="14"/>
                </a:lnTo>
                <a:lnTo>
                  <a:pt x="59" y="19"/>
                </a:lnTo>
                <a:lnTo>
                  <a:pt x="59" y="23"/>
                </a:lnTo>
                <a:lnTo>
                  <a:pt x="59" y="28"/>
                </a:lnTo>
                <a:lnTo>
                  <a:pt x="56" y="33"/>
                </a:lnTo>
                <a:lnTo>
                  <a:pt x="54" y="38"/>
                </a:lnTo>
                <a:lnTo>
                  <a:pt x="51" y="41"/>
                </a:lnTo>
                <a:lnTo>
                  <a:pt x="46" y="44"/>
                </a:lnTo>
                <a:lnTo>
                  <a:pt x="41" y="45"/>
                </a:lnTo>
                <a:lnTo>
                  <a:pt x="35" y="47"/>
                </a:lnTo>
                <a:lnTo>
                  <a:pt x="29" y="47"/>
                </a:lnTo>
                <a:lnTo>
                  <a:pt x="24" y="47"/>
                </a:lnTo>
                <a:lnTo>
                  <a:pt x="18" y="45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1" y="14"/>
                </a:lnTo>
                <a:lnTo>
                  <a:pt x="4" y="9"/>
                </a:lnTo>
                <a:lnTo>
                  <a:pt x="8" y="6"/>
                </a:lnTo>
                <a:lnTo>
                  <a:pt x="12" y="3"/>
                </a:lnTo>
                <a:lnTo>
                  <a:pt x="18" y="1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28" name="Freeform 540"/>
          <p:cNvSpPr>
            <a:spLocks/>
          </p:cNvSpPr>
          <p:nvPr/>
        </p:nvSpPr>
        <p:spPr bwMode="auto">
          <a:xfrm>
            <a:off x="2414588" y="3902075"/>
            <a:ext cx="68262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2"/>
                </a:lnTo>
                <a:lnTo>
                  <a:pt x="41" y="3"/>
                </a:lnTo>
                <a:lnTo>
                  <a:pt x="46" y="5"/>
                </a:lnTo>
                <a:lnTo>
                  <a:pt x="51" y="8"/>
                </a:lnTo>
                <a:lnTo>
                  <a:pt x="53" y="11"/>
                </a:lnTo>
                <a:lnTo>
                  <a:pt x="56" y="16"/>
                </a:lnTo>
                <a:lnTo>
                  <a:pt x="59" y="21"/>
                </a:lnTo>
                <a:lnTo>
                  <a:pt x="59" y="25"/>
                </a:lnTo>
                <a:lnTo>
                  <a:pt x="59" y="30"/>
                </a:lnTo>
                <a:lnTo>
                  <a:pt x="56" y="35"/>
                </a:lnTo>
                <a:lnTo>
                  <a:pt x="53" y="38"/>
                </a:lnTo>
                <a:lnTo>
                  <a:pt x="51" y="43"/>
                </a:lnTo>
                <a:lnTo>
                  <a:pt x="46" y="46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6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5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2" y="5"/>
                </a:lnTo>
                <a:lnTo>
                  <a:pt x="18" y="3"/>
                </a:lnTo>
                <a:lnTo>
                  <a:pt x="24" y="2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29" name="Freeform 541"/>
          <p:cNvSpPr>
            <a:spLocks/>
          </p:cNvSpPr>
          <p:nvPr/>
        </p:nvSpPr>
        <p:spPr bwMode="auto">
          <a:xfrm>
            <a:off x="2414588" y="3902075"/>
            <a:ext cx="68262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2"/>
                </a:lnTo>
                <a:lnTo>
                  <a:pt x="41" y="3"/>
                </a:lnTo>
                <a:lnTo>
                  <a:pt x="46" y="5"/>
                </a:lnTo>
                <a:lnTo>
                  <a:pt x="51" y="8"/>
                </a:lnTo>
                <a:lnTo>
                  <a:pt x="53" y="11"/>
                </a:lnTo>
                <a:lnTo>
                  <a:pt x="56" y="16"/>
                </a:lnTo>
                <a:lnTo>
                  <a:pt x="59" y="21"/>
                </a:lnTo>
                <a:lnTo>
                  <a:pt x="59" y="25"/>
                </a:lnTo>
                <a:lnTo>
                  <a:pt x="59" y="30"/>
                </a:lnTo>
                <a:lnTo>
                  <a:pt x="56" y="35"/>
                </a:lnTo>
                <a:lnTo>
                  <a:pt x="53" y="38"/>
                </a:lnTo>
                <a:lnTo>
                  <a:pt x="51" y="43"/>
                </a:lnTo>
                <a:lnTo>
                  <a:pt x="46" y="46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6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5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2" y="5"/>
                </a:lnTo>
                <a:lnTo>
                  <a:pt x="18" y="3"/>
                </a:lnTo>
                <a:lnTo>
                  <a:pt x="24" y="2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30" name="Freeform 542"/>
          <p:cNvSpPr>
            <a:spLocks/>
          </p:cNvSpPr>
          <p:nvPr/>
        </p:nvSpPr>
        <p:spPr bwMode="auto">
          <a:xfrm>
            <a:off x="2493963" y="3941763"/>
            <a:ext cx="65087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2"/>
                </a:lnTo>
                <a:lnTo>
                  <a:pt x="43" y="4"/>
                </a:lnTo>
                <a:lnTo>
                  <a:pt x="48" y="5"/>
                </a:lnTo>
                <a:lnTo>
                  <a:pt x="53" y="8"/>
                </a:lnTo>
                <a:lnTo>
                  <a:pt x="55" y="12"/>
                </a:lnTo>
                <a:lnTo>
                  <a:pt x="58" y="16"/>
                </a:lnTo>
                <a:lnTo>
                  <a:pt x="60" y="21"/>
                </a:lnTo>
                <a:lnTo>
                  <a:pt x="61" y="26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3" y="43"/>
                </a:lnTo>
                <a:lnTo>
                  <a:pt x="48" y="46"/>
                </a:lnTo>
                <a:lnTo>
                  <a:pt x="43" y="48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9" y="48"/>
                </a:lnTo>
                <a:lnTo>
                  <a:pt x="14" y="46"/>
                </a:lnTo>
                <a:lnTo>
                  <a:pt x="10" y="43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6"/>
                </a:lnTo>
                <a:lnTo>
                  <a:pt x="2" y="21"/>
                </a:lnTo>
                <a:lnTo>
                  <a:pt x="3" y="16"/>
                </a:lnTo>
                <a:lnTo>
                  <a:pt x="6" y="12"/>
                </a:lnTo>
                <a:lnTo>
                  <a:pt x="10" y="8"/>
                </a:lnTo>
                <a:lnTo>
                  <a:pt x="14" y="5"/>
                </a:lnTo>
                <a:lnTo>
                  <a:pt x="19" y="4"/>
                </a:lnTo>
                <a:lnTo>
                  <a:pt x="24" y="2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31" name="Freeform 543"/>
          <p:cNvSpPr>
            <a:spLocks/>
          </p:cNvSpPr>
          <p:nvPr/>
        </p:nvSpPr>
        <p:spPr bwMode="auto">
          <a:xfrm>
            <a:off x="2493963" y="3941763"/>
            <a:ext cx="65087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2"/>
                </a:lnTo>
                <a:lnTo>
                  <a:pt x="43" y="4"/>
                </a:lnTo>
                <a:lnTo>
                  <a:pt x="48" y="5"/>
                </a:lnTo>
                <a:lnTo>
                  <a:pt x="53" y="8"/>
                </a:lnTo>
                <a:lnTo>
                  <a:pt x="55" y="12"/>
                </a:lnTo>
                <a:lnTo>
                  <a:pt x="58" y="16"/>
                </a:lnTo>
                <a:lnTo>
                  <a:pt x="60" y="21"/>
                </a:lnTo>
                <a:lnTo>
                  <a:pt x="61" y="26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3" y="43"/>
                </a:lnTo>
                <a:lnTo>
                  <a:pt x="48" y="46"/>
                </a:lnTo>
                <a:lnTo>
                  <a:pt x="43" y="48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9" y="48"/>
                </a:lnTo>
                <a:lnTo>
                  <a:pt x="14" y="46"/>
                </a:lnTo>
                <a:lnTo>
                  <a:pt x="10" y="43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6"/>
                </a:lnTo>
                <a:lnTo>
                  <a:pt x="2" y="21"/>
                </a:lnTo>
                <a:lnTo>
                  <a:pt x="3" y="16"/>
                </a:lnTo>
                <a:lnTo>
                  <a:pt x="6" y="12"/>
                </a:lnTo>
                <a:lnTo>
                  <a:pt x="10" y="8"/>
                </a:lnTo>
                <a:lnTo>
                  <a:pt x="14" y="5"/>
                </a:lnTo>
                <a:lnTo>
                  <a:pt x="19" y="4"/>
                </a:lnTo>
                <a:lnTo>
                  <a:pt x="24" y="2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32" name="Freeform 544"/>
          <p:cNvSpPr>
            <a:spLocks/>
          </p:cNvSpPr>
          <p:nvPr/>
        </p:nvSpPr>
        <p:spPr bwMode="auto">
          <a:xfrm>
            <a:off x="2601913" y="3944938"/>
            <a:ext cx="69850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2" y="1"/>
                </a:lnTo>
                <a:lnTo>
                  <a:pt x="47" y="5"/>
                </a:lnTo>
                <a:lnTo>
                  <a:pt x="52" y="8"/>
                </a:lnTo>
                <a:lnTo>
                  <a:pt x="54" y="11"/>
                </a:lnTo>
                <a:lnTo>
                  <a:pt x="57" y="16"/>
                </a:lnTo>
                <a:lnTo>
                  <a:pt x="59" y="20"/>
                </a:lnTo>
                <a:lnTo>
                  <a:pt x="60" y="25"/>
                </a:lnTo>
                <a:lnTo>
                  <a:pt x="59" y="30"/>
                </a:lnTo>
                <a:lnTo>
                  <a:pt x="57" y="35"/>
                </a:lnTo>
                <a:lnTo>
                  <a:pt x="54" y="38"/>
                </a:lnTo>
                <a:lnTo>
                  <a:pt x="52" y="42"/>
                </a:lnTo>
                <a:lnTo>
                  <a:pt x="47" y="46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3" y="49"/>
                </a:lnTo>
                <a:lnTo>
                  <a:pt x="17" y="47"/>
                </a:lnTo>
                <a:lnTo>
                  <a:pt x="13" y="46"/>
                </a:lnTo>
                <a:lnTo>
                  <a:pt x="9" y="42"/>
                </a:lnTo>
                <a:lnTo>
                  <a:pt x="5" y="38"/>
                </a:lnTo>
                <a:lnTo>
                  <a:pt x="2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7" y="1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33" name="Freeform 545"/>
          <p:cNvSpPr>
            <a:spLocks/>
          </p:cNvSpPr>
          <p:nvPr/>
        </p:nvSpPr>
        <p:spPr bwMode="auto">
          <a:xfrm>
            <a:off x="2601913" y="3944938"/>
            <a:ext cx="69850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2" y="1"/>
                </a:lnTo>
                <a:lnTo>
                  <a:pt x="47" y="5"/>
                </a:lnTo>
                <a:lnTo>
                  <a:pt x="52" y="8"/>
                </a:lnTo>
                <a:lnTo>
                  <a:pt x="54" y="11"/>
                </a:lnTo>
                <a:lnTo>
                  <a:pt x="57" y="16"/>
                </a:lnTo>
                <a:lnTo>
                  <a:pt x="59" y="20"/>
                </a:lnTo>
                <a:lnTo>
                  <a:pt x="60" y="25"/>
                </a:lnTo>
                <a:lnTo>
                  <a:pt x="59" y="30"/>
                </a:lnTo>
                <a:lnTo>
                  <a:pt x="57" y="35"/>
                </a:lnTo>
                <a:lnTo>
                  <a:pt x="54" y="38"/>
                </a:lnTo>
                <a:lnTo>
                  <a:pt x="52" y="42"/>
                </a:lnTo>
                <a:lnTo>
                  <a:pt x="47" y="46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3" y="49"/>
                </a:lnTo>
                <a:lnTo>
                  <a:pt x="17" y="47"/>
                </a:lnTo>
                <a:lnTo>
                  <a:pt x="13" y="46"/>
                </a:lnTo>
                <a:lnTo>
                  <a:pt x="9" y="42"/>
                </a:lnTo>
                <a:lnTo>
                  <a:pt x="5" y="38"/>
                </a:lnTo>
                <a:lnTo>
                  <a:pt x="2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7" y="1"/>
                </a:lnTo>
                <a:lnTo>
                  <a:pt x="23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34" name="Freeform 546"/>
          <p:cNvSpPr>
            <a:spLocks/>
          </p:cNvSpPr>
          <p:nvPr/>
        </p:nvSpPr>
        <p:spPr bwMode="auto">
          <a:xfrm>
            <a:off x="2667000" y="3871913"/>
            <a:ext cx="66675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2" y="2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21"/>
                </a:lnTo>
                <a:lnTo>
                  <a:pt x="60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2" y="43"/>
                </a:lnTo>
                <a:lnTo>
                  <a:pt x="47" y="44"/>
                </a:lnTo>
                <a:lnTo>
                  <a:pt x="42" y="48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8"/>
                </a:lnTo>
                <a:lnTo>
                  <a:pt x="13" y="44"/>
                </a:lnTo>
                <a:lnTo>
                  <a:pt x="9" y="43"/>
                </a:lnTo>
                <a:lnTo>
                  <a:pt x="5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1"/>
                </a:lnTo>
                <a:lnTo>
                  <a:pt x="3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5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35" name="Freeform 547"/>
          <p:cNvSpPr>
            <a:spLocks/>
          </p:cNvSpPr>
          <p:nvPr/>
        </p:nvSpPr>
        <p:spPr bwMode="auto">
          <a:xfrm>
            <a:off x="2667000" y="3871913"/>
            <a:ext cx="66675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2" y="2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21"/>
                </a:lnTo>
                <a:lnTo>
                  <a:pt x="60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2" y="43"/>
                </a:lnTo>
                <a:lnTo>
                  <a:pt x="47" y="44"/>
                </a:lnTo>
                <a:lnTo>
                  <a:pt x="42" y="48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8"/>
                </a:lnTo>
                <a:lnTo>
                  <a:pt x="13" y="44"/>
                </a:lnTo>
                <a:lnTo>
                  <a:pt x="9" y="43"/>
                </a:lnTo>
                <a:lnTo>
                  <a:pt x="5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1"/>
                </a:lnTo>
                <a:lnTo>
                  <a:pt x="3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5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36" name="Freeform 548"/>
          <p:cNvSpPr>
            <a:spLocks/>
          </p:cNvSpPr>
          <p:nvPr/>
        </p:nvSpPr>
        <p:spPr bwMode="auto">
          <a:xfrm>
            <a:off x="2709863" y="3805238"/>
            <a:ext cx="65087" cy="53975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7"/>
                </a:lnTo>
                <a:lnTo>
                  <a:pt x="54" y="11"/>
                </a:lnTo>
                <a:lnTo>
                  <a:pt x="57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8"/>
                </a:lnTo>
                <a:lnTo>
                  <a:pt x="35" y="48"/>
                </a:lnTo>
                <a:lnTo>
                  <a:pt x="30" y="49"/>
                </a:lnTo>
                <a:lnTo>
                  <a:pt x="24" y="48"/>
                </a:lnTo>
                <a:lnTo>
                  <a:pt x="18" y="48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7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37" name="Freeform 549"/>
          <p:cNvSpPr>
            <a:spLocks/>
          </p:cNvSpPr>
          <p:nvPr/>
        </p:nvSpPr>
        <p:spPr bwMode="auto">
          <a:xfrm>
            <a:off x="2709863" y="3805238"/>
            <a:ext cx="65087" cy="53975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7"/>
                </a:lnTo>
                <a:lnTo>
                  <a:pt x="54" y="11"/>
                </a:lnTo>
                <a:lnTo>
                  <a:pt x="57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8"/>
                </a:lnTo>
                <a:lnTo>
                  <a:pt x="35" y="48"/>
                </a:lnTo>
                <a:lnTo>
                  <a:pt x="30" y="49"/>
                </a:lnTo>
                <a:lnTo>
                  <a:pt x="24" y="48"/>
                </a:lnTo>
                <a:lnTo>
                  <a:pt x="18" y="48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7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38" name="Freeform 550"/>
          <p:cNvSpPr>
            <a:spLocks/>
          </p:cNvSpPr>
          <p:nvPr/>
        </p:nvSpPr>
        <p:spPr bwMode="auto">
          <a:xfrm>
            <a:off x="2781300" y="3786188"/>
            <a:ext cx="66675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7" y="35"/>
                </a:lnTo>
                <a:lnTo>
                  <a:pt x="54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6"/>
                </a:lnTo>
                <a:lnTo>
                  <a:pt x="9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8" y="3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39" name="Freeform 551"/>
          <p:cNvSpPr>
            <a:spLocks/>
          </p:cNvSpPr>
          <p:nvPr/>
        </p:nvSpPr>
        <p:spPr bwMode="auto">
          <a:xfrm>
            <a:off x="2781300" y="3786188"/>
            <a:ext cx="66675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7" y="35"/>
                </a:lnTo>
                <a:lnTo>
                  <a:pt x="54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6"/>
                </a:lnTo>
                <a:lnTo>
                  <a:pt x="9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8" y="3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40" name="Freeform 552"/>
          <p:cNvSpPr>
            <a:spLocks/>
          </p:cNvSpPr>
          <p:nvPr/>
        </p:nvSpPr>
        <p:spPr bwMode="auto">
          <a:xfrm>
            <a:off x="2843213" y="3762375"/>
            <a:ext cx="66675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0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5" y="11"/>
                </a:lnTo>
                <a:lnTo>
                  <a:pt x="58" y="15"/>
                </a:lnTo>
                <a:lnTo>
                  <a:pt x="60" y="19"/>
                </a:lnTo>
                <a:lnTo>
                  <a:pt x="60" y="23"/>
                </a:lnTo>
                <a:lnTo>
                  <a:pt x="60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30"/>
                </a:lnTo>
                <a:lnTo>
                  <a:pt x="0" y="23"/>
                </a:lnTo>
                <a:lnTo>
                  <a:pt x="0" y="19"/>
                </a:lnTo>
                <a:lnTo>
                  <a:pt x="3" y="15"/>
                </a:lnTo>
                <a:lnTo>
                  <a:pt x="6" y="11"/>
                </a:lnTo>
                <a:lnTo>
                  <a:pt x="9" y="8"/>
                </a:lnTo>
                <a:lnTo>
                  <a:pt x="13" y="4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41" name="Freeform 553"/>
          <p:cNvSpPr>
            <a:spLocks/>
          </p:cNvSpPr>
          <p:nvPr/>
        </p:nvSpPr>
        <p:spPr bwMode="auto">
          <a:xfrm>
            <a:off x="2843213" y="3762375"/>
            <a:ext cx="66675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0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5" y="11"/>
                </a:lnTo>
                <a:lnTo>
                  <a:pt x="58" y="15"/>
                </a:lnTo>
                <a:lnTo>
                  <a:pt x="60" y="19"/>
                </a:lnTo>
                <a:lnTo>
                  <a:pt x="60" y="23"/>
                </a:lnTo>
                <a:lnTo>
                  <a:pt x="60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30"/>
                </a:lnTo>
                <a:lnTo>
                  <a:pt x="0" y="23"/>
                </a:lnTo>
                <a:lnTo>
                  <a:pt x="0" y="19"/>
                </a:lnTo>
                <a:lnTo>
                  <a:pt x="3" y="15"/>
                </a:lnTo>
                <a:lnTo>
                  <a:pt x="6" y="11"/>
                </a:lnTo>
                <a:lnTo>
                  <a:pt x="9" y="8"/>
                </a:lnTo>
                <a:lnTo>
                  <a:pt x="13" y="4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42" name="Freeform 554"/>
          <p:cNvSpPr>
            <a:spLocks/>
          </p:cNvSpPr>
          <p:nvPr/>
        </p:nvSpPr>
        <p:spPr bwMode="auto">
          <a:xfrm>
            <a:off x="2857500" y="3667125"/>
            <a:ext cx="65088" cy="49213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2147483647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2147483647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30" y="0"/>
                </a:moveTo>
                <a:lnTo>
                  <a:pt x="35" y="1"/>
                </a:lnTo>
                <a:lnTo>
                  <a:pt x="41" y="3"/>
                </a:lnTo>
                <a:lnTo>
                  <a:pt x="47" y="4"/>
                </a:lnTo>
                <a:lnTo>
                  <a:pt x="51" y="7"/>
                </a:lnTo>
                <a:lnTo>
                  <a:pt x="54" y="11"/>
                </a:lnTo>
                <a:lnTo>
                  <a:pt x="57" y="15"/>
                </a:lnTo>
                <a:lnTo>
                  <a:pt x="58" y="20"/>
                </a:lnTo>
                <a:lnTo>
                  <a:pt x="59" y="25"/>
                </a:lnTo>
                <a:lnTo>
                  <a:pt x="58" y="30"/>
                </a:lnTo>
                <a:lnTo>
                  <a:pt x="57" y="34"/>
                </a:lnTo>
                <a:lnTo>
                  <a:pt x="54" y="39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5" y="48"/>
                </a:lnTo>
                <a:lnTo>
                  <a:pt x="30" y="48"/>
                </a:lnTo>
                <a:lnTo>
                  <a:pt x="22" y="48"/>
                </a:lnTo>
                <a:lnTo>
                  <a:pt x="17" y="47"/>
                </a:lnTo>
                <a:lnTo>
                  <a:pt x="13" y="45"/>
                </a:lnTo>
                <a:lnTo>
                  <a:pt x="8" y="42"/>
                </a:lnTo>
                <a:lnTo>
                  <a:pt x="4" y="39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5"/>
                </a:lnTo>
                <a:lnTo>
                  <a:pt x="4" y="11"/>
                </a:lnTo>
                <a:lnTo>
                  <a:pt x="8" y="7"/>
                </a:lnTo>
                <a:lnTo>
                  <a:pt x="13" y="4"/>
                </a:lnTo>
                <a:lnTo>
                  <a:pt x="17" y="3"/>
                </a:lnTo>
                <a:lnTo>
                  <a:pt x="22" y="1"/>
                </a:lnTo>
                <a:lnTo>
                  <a:pt x="30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43" name="Freeform 555"/>
          <p:cNvSpPr>
            <a:spLocks/>
          </p:cNvSpPr>
          <p:nvPr/>
        </p:nvSpPr>
        <p:spPr bwMode="auto">
          <a:xfrm>
            <a:off x="2857500" y="3667125"/>
            <a:ext cx="65088" cy="49213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2147483647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2147483647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30" y="0"/>
                </a:moveTo>
                <a:lnTo>
                  <a:pt x="35" y="1"/>
                </a:lnTo>
                <a:lnTo>
                  <a:pt x="41" y="3"/>
                </a:lnTo>
                <a:lnTo>
                  <a:pt x="47" y="4"/>
                </a:lnTo>
                <a:lnTo>
                  <a:pt x="51" y="7"/>
                </a:lnTo>
                <a:lnTo>
                  <a:pt x="54" y="11"/>
                </a:lnTo>
                <a:lnTo>
                  <a:pt x="57" y="15"/>
                </a:lnTo>
                <a:lnTo>
                  <a:pt x="58" y="20"/>
                </a:lnTo>
                <a:lnTo>
                  <a:pt x="59" y="25"/>
                </a:lnTo>
                <a:lnTo>
                  <a:pt x="58" y="30"/>
                </a:lnTo>
                <a:lnTo>
                  <a:pt x="57" y="34"/>
                </a:lnTo>
                <a:lnTo>
                  <a:pt x="54" y="39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5" y="48"/>
                </a:lnTo>
                <a:lnTo>
                  <a:pt x="30" y="48"/>
                </a:lnTo>
                <a:lnTo>
                  <a:pt x="22" y="48"/>
                </a:lnTo>
                <a:lnTo>
                  <a:pt x="17" y="47"/>
                </a:lnTo>
                <a:lnTo>
                  <a:pt x="13" y="45"/>
                </a:lnTo>
                <a:lnTo>
                  <a:pt x="8" y="42"/>
                </a:lnTo>
                <a:lnTo>
                  <a:pt x="4" y="39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5"/>
                </a:lnTo>
                <a:lnTo>
                  <a:pt x="4" y="11"/>
                </a:lnTo>
                <a:lnTo>
                  <a:pt x="8" y="7"/>
                </a:lnTo>
                <a:lnTo>
                  <a:pt x="13" y="4"/>
                </a:lnTo>
                <a:lnTo>
                  <a:pt x="17" y="3"/>
                </a:lnTo>
                <a:lnTo>
                  <a:pt x="22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44" name="Freeform 556"/>
          <p:cNvSpPr>
            <a:spLocks/>
          </p:cNvSpPr>
          <p:nvPr/>
        </p:nvSpPr>
        <p:spPr bwMode="auto">
          <a:xfrm>
            <a:off x="2795588" y="3700463"/>
            <a:ext cx="68262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2" y="6"/>
                </a:lnTo>
                <a:lnTo>
                  <a:pt x="56" y="10"/>
                </a:lnTo>
                <a:lnTo>
                  <a:pt x="59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0" y="49"/>
                </a:lnTo>
                <a:lnTo>
                  <a:pt x="25" y="47"/>
                </a:lnTo>
                <a:lnTo>
                  <a:pt x="19" y="46"/>
                </a:lnTo>
                <a:lnTo>
                  <a:pt x="15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0"/>
                </a:lnTo>
                <a:lnTo>
                  <a:pt x="9" y="6"/>
                </a:lnTo>
                <a:lnTo>
                  <a:pt x="15" y="3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45" name="Freeform 557"/>
          <p:cNvSpPr>
            <a:spLocks/>
          </p:cNvSpPr>
          <p:nvPr/>
        </p:nvSpPr>
        <p:spPr bwMode="auto">
          <a:xfrm>
            <a:off x="2795588" y="3700463"/>
            <a:ext cx="68262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2" y="6"/>
                </a:lnTo>
                <a:lnTo>
                  <a:pt x="56" y="10"/>
                </a:lnTo>
                <a:lnTo>
                  <a:pt x="59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0" y="49"/>
                </a:lnTo>
                <a:lnTo>
                  <a:pt x="25" y="47"/>
                </a:lnTo>
                <a:lnTo>
                  <a:pt x="19" y="46"/>
                </a:lnTo>
                <a:lnTo>
                  <a:pt x="15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0"/>
                </a:lnTo>
                <a:lnTo>
                  <a:pt x="9" y="6"/>
                </a:lnTo>
                <a:lnTo>
                  <a:pt x="15" y="3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46" name="Freeform 558"/>
          <p:cNvSpPr>
            <a:spLocks/>
          </p:cNvSpPr>
          <p:nvPr/>
        </p:nvSpPr>
        <p:spPr bwMode="auto">
          <a:xfrm>
            <a:off x="2738438" y="3716338"/>
            <a:ext cx="69850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2"/>
                </a:lnTo>
                <a:lnTo>
                  <a:pt x="57" y="16"/>
                </a:lnTo>
                <a:lnTo>
                  <a:pt x="60" y="19"/>
                </a:lnTo>
                <a:lnTo>
                  <a:pt x="60" y="26"/>
                </a:lnTo>
                <a:lnTo>
                  <a:pt x="60" y="30"/>
                </a:lnTo>
                <a:lnTo>
                  <a:pt x="57" y="35"/>
                </a:lnTo>
                <a:lnTo>
                  <a:pt x="54" y="38"/>
                </a:lnTo>
                <a:lnTo>
                  <a:pt x="51" y="43"/>
                </a:lnTo>
                <a:lnTo>
                  <a:pt x="47" y="45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3" y="45"/>
                </a:lnTo>
                <a:lnTo>
                  <a:pt x="9" y="43"/>
                </a:lnTo>
                <a:lnTo>
                  <a:pt x="4" y="38"/>
                </a:lnTo>
                <a:lnTo>
                  <a:pt x="2" y="35"/>
                </a:lnTo>
                <a:lnTo>
                  <a:pt x="0" y="30"/>
                </a:lnTo>
                <a:lnTo>
                  <a:pt x="0" y="26"/>
                </a:lnTo>
                <a:lnTo>
                  <a:pt x="0" y="19"/>
                </a:lnTo>
                <a:lnTo>
                  <a:pt x="2" y="16"/>
                </a:lnTo>
                <a:lnTo>
                  <a:pt x="4" y="12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47" name="Freeform 559"/>
          <p:cNvSpPr>
            <a:spLocks/>
          </p:cNvSpPr>
          <p:nvPr/>
        </p:nvSpPr>
        <p:spPr bwMode="auto">
          <a:xfrm>
            <a:off x="2738438" y="3716338"/>
            <a:ext cx="69850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2"/>
                </a:lnTo>
                <a:lnTo>
                  <a:pt x="57" y="16"/>
                </a:lnTo>
                <a:lnTo>
                  <a:pt x="60" y="19"/>
                </a:lnTo>
                <a:lnTo>
                  <a:pt x="60" y="26"/>
                </a:lnTo>
                <a:lnTo>
                  <a:pt x="60" y="30"/>
                </a:lnTo>
                <a:lnTo>
                  <a:pt x="57" y="35"/>
                </a:lnTo>
                <a:lnTo>
                  <a:pt x="54" y="38"/>
                </a:lnTo>
                <a:lnTo>
                  <a:pt x="51" y="43"/>
                </a:lnTo>
                <a:lnTo>
                  <a:pt x="47" y="45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3" y="45"/>
                </a:lnTo>
                <a:lnTo>
                  <a:pt x="9" y="43"/>
                </a:lnTo>
                <a:lnTo>
                  <a:pt x="4" y="38"/>
                </a:lnTo>
                <a:lnTo>
                  <a:pt x="2" y="35"/>
                </a:lnTo>
                <a:lnTo>
                  <a:pt x="0" y="30"/>
                </a:lnTo>
                <a:lnTo>
                  <a:pt x="0" y="26"/>
                </a:lnTo>
                <a:lnTo>
                  <a:pt x="0" y="19"/>
                </a:lnTo>
                <a:lnTo>
                  <a:pt x="2" y="16"/>
                </a:lnTo>
                <a:lnTo>
                  <a:pt x="4" y="12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48" name="Freeform 560"/>
          <p:cNvSpPr>
            <a:spLocks/>
          </p:cNvSpPr>
          <p:nvPr/>
        </p:nvSpPr>
        <p:spPr bwMode="auto">
          <a:xfrm>
            <a:off x="2679700" y="3743325"/>
            <a:ext cx="69850" cy="49213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1" y="0"/>
                </a:moveTo>
                <a:lnTo>
                  <a:pt x="37" y="0"/>
                </a:lnTo>
                <a:lnTo>
                  <a:pt x="42" y="1"/>
                </a:lnTo>
                <a:lnTo>
                  <a:pt x="47" y="3"/>
                </a:lnTo>
                <a:lnTo>
                  <a:pt x="52" y="6"/>
                </a:lnTo>
                <a:lnTo>
                  <a:pt x="55" y="9"/>
                </a:lnTo>
                <a:lnTo>
                  <a:pt x="58" y="14"/>
                </a:lnTo>
                <a:lnTo>
                  <a:pt x="59" y="19"/>
                </a:lnTo>
                <a:lnTo>
                  <a:pt x="61" y="23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2" y="45"/>
                </a:lnTo>
                <a:lnTo>
                  <a:pt x="37" y="47"/>
                </a:lnTo>
                <a:lnTo>
                  <a:pt x="31" y="47"/>
                </a:lnTo>
                <a:lnTo>
                  <a:pt x="24" y="47"/>
                </a:lnTo>
                <a:lnTo>
                  <a:pt x="18" y="45"/>
                </a:lnTo>
                <a:lnTo>
                  <a:pt x="14" y="44"/>
                </a:lnTo>
                <a:lnTo>
                  <a:pt x="10" y="41"/>
                </a:lnTo>
                <a:lnTo>
                  <a:pt x="5" y="38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5" y="9"/>
                </a:lnTo>
                <a:lnTo>
                  <a:pt x="10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49" name="Freeform 561"/>
          <p:cNvSpPr>
            <a:spLocks/>
          </p:cNvSpPr>
          <p:nvPr/>
        </p:nvSpPr>
        <p:spPr bwMode="auto">
          <a:xfrm>
            <a:off x="2679700" y="3743325"/>
            <a:ext cx="69850" cy="49213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1" y="0"/>
                </a:moveTo>
                <a:lnTo>
                  <a:pt x="37" y="0"/>
                </a:lnTo>
                <a:lnTo>
                  <a:pt x="42" y="1"/>
                </a:lnTo>
                <a:lnTo>
                  <a:pt x="47" y="3"/>
                </a:lnTo>
                <a:lnTo>
                  <a:pt x="52" y="6"/>
                </a:lnTo>
                <a:lnTo>
                  <a:pt x="55" y="9"/>
                </a:lnTo>
                <a:lnTo>
                  <a:pt x="58" y="14"/>
                </a:lnTo>
                <a:lnTo>
                  <a:pt x="59" y="19"/>
                </a:lnTo>
                <a:lnTo>
                  <a:pt x="61" y="23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2" y="45"/>
                </a:lnTo>
                <a:lnTo>
                  <a:pt x="37" y="47"/>
                </a:lnTo>
                <a:lnTo>
                  <a:pt x="31" y="47"/>
                </a:lnTo>
                <a:lnTo>
                  <a:pt x="24" y="47"/>
                </a:lnTo>
                <a:lnTo>
                  <a:pt x="18" y="45"/>
                </a:lnTo>
                <a:lnTo>
                  <a:pt x="14" y="44"/>
                </a:lnTo>
                <a:lnTo>
                  <a:pt x="10" y="41"/>
                </a:lnTo>
                <a:lnTo>
                  <a:pt x="5" y="38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5" y="9"/>
                </a:lnTo>
                <a:lnTo>
                  <a:pt x="10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50" name="Freeform 562"/>
          <p:cNvSpPr>
            <a:spLocks/>
          </p:cNvSpPr>
          <p:nvPr/>
        </p:nvSpPr>
        <p:spPr bwMode="auto">
          <a:xfrm>
            <a:off x="2860675" y="3567113"/>
            <a:ext cx="68263" cy="4762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19"/>
                </a:lnTo>
                <a:lnTo>
                  <a:pt x="60" y="26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8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19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51" name="Freeform 563"/>
          <p:cNvSpPr>
            <a:spLocks/>
          </p:cNvSpPr>
          <p:nvPr/>
        </p:nvSpPr>
        <p:spPr bwMode="auto">
          <a:xfrm>
            <a:off x="2860675" y="3567113"/>
            <a:ext cx="68263" cy="4762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19"/>
                </a:lnTo>
                <a:lnTo>
                  <a:pt x="60" y="26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8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19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52" name="Freeform 564"/>
          <p:cNvSpPr>
            <a:spLocks/>
          </p:cNvSpPr>
          <p:nvPr/>
        </p:nvSpPr>
        <p:spPr bwMode="auto">
          <a:xfrm>
            <a:off x="2800350" y="3597275"/>
            <a:ext cx="69850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7" y="35"/>
                </a:lnTo>
                <a:lnTo>
                  <a:pt x="54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3" y="46"/>
                </a:lnTo>
                <a:lnTo>
                  <a:pt x="9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9" y="3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53" name="Freeform 565"/>
          <p:cNvSpPr>
            <a:spLocks/>
          </p:cNvSpPr>
          <p:nvPr/>
        </p:nvSpPr>
        <p:spPr bwMode="auto">
          <a:xfrm>
            <a:off x="2800350" y="3597275"/>
            <a:ext cx="69850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7" y="35"/>
                </a:lnTo>
                <a:lnTo>
                  <a:pt x="54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3" y="46"/>
                </a:lnTo>
                <a:lnTo>
                  <a:pt x="9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9" y="3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54" name="Freeform 566"/>
          <p:cNvSpPr>
            <a:spLocks/>
          </p:cNvSpPr>
          <p:nvPr/>
        </p:nvSpPr>
        <p:spPr bwMode="auto">
          <a:xfrm>
            <a:off x="2746375" y="3614738"/>
            <a:ext cx="66675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7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9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8"/>
                </a:lnTo>
                <a:lnTo>
                  <a:pt x="30" y="49"/>
                </a:lnTo>
                <a:lnTo>
                  <a:pt x="25" y="48"/>
                </a:lnTo>
                <a:lnTo>
                  <a:pt x="19" y="46"/>
                </a:lnTo>
                <a:lnTo>
                  <a:pt x="15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9" y="7"/>
                </a:lnTo>
                <a:lnTo>
                  <a:pt x="15" y="3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55" name="Freeform 567"/>
          <p:cNvSpPr>
            <a:spLocks/>
          </p:cNvSpPr>
          <p:nvPr/>
        </p:nvSpPr>
        <p:spPr bwMode="auto">
          <a:xfrm>
            <a:off x="2746375" y="3614738"/>
            <a:ext cx="66675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7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9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8"/>
                </a:lnTo>
                <a:lnTo>
                  <a:pt x="30" y="49"/>
                </a:lnTo>
                <a:lnTo>
                  <a:pt x="25" y="48"/>
                </a:lnTo>
                <a:lnTo>
                  <a:pt x="19" y="46"/>
                </a:lnTo>
                <a:lnTo>
                  <a:pt x="15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9" y="7"/>
                </a:lnTo>
                <a:lnTo>
                  <a:pt x="15" y="3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56" name="Freeform 568"/>
          <p:cNvSpPr>
            <a:spLocks/>
          </p:cNvSpPr>
          <p:nvPr/>
        </p:nvSpPr>
        <p:spPr bwMode="auto">
          <a:xfrm>
            <a:off x="2684463" y="3643313"/>
            <a:ext cx="66675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19"/>
                </a:lnTo>
                <a:lnTo>
                  <a:pt x="60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19"/>
                </a:lnTo>
                <a:lnTo>
                  <a:pt x="3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57" name="Freeform 569"/>
          <p:cNvSpPr>
            <a:spLocks/>
          </p:cNvSpPr>
          <p:nvPr/>
        </p:nvSpPr>
        <p:spPr bwMode="auto">
          <a:xfrm>
            <a:off x="2684463" y="3643313"/>
            <a:ext cx="66675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19"/>
                </a:lnTo>
                <a:lnTo>
                  <a:pt x="60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19"/>
                </a:lnTo>
                <a:lnTo>
                  <a:pt x="3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58" name="Freeform 570"/>
          <p:cNvSpPr>
            <a:spLocks/>
          </p:cNvSpPr>
          <p:nvPr/>
        </p:nvSpPr>
        <p:spPr bwMode="auto">
          <a:xfrm>
            <a:off x="2860675" y="3465513"/>
            <a:ext cx="68263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3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3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1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59" name="Freeform 571"/>
          <p:cNvSpPr>
            <a:spLocks/>
          </p:cNvSpPr>
          <p:nvPr/>
        </p:nvSpPr>
        <p:spPr bwMode="auto">
          <a:xfrm>
            <a:off x="2860675" y="3465513"/>
            <a:ext cx="68263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3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3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1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60" name="Freeform 572"/>
          <p:cNvSpPr>
            <a:spLocks/>
          </p:cNvSpPr>
          <p:nvPr/>
        </p:nvSpPr>
        <p:spPr bwMode="auto">
          <a:xfrm>
            <a:off x="2800350" y="3495675"/>
            <a:ext cx="69850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7"/>
                </a:lnTo>
                <a:lnTo>
                  <a:pt x="30" y="49"/>
                </a:lnTo>
                <a:lnTo>
                  <a:pt x="24" y="47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61" name="Freeform 573"/>
          <p:cNvSpPr>
            <a:spLocks/>
          </p:cNvSpPr>
          <p:nvPr/>
        </p:nvSpPr>
        <p:spPr bwMode="auto">
          <a:xfrm>
            <a:off x="2800350" y="3495675"/>
            <a:ext cx="69850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7"/>
                </a:lnTo>
                <a:lnTo>
                  <a:pt x="30" y="49"/>
                </a:lnTo>
                <a:lnTo>
                  <a:pt x="24" y="47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62" name="Freeform 574"/>
          <p:cNvSpPr>
            <a:spLocks/>
          </p:cNvSpPr>
          <p:nvPr/>
        </p:nvSpPr>
        <p:spPr bwMode="auto">
          <a:xfrm>
            <a:off x="2749550" y="3514725"/>
            <a:ext cx="63500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2"/>
                </a:lnTo>
                <a:lnTo>
                  <a:pt x="41" y="4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58" y="21"/>
                </a:lnTo>
                <a:lnTo>
                  <a:pt x="59" y="26"/>
                </a:lnTo>
                <a:lnTo>
                  <a:pt x="58" y="30"/>
                </a:lnTo>
                <a:lnTo>
                  <a:pt x="57" y="35"/>
                </a:lnTo>
                <a:lnTo>
                  <a:pt x="54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3" y="49"/>
                </a:lnTo>
                <a:lnTo>
                  <a:pt x="17" y="48"/>
                </a:lnTo>
                <a:lnTo>
                  <a:pt x="13" y="46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7" y="4"/>
                </a:lnTo>
                <a:lnTo>
                  <a:pt x="23" y="2"/>
                </a:lnTo>
                <a:lnTo>
                  <a:pt x="30" y="0"/>
                </a:lnTo>
                <a:close/>
              </a:path>
            </a:pathLst>
          </a:custGeom>
          <a:solidFill>
            <a:srgbClr val="8F9E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63" name="Freeform 575"/>
          <p:cNvSpPr>
            <a:spLocks/>
          </p:cNvSpPr>
          <p:nvPr/>
        </p:nvSpPr>
        <p:spPr bwMode="auto">
          <a:xfrm>
            <a:off x="2749550" y="3514725"/>
            <a:ext cx="63500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2"/>
                </a:lnTo>
                <a:lnTo>
                  <a:pt x="41" y="4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58" y="21"/>
                </a:lnTo>
                <a:lnTo>
                  <a:pt x="59" y="26"/>
                </a:lnTo>
                <a:lnTo>
                  <a:pt x="58" y="30"/>
                </a:lnTo>
                <a:lnTo>
                  <a:pt x="57" y="35"/>
                </a:lnTo>
                <a:lnTo>
                  <a:pt x="54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3" y="49"/>
                </a:lnTo>
                <a:lnTo>
                  <a:pt x="17" y="48"/>
                </a:lnTo>
                <a:lnTo>
                  <a:pt x="13" y="46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7" y="4"/>
                </a:lnTo>
                <a:lnTo>
                  <a:pt x="23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64" name="Freeform 576"/>
          <p:cNvSpPr>
            <a:spLocks/>
          </p:cNvSpPr>
          <p:nvPr/>
        </p:nvSpPr>
        <p:spPr bwMode="auto">
          <a:xfrm>
            <a:off x="2684463" y="3541713"/>
            <a:ext cx="66675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2" y="6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3" y="45"/>
                </a:lnTo>
                <a:lnTo>
                  <a:pt x="37" y="47"/>
                </a:lnTo>
                <a:lnTo>
                  <a:pt x="30" y="49"/>
                </a:lnTo>
                <a:lnTo>
                  <a:pt x="25" y="47"/>
                </a:lnTo>
                <a:lnTo>
                  <a:pt x="19" y="45"/>
                </a:lnTo>
                <a:lnTo>
                  <a:pt x="15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3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5" y="3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65" name="Freeform 577"/>
          <p:cNvSpPr>
            <a:spLocks/>
          </p:cNvSpPr>
          <p:nvPr/>
        </p:nvSpPr>
        <p:spPr bwMode="auto">
          <a:xfrm>
            <a:off x="2684463" y="3541713"/>
            <a:ext cx="66675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2" y="6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3" y="45"/>
                </a:lnTo>
                <a:lnTo>
                  <a:pt x="37" y="47"/>
                </a:lnTo>
                <a:lnTo>
                  <a:pt x="30" y="49"/>
                </a:lnTo>
                <a:lnTo>
                  <a:pt x="25" y="47"/>
                </a:lnTo>
                <a:lnTo>
                  <a:pt x="19" y="45"/>
                </a:lnTo>
                <a:lnTo>
                  <a:pt x="15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3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5" y="3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66" name="Freeform 578"/>
          <p:cNvSpPr>
            <a:spLocks/>
          </p:cNvSpPr>
          <p:nvPr/>
        </p:nvSpPr>
        <p:spPr bwMode="auto">
          <a:xfrm>
            <a:off x="2857500" y="3370263"/>
            <a:ext cx="65088" cy="52387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2147483647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2147483647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30" y="0"/>
                </a:moveTo>
                <a:lnTo>
                  <a:pt x="35" y="1"/>
                </a:lnTo>
                <a:lnTo>
                  <a:pt x="41" y="1"/>
                </a:lnTo>
                <a:lnTo>
                  <a:pt x="47" y="4"/>
                </a:lnTo>
                <a:lnTo>
                  <a:pt x="51" y="7"/>
                </a:lnTo>
                <a:lnTo>
                  <a:pt x="54" y="11"/>
                </a:lnTo>
                <a:lnTo>
                  <a:pt x="57" y="15"/>
                </a:lnTo>
                <a:lnTo>
                  <a:pt x="58" y="20"/>
                </a:lnTo>
                <a:lnTo>
                  <a:pt x="59" y="25"/>
                </a:lnTo>
                <a:lnTo>
                  <a:pt x="58" y="30"/>
                </a:lnTo>
                <a:lnTo>
                  <a:pt x="57" y="34"/>
                </a:lnTo>
                <a:lnTo>
                  <a:pt x="54" y="37"/>
                </a:lnTo>
                <a:lnTo>
                  <a:pt x="51" y="42"/>
                </a:lnTo>
                <a:lnTo>
                  <a:pt x="47" y="44"/>
                </a:lnTo>
                <a:lnTo>
                  <a:pt x="41" y="47"/>
                </a:lnTo>
                <a:lnTo>
                  <a:pt x="35" y="48"/>
                </a:lnTo>
                <a:lnTo>
                  <a:pt x="30" y="48"/>
                </a:lnTo>
                <a:lnTo>
                  <a:pt x="22" y="48"/>
                </a:lnTo>
                <a:lnTo>
                  <a:pt x="17" y="47"/>
                </a:lnTo>
                <a:lnTo>
                  <a:pt x="13" y="44"/>
                </a:lnTo>
                <a:lnTo>
                  <a:pt x="8" y="42"/>
                </a:lnTo>
                <a:lnTo>
                  <a:pt x="4" y="37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5"/>
                </a:lnTo>
                <a:lnTo>
                  <a:pt x="4" y="11"/>
                </a:lnTo>
                <a:lnTo>
                  <a:pt x="8" y="7"/>
                </a:lnTo>
                <a:lnTo>
                  <a:pt x="13" y="4"/>
                </a:lnTo>
                <a:lnTo>
                  <a:pt x="17" y="1"/>
                </a:lnTo>
                <a:lnTo>
                  <a:pt x="22" y="1"/>
                </a:lnTo>
                <a:lnTo>
                  <a:pt x="30" y="0"/>
                </a:lnTo>
                <a:close/>
              </a:path>
            </a:pathLst>
          </a:custGeom>
          <a:solidFill>
            <a:srgbClr val="8F9E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67" name="Freeform 579"/>
          <p:cNvSpPr>
            <a:spLocks/>
          </p:cNvSpPr>
          <p:nvPr/>
        </p:nvSpPr>
        <p:spPr bwMode="auto">
          <a:xfrm>
            <a:off x="2857500" y="3370263"/>
            <a:ext cx="65088" cy="52387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2147483647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2147483647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30" y="0"/>
                </a:moveTo>
                <a:lnTo>
                  <a:pt x="35" y="1"/>
                </a:lnTo>
                <a:lnTo>
                  <a:pt x="41" y="1"/>
                </a:lnTo>
                <a:lnTo>
                  <a:pt x="47" y="4"/>
                </a:lnTo>
                <a:lnTo>
                  <a:pt x="51" y="7"/>
                </a:lnTo>
                <a:lnTo>
                  <a:pt x="54" y="11"/>
                </a:lnTo>
                <a:lnTo>
                  <a:pt x="57" y="15"/>
                </a:lnTo>
                <a:lnTo>
                  <a:pt x="58" y="20"/>
                </a:lnTo>
                <a:lnTo>
                  <a:pt x="59" y="25"/>
                </a:lnTo>
                <a:lnTo>
                  <a:pt x="58" y="30"/>
                </a:lnTo>
                <a:lnTo>
                  <a:pt x="57" y="34"/>
                </a:lnTo>
                <a:lnTo>
                  <a:pt x="54" y="37"/>
                </a:lnTo>
                <a:lnTo>
                  <a:pt x="51" y="42"/>
                </a:lnTo>
                <a:lnTo>
                  <a:pt x="47" y="44"/>
                </a:lnTo>
                <a:lnTo>
                  <a:pt x="41" y="47"/>
                </a:lnTo>
                <a:lnTo>
                  <a:pt x="35" y="48"/>
                </a:lnTo>
                <a:lnTo>
                  <a:pt x="30" y="48"/>
                </a:lnTo>
                <a:lnTo>
                  <a:pt x="22" y="48"/>
                </a:lnTo>
                <a:lnTo>
                  <a:pt x="17" y="47"/>
                </a:lnTo>
                <a:lnTo>
                  <a:pt x="13" y="44"/>
                </a:lnTo>
                <a:lnTo>
                  <a:pt x="8" y="42"/>
                </a:lnTo>
                <a:lnTo>
                  <a:pt x="4" y="37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5"/>
                </a:lnTo>
                <a:lnTo>
                  <a:pt x="4" y="11"/>
                </a:lnTo>
                <a:lnTo>
                  <a:pt x="8" y="7"/>
                </a:lnTo>
                <a:lnTo>
                  <a:pt x="13" y="4"/>
                </a:lnTo>
                <a:lnTo>
                  <a:pt x="17" y="1"/>
                </a:lnTo>
                <a:lnTo>
                  <a:pt x="22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68" name="Freeform 580"/>
          <p:cNvSpPr>
            <a:spLocks/>
          </p:cNvSpPr>
          <p:nvPr/>
        </p:nvSpPr>
        <p:spPr bwMode="auto">
          <a:xfrm>
            <a:off x="2795588" y="3402013"/>
            <a:ext cx="68262" cy="50800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2147483647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2147483647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0" y="0"/>
                </a:moveTo>
                <a:lnTo>
                  <a:pt x="37" y="1"/>
                </a:lnTo>
                <a:lnTo>
                  <a:pt x="43" y="3"/>
                </a:lnTo>
                <a:lnTo>
                  <a:pt x="47" y="4"/>
                </a:lnTo>
                <a:lnTo>
                  <a:pt x="52" y="7"/>
                </a:lnTo>
                <a:lnTo>
                  <a:pt x="56" y="11"/>
                </a:lnTo>
                <a:lnTo>
                  <a:pt x="59" y="15"/>
                </a:lnTo>
                <a:lnTo>
                  <a:pt x="60" y="20"/>
                </a:lnTo>
                <a:lnTo>
                  <a:pt x="61" y="25"/>
                </a:lnTo>
                <a:lnTo>
                  <a:pt x="60" y="29"/>
                </a:lnTo>
                <a:lnTo>
                  <a:pt x="59" y="34"/>
                </a:lnTo>
                <a:lnTo>
                  <a:pt x="56" y="37"/>
                </a:lnTo>
                <a:lnTo>
                  <a:pt x="52" y="42"/>
                </a:lnTo>
                <a:lnTo>
                  <a:pt x="47" y="45"/>
                </a:lnTo>
                <a:lnTo>
                  <a:pt x="43" y="47"/>
                </a:lnTo>
                <a:lnTo>
                  <a:pt x="37" y="48"/>
                </a:lnTo>
                <a:lnTo>
                  <a:pt x="30" y="48"/>
                </a:lnTo>
                <a:lnTo>
                  <a:pt x="25" y="48"/>
                </a:lnTo>
                <a:lnTo>
                  <a:pt x="19" y="47"/>
                </a:lnTo>
                <a:lnTo>
                  <a:pt x="15" y="45"/>
                </a:lnTo>
                <a:lnTo>
                  <a:pt x="9" y="42"/>
                </a:lnTo>
                <a:lnTo>
                  <a:pt x="6" y="37"/>
                </a:lnTo>
                <a:lnTo>
                  <a:pt x="3" y="34"/>
                </a:lnTo>
                <a:lnTo>
                  <a:pt x="2" y="29"/>
                </a:lnTo>
                <a:lnTo>
                  <a:pt x="0" y="25"/>
                </a:lnTo>
                <a:lnTo>
                  <a:pt x="2" y="20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5" y="4"/>
                </a:lnTo>
                <a:lnTo>
                  <a:pt x="19" y="3"/>
                </a:lnTo>
                <a:lnTo>
                  <a:pt x="25" y="1"/>
                </a:lnTo>
                <a:lnTo>
                  <a:pt x="30" y="0"/>
                </a:lnTo>
                <a:close/>
              </a:path>
            </a:pathLst>
          </a:custGeom>
          <a:solidFill>
            <a:srgbClr val="8F9E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69" name="Freeform 581"/>
          <p:cNvSpPr>
            <a:spLocks/>
          </p:cNvSpPr>
          <p:nvPr/>
        </p:nvSpPr>
        <p:spPr bwMode="auto">
          <a:xfrm>
            <a:off x="2795588" y="3402013"/>
            <a:ext cx="68262" cy="50800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2147483647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2147483647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0" y="0"/>
                </a:moveTo>
                <a:lnTo>
                  <a:pt x="37" y="1"/>
                </a:lnTo>
                <a:lnTo>
                  <a:pt x="43" y="3"/>
                </a:lnTo>
                <a:lnTo>
                  <a:pt x="47" y="4"/>
                </a:lnTo>
                <a:lnTo>
                  <a:pt x="52" y="7"/>
                </a:lnTo>
                <a:lnTo>
                  <a:pt x="56" y="11"/>
                </a:lnTo>
                <a:lnTo>
                  <a:pt x="59" y="15"/>
                </a:lnTo>
                <a:lnTo>
                  <a:pt x="60" y="20"/>
                </a:lnTo>
                <a:lnTo>
                  <a:pt x="61" y="25"/>
                </a:lnTo>
                <a:lnTo>
                  <a:pt x="60" y="29"/>
                </a:lnTo>
                <a:lnTo>
                  <a:pt x="59" y="34"/>
                </a:lnTo>
                <a:lnTo>
                  <a:pt x="56" y="37"/>
                </a:lnTo>
                <a:lnTo>
                  <a:pt x="52" y="42"/>
                </a:lnTo>
                <a:lnTo>
                  <a:pt x="47" y="45"/>
                </a:lnTo>
                <a:lnTo>
                  <a:pt x="43" y="47"/>
                </a:lnTo>
                <a:lnTo>
                  <a:pt x="37" y="48"/>
                </a:lnTo>
                <a:lnTo>
                  <a:pt x="30" y="48"/>
                </a:lnTo>
                <a:lnTo>
                  <a:pt x="25" y="48"/>
                </a:lnTo>
                <a:lnTo>
                  <a:pt x="19" y="47"/>
                </a:lnTo>
                <a:lnTo>
                  <a:pt x="15" y="45"/>
                </a:lnTo>
                <a:lnTo>
                  <a:pt x="9" y="42"/>
                </a:lnTo>
                <a:lnTo>
                  <a:pt x="6" y="37"/>
                </a:lnTo>
                <a:lnTo>
                  <a:pt x="3" y="34"/>
                </a:lnTo>
                <a:lnTo>
                  <a:pt x="2" y="29"/>
                </a:lnTo>
                <a:lnTo>
                  <a:pt x="0" y="25"/>
                </a:lnTo>
                <a:lnTo>
                  <a:pt x="2" y="20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5" y="4"/>
                </a:lnTo>
                <a:lnTo>
                  <a:pt x="19" y="3"/>
                </a:lnTo>
                <a:lnTo>
                  <a:pt x="25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70" name="Freeform 582"/>
          <p:cNvSpPr>
            <a:spLocks/>
          </p:cNvSpPr>
          <p:nvPr/>
        </p:nvSpPr>
        <p:spPr bwMode="auto">
          <a:xfrm>
            <a:off x="2738438" y="3422650"/>
            <a:ext cx="69850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7"/>
                </a:lnTo>
                <a:lnTo>
                  <a:pt x="54" y="11"/>
                </a:lnTo>
                <a:lnTo>
                  <a:pt x="57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4"/>
                </a:lnTo>
                <a:lnTo>
                  <a:pt x="54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8"/>
                </a:lnTo>
                <a:lnTo>
                  <a:pt x="13" y="45"/>
                </a:lnTo>
                <a:lnTo>
                  <a:pt x="9" y="41"/>
                </a:lnTo>
                <a:lnTo>
                  <a:pt x="4" y="38"/>
                </a:lnTo>
                <a:lnTo>
                  <a:pt x="2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4" y="11"/>
                </a:lnTo>
                <a:lnTo>
                  <a:pt x="9" y="7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8F9E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71" name="Freeform 583"/>
          <p:cNvSpPr>
            <a:spLocks/>
          </p:cNvSpPr>
          <p:nvPr/>
        </p:nvSpPr>
        <p:spPr bwMode="auto">
          <a:xfrm>
            <a:off x="2738438" y="3422650"/>
            <a:ext cx="69850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7"/>
                </a:lnTo>
                <a:lnTo>
                  <a:pt x="54" y="11"/>
                </a:lnTo>
                <a:lnTo>
                  <a:pt x="57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4"/>
                </a:lnTo>
                <a:lnTo>
                  <a:pt x="54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8"/>
                </a:lnTo>
                <a:lnTo>
                  <a:pt x="13" y="45"/>
                </a:lnTo>
                <a:lnTo>
                  <a:pt x="9" y="41"/>
                </a:lnTo>
                <a:lnTo>
                  <a:pt x="4" y="38"/>
                </a:lnTo>
                <a:lnTo>
                  <a:pt x="2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4" y="11"/>
                </a:lnTo>
                <a:lnTo>
                  <a:pt x="9" y="7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72" name="Freeform 584"/>
          <p:cNvSpPr>
            <a:spLocks/>
          </p:cNvSpPr>
          <p:nvPr/>
        </p:nvSpPr>
        <p:spPr bwMode="auto">
          <a:xfrm>
            <a:off x="2679700" y="3449638"/>
            <a:ext cx="69850" cy="4603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2"/>
                </a:lnTo>
                <a:lnTo>
                  <a:pt x="42" y="2"/>
                </a:lnTo>
                <a:lnTo>
                  <a:pt x="47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3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3"/>
                </a:lnTo>
                <a:lnTo>
                  <a:pt x="5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21"/>
                </a:lnTo>
                <a:lnTo>
                  <a:pt x="3" y="16"/>
                </a:lnTo>
                <a:lnTo>
                  <a:pt x="5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2"/>
                </a:lnTo>
                <a:lnTo>
                  <a:pt x="31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73" name="Freeform 585"/>
          <p:cNvSpPr>
            <a:spLocks/>
          </p:cNvSpPr>
          <p:nvPr/>
        </p:nvSpPr>
        <p:spPr bwMode="auto">
          <a:xfrm>
            <a:off x="2679700" y="3449638"/>
            <a:ext cx="69850" cy="4603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2"/>
                </a:lnTo>
                <a:lnTo>
                  <a:pt x="42" y="2"/>
                </a:lnTo>
                <a:lnTo>
                  <a:pt x="47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3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3"/>
                </a:lnTo>
                <a:lnTo>
                  <a:pt x="5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21"/>
                </a:lnTo>
                <a:lnTo>
                  <a:pt x="3" y="16"/>
                </a:lnTo>
                <a:lnTo>
                  <a:pt x="5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2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74" name="Freeform 586"/>
          <p:cNvSpPr>
            <a:spLocks/>
          </p:cNvSpPr>
          <p:nvPr/>
        </p:nvSpPr>
        <p:spPr bwMode="auto">
          <a:xfrm>
            <a:off x="2684463" y="3355975"/>
            <a:ext cx="66675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2" y="2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2" y="43"/>
                </a:lnTo>
                <a:lnTo>
                  <a:pt x="47" y="45"/>
                </a:lnTo>
                <a:lnTo>
                  <a:pt x="42" y="48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8"/>
                </a:lnTo>
                <a:lnTo>
                  <a:pt x="13" y="45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5" y="2"/>
                </a:lnTo>
                <a:lnTo>
                  <a:pt x="30" y="0"/>
                </a:lnTo>
                <a:close/>
              </a:path>
            </a:pathLst>
          </a:custGeom>
          <a:solidFill>
            <a:srgbClr val="8F9E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75" name="Freeform 587"/>
          <p:cNvSpPr>
            <a:spLocks/>
          </p:cNvSpPr>
          <p:nvPr/>
        </p:nvSpPr>
        <p:spPr bwMode="auto">
          <a:xfrm>
            <a:off x="2684463" y="3355975"/>
            <a:ext cx="66675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2" y="2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2" y="43"/>
                </a:lnTo>
                <a:lnTo>
                  <a:pt x="47" y="45"/>
                </a:lnTo>
                <a:lnTo>
                  <a:pt x="42" y="48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8"/>
                </a:lnTo>
                <a:lnTo>
                  <a:pt x="13" y="45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5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76" name="Freeform 588"/>
          <p:cNvSpPr>
            <a:spLocks/>
          </p:cNvSpPr>
          <p:nvPr/>
        </p:nvSpPr>
        <p:spPr bwMode="auto">
          <a:xfrm>
            <a:off x="2751138" y="3322638"/>
            <a:ext cx="69850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19"/>
                </a:lnTo>
                <a:lnTo>
                  <a:pt x="61" y="26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3" y="48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4" y="45"/>
                </a:lnTo>
                <a:lnTo>
                  <a:pt x="9" y="41"/>
                </a:lnTo>
                <a:lnTo>
                  <a:pt x="6" y="38"/>
                </a:lnTo>
                <a:lnTo>
                  <a:pt x="3" y="35"/>
                </a:lnTo>
                <a:lnTo>
                  <a:pt x="1" y="30"/>
                </a:lnTo>
                <a:lnTo>
                  <a:pt x="0" y="26"/>
                </a:lnTo>
                <a:lnTo>
                  <a:pt x="1" y="19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4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8F9E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77" name="Freeform 589"/>
          <p:cNvSpPr>
            <a:spLocks/>
          </p:cNvSpPr>
          <p:nvPr/>
        </p:nvSpPr>
        <p:spPr bwMode="auto">
          <a:xfrm>
            <a:off x="2751138" y="3322638"/>
            <a:ext cx="69850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19"/>
                </a:lnTo>
                <a:lnTo>
                  <a:pt x="61" y="26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3" y="48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4" y="45"/>
                </a:lnTo>
                <a:lnTo>
                  <a:pt x="9" y="41"/>
                </a:lnTo>
                <a:lnTo>
                  <a:pt x="6" y="38"/>
                </a:lnTo>
                <a:lnTo>
                  <a:pt x="3" y="35"/>
                </a:lnTo>
                <a:lnTo>
                  <a:pt x="1" y="30"/>
                </a:lnTo>
                <a:lnTo>
                  <a:pt x="0" y="26"/>
                </a:lnTo>
                <a:lnTo>
                  <a:pt x="1" y="19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4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78" name="Freeform 590"/>
          <p:cNvSpPr>
            <a:spLocks/>
          </p:cNvSpPr>
          <p:nvPr/>
        </p:nvSpPr>
        <p:spPr bwMode="auto">
          <a:xfrm>
            <a:off x="2820988" y="3303588"/>
            <a:ext cx="66675" cy="52387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2" y="6"/>
                </a:lnTo>
                <a:lnTo>
                  <a:pt x="55" y="9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2" y="46"/>
                </a:lnTo>
                <a:lnTo>
                  <a:pt x="37" y="47"/>
                </a:lnTo>
                <a:lnTo>
                  <a:pt x="31" y="47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10" y="41"/>
                </a:lnTo>
                <a:lnTo>
                  <a:pt x="5" y="38"/>
                </a:lnTo>
                <a:lnTo>
                  <a:pt x="3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5" y="9"/>
                </a:lnTo>
                <a:lnTo>
                  <a:pt x="10" y="6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8F9E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79" name="Freeform 591"/>
          <p:cNvSpPr>
            <a:spLocks/>
          </p:cNvSpPr>
          <p:nvPr/>
        </p:nvSpPr>
        <p:spPr bwMode="auto">
          <a:xfrm>
            <a:off x="2820988" y="3303588"/>
            <a:ext cx="66675" cy="52387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2" y="6"/>
                </a:lnTo>
                <a:lnTo>
                  <a:pt x="55" y="9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2" y="46"/>
                </a:lnTo>
                <a:lnTo>
                  <a:pt x="37" y="47"/>
                </a:lnTo>
                <a:lnTo>
                  <a:pt x="31" y="47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10" y="41"/>
                </a:lnTo>
                <a:lnTo>
                  <a:pt x="5" y="38"/>
                </a:lnTo>
                <a:lnTo>
                  <a:pt x="3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5" y="9"/>
                </a:lnTo>
                <a:lnTo>
                  <a:pt x="10" y="6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80" name="Freeform 592"/>
          <p:cNvSpPr>
            <a:spLocks/>
          </p:cNvSpPr>
          <p:nvPr/>
        </p:nvSpPr>
        <p:spPr bwMode="auto">
          <a:xfrm>
            <a:off x="2824163" y="3240088"/>
            <a:ext cx="71437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2"/>
                </a:lnTo>
                <a:lnTo>
                  <a:pt x="43" y="2"/>
                </a:lnTo>
                <a:lnTo>
                  <a:pt x="47" y="5"/>
                </a:lnTo>
                <a:lnTo>
                  <a:pt x="51" y="8"/>
                </a:lnTo>
                <a:lnTo>
                  <a:pt x="56" y="12"/>
                </a:lnTo>
                <a:lnTo>
                  <a:pt x="59" y="16"/>
                </a:lnTo>
                <a:lnTo>
                  <a:pt x="60" y="21"/>
                </a:lnTo>
                <a:lnTo>
                  <a:pt x="61" y="26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1" y="43"/>
                </a:lnTo>
                <a:lnTo>
                  <a:pt x="47" y="45"/>
                </a:lnTo>
                <a:lnTo>
                  <a:pt x="43" y="48"/>
                </a:lnTo>
                <a:lnTo>
                  <a:pt x="37" y="49"/>
                </a:lnTo>
                <a:lnTo>
                  <a:pt x="30" y="49"/>
                </a:lnTo>
                <a:lnTo>
                  <a:pt x="25" y="49"/>
                </a:lnTo>
                <a:lnTo>
                  <a:pt x="19" y="48"/>
                </a:lnTo>
                <a:lnTo>
                  <a:pt x="15" y="45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6"/>
                </a:lnTo>
                <a:lnTo>
                  <a:pt x="2" y="21"/>
                </a:lnTo>
                <a:lnTo>
                  <a:pt x="3" y="16"/>
                </a:lnTo>
                <a:lnTo>
                  <a:pt x="6" y="12"/>
                </a:lnTo>
                <a:lnTo>
                  <a:pt x="9" y="8"/>
                </a:lnTo>
                <a:lnTo>
                  <a:pt x="15" y="5"/>
                </a:lnTo>
                <a:lnTo>
                  <a:pt x="19" y="2"/>
                </a:lnTo>
                <a:lnTo>
                  <a:pt x="25" y="2"/>
                </a:lnTo>
                <a:lnTo>
                  <a:pt x="30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81" name="Freeform 593"/>
          <p:cNvSpPr>
            <a:spLocks/>
          </p:cNvSpPr>
          <p:nvPr/>
        </p:nvSpPr>
        <p:spPr bwMode="auto">
          <a:xfrm>
            <a:off x="2824163" y="3240088"/>
            <a:ext cx="71437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2"/>
                </a:lnTo>
                <a:lnTo>
                  <a:pt x="43" y="2"/>
                </a:lnTo>
                <a:lnTo>
                  <a:pt x="47" y="5"/>
                </a:lnTo>
                <a:lnTo>
                  <a:pt x="51" y="8"/>
                </a:lnTo>
                <a:lnTo>
                  <a:pt x="56" y="12"/>
                </a:lnTo>
                <a:lnTo>
                  <a:pt x="59" y="16"/>
                </a:lnTo>
                <a:lnTo>
                  <a:pt x="60" y="21"/>
                </a:lnTo>
                <a:lnTo>
                  <a:pt x="61" y="26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1" y="43"/>
                </a:lnTo>
                <a:lnTo>
                  <a:pt x="47" y="45"/>
                </a:lnTo>
                <a:lnTo>
                  <a:pt x="43" y="48"/>
                </a:lnTo>
                <a:lnTo>
                  <a:pt x="37" y="49"/>
                </a:lnTo>
                <a:lnTo>
                  <a:pt x="30" y="49"/>
                </a:lnTo>
                <a:lnTo>
                  <a:pt x="25" y="49"/>
                </a:lnTo>
                <a:lnTo>
                  <a:pt x="19" y="48"/>
                </a:lnTo>
                <a:lnTo>
                  <a:pt x="15" y="45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6"/>
                </a:lnTo>
                <a:lnTo>
                  <a:pt x="2" y="21"/>
                </a:lnTo>
                <a:lnTo>
                  <a:pt x="3" y="16"/>
                </a:lnTo>
                <a:lnTo>
                  <a:pt x="6" y="12"/>
                </a:lnTo>
                <a:lnTo>
                  <a:pt x="9" y="8"/>
                </a:lnTo>
                <a:lnTo>
                  <a:pt x="15" y="5"/>
                </a:lnTo>
                <a:lnTo>
                  <a:pt x="19" y="2"/>
                </a:lnTo>
                <a:lnTo>
                  <a:pt x="25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82" name="Freeform 594"/>
          <p:cNvSpPr>
            <a:spLocks/>
          </p:cNvSpPr>
          <p:nvPr/>
        </p:nvSpPr>
        <p:spPr bwMode="auto">
          <a:xfrm>
            <a:off x="2844800" y="3181350"/>
            <a:ext cx="65088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5"/>
                </a:lnTo>
                <a:lnTo>
                  <a:pt x="52" y="7"/>
                </a:lnTo>
                <a:lnTo>
                  <a:pt x="54" y="12"/>
                </a:lnTo>
                <a:lnTo>
                  <a:pt x="57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4"/>
                </a:lnTo>
                <a:lnTo>
                  <a:pt x="54" y="38"/>
                </a:lnTo>
                <a:lnTo>
                  <a:pt x="52" y="42"/>
                </a:lnTo>
                <a:lnTo>
                  <a:pt x="47" y="45"/>
                </a:lnTo>
                <a:lnTo>
                  <a:pt x="42" y="48"/>
                </a:lnTo>
                <a:lnTo>
                  <a:pt x="36" y="48"/>
                </a:lnTo>
                <a:lnTo>
                  <a:pt x="30" y="49"/>
                </a:lnTo>
                <a:lnTo>
                  <a:pt x="25" y="48"/>
                </a:lnTo>
                <a:lnTo>
                  <a:pt x="19" y="48"/>
                </a:lnTo>
                <a:lnTo>
                  <a:pt x="13" y="45"/>
                </a:lnTo>
                <a:lnTo>
                  <a:pt x="9" y="42"/>
                </a:lnTo>
                <a:lnTo>
                  <a:pt x="5" y="38"/>
                </a:lnTo>
                <a:lnTo>
                  <a:pt x="2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5" y="12"/>
                </a:lnTo>
                <a:lnTo>
                  <a:pt x="9" y="7"/>
                </a:lnTo>
                <a:lnTo>
                  <a:pt x="13" y="5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83" name="Freeform 595"/>
          <p:cNvSpPr>
            <a:spLocks/>
          </p:cNvSpPr>
          <p:nvPr/>
        </p:nvSpPr>
        <p:spPr bwMode="auto">
          <a:xfrm>
            <a:off x="2844800" y="3181350"/>
            <a:ext cx="65088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5"/>
                </a:lnTo>
                <a:lnTo>
                  <a:pt x="52" y="7"/>
                </a:lnTo>
                <a:lnTo>
                  <a:pt x="54" y="12"/>
                </a:lnTo>
                <a:lnTo>
                  <a:pt x="57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4"/>
                </a:lnTo>
                <a:lnTo>
                  <a:pt x="54" y="38"/>
                </a:lnTo>
                <a:lnTo>
                  <a:pt x="52" y="42"/>
                </a:lnTo>
                <a:lnTo>
                  <a:pt x="47" y="45"/>
                </a:lnTo>
                <a:lnTo>
                  <a:pt x="42" y="48"/>
                </a:lnTo>
                <a:lnTo>
                  <a:pt x="36" y="48"/>
                </a:lnTo>
                <a:lnTo>
                  <a:pt x="30" y="49"/>
                </a:lnTo>
                <a:lnTo>
                  <a:pt x="25" y="48"/>
                </a:lnTo>
                <a:lnTo>
                  <a:pt x="19" y="48"/>
                </a:lnTo>
                <a:lnTo>
                  <a:pt x="13" y="45"/>
                </a:lnTo>
                <a:lnTo>
                  <a:pt x="9" y="42"/>
                </a:lnTo>
                <a:lnTo>
                  <a:pt x="5" y="38"/>
                </a:lnTo>
                <a:lnTo>
                  <a:pt x="2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5" y="12"/>
                </a:lnTo>
                <a:lnTo>
                  <a:pt x="9" y="7"/>
                </a:lnTo>
                <a:lnTo>
                  <a:pt x="13" y="5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84" name="Freeform 596"/>
          <p:cNvSpPr>
            <a:spLocks/>
          </p:cNvSpPr>
          <p:nvPr/>
        </p:nvSpPr>
        <p:spPr bwMode="auto">
          <a:xfrm>
            <a:off x="2887663" y="3121025"/>
            <a:ext cx="66675" cy="53975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58" y="21"/>
                </a:lnTo>
                <a:lnTo>
                  <a:pt x="59" y="26"/>
                </a:lnTo>
                <a:lnTo>
                  <a:pt x="58" y="30"/>
                </a:lnTo>
                <a:lnTo>
                  <a:pt x="57" y="35"/>
                </a:lnTo>
                <a:lnTo>
                  <a:pt x="54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2" y="49"/>
                </a:lnTo>
                <a:lnTo>
                  <a:pt x="17" y="48"/>
                </a:lnTo>
                <a:lnTo>
                  <a:pt x="13" y="46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7" y="3"/>
                </a:lnTo>
                <a:lnTo>
                  <a:pt x="22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85" name="Freeform 597"/>
          <p:cNvSpPr>
            <a:spLocks/>
          </p:cNvSpPr>
          <p:nvPr/>
        </p:nvSpPr>
        <p:spPr bwMode="auto">
          <a:xfrm>
            <a:off x="2887663" y="3121025"/>
            <a:ext cx="66675" cy="53975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58" y="21"/>
                </a:lnTo>
                <a:lnTo>
                  <a:pt x="59" y="26"/>
                </a:lnTo>
                <a:lnTo>
                  <a:pt x="58" y="30"/>
                </a:lnTo>
                <a:lnTo>
                  <a:pt x="57" y="35"/>
                </a:lnTo>
                <a:lnTo>
                  <a:pt x="54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2" y="49"/>
                </a:lnTo>
                <a:lnTo>
                  <a:pt x="17" y="48"/>
                </a:lnTo>
                <a:lnTo>
                  <a:pt x="13" y="46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7" y="3"/>
                </a:lnTo>
                <a:lnTo>
                  <a:pt x="22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86" name="Freeform 598"/>
          <p:cNvSpPr>
            <a:spLocks/>
          </p:cNvSpPr>
          <p:nvPr/>
        </p:nvSpPr>
        <p:spPr bwMode="auto">
          <a:xfrm>
            <a:off x="2941638" y="3078163"/>
            <a:ext cx="66675" cy="53975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7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5" y="10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7" y="48"/>
                </a:lnTo>
                <a:lnTo>
                  <a:pt x="30" y="48"/>
                </a:lnTo>
                <a:lnTo>
                  <a:pt x="24" y="48"/>
                </a:lnTo>
                <a:lnTo>
                  <a:pt x="18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0"/>
                </a:lnTo>
                <a:lnTo>
                  <a:pt x="9" y="7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8F9E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87" name="Freeform 599"/>
          <p:cNvSpPr>
            <a:spLocks/>
          </p:cNvSpPr>
          <p:nvPr/>
        </p:nvSpPr>
        <p:spPr bwMode="auto">
          <a:xfrm>
            <a:off x="2941638" y="3078163"/>
            <a:ext cx="66675" cy="53975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7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5" y="10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7" y="48"/>
                </a:lnTo>
                <a:lnTo>
                  <a:pt x="30" y="48"/>
                </a:lnTo>
                <a:lnTo>
                  <a:pt x="24" y="48"/>
                </a:lnTo>
                <a:lnTo>
                  <a:pt x="18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0"/>
                </a:lnTo>
                <a:lnTo>
                  <a:pt x="9" y="7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88" name="Freeform 600"/>
          <p:cNvSpPr>
            <a:spLocks/>
          </p:cNvSpPr>
          <p:nvPr/>
        </p:nvSpPr>
        <p:spPr bwMode="auto">
          <a:xfrm>
            <a:off x="3003550" y="3044825"/>
            <a:ext cx="65088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1"/>
                </a:lnTo>
                <a:lnTo>
                  <a:pt x="43" y="3"/>
                </a:lnTo>
                <a:lnTo>
                  <a:pt x="47" y="4"/>
                </a:lnTo>
                <a:lnTo>
                  <a:pt x="52" y="8"/>
                </a:lnTo>
                <a:lnTo>
                  <a:pt x="55" y="11"/>
                </a:lnTo>
                <a:lnTo>
                  <a:pt x="58" y="15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4"/>
                </a:lnTo>
                <a:lnTo>
                  <a:pt x="55" y="38"/>
                </a:lnTo>
                <a:lnTo>
                  <a:pt x="52" y="42"/>
                </a:lnTo>
                <a:lnTo>
                  <a:pt x="47" y="45"/>
                </a:lnTo>
                <a:lnTo>
                  <a:pt x="43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5"/>
                </a:lnTo>
                <a:lnTo>
                  <a:pt x="10" y="42"/>
                </a:lnTo>
                <a:lnTo>
                  <a:pt x="6" y="38"/>
                </a:lnTo>
                <a:lnTo>
                  <a:pt x="3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3" y="15"/>
                </a:lnTo>
                <a:lnTo>
                  <a:pt x="6" y="11"/>
                </a:lnTo>
                <a:lnTo>
                  <a:pt x="10" y="8"/>
                </a:lnTo>
                <a:lnTo>
                  <a:pt x="14" y="4"/>
                </a:lnTo>
                <a:lnTo>
                  <a:pt x="18" y="3"/>
                </a:lnTo>
                <a:lnTo>
                  <a:pt x="24" y="1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89" name="Freeform 601"/>
          <p:cNvSpPr>
            <a:spLocks/>
          </p:cNvSpPr>
          <p:nvPr/>
        </p:nvSpPr>
        <p:spPr bwMode="auto">
          <a:xfrm>
            <a:off x="3003550" y="3044825"/>
            <a:ext cx="65088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1"/>
                </a:lnTo>
                <a:lnTo>
                  <a:pt x="43" y="3"/>
                </a:lnTo>
                <a:lnTo>
                  <a:pt x="47" y="4"/>
                </a:lnTo>
                <a:lnTo>
                  <a:pt x="52" y="8"/>
                </a:lnTo>
                <a:lnTo>
                  <a:pt x="55" y="11"/>
                </a:lnTo>
                <a:lnTo>
                  <a:pt x="58" y="15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4"/>
                </a:lnTo>
                <a:lnTo>
                  <a:pt x="55" y="38"/>
                </a:lnTo>
                <a:lnTo>
                  <a:pt x="52" y="42"/>
                </a:lnTo>
                <a:lnTo>
                  <a:pt x="47" y="45"/>
                </a:lnTo>
                <a:lnTo>
                  <a:pt x="43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5"/>
                </a:lnTo>
                <a:lnTo>
                  <a:pt x="10" y="42"/>
                </a:lnTo>
                <a:lnTo>
                  <a:pt x="6" y="38"/>
                </a:lnTo>
                <a:lnTo>
                  <a:pt x="3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3" y="15"/>
                </a:lnTo>
                <a:lnTo>
                  <a:pt x="6" y="11"/>
                </a:lnTo>
                <a:lnTo>
                  <a:pt x="10" y="8"/>
                </a:lnTo>
                <a:lnTo>
                  <a:pt x="14" y="4"/>
                </a:lnTo>
                <a:lnTo>
                  <a:pt x="18" y="3"/>
                </a:lnTo>
                <a:lnTo>
                  <a:pt x="24" y="1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90" name="Freeform 602"/>
          <p:cNvSpPr>
            <a:spLocks/>
          </p:cNvSpPr>
          <p:nvPr/>
        </p:nvSpPr>
        <p:spPr bwMode="auto">
          <a:xfrm>
            <a:off x="3059113" y="3022600"/>
            <a:ext cx="63500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7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4"/>
                </a:lnTo>
                <a:lnTo>
                  <a:pt x="8" y="41"/>
                </a:lnTo>
                <a:lnTo>
                  <a:pt x="5" y="38"/>
                </a:lnTo>
                <a:lnTo>
                  <a:pt x="2" y="33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11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91" name="Freeform 603"/>
          <p:cNvSpPr>
            <a:spLocks/>
          </p:cNvSpPr>
          <p:nvPr/>
        </p:nvSpPr>
        <p:spPr bwMode="auto">
          <a:xfrm>
            <a:off x="3059113" y="3022600"/>
            <a:ext cx="63500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7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4"/>
                </a:lnTo>
                <a:lnTo>
                  <a:pt x="8" y="41"/>
                </a:lnTo>
                <a:lnTo>
                  <a:pt x="5" y="38"/>
                </a:lnTo>
                <a:lnTo>
                  <a:pt x="2" y="33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11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92" name="Freeform 604"/>
          <p:cNvSpPr>
            <a:spLocks/>
          </p:cNvSpPr>
          <p:nvPr/>
        </p:nvSpPr>
        <p:spPr bwMode="auto">
          <a:xfrm>
            <a:off x="3138488" y="3025775"/>
            <a:ext cx="65087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3"/>
                </a:lnTo>
                <a:lnTo>
                  <a:pt x="51" y="7"/>
                </a:lnTo>
                <a:lnTo>
                  <a:pt x="55" y="11"/>
                </a:lnTo>
                <a:lnTo>
                  <a:pt x="56" y="15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6" y="33"/>
                </a:lnTo>
                <a:lnTo>
                  <a:pt x="55" y="38"/>
                </a:lnTo>
                <a:lnTo>
                  <a:pt x="51" y="41"/>
                </a:lnTo>
                <a:lnTo>
                  <a:pt x="46" y="45"/>
                </a:lnTo>
                <a:lnTo>
                  <a:pt x="41" y="46"/>
                </a:lnTo>
                <a:lnTo>
                  <a:pt x="35" y="48"/>
                </a:lnTo>
                <a:lnTo>
                  <a:pt x="29" y="49"/>
                </a:lnTo>
                <a:lnTo>
                  <a:pt x="24" y="48"/>
                </a:lnTo>
                <a:lnTo>
                  <a:pt x="18" y="46"/>
                </a:lnTo>
                <a:lnTo>
                  <a:pt x="12" y="45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1"/>
                </a:lnTo>
                <a:lnTo>
                  <a:pt x="8" y="7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93" name="Freeform 605"/>
          <p:cNvSpPr>
            <a:spLocks/>
          </p:cNvSpPr>
          <p:nvPr/>
        </p:nvSpPr>
        <p:spPr bwMode="auto">
          <a:xfrm>
            <a:off x="3138488" y="3025775"/>
            <a:ext cx="65087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3"/>
                </a:lnTo>
                <a:lnTo>
                  <a:pt x="51" y="7"/>
                </a:lnTo>
                <a:lnTo>
                  <a:pt x="55" y="11"/>
                </a:lnTo>
                <a:lnTo>
                  <a:pt x="56" y="15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6" y="33"/>
                </a:lnTo>
                <a:lnTo>
                  <a:pt x="55" y="38"/>
                </a:lnTo>
                <a:lnTo>
                  <a:pt x="51" y="41"/>
                </a:lnTo>
                <a:lnTo>
                  <a:pt x="46" y="45"/>
                </a:lnTo>
                <a:lnTo>
                  <a:pt x="41" y="46"/>
                </a:lnTo>
                <a:lnTo>
                  <a:pt x="35" y="48"/>
                </a:lnTo>
                <a:lnTo>
                  <a:pt x="29" y="49"/>
                </a:lnTo>
                <a:lnTo>
                  <a:pt x="24" y="48"/>
                </a:lnTo>
                <a:lnTo>
                  <a:pt x="18" y="46"/>
                </a:lnTo>
                <a:lnTo>
                  <a:pt x="12" y="45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1"/>
                </a:lnTo>
                <a:lnTo>
                  <a:pt x="8" y="7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solidFill>
            <a:srgbClr val="969696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94" name="Freeform 606"/>
          <p:cNvSpPr>
            <a:spLocks/>
          </p:cNvSpPr>
          <p:nvPr/>
        </p:nvSpPr>
        <p:spPr bwMode="auto">
          <a:xfrm>
            <a:off x="3190875" y="3052763"/>
            <a:ext cx="68263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19"/>
                </a:lnTo>
                <a:lnTo>
                  <a:pt x="61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8" y="43"/>
                </a:lnTo>
                <a:lnTo>
                  <a:pt x="6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19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95" name="Freeform 607"/>
          <p:cNvSpPr>
            <a:spLocks/>
          </p:cNvSpPr>
          <p:nvPr/>
        </p:nvSpPr>
        <p:spPr bwMode="auto">
          <a:xfrm>
            <a:off x="3190875" y="3052763"/>
            <a:ext cx="68263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19"/>
                </a:lnTo>
                <a:lnTo>
                  <a:pt x="61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8" y="43"/>
                </a:lnTo>
                <a:lnTo>
                  <a:pt x="6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19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96" name="Freeform 608"/>
          <p:cNvSpPr>
            <a:spLocks/>
          </p:cNvSpPr>
          <p:nvPr/>
        </p:nvSpPr>
        <p:spPr bwMode="auto">
          <a:xfrm>
            <a:off x="3243263" y="3084513"/>
            <a:ext cx="65087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6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6"/>
                </a:lnTo>
                <a:lnTo>
                  <a:pt x="8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3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97" name="Freeform 609"/>
          <p:cNvSpPr>
            <a:spLocks/>
          </p:cNvSpPr>
          <p:nvPr/>
        </p:nvSpPr>
        <p:spPr bwMode="auto">
          <a:xfrm>
            <a:off x="3243263" y="3084513"/>
            <a:ext cx="65087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6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6"/>
                </a:lnTo>
                <a:lnTo>
                  <a:pt x="8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3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98" name="Freeform 610"/>
          <p:cNvSpPr>
            <a:spLocks/>
          </p:cNvSpPr>
          <p:nvPr/>
        </p:nvSpPr>
        <p:spPr bwMode="auto">
          <a:xfrm>
            <a:off x="3279775" y="3132138"/>
            <a:ext cx="65088" cy="49212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2147483647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2147483647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29" y="0"/>
                </a:moveTo>
                <a:lnTo>
                  <a:pt x="35" y="1"/>
                </a:lnTo>
                <a:lnTo>
                  <a:pt x="41" y="1"/>
                </a:lnTo>
                <a:lnTo>
                  <a:pt x="46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6" y="44"/>
                </a:lnTo>
                <a:lnTo>
                  <a:pt x="41" y="47"/>
                </a:lnTo>
                <a:lnTo>
                  <a:pt x="35" y="48"/>
                </a:lnTo>
                <a:lnTo>
                  <a:pt x="29" y="48"/>
                </a:lnTo>
                <a:lnTo>
                  <a:pt x="24" y="48"/>
                </a:lnTo>
                <a:lnTo>
                  <a:pt x="18" y="47"/>
                </a:lnTo>
                <a:lnTo>
                  <a:pt x="12" y="44"/>
                </a:lnTo>
                <a:lnTo>
                  <a:pt x="8" y="42"/>
                </a:lnTo>
                <a:lnTo>
                  <a:pt x="5" y="37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5" y="11"/>
                </a:lnTo>
                <a:lnTo>
                  <a:pt x="8" y="7"/>
                </a:lnTo>
                <a:lnTo>
                  <a:pt x="12" y="4"/>
                </a:lnTo>
                <a:lnTo>
                  <a:pt x="18" y="1"/>
                </a:lnTo>
                <a:lnTo>
                  <a:pt x="24" y="1"/>
                </a:lnTo>
                <a:lnTo>
                  <a:pt x="29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899" name="Freeform 611"/>
          <p:cNvSpPr>
            <a:spLocks/>
          </p:cNvSpPr>
          <p:nvPr/>
        </p:nvSpPr>
        <p:spPr bwMode="auto">
          <a:xfrm>
            <a:off x="3279775" y="3132138"/>
            <a:ext cx="65088" cy="49212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2147483647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2147483647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29" y="0"/>
                </a:moveTo>
                <a:lnTo>
                  <a:pt x="35" y="1"/>
                </a:lnTo>
                <a:lnTo>
                  <a:pt x="41" y="1"/>
                </a:lnTo>
                <a:lnTo>
                  <a:pt x="46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6" y="44"/>
                </a:lnTo>
                <a:lnTo>
                  <a:pt x="41" y="47"/>
                </a:lnTo>
                <a:lnTo>
                  <a:pt x="35" y="48"/>
                </a:lnTo>
                <a:lnTo>
                  <a:pt x="29" y="48"/>
                </a:lnTo>
                <a:lnTo>
                  <a:pt x="24" y="48"/>
                </a:lnTo>
                <a:lnTo>
                  <a:pt x="18" y="47"/>
                </a:lnTo>
                <a:lnTo>
                  <a:pt x="12" y="44"/>
                </a:lnTo>
                <a:lnTo>
                  <a:pt x="8" y="42"/>
                </a:lnTo>
                <a:lnTo>
                  <a:pt x="5" y="37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5" y="11"/>
                </a:lnTo>
                <a:lnTo>
                  <a:pt x="8" y="7"/>
                </a:lnTo>
                <a:lnTo>
                  <a:pt x="12" y="4"/>
                </a:lnTo>
                <a:lnTo>
                  <a:pt x="18" y="1"/>
                </a:lnTo>
                <a:lnTo>
                  <a:pt x="24" y="1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00" name="Freeform 612"/>
          <p:cNvSpPr>
            <a:spLocks/>
          </p:cNvSpPr>
          <p:nvPr/>
        </p:nvSpPr>
        <p:spPr bwMode="auto">
          <a:xfrm>
            <a:off x="3308350" y="3181350"/>
            <a:ext cx="68263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6" y="0"/>
                </a:lnTo>
                <a:lnTo>
                  <a:pt x="42" y="2"/>
                </a:lnTo>
                <a:lnTo>
                  <a:pt x="46" y="5"/>
                </a:lnTo>
                <a:lnTo>
                  <a:pt x="51" y="7"/>
                </a:lnTo>
                <a:lnTo>
                  <a:pt x="55" y="12"/>
                </a:lnTo>
                <a:lnTo>
                  <a:pt x="58" y="15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4"/>
                </a:lnTo>
                <a:lnTo>
                  <a:pt x="55" y="38"/>
                </a:lnTo>
                <a:lnTo>
                  <a:pt x="51" y="42"/>
                </a:lnTo>
                <a:lnTo>
                  <a:pt x="46" y="45"/>
                </a:lnTo>
                <a:lnTo>
                  <a:pt x="42" y="48"/>
                </a:lnTo>
                <a:lnTo>
                  <a:pt x="36" y="48"/>
                </a:lnTo>
                <a:lnTo>
                  <a:pt x="29" y="49"/>
                </a:lnTo>
                <a:lnTo>
                  <a:pt x="24" y="48"/>
                </a:lnTo>
                <a:lnTo>
                  <a:pt x="18" y="48"/>
                </a:lnTo>
                <a:lnTo>
                  <a:pt x="12" y="45"/>
                </a:lnTo>
                <a:lnTo>
                  <a:pt x="8" y="42"/>
                </a:lnTo>
                <a:lnTo>
                  <a:pt x="5" y="38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2" y="15"/>
                </a:lnTo>
                <a:lnTo>
                  <a:pt x="5" y="12"/>
                </a:lnTo>
                <a:lnTo>
                  <a:pt x="8" y="7"/>
                </a:lnTo>
                <a:lnTo>
                  <a:pt x="12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01" name="Freeform 613"/>
          <p:cNvSpPr>
            <a:spLocks/>
          </p:cNvSpPr>
          <p:nvPr/>
        </p:nvSpPr>
        <p:spPr bwMode="auto">
          <a:xfrm>
            <a:off x="3308350" y="3181350"/>
            <a:ext cx="68263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6" y="0"/>
                </a:lnTo>
                <a:lnTo>
                  <a:pt x="42" y="2"/>
                </a:lnTo>
                <a:lnTo>
                  <a:pt x="46" y="5"/>
                </a:lnTo>
                <a:lnTo>
                  <a:pt x="51" y="7"/>
                </a:lnTo>
                <a:lnTo>
                  <a:pt x="55" y="12"/>
                </a:lnTo>
                <a:lnTo>
                  <a:pt x="58" y="15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4"/>
                </a:lnTo>
                <a:lnTo>
                  <a:pt x="55" y="38"/>
                </a:lnTo>
                <a:lnTo>
                  <a:pt x="51" y="42"/>
                </a:lnTo>
                <a:lnTo>
                  <a:pt x="46" y="45"/>
                </a:lnTo>
                <a:lnTo>
                  <a:pt x="42" y="48"/>
                </a:lnTo>
                <a:lnTo>
                  <a:pt x="36" y="48"/>
                </a:lnTo>
                <a:lnTo>
                  <a:pt x="29" y="49"/>
                </a:lnTo>
                <a:lnTo>
                  <a:pt x="24" y="48"/>
                </a:lnTo>
                <a:lnTo>
                  <a:pt x="18" y="48"/>
                </a:lnTo>
                <a:lnTo>
                  <a:pt x="12" y="45"/>
                </a:lnTo>
                <a:lnTo>
                  <a:pt x="8" y="42"/>
                </a:lnTo>
                <a:lnTo>
                  <a:pt x="5" y="38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2" y="15"/>
                </a:lnTo>
                <a:lnTo>
                  <a:pt x="5" y="12"/>
                </a:lnTo>
                <a:lnTo>
                  <a:pt x="8" y="7"/>
                </a:lnTo>
                <a:lnTo>
                  <a:pt x="12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02" name="Freeform 614"/>
          <p:cNvSpPr>
            <a:spLocks/>
          </p:cNvSpPr>
          <p:nvPr/>
        </p:nvSpPr>
        <p:spPr bwMode="auto">
          <a:xfrm>
            <a:off x="3336925" y="3260725"/>
            <a:ext cx="69850" cy="52388"/>
          </a:xfrm>
          <a:custGeom>
            <a:avLst/>
            <a:gdLst>
              <a:gd name="T0" fmla="*/ 2147483647 w 62"/>
              <a:gd name="T1" fmla="*/ 0 h 49"/>
              <a:gd name="T2" fmla="*/ 2147483647 w 62"/>
              <a:gd name="T3" fmla="*/ 0 h 49"/>
              <a:gd name="T4" fmla="*/ 2147483647 w 62"/>
              <a:gd name="T5" fmla="*/ 2147483647 h 49"/>
              <a:gd name="T6" fmla="*/ 2147483647 w 62"/>
              <a:gd name="T7" fmla="*/ 2147483647 h 49"/>
              <a:gd name="T8" fmla="*/ 2147483647 w 62"/>
              <a:gd name="T9" fmla="*/ 2147483647 h 49"/>
              <a:gd name="T10" fmla="*/ 2147483647 w 62"/>
              <a:gd name="T11" fmla="*/ 2147483647 h 49"/>
              <a:gd name="T12" fmla="*/ 2147483647 w 62"/>
              <a:gd name="T13" fmla="*/ 2147483647 h 49"/>
              <a:gd name="T14" fmla="*/ 2147483647 w 62"/>
              <a:gd name="T15" fmla="*/ 2147483647 h 49"/>
              <a:gd name="T16" fmla="*/ 2147483647 w 62"/>
              <a:gd name="T17" fmla="*/ 2147483647 h 49"/>
              <a:gd name="T18" fmla="*/ 2147483647 w 62"/>
              <a:gd name="T19" fmla="*/ 2147483647 h 49"/>
              <a:gd name="T20" fmla="*/ 2147483647 w 62"/>
              <a:gd name="T21" fmla="*/ 2147483647 h 49"/>
              <a:gd name="T22" fmla="*/ 2147483647 w 62"/>
              <a:gd name="T23" fmla="*/ 2147483647 h 49"/>
              <a:gd name="T24" fmla="*/ 2147483647 w 62"/>
              <a:gd name="T25" fmla="*/ 2147483647 h 49"/>
              <a:gd name="T26" fmla="*/ 2147483647 w 62"/>
              <a:gd name="T27" fmla="*/ 2147483647 h 49"/>
              <a:gd name="T28" fmla="*/ 2147483647 w 62"/>
              <a:gd name="T29" fmla="*/ 2147483647 h 49"/>
              <a:gd name="T30" fmla="*/ 2147483647 w 62"/>
              <a:gd name="T31" fmla="*/ 2147483647 h 49"/>
              <a:gd name="T32" fmla="*/ 2147483647 w 62"/>
              <a:gd name="T33" fmla="*/ 2147483647 h 49"/>
              <a:gd name="T34" fmla="*/ 2147483647 w 62"/>
              <a:gd name="T35" fmla="*/ 2147483647 h 49"/>
              <a:gd name="T36" fmla="*/ 2147483647 w 62"/>
              <a:gd name="T37" fmla="*/ 2147483647 h 49"/>
              <a:gd name="T38" fmla="*/ 2147483647 w 62"/>
              <a:gd name="T39" fmla="*/ 2147483647 h 49"/>
              <a:gd name="T40" fmla="*/ 2147483647 w 62"/>
              <a:gd name="T41" fmla="*/ 2147483647 h 49"/>
              <a:gd name="T42" fmla="*/ 2147483647 w 62"/>
              <a:gd name="T43" fmla="*/ 2147483647 h 49"/>
              <a:gd name="T44" fmla="*/ 2147483647 w 62"/>
              <a:gd name="T45" fmla="*/ 2147483647 h 49"/>
              <a:gd name="T46" fmla="*/ 2147483647 w 62"/>
              <a:gd name="T47" fmla="*/ 2147483647 h 49"/>
              <a:gd name="T48" fmla="*/ 0 w 62"/>
              <a:gd name="T49" fmla="*/ 2147483647 h 49"/>
              <a:gd name="T50" fmla="*/ 2147483647 w 62"/>
              <a:gd name="T51" fmla="*/ 2147483647 h 49"/>
              <a:gd name="T52" fmla="*/ 2147483647 w 62"/>
              <a:gd name="T53" fmla="*/ 2147483647 h 49"/>
              <a:gd name="T54" fmla="*/ 2147483647 w 62"/>
              <a:gd name="T55" fmla="*/ 2147483647 h 49"/>
              <a:gd name="T56" fmla="*/ 2147483647 w 62"/>
              <a:gd name="T57" fmla="*/ 2147483647 h 49"/>
              <a:gd name="T58" fmla="*/ 2147483647 w 62"/>
              <a:gd name="T59" fmla="*/ 2147483647 h 49"/>
              <a:gd name="T60" fmla="*/ 2147483647 w 62"/>
              <a:gd name="T61" fmla="*/ 2147483647 h 49"/>
              <a:gd name="T62" fmla="*/ 2147483647 w 62"/>
              <a:gd name="T63" fmla="*/ 0 h 49"/>
              <a:gd name="T64" fmla="*/ 2147483647 w 62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"/>
              <a:gd name="T100" fmla="*/ 0 h 49"/>
              <a:gd name="T101" fmla="*/ 62 w 62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4"/>
                </a:lnTo>
                <a:lnTo>
                  <a:pt x="52" y="7"/>
                </a:lnTo>
                <a:lnTo>
                  <a:pt x="56" y="11"/>
                </a:lnTo>
                <a:lnTo>
                  <a:pt x="59" y="15"/>
                </a:lnTo>
                <a:lnTo>
                  <a:pt x="60" y="19"/>
                </a:lnTo>
                <a:lnTo>
                  <a:pt x="62" y="24"/>
                </a:lnTo>
                <a:lnTo>
                  <a:pt x="60" y="29"/>
                </a:lnTo>
                <a:lnTo>
                  <a:pt x="59" y="34"/>
                </a:lnTo>
                <a:lnTo>
                  <a:pt x="56" y="38"/>
                </a:lnTo>
                <a:lnTo>
                  <a:pt x="52" y="41"/>
                </a:lnTo>
                <a:lnTo>
                  <a:pt x="47" y="45"/>
                </a:lnTo>
                <a:lnTo>
                  <a:pt x="43" y="46"/>
                </a:lnTo>
                <a:lnTo>
                  <a:pt x="37" y="48"/>
                </a:lnTo>
                <a:lnTo>
                  <a:pt x="30" y="49"/>
                </a:lnTo>
                <a:lnTo>
                  <a:pt x="25" y="48"/>
                </a:lnTo>
                <a:lnTo>
                  <a:pt x="19" y="46"/>
                </a:lnTo>
                <a:lnTo>
                  <a:pt x="15" y="45"/>
                </a:lnTo>
                <a:lnTo>
                  <a:pt x="10" y="41"/>
                </a:lnTo>
                <a:lnTo>
                  <a:pt x="6" y="38"/>
                </a:lnTo>
                <a:lnTo>
                  <a:pt x="3" y="34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5" y="4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03" name="Freeform 615"/>
          <p:cNvSpPr>
            <a:spLocks/>
          </p:cNvSpPr>
          <p:nvPr/>
        </p:nvSpPr>
        <p:spPr bwMode="auto">
          <a:xfrm>
            <a:off x="3336925" y="3260725"/>
            <a:ext cx="69850" cy="52388"/>
          </a:xfrm>
          <a:custGeom>
            <a:avLst/>
            <a:gdLst>
              <a:gd name="T0" fmla="*/ 2147483647 w 62"/>
              <a:gd name="T1" fmla="*/ 0 h 49"/>
              <a:gd name="T2" fmla="*/ 2147483647 w 62"/>
              <a:gd name="T3" fmla="*/ 0 h 49"/>
              <a:gd name="T4" fmla="*/ 2147483647 w 62"/>
              <a:gd name="T5" fmla="*/ 2147483647 h 49"/>
              <a:gd name="T6" fmla="*/ 2147483647 w 62"/>
              <a:gd name="T7" fmla="*/ 2147483647 h 49"/>
              <a:gd name="T8" fmla="*/ 2147483647 w 62"/>
              <a:gd name="T9" fmla="*/ 2147483647 h 49"/>
              <a:gd name="T10" fmla="*/ 2147483647 w 62"/>
              <a:gd name="T11" fmla="*/ 2147483647 h 49"/>
              <a:gd name="T12" fmla="*/ 2147483647 w 62"/>
              <a:gd name="T13" fmla="*/ 2147483647 h 49"/>
              <a:gd name="T14" fmla="*/ 2147483647 w 62"/>
              <a:gd name="T15" fmla="*/ 2147483647 h 49"/>
              <a:gd name="T16" fmla="*/ 2147483647 w 62"/>
              <a:gd name="T17" fmla="*/ 2147483647 h 49"/>
              <a:gd name="T18" fmla="*/ 2147483647 w 62"/>
              <a:gd name="T19" fmla="*/ 2147483647 h 49"/>
              <a:gd name="T20" fmla="*/ 2147483647 w 62"/>
              <a:gd name="T21" fmla="*/ 2147483647 h 49"/>
              <a:gd name="T22" fmla="*/ 2147483647 w 62"/>
              <a:gd name="T23" fmla="*/ 2147483647 h 49"/>
              <a:gd name="T24" fmla="*/ 2147483647 w 62"/>
              <a:gd name="T25" fmla="*/ 2147483647 h 49"/>
              <a:gd name="T26" fmla="*/ 2147483647 w 62"/>
              <a:gd name="T27" fmla="*/ 2147483647 h 49"/>
              <a:gd name="T28" fmla="*/ 2147483647 w 62"/>
              <a:gd name="T29" fmla="*/ 2147483647 h 49"/>
              <a:gd name="T30" fmla="*/ 2147483647 w 62"/>
              <a:gd name="T31" fmla="*/ 2147483647 h 49"/>
              <a:gd name="T32" fmla="*/ 2147483647 w 62"/>
              <a:gd name="T33" fmla="*/ 2147483647 h 49"/>
              <a:gd name="T34" fmla="*/ 2147483647 w 62"/>
              <a:gd name="T35" fmla="*/ 2147483647 h 49"/>
              <a:gd name="T36" fmla="*/ 2147483647 w 62"/>
              <a:gd name="T37" fmla="*/ 2147483647 h 49"/>
              <a:gd name="T38" fmla="*/ 2147483647 w 62"/>
              <a:gd name="T39" fmla="*/ 2147483647 h 49"/>
              <a:gd name="T40" fmla="*/ 2147483647 w 62"/>
              <a:gd name="T41" fmla="*/ 2147483647 h 49"/>
              <a:gd name="T42" fmla="*/ 2147483647 w 62"/>
              <a:gd name="T43" fmla="*/ 2147483647 h 49"/>
              <a:gd name="T44" fmla="*/ 2147483647 w 62"/>
              <a:gd name="T45" fmla="*/ 2147483647 h 49"/>
              <a:gd name="T46" fmla="*/ 2147483647 w 62"/>
              <a:gd name="T47" fmla="*/ 2147483647 h 49"/>
              <a:gd name="T48" fmla="*/ 0 w 62"/>
              <a:gd name="T49" fmla="*/ 2147483647 h 49"/>
              <a:gd name="T50" fmla="*/ 2147483647 w 62"/>
              <a:gd name="T51" fmla="*/ 2147483647 h 49"/>
              <a:gd name="T52" fmla="*/ 2147483647 w 62"/>
              <a:gd name="T53" fmla="*/ 2147483647 h 49"/>
              <a:gd name="T54" fmla="*/ 2147483647 w 62"/>
              <a:gd name="T55" fmla="*/ 2147483647 h 49"/>
              <a:gd name="T56" fmla="*/ 2147483647 w 62"/>
              <a:gd name="T57" fmla="*/ 2147483647 h 49"/>
              <a:gd name="T58" fmla="*/ 2147483647 w 62"/>
              <a:gd name="T59" fmla="*/ 2147483647 h 49"/>
              <a:gd name="T60" fmla="*/ 2147483647 w 62"/>
              <a:gd name="T61" fmla="*/ 2147483647 h 49"/>
              <a:gd name="T62" fmla="*/ 2147483647 w 62"/>
              <a:gd name="T63" fmla="*/ 0 h 49"/>
              <a:gd name="T64" fmla="*/ 2147483647 w 62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"/>
              <a:gd name="T100" fmla="*/ 0 h 49"/>
              <a:gd name="T101" fmla="*/ 62 w 62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4"/>
                </a:lnTo>
                <a:lnTo>
                  <a:pt x="52" y="7"/>
                </a:lnTo>
                <a:lnTo>
                  <a:pt x="56" y="11"/>
                </a:lnTo>
                <a:lnTo>
                  <a:pt x="59" y="15"/>
                </a:lnTo>
                <a:lnTo>
                  <a:pt x="60" y="19"/>
                </a:lnTo>
                <a:lnTo>
                  <a:pt x="62" y="24"/>
                </a:lnTo>
                <a:lnTo>
                  <a:pt x="60" y="29"/>
                </a:lnTo>
                <a:lnTo>
                  <a:pt x="59" y="34"/>
                </a:lnTo>
                <a:lnTo>
                  <a:pt x="56" y="38"/>
                </a:lnTo>
                <a:lnTo>
                  <a:pt x="52" y="41"/>
                </a:lnTo>
                <a:lnTo>
                  <a:pt x="47" y="45"/>
                </a:lnTo>
                <a:lnTo>
                  <a:pt x="43" y="46"/>
                </a:lnTo>
                <a:lnTo>
                  <a:pt x="37" y="48"/>
                </a:lnTo>
                <a:lnTo>
                  <a:pt x="30" y="49"/>
                </a:lnTo>
                <a:lnTo>
                  <a:pt x="25" y="48"/>
                </a:lnTo>
                <a:lnTo>
                  <a:pt x="19" y="46"/>
                </a:lnTo>
                <a:lnTo>
                  <a:pt x="15" y="45"/>
                </a:lnTo>
                <a:lnTo>
                  <a:pt x="10" y="41"/>
                </a:lnTo>
                <a:lnTo>
                  <a:pt x="6" y="38"/>
                </a:lnTo>
                <a:lnTo>
                  <a:pt x="3" y="34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5" y="4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04" name="Freeform 616"/>
          <p:cNvSpPr>
            <a:spLocks/>
          </p:cNvSpPr>
          <p:nvPr/>
        </p:nvSpPr>
        <p:spPr bwMode="auto">
          <a:xfrm>
            <a:off x="3336925" y="3260725"/>
            <a:ext cx="69850" cy="52388"/>
          </a:xfrm>
          <a:custGeom>
            <a:avLst/>
            <a:gdLst>
              <a:gd name="T0" fmla="*/ 2147483647 w 62"/>
              <a:gd name="T1" fmla="*/ 0 h 49"/>
              <a:gd name="T2" fmla="*/ 2147483647 w 62"/>
              <a:gd name="T3" fmla="*/ 0 h 49"/>
              <a:gd name="T4" fmla="*/ 2147483647 w 62"/>
              <a:gd name="T5" fmla="*/ 2147483647 h 49"/>
              <a:gd name="T6" fmla="*/ 2147483647 w 62"/>
              <a:gd name="T7" fmla="*/ 2147483647 h 49"/>
              <a:gd name="T8" fmla="*/ 2147483647 w 62"/>
              <a:gd name="T9" fmla="*/ 2147483647 h 49"/>
              <a:gd name="T10" fmla="*/ 2147483647 w 62"/>
              <a:gd name="T11" fmla="*/ 2147483647 h 49"/>
              <a:gd name="T12" fmla="*/ 2147483647 w 62"/>
              <a:gd name="T13" fmla="*/ 2147483647 h 49"/>
              <a:gd name="T14" fmla="*/ 2147483647 w 62"/>
              <a:gd name="T15" fmla="*/ 2147483647 h 49"/>
              <a:gd name="T16" fmla="*/ 2147483647 w 62"/>
              <a:gd name="T17" fmla="*/ 2147483647 h 49"/>
              <a:gd name="T18" fmla="*/ 2147483647 w 62"/>
              <a:gd name="T19" fmla="*/ 2147483647 h 49"/>
              <a:gd name="T20" fmla="*/ 2147483647 w 62"/>
              <a:gd name="T21" fmla="*/ 2147483647 h 49"/>
              <a:gd name="T22" fmla="*/ 2147483647 w 62"/>
              <a:gd name="T23" fmla="*/ 2147483647 h 49"/>
              <a:gd name="T24" fmla="*/ 2147483647 w 62"/>
              <a:gd name="T25" fmla="*/ 2147483647 h 49"/>
              <a:gd name="T26" fmla="*/ 2147483647 w 62"/>
              <a:gd name="T27" fmla="*/ 2147483647 h 49"/>
              <a:gd name="T28" fmla="*/ 2147483647 w 62"/>
              <a:gd name="T29" fmla="*/ 2147483647 h 49"/>
              <a:gd name="T30" fmla="*/ 2147483647 w 62"/>
              <a:gd name="T31" fmla="*/ 2147483647 h 49"/>
              <a:gd name="T32" fmla="*/ 2147483647 w 62"/>
              <a:gd name="T33" fmla="*/ 2147483647 h 49"/>
              <a:gd name="T34" fmla="*/ 2147483647 w 62"/>
              <a:gd name="T35" fmla="*/ 2147483647 h 49"/>
              <a:gd name="T36" fmla="*/ 2147483647 w 62"/>
              <a:gd name="T37" fmla="*/ 2147483647 h 49"/>
              <a:gd name="T38" fmla="*/ 2147483647 w 62"/>
              <a:gd name="T39" fmla="*/ 2147483647 h 49"/>
              <a:gd name="T40" fmla="*/ 2147483647 w 62"/>
              <a:gd name="T41" fmla="*/ 2147483647 h 49"/>
              <a:gd name="T42" fmla="*/ 2147483647 w 62"/>
              <a:gd name="T43" fmla="*/ 2147483647 h 49"/>
              <a:gd name="T44" fmla="*/ 2147483647 w 62"/>
              <a:gd name="T45" fmla="*/ 2147483647 h 49"/>
              <a:gd name="T46" fmla="*/ 2147483647 w 62"/>
              <a:gd name="T47" fmla="*/ 2147483647 h 49"/>
              <a:gd name="T48" fmla="*/ 0 w 62"/>
              <a:gd name="T49" fmla="*/ 2147483647 h 49"/>
              <a:gd name="T50" fmla="*/ 2147483647 w 62"/>
              <a:gd name="T51" fmla="*/ 2147483647 h 49"/>
              <a:gd name="T52" fmla="*/ 2147483647 w 62"/>
              <a:gd name="T53" fmla="*/ 2147483647 h 49"/>
              <a:gd name="T54" fmla="*/ 2147483647 w 62"/>
              <a:gd name="T55" fmla="*/ 2147483647 h 49"/>
              <a:gd name="T56" fmla="*/ 2147483647 w 62"/>
              <a:gd name="T57" fmla="*/ 2147483647 h 49"/>
              <a:gd name="T58" fmla="*/ 2147483647 w 62"/>
              <a:gd name="T59" fmla="*/ 2147483647 h 49"/>
              <a:gd name="T60" fmla="*/ 2147483647 w 62"/>
              <a:gd name="T61" fmla="*/ 2147483647 h 49"/>
              <a:gd name="T62" fmla="*/ 2147483647 w 62"/>
              <a:gd name="T63" fmla="*/ 0 h 49"/>
              <a:gd name="T64" fmla="*/ 2147483647 w 62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"/>
              <a:gd name="T100" fmla="*/ 0 h 49"/>
              <a:gd name="T101" fmla="*/ 62 w 62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2" y="24"/>
                </a:lnTo>
                <a:lnTo>
                  <a:pt x="60" y="30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30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05" name="Freeform 617"/>
          <p:cNvSpPr>
            <a:spLocks/>
          </p:cNvSpPr>
          <p:nvPr/>
        </p:nvSpPr>
        <p:spPr bwMode="auto">
          <a:xfrm>
            <a:off x="3336925" y="3260725"/>
            <a:ext cx="69850" cy="52388"/>
          </a:xfrm>
          <a:custGeom>
            <a:avLst/>
            <a:gdLst>
              <a:gd name="T0" fmla="*/ 2147483647 w 62"/>
              <a:gd name="T1" fmla="*/ 0 h 49"/>
              <a:gd name="T2" fmla="*/ 2147483647 w 62"/>
              <a:gd name="T3" fmla="*/ 0 h 49"/>
              <a:gd name="T4" fmla="*/ 2147483647 w 62"/>
              <a:gd name="T5" fmla="*/ 2147483647 h 49"/>
              <a:gd name="T6" fmla="*/ 2147483647 w 62"/>
              <a:gd name="T7" fmla="*/ 2147483647 h 49"/>
              <a:gd name="T8" fmla="*/ 2147483647 w 62"/>
              <a:gd name="T9" fmla="*/ 2147483647 h 49"/>
              <a:gd name="T10" fmla="*/ 2147483647 w 62"/>
              <a:gd name="T11" fmla="*/ 2147483647 h 49"/>
              <a:gd name="T12" fmla="*/ 2147483647 w 62"/>
              <a:gd name="T13" fmla="*/ 2147483647 h 49"/>
              <a:gd name="T14" fmla="*/ 2147483647 w 62"/>
              <a:gd name="T15" fmla="*/ 2147483647 h 49"/>
              <a:gd name="T16" fmla="*/ 2147483647 w 62"/>
              <a:gd name="T17" fmla="*/ 2147483647 h 49"/>
              <a:gd name="T18" fmla="*/ 2147483647 w 62"/>
              <a:gd name="T19" fmla="*/ 2147483647 h 49"/>
              <a:gd name="T20" fmla="*/ 2147483647 w 62"/>
              <a:gd name="T21" fmla="*/ 2147483647 h 49"/>
              <a:gd name="T22" fmla="*/ 2147483647 w 62"/>
              <a:gd name="T23" fmla="*/ 2147483647 h 49"/>
              <a:gd name="T24" fmla="*/ 2147483647 w 62"/>
              <a:gd name="T25" fmla="*/ 2147483647 h 49"/>
              <a:gd name="T26" fmla="*/ 2147483647 w 62"/>
              <a:gd name="T27" fmla="*/ 2147483647 h 49"/>
              <a:gd name="T28" fmla="*/ 2147483647 w 62"/>
              <a:gd name="T29" fmla="*/ 2147483647 h 49"/>
              <a:gd name="T30" fmla="*/ 2147483647 w 62"/>
              <a:gd name="T31" fmla="*/ 2147483647 h 49"/>
              <a:gd name="T32" fmla="*/ 2147483647 w 62"/>
              <a:gd name="T33" fmla="*/ 2147483647 h 49"/>
              <a:gd name="T34" fmla="*/ 2147483647 w 62"/>
              <a:gd name="T35" fmla="*/ 2147483647 h 49"/>
              <a:gd name="T36" fmla="*/ 2147483647 w 62"/>
              <a:gd name="T37" fmla="*/ 2147483647 h 49"/>
              <a:gd name="T38" fmla="*/ 2147483647 w 62"/>
              <a:gd name="T39" fmla="*/ 2147483647 h 49"/>
              <a:gd name="T40" fmla="*/ 2147483647 w 62"/>
              <a:gd name="T41" fmla="*/ 2147483647 h 49"/>
              <a:gd name="T42" fmla="*/ 2147483647 w 62"/>
              <a:gd name="T43" fmla="*/ 2147483647 h 49"/>
              <a:gd name="T44" fmla="*/ 2147483647 w 62"/>
              <a:gd name="T45" fmla="*/ 2147483647 h 49"/>
              <a:gd name="T46" fmla="*/ 2147483647 w 62"/>
              <a:gd name="T47" fmla="*/ 2147483647 h 49"/>
              <a:gd name="T48" fmla="*/ 0 w 62"/>
              <a:gd name="T49" fmla="*/ 2147483647 h 49"/>
              <a:gd name="T50" fmla="*/ 2147483647 w 62"/>
              <a:gd name="T51" fmla="*/ 2147483647 h 49"/>
              <a:gd name="T52" fmla="*/ 2147483647 w 62"/>
              <a:gd name="T53" fmla="*/ 2147483647 h 49"/>
              <a:gd name="T54" fmla="*/ 2147483647 w 62"/>
              <a:gd name="T55" fmla="*/ 2147483647 h 49"/>
              <a:gd name="T56" fmla="*/ 2147483647 w 62"/>
              <a:gd name="T57" fmla="*/ 2147483647 h 49"/>
              <a:gd name="T58" fmla="*/ 2147483647 w 62"/>
              <a:gd name="T59" fmla="*/ 2147483647 h 49"/>
              <a:gd name="T60" fmla="*/ 2147483647 w 62"/>
              <a:gd name="T61" fmla="*/ 2147483647 h 49"/>
              <a:gd name="T62" fmla="*/ 2147483647 w 62"/>
              <a:gd name="T63" fmla="*/ 0 h 49"/>
              <a:gd name="T64" fmla="*/ 2147483647 w 62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"/>
              <a:gd name="T100" fmla="*/ 0 h 49"/>
              <a:gd name="T101" fmla="*/ 62 w 62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2" y="24"/>
                </a:lnTo>
                <a:lnTo>
                  <a:pt x="60" y="30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30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06" name="Freeform 618"/>
          <p:cNvSpPr>
            <a:spLocks/>
          </p:cNvSpPr>
          <p:nvPr/>
        </p:nvSpPr>
        <p:spPr bwMode="auto">
          <a:xfrm>
            <a:off x="3279775" y="3294063"/>
            <a:ext cx="65088" cy="52387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2"/>
                </a:lnTo>
                <a:lnTo>
                  <a:pt x="41" y="2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6" y="44"/>
                </a:lnTo>
                <a:lnTo>
                  <a:pt x="41" y="47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4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4" y="2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07" name="Freeform 619"/>
          <p:cNvSpPr>
            <a:spLocks/>
          </p:cNvSpPr>
          <p:nvPr/>
        </p:nvSpPr>
        <p:spPr bwMode="auto">
          <a:xfrm>
            <a:off x="3279775" y="3294063"/>
            <a:ext cx="65088" cy="52387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2"/>
                </a:lnTo>
                <a:lnTo>
                  <a:pt x="41" y="2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6" y="44"/>
                </a:lnTo>
                <a:lnTo>
                  <a:pt x="41" y="47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4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4" y="2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08" name="Freeform 620"/>
          <p:cNvSpPr>
            <a:spLocks/>
          </p:cNvSpPr>
          <p:nvPr/>
        </p:nvSpPr>
        <p:spPr bwMode="auto">
          <a:xfrm>
            <a:off x="3222625" y="3313113"/>
            <a:ext cx="69850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1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09" name="Freeform 621"/>
          <p:cNvSpPr>
            <a:spLocks/>
          </p:cNvSpPr>
          <p:nvPr/>
        </p:nvSpPr>
        <p:spPr bwMode="auto">
          <a:xfrm>
            <a:off x="3222625" y="3313113"/>
            <a:ext cx="69850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1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10" name="Freeform 622"/>
          <p:cNvSpPr>
            <a:spLocks/>
          </p:cNvSpPr>
          <p:nvPr/>
        </p:nvSpPr>
        <p:spPr bwMode="auto">
          <a:xfrm>
            <a:off x="3160713" y="3340100"/>
            <a:ext cx="66675" cy="49213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4"/>
                </a:lnTo>
                <a:lnTo>
                  <a:pt x="51" y="7"/>
                </a:lnTo>
                <a:lnTo>
                  <a:pt x="55" y="11"/>
                </a:lnTo>
                <a:lnTo>
                  <a:pt x="58" y="14"/>
                </a:lnTo>
                <a:lnTo>
                  <a:pt x="60" y="18"/>
                </a:lnTo>
                <a:lnTo>
                  <a:pt x="60" y="23"/>
                </a:lnTo>
                <a:lnTo>
                  <a:pt x="60" y="30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8"/>
                </a:lnTo>
                <a:lnTo>
                  <a:pt x="30" y="48"/>
                </a:lnTo>
                <a:lnTo>
                  <a:pt x="24" y="48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6" y="37"/>
                </a:lnTo>
                <a:lnTo>
                  <a:pt x="3" y="33"/>
                </a:lnTo>
                <a:lnTo>
                  <a:pt x="0" y="30"/>
                </a:lnTo>
                <a:lnTo>
                  <a:pt x="0" y="23"/>
                </a:lnTo>
                <a:lnTo>
                  <a:pt x="0" y="18"/>
                </a:lnTo>
                <a:lnTo>
                  <a:pt x="3" y="14"/>
                </a:lnTo>
                <a:lnTo>
                  <a:pt x="6" y="11"/>
                </a:lnTo>
                <a:lnTo>
                  <a:pt x="8" y="7"/>
                </a:lnTo>
                <a:lnTo>
                  <a:pt x="13" y="4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11" name="Freeform 623"/>
          <p:cNvSpPr>
            <a:spLocks/>
          </p:cNvSpPr>
          <p:nvPr/>
        </p:nvSpPr>
        <p:spPr bwMode="auto">
          <a:xfrm>
            <a:off x="3160713" y="3340100"/>
            <a:ext cx="66675" cy="49213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4"/>
                </a:lnTo>
                <a:lnTo>
                  <a:pt x="51" y="7"/>
                </a:lnTo>
                <a:lnTo>
                  <a:pt x="55" y="11"/>
                </a:lnTo>
                <a:lnTo>
                  <a:pt x="58" y="14"/>
                </a:lnTo>
                <a:lnTo>
                  <a:pt x="60" y="18"/>
                </a:lnTo>
                <a:lnTo>
                  <a:pt x="60" y="23"/>
                </a:lnTo>
                <a:lnTo>
                  <a:pt x="60" y="30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8"/>
                </a:lnTo>
                <a:lnTo>
                  <a:pt x="30" y="48"/>
                </a:lnTo>
                <a:lnTo>
                  <a:pt x="24" y="48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6" y="37"/>
                </a:lnTo>
                <a:lnTo>
                  <a:pt x="3" y="33"/>
                </a:lnTo>
                <a:lnTo>
                  <a:pt x="0" y="30"/>
                </a:lnTo>
                <a:lnTo>
                  <a:pt x="0" y="23"/>
                </a:lnTo>
                <a:lnTo>
                  <a:pt x="0" y="18"/>
                </a:lnTo>
                <a:lnTo>
                  <a:pt x="3" y="14"/>
                </a:lnTo>
                <a:lnTo>
                  <a:pt x="6" y="11"/>
                </a:lnTo>
                <a:lnTo>
                  <a:pt x="8" y="7"/>
                </a:lnTo>
                <a:lnTo>
                  <a:pt x="13" y="4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12" name="Freeform 624"/>
          <p:cNvSpPr>
            <a:spLocks/>
          </p:cNvSpPr>
          <p:nvPr/>
        </p:nvSpPr>
        <p:spPr bwMode="auto">
          <a:xfrm>
            <a:off x="3333750" y="3667125"/>
            <a:ext cx="66675" cy="49213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4"/>
                </a:lnTo>
                <a:lnTo>
                  <a:pt x="51" y="7"/>
                </a:lnTo>
                <a:lnTo>
                  <a:pt x="56" y="11"/>
                </a:lnTo>
                <a:lnTo>
                  <a:pt x="58" y="15"/>
                </a:lnTo>
                <a:lnTo>
                  <a:pt x="60" y="18"/>
                </a:lnTo>
                <a:lnTo>
                  <a:pt x="60" y="25"/>
                </a:lnTo>
                <a:lnTo>
                  <a:pt x="60" y="30"/>
                </a:lnTo>
                <a:lnTo>
                  <a:pt x="58" y="34"/>
                </a:lnTo>
                <a:lnTo>
                  <a:pt x="56" y="37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6" y="37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18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4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13" name="Freeform 625"/>
          <p:cNvSpPr>
            <a:spLocks/>
          </p:cNvSpPr>
          <p:nvPr/>
        </p:nvSpPr>
        <p:spPr bwMode="auto">
          <a:xfrm>
            <a:off x="3333750" y="3667125"/>
            <a:ext cx="66675" cy="49213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4"/>
                </a:lnTo>
                <a:lnTo>
                  <a:pt x="51" y="7"/>
                </a:lnTo>
                <a:lnTo>
                  <a:pt x="56" y="11"/>
                </a:lnTo>
                <a:lnTo>
                  <a:pt x="58" y="15"/>
                </a:lnTo>
                <a:lnTo>
                  <a:pt x="60" y="18"/>
                </a:lnTo>
                <a:lnTo>
                  <a:pt x="60" y="25"/>
                </a:lnTo>
                <a:lnTo>
                  <a:pt x="60" y="30"/>
                </a:lnTo>
                <a:lnTo>
                  <a:pt x="58" y="34"/>
                </a:lnTo>
                <a:lnTo>
                  <a:pt x="56" y="37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6" y="37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18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4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14" name="Freeform 626"/>
          <p:cNvSpPr>
            <a:spLocks/>
          </p:cNvSpPr>
          <p:nvPr/>
        </p:nvSpPr>
        <p:spPr bwMode="auto">
          <a:xfrm>
            <a:off x="3271838" y="3697288"/>
            <a:ext cx="66675" cy="52387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2147483647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2147483647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1"/>
                </a:lnTo>
                <a:lnTo>
                  <a:pt x="41" y="3"/>
                </a:lnTo>
                <a:lnTo>
                  <a:pt x="47" y="4"/>
                </a:lnTo>
                <a:lnTo>
                  <a:pt x="51" y="7"/>
                </a:lnTo>
                <a:lnTo>
                  <a:pt x="54" y="11"/>
                </a:lnTo>
                <a:lnTo>
                  <a:pt x="57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4" y="37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5" y="37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5" y="11"/>
                </a:lnTo>
                <a:lnTo>
                  <a:pt x="9" y="7"/>
                </a:lnTo>
                <a:lnTo>
                  <a:pt x="13" y="4"/>
                </a:lnTo>
                <a:lnTo>
                  <a:pt x="19" y="3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15" name="Freeform 627"/>
          <p:cNvSpPr>
            <a:spLocks/>
          </p:cNvSpPr>
          <p:nvPr/>
        </p:nvSpPr>
        <p:spPr bwMode="auto">
          <a:xfrm>
            <a:off x="3271838" y="3697288"/>
            <a:ext cx="66675" cy="52387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2147483647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2147483647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1"/>
                </a:lnTo>
                <a:lnTo>
                  <a:pt x="41" y="3"/>
                </a:lnTo>
                <a:lnTo>
                  <a:pt x="47" y="4"/>
                </a:lnTo>
                <a:lnTo>
                  <a:pt x="51" y="7"/>
                </a:lnTo>
                <a:lnTo>
                  <a:pt x="54" y="11"/>
                </a:lnTo>
                <a:lnTo>
                  <a:pt x="57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4" y="37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5" y="37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5" y="11"/>
                </a:lnTo>
                <a:lnTo>
                  <a:pt x="9" y="7"/>
                </a:lnTo>
                <a:lnTo>
                  <a:pt x="13" y="4"/>
                </a:lnTo>
                <a:lnTo>
                  <a:pt x="19" y="3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16" name="Freeform 628"/>
          <p:cNvSpPr>
            <a:spLocks/>
          </p:cNvSpPr>
          <p:nvPr/>
        </p:nvSpPr>
        <p:spPr bwMode="auto">
          <a:xfrm>
            <a:off x="3217863" y="3716338"/>
            <a:ext cx="66675" cy="53975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2147483647 w 59"/>
              <a:gd name="T47" fmla="*/ 2147483647 h 49"/>
              <a:gd name="T48" fmla="*/ 0 w 59"/>
              <a:gd name="T49" fmla="*/ 2147483647 h 49"/>
              <a:gd name="T50" fmla="*/ 2147483647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7" y="0"/>
                </a:lnTo>
                <a:lnTo>
                  <a:pt x="42" y="2"/>
                </a:lnTo>
                <a:lnTo>
                  <a:pt x="46" y="4"/>
                </a:lnTo>
                <a:lnTo>
                  <a:pt x="51" y="7"/>
                </a:lnTo>
                <a:lnTo>
                  <a:pt x="55" y="12"/>
                </a:lnTo>
                <a:lnTo>
                  <a:pt x="58" y="15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4"/>
                </a:lnTo>
                <a:lnTo>
                  <a:pt x="55" y="38"/>
                </a:lnTo>
                <a:lnTo>
                  <a:pt x="51" y="41"/>
                </a:lnTo>
                <a:lnTo>
                  <a:pt x="46" y="45"/>
                </a:lnTo>
                <a:lnTo>
                  <a:pt x="42" y="46"/>
                </a:lnTo>
                <a:lnTo>
                  <a:pt x="37" y="48"/>
                </a:lnTo>
                <a:lnTo>
                  <a:pt x="29" y="49"/>
                </a:lnTo>
                <a:lnTo>
                  <a:pt x="24" y="48"/>
                </a:lnTo>
                <a:lnTo>
                  <a:pt x="18" y="46"/>
                </a:lnTo>
                <a:lnTo>
                  <a:pt x="12" y="45"/>
                </a:lnTo>
                <a:lnTo>
                  <a:pt x="8" y="41"/>
                </a:lnTo>
                <a:lnTo>
                  <a:pt x="5" y="38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2" y="15"/>
                </a:lnTo>
                <a:lnTo>
                  <a:pt x="5" y="12"/>
                </a:lnTo>
                <a:lnTo>
                  <a:pt x="8" y="7"/>
                </a:lnTo>
                <a:lnTo>
                  <a:pt x="12" y="4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17" name="Freeform 629"/>
          <p:cNvSpPr>
            <a:spLocks/>
          </p:cNvSpPr>
          <p:nvPr/>
        </p:nvSpPr>
        <p:spPr bwMode="auto">
          <a:xfrm>
            <a:off x="3217863" y="3716338"/>
            <a:ext cx="66675" cy="53975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2147483647 w 59"/>
              <a:gd name="T47" fmla="*/ 2147483647 h 49"/>
              <a:gd name="T48" fmla="*/ 0 w 59"/>
              <a:gd name="T49" fmla="*/ 2147483647 h 49"/>
              <a:gd name="T50" fmla="*/ 2147483647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7" y="0"/>
                </a:lnTo>
                <a:lnTo>
                  <a:pt x="42" y="2"/>
                </a:lnTo>
                <a:lnTo>
                  <a:pt x="46" y="4"/>
                </a:lnTo>
                <a:lnTo>
                  <a:pt x="51" y="7"/>
                </a:lnTo>
                <a:lnTo>
                  <a:pt x="55" y="12"/>
                </a:lnTo>
                <a:lnTo>
                  <a:pt x="58" y="15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4"/>
                </a:lnTo>
                <a:lnTo>
                  <a:pt x="55" y="38"/>
                </a:lnTo>
                <a:lnTo>
                  <a:pt x="51" y="41"/>
                </a:lnTo>
                <a:lnTo>
                  <a:pt x="46" y="45"/>
                </a:lnTo>
                <a:lnTo>
                  <a:pt x="42" y="46"/>
                </a:lnTo>
                <a:lnTo>
                  <a:pt x="37" y="48"/>
                </a:lnTo>
                <a:lnTo>
                  <a:pt x="29" y="49"/>
                </a:lnTo>
                <a:lnTo>
                  <a:pt x="24" y="48"/>
                </a:lnTo>
                <a:lnTo>
                  <a:pt x="18" y="46"/>
                </a:lnTo>
                <a:lnTo>
                  <a:pt x="12" y="45"/>
                </a:lnTo>
                <a:lnTo>
                  <a:pt x="8" y="41"/>
                </a:lnTo>
                <a:lnTo>
                  <a:pt x="5" y="38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2" y="15"/>
                </a:lnTo>
                <a:lnTo>
                  <a:pt x="5" y="12"/>
                </a:lnTo>
                <a:lnTo>
                  <a:pt x="8" y="7"/>
                </a:lnTo>
                <a:lnTo>
                  <a:pt x="12" y="4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18" name="Freeform 630"/>
          <p:cNvSpPr>
            <a:spLocks/>
          </p:cNvSpPr>
          <p:nvPr/>
        </p:nvSpPr>
        <p:spPr bwMode="auto">
          <a:xfrm>
            <a:off x="3157538" y="3743325"/>
            <a:ext cx="65087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6" y="16"/>
                </a:lnTo>
                <a:lnTo>
                  <a:pt x="59" y="21"/>
                </a:lnTo>
                <a:lnTo>
                  <a:pt x="59" y="25"/>
                </a:lnTo>
                <a:lnTo>
                  <a:pt x="59" y="30"/>
                </a:lnTo>
                <a:lnTo>
                  <a:pt x="56" y="35"/>
                </a:lnTo>
                <a:lnTo>
                  <a:pt x="55" y="38"/>
                </a:lnTo>
                <a:lnTo>
                  <a:pt x="51" y="43"/>
                </a:lnTo>
                <a:lnTo>
                  <a:pt x="47" y="44"/>
                </a:lnTo>
                <a:lnTo>
                  <a:pt x="41" y="47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4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5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19" name="Freeform 631"/>
          <p:cNvSpPr>
            <a:spLocks/>
          </p:cNvSpPr>
          <p:nvPr/>
        </p:nvSpPr>
        <p:spPr bwMode="auto">
          <a:xfrm>
            <a:off x="3157538" y="3743325"/>
            <a:ext cx="65087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6" y="16"/>
                </a:lnTo>
                <a:lnTo>
                  <a:pt x="59" y="21"/>
                </a:lnTo>
                <a:lnTo>
                  <a:pt x="59" y="25"/>
                </a:lnTo>
                <a:lnTo>
                  <a:pt x="59" y="30"/>
                </a:lnTo>
                <a:lnTo>
                  <a:pt x="56" y="35"/>
                </a:lnTo>
                <a:lnTo>
                  <a:pt x="55" y="38"/>
                </a:lnTo>
                <a:lnTo>
                  <a:pt x="51" y="43"/>
                </a:lnTo>
                <a:lnTo>
                  <a:pt x="47" y="44"/>
                </a:lnTo>
                <a:lnTo>
                  <a:pt x="41" y="47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4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5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20" name="Freeform 632"/>
          <p:cNvSpPr>
            <a:spLocks/>
          </p:cNvSpPr>
          <p:nvPr/>
        </p:nvSpPr>
        <p:spPr bwMode="auto">
          <a:xfrm>
            <a:off x="3336925" y="3567113"/>
            <a:ext cx="69850" cy="47625"/>
          </a:xfrm>
          <a:custGeom>
            <a:avLst/>
            <a:gdLst>
              <a:gd name="T0" fmla="*/ 2147483647 w 62"/>
              <a:gd name="T1" fmla="*/ 0 h 49"/>
              <a:gd name="T2" fmla="*/ 2147483647 w 62"/>
              <a:gd name="T3" fmla="*/ 0 h 49"/>
              <a:gd name="T4" fmla="*/ 2147483647 w 62"/>
              <a:gd name="T5" fmla="*/ 2147483647 h 49"/>
              <a:gd name="T6" fmla="*/ 2147483647 w 62"/>
              <a:gd name="T7" fmla="*/ 2147483647 h 49"/>
              <a:gd name="T8" fmla="*/ 2147483647 w 62"/>
              <a:gd name="T9" fmla="*/ 2147483647 h 49"/>
              <a:gd name="T10" fmla="*/ 2147483647 w 62"/>
              <a:gd name="T11" fmla="*/ 2147483647 h 49"/>
              <a:gd name="T12" fmla="*/ 2147483647 w 62"/>
              <a:gd name="T13" fmla="*/ 2147483647 h 49"/>
              <a:gd name="T14" fmla="*/ 2147483647 w 62"/>
              <a:gd name="T15" fmla="*/ 2147483647 h 49"/>
              <a:gd name="T16" fmla="*/ 2147483647 w 62"/>
              <a:gd name="T17" fmla="*/ 2147483647 h 49"/>
              <a:gd name="T18" fmla="*/ 2147483647 w 62"/>
              <a:gd name="T19" fmla="*/ 2147483647 h 49"/>
              <a:gd name="T20" fmla="*/ 2147483647 w 62"/>
              <a:gd name="T21" fmla="*/ 2147483647 h 49"/>
              <a:gd name="T22" fmla="*/ 2147483647 w 62"/>
              <a:gd name="T23" fmla="*/ 2147483647 h 49"/>
              <a:gd name="T24" fmla="*/ 2147483647 w 62"/>
              <a:gd name="T25" fmla="*/ 2147483647 h 49"/>
              <a:gd name="T26" fmla="*/ 2147483647 w 62"/>
              <a:gd name="T27" fmla="*/ 2147483647 h 49"/>
              <a:gd name="T28" fmla="*/ 2147483647 w 62"/>
              <a:gd name="T29" fmla="*/ 2147483647 h 49"/>
              <a:gd name="T30" fmla="*/ 2147483647 w 62"/>
              <a:gd name="T31" fmla="*/ 2147483647 h 49"/>
              <a:gd name="T32" fmla="*/ 2147483647 w 62"/>
              <a:gd name="T33" fmla="*/ 2147483647 h 49"/>
              <a:gd name="T34" fmla="*/ 2147483647 w 62"/>
              <a:gd name="T35" fmla="*/ 2147483647 h 49"/>
              <a:gd name="T36" fmla="*/ 2147483647 w 62"/>
              <a:gd name="T37" fmla="*/ 2147483647 h 49"/>
              <a:gd name="T38" fmla="*/ 2147483647 w 62"/>
              <a:gd name="T39" fmla="*/ 2147483647 h 49"/>
              <a:gd name="T40" fmla="*/ 2147483647 w 62"/>
              <a:gd name="T41" fmla="*/ 2147483647 h 49"/>
              <a:gd name="T42" fmla="*/ 2147483647 w 62"/>
              <a:gd name="T43" fmla="*/ 2147483647 h 49"/>
              <a:gd name="T44" fmla="*/ 2147483647 w 62"/>
              <a:gd name="T45" fmla="*/ 2147483647 h 49"/>
              <a:gd name="T46" fmla="*/ 2147483647 w 62"/>
              <a:gd name="T47" fmla="*/ 2147483647 h 49"/>
              <a:gd name="T48" fmla="*/ 0 w 62"/>
              <a:gd name="T49" fmla="*/ 2147483647 h 49"/>
              <a:gd name="T50" fmla="*/ 2147483647 w 62"/>
              <a:gd name="T51" fmla="*/ 2147483647 h 49"/>
              <a:gd name="T52" fmla="*/ 2147483647 w 62"/>
              <a:gd name="T53" fmla="*/ 2147483647 h 49"/>
              <a:gd name="T54" fmla="*/ 2147483647 w 62"/>
              <a:gd name="T55" fmla="*/ 2147483647 h 49"/>
              <a:gd name="T56" fmla="*/ 2147483647 w 62"/>
              <a:gd name="T57" fmla="*/ 2147483647 h 49"/>
              <a:gd name="T58" fmla="*/ 2147483647 w 62"/>
              <a:gd name="T59" fmla="*/ 2147483647 h 49"/>
              <a:gd name="T60" fmla="*/ 2147483647 w 62"/>
              <a:gd name="T61" fmla="*/ 2147483647 h 49"/>
              <a:gd name="T62" fmla="*/ 2147483647 w 62"/>
              <a:gd name="T63" fmla="*/ 0 h 49"/>
              <a:gd name="T64" fmla="*/ 2147483647 w 62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"/>
              <a:gd name="T100" fmla="*/ 0 h 49"/>
              <a:gd name="T101" fmla="*/ 62 w 62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3" y="7"/>
                </a:lnTo>
                <a:lnTo>
                  <a:pt x="56" y="11"/>
                </a:lnTo>
                <a:lnTo>
                  <a:pt x="59" y="15"/>
                </a:lnTo>
                <a:lnTo>
                  <a:pt x="60" y="19"/>
                </a:lnTo>
                <a:lnTo>
                  <a:pt x="62" y="24"/>
                </a:lnTo>
                <a:lnTo>
                  <a:pt x="60" y="29"/>
                </a:lnTo>
                <a:lnTo>
                  <a:pt x="59" y="33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6"/>
                </a:lnTo>
                <a:lnTo>
                  <a:pt x="37" y="48"/>
                </a:lnTo>
                <a:lnTo>
                  <a:pt x="32" y="49"/>
                </a:lnTo>
                <a:lnTo>
                  <a:pt x="25" y="48"/>
                </a:lnTo>
                <a:lnTo>
                  <a:pt x="19" y="46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5" y="3"/>
                </a:lnTo>
                <a:lnTo>
                  <a:pt x="19" y="2"/>
                </a:lnTo>
                <a:lnTo>
                  <a:pt x="25" y="0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21" name="Freeform 633"/>
          <p:cNvSpPr>
            <a:spLocks/>
          </p:cNvSpPr>
          <p:nvPr/>
        </p:nvSpPr>
        <p:spPr bwMode="auto">
          <a:xfrm>
            <a:off x="3336925" y="3567113"/>
            <a:ext cx="69850" cy="47625"/>
          </a:xfrm>
          <a:custGeom>
            <a:avLst/>
            <a:gdLst>
              <a:gd name="T0" fmla="*/ 2147483647 w 62"/>
              <a:gd name="T1" fmla="*/ 0 h 49"/>
              <a:gd name="T2" fmla="*/ 2147483647 w 62"/>
              <a:gd name="T3" fmla="*/ 0 h 49"/>
              <a:gd name="T4" fmla="*/ 2147483647 w 62"/>
              <a:gd name="T5" fmla="*/ 2147483647 h 49"/>
              <a:gd name="T6" fmla="*/ 2147483647 w 62"/>
              <a:gd name="T7" fmla="*/ 2147483647 h 49"/>
              <a:gd name="T8" fmla="*/ 2147483647 w 62"/>
              <a:gd name="T9" fmla="*/ 2147483647 h 49"/>
              <a:gd name="T10" fmla="*/ 2147483647 w 62"/>
              <a:gd name="T11" fmla="*/ 2147483647 h 49"/>
              <a:gd name="T12" fmla="*/ 2147483647 w 62"/>
              <a:gd name="T13" fmla="*/ 2147483647 h 49"/>
              <a:gd name="T14" fmla="*/ 2147483647 w 62"/>
              <a:gd name="T15" fmla="*/ 2147483647 h 49"/>
              <a:gd name="T16" fmla="*/ 2147483647 w 62"/>
              <a:gd name="T17" fmla="*/ 2147483647 h 49"/>
              <a:gd name="T18" fmla="*/ 2147483647 w 62"/>
              <a:gd name="T19" fmla="*/ 2147483647 h 49"/>
              <a:gd name="T20" fmla="*/ 2147483647 w 62"/>
              <a:gd name="T21" fmla="*/ 2147483647 h 49"/>
              <a:gd name="T22" fmla="*/ 2147483647 w 62"/>
              <a:gd name="T23" fmla="*/ 2147483647 h 49"/>
              <a:gd name="T24" fmla="*/ 2147483647 w 62"/>
              <a:gd name="T25" fmla="*/ 2147483647 h 49"/>
              <a:gd name="T26" fmla="*/ 2147483647 w 62"/>
              <a:gd name="T27" fmla="*/ 2147483647 h 49"/>
              <a:gd name="T28" fmla="*/ 2147483647 w 62"/>
              <a:gd name="T29" fmla="*/ 2147483647 h 49"/>
              <a:gd name="T30" fmla="*/ 2147483647 w 62"/>
              <a:gd name="T31" fmla="*/ 2147483647 h 49"/>
              <a:gd name="T32" fmla="*/ 2147483647 w 62"/>
              <a:gd name="T33" fmla="*/ 2147483647 h 49"/>
              <a:gd name="T34" fmla="*/ 2147483647 w 62"/>
              <a:gd name="T35" fmla="*/ 2147483647 h 49"/>
              <a:gd name="T36" fmla="*/ 2147483647 w 62"/>
              <a:gd name="T37" fmla="*/ 2147483647 h 49"/>
              <a:gd name="T38" fmla="*/ 2147483647 w 62"/>
              <a:gd name="T39" fmla="*/ 2147483647 h 49"/>
              <a:gd name="T40" fmla="*/ 2147483647 w 62"/>
              <a:gd name="T41" fmla="*/ 2147483647 h 49"/>
              <a:gd name="T42" fmla="*/ 2147483647 w 62"/>
              <a:gd name="T43" fmla="*/ 2147483647 h 49"/>
              <a:gd name="T44" fmla="*/ 2147483647 w 62"/>
              <a:gd name="T45" fmla="*/ 2147483647 h 49"/>
              <a:gd name="T46" fmla="*/ 2147483647 w 62"/>
              <a:gd name="T47" fmla="*/ 2147483647 h 49"/>
              <a:gd name="T48" fmla="*/ 0 w 62"/>
              <a:gd name="T49" fmla="*/ 2147483647 h 49"/>
              <a:gd name="T50" fmla="*/ 2147483647 w 62"/>
              <a:gd name="T51" fmla="*/ 2147483647 h 49"/>
              <a:gd name="T52" fmla="*/ 2147483647 w 62"/>
              <a:gd name="T53" fmla="*/ 2147483647 h 49"/>
              <a:gd name="T54" fmla="*/ 2147483647 w 62"/>
              <a:gd name="T55" fmla="*/ 2147483647 h 49"/>
              <a:gd name="T56" fmla="*/ 2147483647 w 62"/>
              <a:gd name="T57" fmla="*/ 2147483647 h 49"/>
              <a:gd name="T58" fmla="*/ 2147483647 w 62"/>
              <a:gd name="T59" fmla="*/ 2147483647 h 49"/>
              <a:gd name="T60" fmla="*/ 2147483647 w 62"/>
              <a:gd name="T61" fmla="*/ 2147483647 h 49"/>
              <a:gd name="T62" fmla="*/ 2147483647 w 62"/>
              <a:gd name="T63" fmla="*/ 0 h 49"/>
              <a:gd name="T64" fmla="*/ 2147483647 w 62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"/>
              <a:gd name="T100" fmla="*/ 0 h 49"/>
              <a:gd name="T101" fmla="*/ 62 w 62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3" y="7"/>
                </a:lnTo>
                <a:lnTo>
                  <a:pt x="56" y="11"/>
                </a:lnTo>
                <a:lnTo>
                  <a:pt x="59" y="15"/>
                </a:lnTo>
                <a:lnTo>
                  <a:pt x="60" y="19"/>
                </a:lnTo>
                <a:lnTo>
                  <a:pt x="62" y="24"/>
                </a:lnTo>
                <a:lnTo>
                  <a:pt x="60" y="29"/>
                </a:lnTo>
                <a:lnTo>
                  <a:pt x="59" y="33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6"/>
                </a:lnTo>
                <a:lnTo>
                  <a:pt x="37" y="48"/>
                </a:lnTo>
                <a:lnTo>
                  <a:pt x="32" y="49"/>
                </a:lnTo>
                <a:lnTo>
                  <a:pt x="25" y="48"/>
                </a:lnTo>
                <a:lnTo>
                  <a:pt x="19" y="46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5" y="3"/>
                </a:lnTo>
                <a:lnTo>
                  <a:pt x="19" y="2"/>
                </a:lnTo>
                <a:lnTo>
                  <a:pt x="25" y="0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22" name="Freeform 634"/>
          <p:cNvSpPr>
            <a:spLocks/>
          </p:cNvSpPr>
          <p:nvPr/>
        </p:nvSpPr>
        <p:spPr bwMode="auto">
          <a:xfrm>
            <a:off x="3279775" y="3597275"/>
            <a:ext cx="68263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6" y="0"/>
                </a:lnTo>
                <a:lnTo>
                  <a:pt x="42" y="2"/>
                </a:lnTo>
                <a:lnTo>
                  <a:pt x="46" y="5"/>
                </a:lnTo>
                <a:lnTo>
                  <a:pt x="51" y="7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2" y="48"/>
                </a:lnTo>
                <a:lnTo>
                  <a:pt x="36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4"/>
                </a:lnTo>
                <a:lnTo>
                  <a:pt x="8" y="41"/>
                </a:lnTo>
                <a:lnTo>
                  <a:pt x="5" y="38"/>
                </a:lnTo>
                <a:lnTo>
                  <a:pt x="2" y="33"/>
                </a:lnTo>
                <a:lnTo>
                  <a:pt x="1" y="30"/>
                </a:lnTo>
                <a:lnTo>
                  <a:pt x="0" y="24"/>
                </a:lnTo>
                <a:lnTo>
                  <a:pt x="1" y="19"/>
                </a:lnTo>
                <a:lnTo>
                  <a:pt x="2" y="14"/>
                </a:lnTo>
                <a:lnTo>
                  <a:pt x="5" y="11"/>
                </a:lnTo>
                <a:lnTo>
                  <a:pt x="8" y="7"/>
                </a:lnTo>
                <a:lnTo>
                  <a:pt x="12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23" name="Freeform 635"/>
          <p:cNvSpPr>
            <a:spLocks/>
          </p:cNvSpPr>
          <p:nvPr/>
        </p:nvSpPr>
        <p:spPr bwMode="auto">
          <a:xfrm>
            <a:off x="3279775" y="3597275"/>
            <a:ext cx="68263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6" y="0"/>
                </a:lnTo>
                <a:lnTo>
                  <a:pt x="42" y="2"/>
                </a:lnTo>
                <a:lnTo>
                  <a:pt x="46" y="5"/>
                </a:lnTo>
                <a:lnTo>
                  <a:pt x="51" y="7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2" y="48"/>
                </a:lnTo>
                <a:lnTo>
                  <a:pt x="36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4"/>
                </a:lnTo>
                <a:lnTo>
                  <a:pt x="8" y="41"/>
                </a:lnTo>
                <a:lnTo>
                  <a:pt x="5" y="38"/>
                </a:lnTo>
                <a:lnTo>
                  <a:pt x="2" y="33"/>
                </a:lnTo>
                <a:lnTo>
                  <a:pt x="1" y="30"/>
                </a:lnTo>
                <a:lnTo>
                  <a:pt x="0" y="24"/>
                </a:lnTo>
                <a:lnTo>
                  <a:pt x="1" y="19"/>
                </a:lnTo>
                <a:lnTo>
                  <a:pt x="2" y="14"/>
                </a:lnTo>
                <a:lnTo>
                  <a:pt x="5" y="11"/>
                </a:lnTo>
                <a:lnTo>
                  <a:pt x="8" y="7"/>
                </a:lnTo>
                <a:lnTo>
                  <a:pt x="12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24" name="Freeform 636"/>
          <p:cNvSpPr>
            <a:spLocks/>
          </p:cNvSpPr>
          <p:nvPr/>
        </p:nvSpPr>
        <p:spPr bwMode="auto">
          <a:xfrm>
            <a:off x="3222625" y="3614738"/>
            <a:ext cx="69850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1" y="3"/>
                </a:lnTo>
                <a:lnTo>
                  <a:pt x="47" y="4"/>
                </a:lnTo>
                <a:lnTo>
                  <a:pt x="51" y="8"/>
                </a:lnTo>
                <a:lnTo>
                  <a:pt x="54" y="11"/>
                </a:lnTo>
                <a:lnTo>
                  <a:pt x="57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4" y="39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5" y="39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5" y="11"/>
                </a:lnTo>
                <a:lnTo>
                  <a:pt x="9" y="8"/>
                </a:lnTo>
                <a:lnTo>
                  <a:pt x="13" y="4"/>
                </a:lnTo>
                <a:lnTo>
                  <a:pt x="19" y="3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25" name="Freeform 637"/>
          <p:cNvSpPr>
            <a:spLocks/>
          </p:cNvSpPr>
          <p:nvPr/>
        </p:nvSpPr>
        <p:spPr bwMode="auto">
          <a:xfrm>
            <a:off x="3222625" y="3614738"/>
            <a:ext cx="69850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1" y="3"/>
                </a:lnTo>
                <a:lnTo>
                  <a:pt x="47" y="4"/>
                </a:lnTo>
                <a:lnTo>
                  <a:pt x="51" y="8"/>
                </a:lnTo>
                <a:lnTo>
                  <a:pt x="54" y="11"/>
                </a:lnTo>
                <a:lnTo>
                  <a:pt x="57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4" y="39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5" y="39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5" y="11"/>
                </a:lnTo>
                <a:lnTo>
                  <a:pt x="9" y="8"/>
                </a:lnTo>
                <a:lnTo>
                  <a:pt x="13" y="4"/>
                </a:lnTo>
                <a:lnTo>
                  <a:pt x="19" y="3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26" name="Freeform 638"/>
          <p:cNvSpPr>
            <a:spLocks/>
          </p:cNvSpPr>
          <p:nvPr/>
        </p:nvSpPr>
        <p:spPr bwMode="auto">
          <a:xfrm>
            <a:off x="3160713" y="3643313"/>
            <a:ext cx="69850" cy="50800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8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27" name="Freeform 639"/>
          <p:cNvSpPr>
            <a:spLocks/>
          </p:cNvSpPr>
          <p:nvPr/>
        </p:nvSpPr>
        <p:spPr bwMode="auto">
          <a:xfrm>
            <a:off x="3160713" y="3643313"/>
            <a:ext cx="69850" cy="50800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8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28" name="Freeform 640"/>
          <p:cNvSpPr>
            <a:spLocks/>
          </p:cNvSpPr>
          <p:nvPr/>
        </p:nvSpPr>
        <p:spPr bwMode="auto">
          <a:xfrm>
            <a:off x="3338513" y="3465513"/>
            <a:ext cx="68262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4"/>
                </a:lnTo>
                <a:lnTo>
                  <a:pt x="47" y="5"/>
                </a:lnTo>
                <a:lnTo>
                  <a:pt x="51" y="8"/>
                </a:lnTo>
                <a:lnTo>
                  <a:pt x="55" y="12"/>
                </a:lnTo>
                <a:lnTo>
                  <a:pt x="58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6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2"/>
                </a:lnTo>
                <a:lnTo>
                  <a:pt x="8" y="8"/>
                </a:lnTo>
                <a:lnTo>
                  <a:pt x="13" y="5"/>
                </a:lnTo>
                <a:lnTo>
                  <a:pt x="18" y="4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29" name="Freeform 641"/>
          <p:cNvSpPr>
            <a:spLocks/>
          </p:cNvSpPr>
          <p:nvPr/>
        </p:nvSpPr>
        <p:spPr bwMode="auto">
          <a:xfrm>
            <a:off x="3338513" y="3465513"/>
            <a:ext cx="68262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4"/>
                </a:lnTo>
                <a:lnTo>
                  <a:pt x="47" y="5"/>
                </a:lnTo>
                <a:lnTo>
                  <a:pt x="51" y="8"/>
                </a:lnTo>
                <a:lnTo>
                  <a:pt x="55" y="12"/>
                </a:lnTo>
                <a:lnTo>
                  <a:pt x="58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6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2"/>
                </a:lnTo>
                <a:lnTo>
                  <a:pt x="8" y="8"/>
                </a:lnTo>
                <a:lnTo>
                  <a:pt x="13" y="5"/>
                </a:lnTo>
                <a:lnTo>
                  <a:pt x="18" y="4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30" name="Freeform 642"/>
          <p:cNvSpPr>
            <a:spLocks/>
          </p:cNvSpPr>
          <p:nvPr/>
        </p:nvSpPr>
        <p:spPr bwMode="auto">
          <a:xfrm>
            <a:off x="3279775" y="3495675"/>
            <a:ext cx="68263" cy="49213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1" y="0"/>
                </a:moveTo>
                <a:lnTo>
                  <a:pt x="36" y="0"/>
                </a:lnTo>
                <a:lnTo>
                  <a:pt x="42" y="2"/>
                </a:lnTo>
                <a:lnTo>
                  <a:pt x="46" y="3"/>
                </a:lnTo>
                <a:lnTo>
                  <a:pt x="52" y="6"/>
                </a:lnTo>
                <a:lnTo>
                  <a:pt x="55" y="9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6" y="44"/>
                </a:lnTo>
                <a:lnTo>
                  <a:pt x="42" y="46"/>
                </a:lnTo>
                <a:lnTo>
                  <a:pt x="36" y="47"/>
                </a:lnTo>
                <a:lnTo>
                  <a:pt x="31" y="47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2" y="14"/>
                </a:lnTo>
                <a:lnTo>
                  <a:pt x="5" y="9"/>
                </a:lnTo>
                <a:lnTo>
                  <a:pt x="9" y="6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31" name="Freeform 643"/>
          <p:cNvSpPr>
            <a:spLocks/>
          </p:cNvSpPr>
          <p:nvPr/>
        </p:nvSpPr>
        <p:spPr bwMode="auto">
          <a:xfrm>
            <a:off x="3279775" y="3495675"/>
            <a:ext cx="68263" cy="49213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1" y="0"/>
                </a:moveTo>
                <a:lnTo>
                  <a:pt x="36" y="0"/>
                </a:lnTo>
                <a:lnTo>
                  <a:pt x="42" y="2"/>
                </a:lnTo>
                <a:lnTo>
                  <a:pt x="46" y="3"/>
                </a:lnTo>
                <a:lnTo>
                  <a:pt x="52" y="6"/>
                </a:lnTo>
                <a:lnTo>
                  <a:pt x="55" y="9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6" y="44"/>
                </a:lnTo>
                <a:lnTo>
                  <a:pt x="42" y="46"/>
                </a:lnTo>
                <a:lnTo>
                  <a:pt x="36" y="47"/>
                </a:lnTo>
                <a:lnTo>
                  <a:pt x="31" y="47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2" y="14"/>
                </a:lnTo>
                <a:lnTo>
                  <a:pt x="5" y="9"/>
                </a:lnTo>
                <a:lnTo>
                  <a:pt x="9" y="6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32" name="Freeform 644"/>
          <p:cNvSpPr>
            <a:spLocks/>
          </p:cNvSpPr>
          <p:nvPr/>
        </p:nvSpPr>
        <p:spPr bwMode="auto">
          <a:xfrm>
            <a:off x="3222625" y="3514725"/>
            <a:ext cx="69850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8" y="16"/>
                </a:lnTo>
                <a:lnTo>
                  <a:pt x="60" y="19"/>
                </a:lnTo>
                <a:lnTo>
                  <a:pt x="60" y="26"/>
                </a:lnTo>
                <a:lnTo>
                  <a:pt x="60" y="30"/>
                </a:lnTo>
                <a:lnTo>
                  <a:pt x="58" y="35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3" y="45"/>
                </a:lnTo>
                <a:lnTo>
                  <a:pt x="9" y="41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19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33" name="Freeform 645"/>
          <p:cNvSpPr>
            <a:spLocks/>
          </p:cNvSpPr>
          <p:nvPr/>
        </p:nvSpPr>
        <p:spPr bwMode="auto">
          <a:xfrm>
            <a:off x="3222625" y="3514725"/>
            <a:ext cx="69850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8" y="16"/>
                </a:lnTo>
                <a:lnTo>
                  <a:pt x="60" y="19"/>
                </a:lnTo>
                <a:lnTo>
                  <a:pt x="60" y="26"/>
                </a:lnTo>
                <a:lnTo>
                  <a:pt x="60" y="30"/>
                </a:lnTo>
                <a:lnTo>
                  <a:pt x="58" y="35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3" y="45"/>
                </a:lnTo>
                <a:lnTo>
                  <a:pt x="9" y="41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19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solidFill>
            <a:srgbClr val="80808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34" name="Freeform 646"/>
          <p:cNvSpPr>
            <a:spLocks/>
          </p:cNvSpPr>
          <p:nvPr/>
        </p:nvSpPr>
        <p:spPr bwMode="auto">
          <a:xfrm>
            <a:off x="3162300" y="3538538"/>
            <a:ext cx="68263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2" y="3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60" y="21"/>
                </a:lnTo>
                <a:lnTo>
                  <a:pt x="60" y="25"/>
                </a:lnTo>
                <a:lnTo>
                  <a:pt x="60" y="30"/>
                </a:lnTo>
                <a:lnTo>
                  <a:pt x="57" y="35"/>
                </a:lnTo>
                <a:lnTo>
                  <a:pt x="54" y="40"/>
                </a:lnTo>
                <a:lnTo>
                  <a:pt x="51" y="43"/>
                </a:lnTo>
                <a:lnTo>
                  <a:pt x="47" y="46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6"/>
                </a:lnTo>
                <a:lnTo>
                  <a:pt x="9" y="43"/>
                </a:lnTo>
                <a:lnTo>
                  <a:pt x="5" y="40"/>
                </a:lnTo>
                <a:lnTo>
                  <a:pt x="2" y="35"/>
                </a:lnTo>
                <a:lnTo>
                  <a:pt x="0" y="30"/>
                </a:lnTo>
                <a:lnTo>
                  <a:pt x="0" y="25"/>
                </a:lnTo>
                <a:lnTo>
                  <a:pt x="0" y="21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3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35" name="Freeform 647"/>
          <p:cNvSpPr>
            <a:spLocks/>
          </p:cNvSpPr>
          <p:nvPr/>
        </p:nvSpPr>
        <p:spPr bwMode="auto">
          <a:xfrm>
            <a:off x="3162300" y="3538538"/>
            <a:ext cx="68263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2" y="3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60" y="21"/>
                </a:lnTo>
                <a:lnTo>
                  <a:pt x="60" y="25"/>
                </a:lnTo>
                <a:lnTo>
                  <a:pt x="60" y="30"/>
                </a:lnTo>
                <a:lnTo>
                  <a:pt x="57" y="35"/>
                </a:lnTo>
                <a:lnTo>
                  <a:pt x="54" y="40"/>
                </a:lnTo>
                <a:lnTo>
                  <a:pt x="51" y="43"/>
                </a:lnTo>
                <a:lnTo>
                  <a:pt x="47" y="46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6"/>
                </a:lnTo>
                <a:lnTo>
                  <a:pt x="9" y="43"/>
                </a:lnTo>
                <a:lnTo>
                  <a:pt x="5" y="40"/>
                </a:lnTo>
                <a:lnTo>
                  <a:pt x="2" y="35"/>
                </a:lnTo>
                <a:lnTo>
                  <a:pt x="0" y="30"/>
                </a:lnTo>
                <a:lnTo>
                  <a:pt x="0" y="25"/>
                </a:lnTo>
                <a:lnTo>
                  <a:pt x="0" y="21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3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36" name="Freeform 648"/>
          <p:cNvSpPr>
            <a:spLocks/>
          </p:cNvSpPr>
          <p:nvPr/>
        </p:nvSpPr>
        <p:spPr bwMode="auto">
          <a:xfrm>
            <a:off x="3333750" y="3370263"/>
            <a:ext cx="66675" cy="52387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4"/>
                </a:lnTo>
                <a:lnTo>
                  <a:pt x="51" y="6"/>
                </a:lnTo>
                <a:lnTo>
                  <a:pt x="56" y="11"/>
                </a:lnTo>
                <a:lnTo>
                  <a:pt x="58" y="14"/>
                </a:lnTo>
                <a:lnTo>
                  <a:pt x="60" y="18"/>
                </a:lnTo>
                <a:lnTo>
                  <a:pt x="60" y="23"/>
                </a:lnTo>
                <a:lnTo>
                  <a:pt x="60" y="28"/>
                </a:lnTo>
                <a:lnTo>
                  <a:pt x="58" y="33"/>
                </a:lnTo>
                <a:lnTo>
                  <a:pt x="56" y="37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7"/>
                </a:lnTo>
                <a:lnTo>
                  <a:pt x="30" y="48"/>
                </a:lnTo>
                <a:lnTo>
                  <a:pt x="24" y="47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6" y="37"/>
                </a:lnTo>
                <a:lnTo>
                  <a:pt x="3" y="33"/>
                </a:lnTo>
                <a:lnTo>
                  <a:pt x="0" y="28"/>
                </a:lnTo>
                <a:lnTo>
                  <a:pt x="0" y="23"/>
                </a:lnTo>
                <a:lnTo>
                  <a:pt x="0" y="18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4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37" name="Freeform 649"/>
          <p:cNvSpPr>
            <a:spLocks/>
          </p:cNvSpPr>
          <p:nvPr/>
        </p:nvSpPr>
        <p:spPr bwMode="auto">
          <a:xfrm>
            <a:off x="3333750" y="3370263"/>
            <a:ext cx="66675" cy="52387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4"/>
                </a:lnTo>
                <a:lnTo>
                  <a:pt x="51" y="6"/>
                </a:lnTo>
                <a:lnTo>
                  <a:pt x="56" y="11"/>
                </a:lnTo>
                <a:lnTo>
                  <a:pt x="58" y="14"/>
                </a:lnTo>
                <a:lnTo>
                  <a:pt x="60" y="18"/>
                </a:lnTo>
                <a:lnTo>
                  <a:pt x="60" y="23"/>
                </a:lnTo>
                <a:lnTo>
                  <a:pt x="60" y="28"/>
                </a:lnTo>
                <a:lnTo>
                  <a:pt x="58" y="33"/>
                </a:lnTo>
                <a:lnTo>
                  <a:pt x="56" y="37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7"/>
                </a:lnTo>
                <a:lnTo>
                  <a:pt x="30" y="48"/>
                </a:lnTo>
                <a:lnTo>
                  <a:pt x="24" y="47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6" y="37"/>
                </a:lnTo>
                <a:lnTo>
                  <a:pt x="3" y="33"/>
                </a:lnTo>
                <a:lnTo>
                  <a:pt x="0" y="28"/>
                </a:lnTo>
                <a:lnTo>
                  <a:pt x="0" y="23"/>
                </a:lnTo>
                <a:lnTo>
                  <a:pt x="0" y="18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4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38" name="Freeform 650"/>
          <p:cNvSpPr>
            <a:spLocks/>
          </p:cNvSpPr>
          <p:nvPr/>
        </p:nvSpPr>
        <p:spPr bwMode="auto">
          <a:xfrm>
            <a:off x="3271838" y="3402013"/>
            <a:ext cx="66675" cy="50800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4"/>
                </a:lnTo>
                <a:lnTo>
                  <a:pt x="51" y="7"/>
                </a:lnTo>
                <a:lnTo>
                  <a:pt x="54" y="11"/>
                </a:lnTo>
                <a:lnTo>
                  <a:pt x="57" y="15"/>
                </a:lnTo>
                <a:lnTo>
                  <a:pt x="60" y="18"/>
                </a:lnTo>
                <a:lnTo>
                  <a:pt x="60" y="25"/>
                </a:lnTo>
                <a:lnTo>
                  <a:pt x="60" y="29"/>
                </a:lnTo>
                <a:lnTo>
                  <a:pt x="57" y="34"/>
                </a:lnTo>
                <a:lnTo>
                  <a:pt x="54" y="37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5" y="37"/>
                </a:lnTo>
                <a:lnTo>
                  <a:pt x="2" y="34"/>
                </a:lnTo>
                <a:lnTo>
                  <a:pt x="0" y="29"/>
                </a:lnTo>
                <a:lnTo>
                  <a:pt x="0" y="25"/>
                </a:lnTo>
                <a:lnTo>
                  <a:pt x="0" y="18"/>
                </a:lnTo>
                <a:lnTo>
                  <a:pt x="2" y="15"/>
                </a:lnTo>
                <a:lnTo>
                  <a:pt x="5" y="11"/>
                </a:lnTo>
                <a:lnTo>
                  <a:pt x="9" y="7"/>
                </a:lnTo>
                <a:lnTo>
                  <a:pt x="13" y="4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39" name="Freeform 651"/>
          <p:cNvSpPr>
            <a:spLocks/>
          </p:cNvSpPr>
          <p:nvPr/>
        </p:nvSpPr>
        <p:spPr bwMode="auto">
          <a:xfrm>
            <a:off x="3271838" y="3402013"/>
            <a:ext cx="66675" cy="50800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4"/>
                </a:lnTo>
                <a:lnTo>
                  <a:pt x="51" y="7"/>
                </a:lnTo>
                <a:lnTo>
                  <a:pt x="54" y="11"/>
                </a:lnTo>
                <a:lnTo>
                  <a:pt x="57" y="15"/>
                </a:lnTo>
                <a:lnTo>
                  <a:pt x="60" y="18"/>
                </a:lnTo>
                <a:lnTo>
                  <a:pt x="60" y="25"/>
                </a:lnTo>
                <a:lnTo>
                  <a:pt x="60" y="29"/>
                </a:lnTo>
                <a:lnTo>
                  <a:pt x="57" y="34"/>
                </a:lnTo>
                <a:lnTo>
                  <a:pt x="54" y="37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5" y="37"/>
                </a:lnTo>
                <a:lnTo>
                  <a:pt x="2" y="34"/>
                </a:lnTo>
                <a:lnTo>
                  <a:pt x="0" y="29"/>
                </a:lnTo>
                <a:lnTo>
                  <a:pt x="0" y="25"/>
                </a:lnTo>
                <a:lnTo>
                  <a:pt x="0" y="18"/>
                </a:lnTo>
                <a:lnTo>
                  <a:pt x="2" y="15"/>
                </a:lnTo>
                <a:lnTo>
                  <a:pt x="5" y="11"/>
                </a:lnTo>
                <a:lnTo>
                  <a:pt x="9" y="7"/>
                </a:lnTo>
                <a:lnTo>
                  <a:pt x="13" y="4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40" name="Freeform 652"/>
          <p:cNvSpPr>
            <a:spLocks/>
          </p:cNvSpPr>
          <p:nvPr/>
        </p:nvSpPr>
        <p:spPr bwMode="auto">
          <a:xfrm>
            <a:off x="3217863" y="3422650"/>
            <a:ext cx="66675" cy="49213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0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2147483647 w 59"/>
              <a:gd name="T47" fmla="*/ 2147483647 h 48"/>
              <a:gd name="T48" fmla="*/ 0 w 59"/>
              <a:gd name="T49" fmla="*/ 2147483647 h 48"/>
              <a:gd name="T50" fmla="*/ 2147483647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0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29" y="0"/>
                </a:moveTo>
                <a:lnTo>
                  <a:pt x="37" y="0"/>
                </a:lnTo>
                <a:lnTo>
                  <a:pt x="42" y="2"/>
                </a:lnTo>
                <a:lnTo>
                  <a:pt x="46" y="4"/>
                </a:lnTo>
                <a:lnTo>
                  <a:pt x="51" y="7"/>
                </a:lnTo>
                <a:lnTo>
                  <a:pt x="55" y="10"/>
                </a:lnTo>
                <a:lnTo>
                  <a:pt x="58" y="15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4"/>
                </a:lnTo>
                <a:lnTo>
                  <a:pt x="55" y="38"/>
                </a:lnTo>
                <a:lnTo>
                  <a:pt x="51" y="41"/>
                </a:lnTo>
                <a:lnTo>
                  <a:pt x="46" y="45"/>
                </a:lnTo>
                <a:lnTo>
                  <a:pt x="42" y="46"/>
                </a:lnTo>
                <a:lnTo>
                  <a:pt x="37" y="48"/>
                </a:lnTo>
                <a:lnTo>
                  <a:pt x="29" y="48"/>
                </a:lnTo>
                <a:lnTo>
                  <a:pt x="24" y="48"/>
                </a:lnTo>
                <a:lnTo>
                  <a:pt x="18" y="46"/>
                </a:lnTo>
                <a:lnTo>
                  <a:pt x="12" y="45"/>
                </a:lnTo>
                <a:lnTo>
                  <a:pt x="8" y="41"/>
                </a:lnTo>
                <a:lnTo>
                  <a:pt x="5" y="38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2" y="15"/>
                </a:lnTo>
                <a:lnTo>
                  <a:pt x="5" y="10"/>
                </a:lnTo>
                <a:lnTo>
                  <a:pt x="8" y="7"/>
                </a:lnTo>
                <a:lnTo>
                  <a:pt x="12" y="4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41" name="Freeform 653"/>
          <p:cNvSpPr>
            <a:spLocks/>
          </p:cNvSpPr>
          <p:nvPr/>
        </p:nvSpPr>
        <p:spPr bwMode="auto">
          <a:xfrm>
            <a:off x="3217863" y="3422650"/>
            <a:ext cx="66675" cy="49213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0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2147483647 w 59"/>
              <a:gd name="T47" fmla="*/ 2147483647 h 48"/>
              <a:gd name="T48" fmla="*/ 0 w 59"/>
              <a:gd name="T49" fmla="*/ 2147483647 h 48"/>
              <a:gd name="T50" fmla="*/ 2147483647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0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29" y="0"/>
                </a:moveTo>
                <a:lnTo>
                  <a:pt x="37" y="0"/>
                </a:lnTo>
                <a:lnTo>
                  <a:pt x="42" y="2"/>
                </a:lnTo>
                <a:lnTo>
                  <a:pt x="46" y="4"/>
                </a:lnTo>
                <a:lnTo>
                  <a:pt x="51" y="7"/>
                </a:lnTo>
                <a:lnTo>
                  <a:pt x="55" y="10"/>
                </a:lnTo>
                <a:lnTo>
                  <a:pt x="58" y="15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4"/>
                </a:lnTo>
                <a:lnTo>
                  <a:pt x="55" y="38"/>
                </a:lnTo>
                <a:lnTo>
                  <a:pt x="51" y="41"/>
                </a:lnTo>
                <a:lnTo>
                  <a:pt x="46" y="45"/>
                </a:lnTo>
                <a:lnTo>
                  <a:pt x="42" y="46"/>
                </a:lnTo>
                <a:lnTo>
                  <a:pt x="37" y="48"/>
                </a:lnTo>
                <a:lnTo>
                  <a:pt x="29" y="48"/>
                </a:lnTo>
                <a:lnTo>
                  <a:pt x="24" y="48"/>
                </a:lnTo>
                <a:lnTo>
                  <a:pt x="18" y="46"/>
                </a:lnTo>
                <a:lnTo>
                  <a:pt x="12" y="45"/>
                </a:lnTo>
                <a:lnTo>
                  <a:pt x="8" y="41"/>
                </a:lnTo>
                <a:lnTo>
                  <a:pt x="5" y="38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2" y="15"/>
                </a:lnTo>
                <a:lnTo>
                  <a:pt x="5" y="10"/>
                </a:lnTo>
                <a:lnTo>
                  <a:pt x="8" y="7"/>
                </a:lnTo>
                <a:lnTo>
                  <a:pt x="12" y="4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42" name="Freeform 654"/>
          <p:cNvSpPr>
            <a:spLocks/>
          </p:cNvSpPr>
          <p:nvPr/>
        </p:nvSpPr>
        <p:spPr bwMode="auto">
          <a:xfrm>
            <a:off x="3157538" y="3449638"/>
            <a:ext cx="65087" cy="46037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6"/>
                </a:lnTo>
                <a:lnTo>
                  <a:pt x="55" y="11"/>
                </a:lnTo>
                <a:lnTo>
                  <a:pt x="56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6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7"/>
                </a:lnTo>
                <a:lnTo>
                  <a:pt x="29" y="49"/>
                </a:lnTo>
                <a:lnTo>
                  <a:pt x="24" y="47"/>
                </a:lnTo>
                <a:lnTo>
                  <a:pt x="18" y="47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6"/>
                </a:lnTo>
                <a:lnTo>
                  <a:pt x="12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43" name="Freeform 655"/>
          <p:cNvSpPr>
            <a:spLocks/>
          </p:cNvSpPr>
          <p:nvPr/>
        </p:nvSpPr>
        <p:spPr bwMode="auto">
          <a:xfrm>
            <a:off x="3157538" y="3449638"/>
            <a:ext cx="65087" cy="46037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6"/>
                </a:lnTo>
                <a:lnTo>
                  <a:pt x="55" y="11"/>
                </a:lnTo>
                <a:lnTo>
                  <a:pt x="56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6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7"/>
                </a:lnTo>
                <a:lnTo>
                  <a:pt x="29" y="49"/>
                </a:lnTo>
                <a:lnTo>
                  <a:pt x="24" y="47"/>
                </a:lnTo>
                <a:lnTo>
                  <a:pt x="18" y="47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6"/>
                </a:lnTo>
                <a:lnTo>
                  <a:pt x="12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44" name="Freeform 656"/>
          <p:cNvSpPr>
            <a:spLocks/>
          </p:cNvSpPr>
          <p:nvPr/>
        </p:nvSpPr>
        <p:spPr bwMode="auto">
          <a:xfrm>
            <a:off x="3332163" y="3759200"/>
            <a:ext cx="68262" cy="4603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2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59" y="26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5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5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8" y="2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45" name="Freeform 657"/>
          <p:cNvSpPr>
            <a:spLocks/>
          </p:cNvSpPr>
          <p:nvPr/>
        </p:nvSpPr>
        <p:spPr bwMode="auto">
          <a:xfrm>
            <a:off x="3332163" y="3759200"/>
            <a:ext cx="68262" cy="4603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2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59" y="26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5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5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8" y="2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46" name="Freeform 658"/>
          <p:cNvSpPr>
            <a:spLocks/>
          </p:cNvSpPr>
          <p:nvPr/>
        </p:nvSpPr>
        <p:spPr bwMode="auto">
          <a:xfrm>
            <a:off x="3276600" y="3795713"/>
            <a:ext cx="68263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1"/>
                </a:lnTo>
                <a:lnTo>
                  <a:pt x="43" y="1"/>
                </a:lnTo>
                <a:lnTo>
                  <a:pt x="47" y="4"/>
                </a:lnTo>
                <a:lnTo>
                  <a:pt x="51" y="8"/>
                </a:lnTo>
                <a:lnTo>
                  <a:pt x="55" y="11"/>
                </a:lnTo>
                <a:lnTo>
                  <a:pt x="58" y="15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4" y="44"/>
                </a:lnTo>
                <a:lnTo>
                  <a:pt x="10" y="42"/>
                </a:lnTo>
                <a:lnTo>
                  <a:pt x="6" y="37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5"/>
                </a:lnTo>
                <a:lnTo>
                  <a:pt x="6" y="11"/>
                </a:lnTo>
                <a:lnTo>
                  <a:pt x="10" y="8"/>
                </a:lnTo>
                <a:lnTo>
                  <a:pt x="14" y="4"/>
                </a:lnTo>
                <a:lnTo>
                  <a:pt x="19" y="1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47" name="Freeform 659"/>
          <p:cNvSpPr>
            <a:spLocks/>
          </p:cNvSpPr>
          <p:nvPr/>
        </p:nvSpPr>
        <p:spPr bwMode="auto">
          <a:xfrm>
            <a:off x="3276600" y="3795713"/>
            <a:ext cx="68263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1"/>
                </a:lnTo>
                <a:lnTo>
                  <a:pt x="43" y="1"/>
                </a:lnTo>
                <a:lnTo>
                  <a:pt x="47" y="4"/>
                </a:lnTo>
                <a:lnTo>
                  <a:pt x="51" y="8"/>
                </a:lnTo>
                <a:lnTo>
                  <a:pt x="55" y="11"/>
                </a:lnTo>
                <a:lnTo>
                  <a:pt x="58" y="15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4" y="44"/>
                </a:lnTo>
                <a:lnTo>
                  <a:pt x="10" y="42"/>
                </a:lnTo>
                <a:lnTo>
                  <a:pt x="6" y="37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5"/>
                </a:lnTo>
                <a:lnTo>
                  <a:pt x="6" y="11"/>
                </a:lnTo>
                <a:lnTo>
                  <a:pt x="10" y="8"/>
                </a:lnTo>
                <a:lnTo>
                  <a:pt x="14" y="4"/>
                </a:lnTo>
                <a:lnTo>
                  <a:pt x="19" y="1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48" name="Freeform 660"/>
          <p:cNvSpPr>
            <a:spLocks/>
          </p:cNvSpPr>
          <p:nvPr/>
        </p:nvSpPr>
        <p:spPr bwMode="auto">
          <a:xfrm>
            <a:off x="3222625" y="3825875"/>
            <a:ext cx="63500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1"/>
                </a:lnTo>
                <a:lnTo>
                  <a:pt x="41" y="3"/>
                </a:lnTo>
                <a:lnTo>
                  <a:pt x="47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5"/>
                </a:lnTo>
                <a:lnTo>
                  <a:pt x="8" y="42"/>
                </a:lnTo>
                <a:lnTo>
                  <a:pt x="4" y="37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5"/>
                </a:lnTo>
                <a:lnTo>
                  <a:pt x="4" y="11"/>
                </a:lnTo>
                <a:lnTo>
                  <a:pt x="8" y="7"/>
                </a:lnTo>
                <a:lnTo>
                  <a:pt x="13" y="4"/>
                </a:lnTo>
                <a:lnTo>
                  <a:pt x="18" y="3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49" name="Freeform 661"/>
          <p:cNvSpPr>
            <a:spLocks/>
          </p:cNvSpPr>
          <p:nvPr/>
        </p:nvSpPr>
        <p:spPr bwMode="auto">
          <a:xfrm>
            <a:off x="3222625" y="3825875"/>
            <a:ext cx="63500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1"/>
                </a:lnTo>
                <a:lnTo>
                  <a:pt x="41" y="3"/>
                </a:lnTo>
                <a:lnTo>
                  <a:pt x="47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5"/>
                </a:lnTo>
                <a:lnTo>
                  <a:pt x="8" y="42"/>
                </a:lnTo>
                <a:lnTo>
                  <a:pt x="4" y="37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5"/>
                </a:lnTo>
                <a:lnTo>
                  <a:pt x="4" y="11"/>
                </a:lnTo>
                <a:lnTo>
                  <a:pt x="8" y="7"/>
                </a:lnTo>
                <a:lnTo>
                  <a:pt x="13" y="4"/>
                </a:lnTo>
                <a:lnTo>
                  <a:pt x="18" y="3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50" name="Freeform 662"/>
          <p:cNvSpPr>
            <a:spLocks/>
          </p:cNvSpPr>
          <p:nvPr/>
        </p:nvSpPr>
        <p:spPr bwMode="auto">
          <a:xfrm>
            <a:off x="3171825" y="3881438"/>
            <a:ext cx="71438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1"/>
                </a:lnTo>
                <a:lnTo>
                  <a:pt x="47" y="5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7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8" y="6"/>
                </a:lnTo>
                <a:lnTo>
                  <a:pt x="13" y="5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51" name="Freeform 663"/>
          <p:cNvSpPr>
            <a:spLocks/>
          </p:cNvSpPr>
          <p:nvPr/>
        </p:nvSpPr>
        <p:spPr bwMode="auto">
          <a:xfrm>
            <a:off x="3171825" y="3881438"/>
            <a:ext cx="71438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1"/>
                </a:lnTo>
                <a:lnTo>
                  <a:pt x="47" y="5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7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8" y="6"/>
                </a:lnTo>
                <a:lnTo>
                  <a:pt x="13" y="5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52" name="Freeform 664"/>
          <p:cNvSpPr>
            <a:spLocks/>
          </p:cNvSpPr>
          <p:nvPr/>
        </p:nvSpPr>
        <p:spPr bwMode="auto">
          <a:xfrm>
            <a:off x="3148013" y="3944938"/>
            <a:ext cx="66675" cy="52387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1"/>
                </a:lnTo>
                <a:lnTo>
                  <a:pt x="41" y="1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6" y="16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6" y="35"/>
                </a:lnTo>
                <a:lnTo>
                  <a:pt x="55" y="38"/>
                </a:lnTo>
                <a:lnTo>
                  <a:pt x="51" y="42"/>
                </a:lnTo>
                <a:lnTo>
                  <a:pt x="46" y="46"/>
                </a:lnTo>
                <a:lnTo>
                  <a:pt x="41" y="47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6"/>
                </a:lnTo>
                <a:lnTo>
                  <a:pt x="8" y="42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2" y="5"/>
                </a:lnTo>
                <a:lnTo>
                  <a:pt x="18" y="1"/>
                </a:lnTo>
                <a:lnTo>
                  <a:pt x="24" y="1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53" name="Freeform 665"/>
          <p:cNvSpPr>
            <a:spLocks/>
          </p:cNvSpPr>
          <p:nvPr/>
        </p:nvSpPr>
        <p:spPr bwMode="auto">
          <a:xfrm>
            <a:off x="3148013" y="3944938"/>
            <a:ext cx="66675" cy="52387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1"/>
                </a:lnTo>
                <a:lnTo>
                  <a:pt x="41" y="1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6" y="16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6" y="35"/>
                </a:lnTo>
                <a:lnTo>
                  <a:pt x="55" y="38"/>
                </a:lnTo>
                <a:lnTo>
                  <a:pt x="51" y="42"/>
                </a:lnTo>
                <a:lnTo>
                  <a:pt x="46" y="46"/>
                </a:lnTo>
                <a:lnTo>
                  <a:pt x="41" y="47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6"/>
                </a:lnTo>
                <a:lnTo>
                  <a:pt x="8" y="42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2" y="5"/>
                </a:lnTo>
                <a:lnTo>
                  <a:pt x="18" y="1"/>
                </a:lnTo>
                <a:lnTo>
                  <a:pt x="24" y="1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54" name="Freeform 666"/>
          <p:cNvSpPr>
            <a:spLocks/>
          </p:cNvSpPr>
          <p:nvPr/>
        </p:nvSpPr>
        <p:spPr bwMode="auto">
          <a:xfrm>
            <a:off x="3135313" y="4003675"/>
            <a:ext cx="68262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2147483647 w 60"/>
              <a:gd name="T47" fmla="*/ 2147483647 h 49"/>
              <a:gd name="T48" fmla="*/ 0 w 60"/>
              <a:gd name="T49" fmla="*/ 2147483647 h 49"/>
              <a:gd name="T50" fmla="*/ 2147483647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55" name="Freeform 667"/>
          <p:cNvSpPr>
            <a:spLocks/>
          </p:cNvSpPr>
          <p:nvPr/>
        </p:nvSpPr>
        <p:spPr bwMode="auto">
          <a:xfrm>
            <a:off x="3135313" y="4003675"/>
            <a:ext cx="68262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2147483647 w 60"/>
              <a:gd name="T47" fmla="*/ 2147483647 h 49"/>
              <a:gd name="T48" fmla="*/ 0 w 60"/>
              <a:gd name="T49" fmla="*/ 2147483647 h 49"/>
              <a:gd name="T50" fmla="*/ 2147483647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56" name="Freeform 668"/>
          <p:cNvSpPr>
            <a:spLocks/>
          </p:cNvSpPr>
          <p:nvPr/>
        </p:nvSpPr>
        <p:spPr bwMode="auto">
          <a:xfrm>
            <a:off x="3113088" y="4054475"/>
            <a:ext cx="65087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4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7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7" y="35"/>
                </a:lnTo>
                <a:lnTo>
                  <a:pt x="55" y="40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6"/>
                </a:lnTo>
                <a:lnTo>
                  <a:pt x="8" y="43"/>
                </a:lnTo>
                <a:lnTo>
                  <a:pt x="4" y="40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8" y="4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57" name="Freeform 669"/>
          <p:cNvSpPr>
            <a:spLocks/>
          </p:cNvSpPr>
          <p:nvPr/>
        </p:nvSpPr>
        <p:spPr bwMode="auto">
          <a:xfrm>
            <a:off x="3113088" y="4054475"/>
            <a:ext cx="65087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4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7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7" y="35"/>
                </a:lnTo>
                <a:lnTo>
                  <a:pt x="55" y="40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6"/>
                </a:lnTo>
                <a:lnTo>
                  <a:pt x="8" y="43"/>
                </a:lnTo>
                <a:lnTo>
                  <a:pt x="4" y="40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8" y="4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58" name="Freeform 670"/>
          <p:cNvSpPr>
            <a:spLocks/>
          </p:cNvSpPr>
          <p:nvPr/>
        </p:nvSpPr>
        <p:spPr bwMode="auto">
          <a:xfrm>
            <a:off x="3049588" y="4083050"/>
            <a:ext cx="71437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6" y="0"/>
                </a:lnTo>
                <a:lnTo>
                  <a:pt x="42" y="1"/>
                </a:lnTo>
                <a:lnTo>
                  <a:pt x="46" y="3"/>
                </a:lnTo>
                <a:lnTo>
                  <a:pt x="52" y="6"/>
                </a:lnTo>
                <a:lnTo>
                  <a:pt x="55" y="9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6" y="44"/>
                </a:lnTo>
                <a:lnTo>
                  <a:pt x="42" y="46"/>
                </a:lnTo>
                <a:lnTo>
                  <a:pt x="36" y="47"/>
                </a:lnTo>
                <a:lnTo>
                  <a:pt x="31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2" y="14"/>
                </a:lnTo>
                <a:lnTo>
                  <a:pt x="5" y="9"/>
                </a:lnTo>
                <a:lnTo>
                  <a:pt x="9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59" name="Freeform 671"/>
          <p:cNvSpPr>
            <a:spLocks/>
          </p:cNvSpPr>
          <p:nvPr/>
        </p:nvSpPr>
        <p:spPr bwMode="auto">
          <a:xfrm>
            <a:off x="3049588" y="4083050"/>
            <a:ext cx="71437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6" y="0"/>
                </a:lnTo>
                <a:lnTo>
                  <a:pt x="42" y="1"/>
                </a:lnTo>
                <a:lnTo>
                  <a:pt x="46" y="3"/>
                </a:lnTo>
                <a:lnTo>
                  <a:pt x="52" y="6"/>
                </a:lnTo>
                <a:lnTo>
                  <a:pt x="55" y="9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6" y="44"/>
                </a:lnTo>
                <a:lnTo>
                  <a:pt x="42" y="46"/>
                </a:lnTo>
                <a:lnTo>
                  <a:pt x="36" y="47"/>
                </a:lnTo>
                <a:lnTo>
                  <a:pt x="31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2" y="14"/>
                </a:lnTo>
                <a:lnTo>
                  <a:pt x="5" y="9"/>
                </a:lnTo>
                <a:lnTo>
                  <a:pt x="9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60" name="Freeform 672"/>
          <p:cNvSpPr>
            <a:spLocks/>
          </p:cNvSpPr>
          <p:nvPr/>
        </p:nvSpPr>
        <p:spPr bwMode="auto">
          <a:xfrm>
            <a:off x="2981325" y="4113213"/>
            <a:ext cx="69850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4"/>
                </a:lnTo>
                <a:lnTo>
                  <a:pt x="51" y="7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30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8" y="41"/>
                </a:lnTo>
                <a:lnTo>
                  <a:pt x="6" y="37"/>
                </a:lnTo>
                <a:lnTo>
                  <a:pt x="3" y="33"/>
                </a:lnTo>
                <a:lnTo>
                  <a:pt x="1" y="30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8" y="7"/>
                </a:lnTo>
                <a:lnTo>
                  <a:pt x="14" y="4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61" name="Freeform 673"/>
          <p:cNvSpPr>
            <a:spLocks/>
          </p:cNvSpPr>
          <p:nvPr/>
        </p:nvSpPr>
        <p:spPr bwMode="auto">
          <a:xfrm>
            <a:off x="2981325" y="4113213"/>
            <a:ext cx="69850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4"/>
                </a:lnTo>
                <a:lnTo>
                  <a:pt x="51" y="7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30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8" y="41"/>
                </a:lnTo>
                <a:lnTo>
                  <a:pt x="6" y="37"/>
                </a:lnTo>
                <a:lnTo>
                  <a:pt x="3" y="33"/>
                </a:lnTo>
                <a:lnTo>
                  <a:pt x="1" y="30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8" y="7"/>
                </a:lnTo>
                <a:lnTo>
                  <a:pt x="14" y="4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62" name="Freeform 674"/>
          <p:cNvSpPr>
            <a:spLocks/>
          </p:cNvSpPr>
          <p:nvPr/>
        </p:nvSpPr>
        <p:spPr bwMode="auto">
          <a:xfrm>
            <a:off x="2909888" y="4125913"/>
            <a:ext cx="68262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7" y="2"/>
                </a:lnTo>
                <a:lnTo>
                  <a:pt x="42" y="3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0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9"/>
                </a:lnTo>
                <a:lnTo>
                  <a:pt x="51" y="43"/>
                </a:lnTo>
                <a:lnTo>
                  <a:pt x="46" y="46"/>
                </a:lnTo>
                <a:lnTo>
                  <a:pt x="42" y="47"/>
                </a:lnTo>
                <a:lnTo>
                  <a:pt x="37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4" y="46"/>
                </a:lnTo>
                <a:lnTo>
                  <a:pt x="8" y="43"/>
                </a:lnTo>
                <a:lnTo>
                  <a:pt x="5" y="39"/>
                </a:lnTo>
                <a:lnTo>
                  <a:pt x="2" y="35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2" y="16"/>
                </a:lnTo>
                <a:lnTo>
                  <a:pt x="5" y="11"/>
                </a:lnTo>
                <a:lnTo>
                  <a:pt x="8" y="8"/>
                </a:lnTo>
                <a:lnTo>
                  <a:pt x="14" y="5"/>
                </a:lnTo>
                <a:lnTo>
                  <a:pt x="18" y="3"/>
                </a:lnTo>
                <a:lnTo>
                  <a:pt x="24" y="2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63" name="Freeform 675"/>
          <p:cNvSpPr>
            <a:spLocks/>
          </p:cNvSpPr>
          <p:nvPr/>
        </p:nvSpPr>
        <p:spPr bwMode="auto">
          <a:xfrm>
            <a:off x="2909888" y="4125913"/>
            <a:ext cx="68262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7" y="2"/>
                </a:lnTo>
                <a:lnTo>
                  <a:pt x="42" y="3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0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9"/>
                </a:lnTo>
                <a:lnTo>
                  <a:pt x="51" y="43"/>
                </a:lnTo>
                <a:lnTo>
                  <a:pt x="46" y="46"/>
                </a:lnTo>
                <a:lnTo>
                  <a:pt x="42" y="47"/>
                </a:lnTo>
                <a:lnTo>
                  <a:pt x="37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4" y="46"/>
                </a:lnTo>
                <a:lnTo>
                  <a:pt x="8" y="43"/>
                </a:lnTo>
                <a:lnTo>
                  <a:pt x="5" y="39"/>
                </a:lnTo>
                <a:lnTo>
                  <a:pt x="2" y="35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2" y="16"/>
                </a:lnTo>
                <a:lnTo>
                  <a:pt x="5" y="11"/>
                </a:lnTo>
                <a:lnTo>
                  <a:pt x="8" y="8"/>
                </a:lnTo>
                <a:lnTo>
                  <a:pt x="14" y="5"/>
                </a:lnTo>
                <a:lnTo>
                  <a:pt x="18" y="3"/>
                </a:lnTo>
                <a:lnTo>
                  <a:pt x="24" y="2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64" name="Freeform 676"/>
          <p:cNvSpPr>
            <a:spLocks/>
          </p:cNvSpPr>
          <p:nvPr/>
        </p:nvSpPr>
        <p:spPr bwMode="auto">
          <a:xfrm>
            <a:off x="2830513" y="4137025"/>
            <a:ext cx="66675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2"/>
                </a:lnTo>
                <a:lnTo>
                  <a:pt x="42" y="3"/>
                </a:lnTo>
                <a:lnTo>
                  <a:pt x="46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61" y="26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3"/>
                </a:lnTo>
                <a:lnTo>
                  <a:pt x="46" y="46"/>
                </a:lnTo>
                <a:lnTo>
                  <a:pt x="42" y="48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8"/>
                </a:lnTo>
                <a:lnTo>
                  <a:pt x="14" y="46"/>
                </a:lnTo>
                <a:lnTo>
                  <a:pt x="10" y="43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6"/>
                </a:lnTo>
                <a:lnTo>
                  <a:pt x="1" y="21"/>
                </a:lnTo>
                <a:lnTo>
                  <a:pt x="2" y="16"/>
                </a:lnTo>
                <a:lnTo>
                  <a:pt x="5" y="11"/>
                </a:lnTo>
                <a:lnTo>
                  <a:pt x="10" y="8"/>
                </a:lnTo>
                <a:lnTo>
                  <a:pt x="14" y="5"/>
                </a:lnTo>
                <a:lnTo>
                  <a:pt x="18" y="3"/>
                </a:lnTo>
                <a:lnTo>
                  <a:pt x="24" y="2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65" name="Freeform 677"/>
          <p:cNvSpPr>
            <a:spLocks/>
          </p:cNvSpPr>
          <p:nvPr/>
        </p:nvSpPr>
        <p:spPr bwMode="auto">
          <a:xfrm>
            <a:off x="2830513" y="4137025"/>
            <a:ext cx="66675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2"/>
                </a:lnTo>
                <a:lnTo>
                  <a:pt x="42" y="3"/>
                </a:lnTo>
                <a:lnTo>
                  <a:pt x="46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61" y="26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3"/>
                </a:lnTo>
                <a:lnTo>
                  <a:pt x="46" y="46"/>
                </a:lnTo>
                <a:lnTo>
                  <a:pt x="42" y="48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8"/>
                </a:lnTo>
                <a:lnTo>
                  <a:pt x="14" y="46"/>
                </a:lnTo>
                <a:lnTo>
                  <a:pt x="10" y="43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6"/>
                </a:lnTo>
                <a:lnTo>
                  <a:pt x="1" y="21"/>
                </a:lnTo>
                <a:lnTo>
                  <a:pt x="2" y="16"/>
                </a:lnTo>
                <a:lnTo>
                  <a:pt x="5" y="11"/>
                </a:lnTo>
                <a:lnTo>
                  <a:pt x="10" y="8"/>
                </a:lnTo>
                <a:lnTo>
                  <a:pt x="14" y="5"/>
                </a:lnTo>
                <a:lnTo>
                  <a:pt x="18" y="3"/>
                </a:lnTo>
                <a:lnTo>
                  <a:pt x="24" y="2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66" name="Freeform 678"/>
          <p:cNvSpPr>
            <a:spLocks/>
          </p:cNvSpPr>
          <p:nvPr/>
        </p:nvSpPr>
        <p:spPr bwMode="auto">
          <a:xfrm>
            <a:off x="2755900" y="4156075"/>
            <a:ext cx="68263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3" y="7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9" y="33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6"/>
                </a:lnTo>
                <a:lnTo>
                  <a:pt x="37" y="48"/>
                </a:lnTo>
                <a:lnTo>
                  <a:pt x="32" y="49"/>
                </a:lnTo>
                <a:lnTo>
                  <a:pt x="24" y="48"/>
                </a:lnTo>
                <a:lnTo>
                  <a:pt x="19" y="46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7"/>
                </a:lnTo>
                <a:lnTo>
                  <a:pt x="15" y="3"/>
                </a:lnTo>
                <a:lnTo>
                  <a:pt x="19" y="2"/>
                </a:lnTo>
                <a:lnTo>
                  <a:pt x="24" y="0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67" name="Freeform 679"/>
          <p:cNvSpPr>
            <a:spLocks/>
          </p:cNvSpPr>
          <p:nvPr/>
        </p:nvSpPr>
        <p:spPr bwMode="auto">
          <a:xfrm>
            <a:off x="2755900" y="4156075"/>
            <a:ext cx="68263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3" y="7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9" y="33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6"/>
                </a:lnTo>
                <a:lnTo>
                  <a:pt x="37" y="48"/>
                </a:lnTo>
                <a:lnTo>
                  <a:pt x="32" y="49"/>
                </a:lnTo>
                <a:lnTo>
                  <a:pt x="24" y="48"/>
                </a:lnTo>
                <a:lnTo>
                  <a:pt x="19" y="46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7"/>
                </a:lnTo>
                <a:lnTo>
                  <a:pt x="15" y="3"/>
                </a:lnTo>
                <a:lnTo>
                  <a:pt x="19" y="2"/>
                </a:lnTo>
                <a:lnTo>
                  <a:pt x="24" y="0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68" name="Freeform 680"/>
          <p:cNvSpPr>
            <a:spLocks/>
          </p:cNvSpPr>
          <p:nvPr/>
        </p:nvSpPr>
        <p:spPr bwMode="auto">
          <a:xfrm>
            <a:off x="2697163" y="4179888"/>
            <a:ext cx="65087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9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1" y="42"/>
                </a:lnTo>
                <a:lnTo>
                  <a:pt x="47" y="44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2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69" name="Freeform 681"/>
          <p:cNvSpPr>
            <a:spLocks/>
          </p:cNvSpPr>
          <p:nvPr/>
        </p:nvSpPr>
        <p:spPr bwMode="auto">
          <a:xfrm>
            <a:off x="2697163" y="4179888"/>
            <a:ext cx="65087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9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1" y="42"/>
                </a:lnTo>
                <a:lnTo>
                  <a:pt x="47" y="44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2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70" name="Freeform 682"/>
          <p:cNvSpPr>
            <a:spLocks/>
          </p:cNvSpPr>
          <p:nvPr/>
        </p:nvSpPr>
        <p:spPr bwMode="auto">
          <a:xfrm>
            <a:off x="2644775" y="4213225"/>
            <a:ext cx="68263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1"/>
                </a:lnTo>
                <a:lnTo>
                  <a:pt x="43" y="3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9" y="16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3" y="42"/>
                </a:lnTo>
                <a:lnTo>
                  <a:pt x="47" y="46"/>
                </a:lnTo>
                <a:lnTo>
                  <a:pt x="43" y="47"/>
                </a:lnTo>
                <a:lnTo>
                  <a:pt x="37" y="49"/>
                </a:lnTo>
                <a:lnTo>
                  <a:pt x="32" y="49"/>
                </a:lnTo>
                <a:lnTo>
                  <a:pt x="25" y="49"/>
                </a:lnTo>
                <a:lnTo>
                  <a:pt x="19" y="47"/>
                </a:lnTo>
                <a:lnTo>
                  <a:pt x="15" y="46"/>
                </a:lnTo>
                <a:lnTo>
                  <a:pt x="10" y="42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3"/>
                </a:lnTo>
                <a:lnTo>
                  <a:pt x="25" y="1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71" name="Freeform 683"/>
          <p:cNvSpPr>
            <a:spLocks/>
          </p:cNvSpPr>
          <p:nvPr/>
        </p:nvSpPr>
        <p:spPr bwMode="auto">
          <a:xfrm>
            <a:off x="2644775" y="4213225"/>
            <a:ext cx="68263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1"/>
                </a:lnTo>
                <a:lnTo>
                  <a:pt x="43" y="3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9" y="16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3" y="42"/>
                </a:lnTo>
                <a:lnTo>
                  <a:pt x="47" y="46"/>
                </a:lnTo>
                <a:lnTo>
                  <a:pt x="43" y="47"/>
                </a:lnTo>
                <a:lnTo>
                  <a:pt x="37" y="49"/>
                </a:lnTo>
                <a:lnTo>
                  <a:pt x="32" y="49"/>
                </a:lnTo>
                <a:lnTo>
                  <a:pt x="25" y="49"/>
                </a:lnTo>
                <a:lnTo>
                  <a:pt x="19" y="47"/>
                </a:lnTo>
                <a:lnTo>
                  <a:pt x="15" y="46"/>
                </a:lnTo>
                <a:lnTo>
                  <a:pt x="10" y="42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3"/>
                </a:lnTo>
                <a:lnTo>
                  <a:pt x="25" y="1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72" name="Freeform 684"/>
          <p:cNvSpPr>
            <a:spLocks/>
          </p:cNvSpPr>
          <p:nvPr/>
        </p:nvSpPr>
        <p:spPr bwMode="auto">
          <a:xfrm>
            <a:off x="2589213" y="4622800"/>
            <a:ext cx="71437" cy="49213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5" y="10"/>
                </a:lnTo>
                <a:lnTo>
                  <a:pt x="58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4" y="10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73" name="Freeform 685"/>
          <p:cNvSpPr>
            <a:spLocks/>
          </p:cNvSpPr>
          <p:nvPr/>
        </p:nvSpPr>
        <p:spPr bwMode="auto">
          <a:xfrm>
            <a:off x="2589213" y="4622800"/>
            <a:ext cx="71437" cy="49213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5" y="10"/>
                </a:lnTo>
                <a:lnTo>
                  <a:pt x="58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4" y="10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74" name="Freeform 686"/>
          <p:cNvSpPr>
            <a:spLocks/>
          </p:cNvSpPr>
          <p:nvPr/>
        </p:nvSpPr>
        <p:spPr bwMode="auto">
          <a:xfrm>
            <a:off x="2559050" y="4305300"/>
            <a:ext cx="69850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7"/>
                </a:lnTo>
                <a:lnTo>
                  <a:pt x="54" y="11"/>
                </a:lnTo>
                <a:lnTo>
                  <a:pt x="57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8"/>
                </a:lnTo>
                <a:lnTo>
                  <a:pt x="13" y="45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4" y="11"/>
                </a:lnTo>
                <a:lnTo>
                  <a:pt x="9" y="7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75" name="Freeform 687"/>
          <p:cNvSpPr>
            <a:spLocks/>
          </p:cNvSpPr>
          <p:nvPr/>
        </p:nvSpPr>
        <p:spPr bwMode="auto">
          <a:xfrm>
            <a:off x="2559050" y="4305300"/>
            <a:ext cx="69850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7"/>
                </a:lnTo>
                <a:lnTo>
                  <a:pt x="54" y="11"/>
                </a:lnTo>
                <a:lnTo>
                  <a:pt x="57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8"/>
                </a:lnTo>
                <a:lnTo>
                  <a:pt x="13" y="45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4" y="11"/>
                </a:lnTo>
                <a:lnTo>
                  <a:pt x="9" y="7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76" name="Freeform 688"/>
          <p:cNvSpPr>
            <a:spLocks/>
          </p:cNvSpPr>
          <p:nvPr/>
        </p:nvSpPr>
        <p:spPr bwMode="auto">
          <a:xfrm>
            <a:off x="2535238" y="4357688"/>
            <a:ext cx="66675" cy="50800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2" y="7"/>
                </a:lnTo>
                <a:lnTo>
                  <a:pt x="56" y="10"/>
                </a:lnTo>
                <a:lnTo>
                  <a:pt x="59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3" y="46"/>
                </a:lnTo>
                <a:lnTo>
                  <a:pt x="37" y="48"/>
                </a:lnTo>
                <a:lnTo>
                  <a:pt x="32" y="48"/>
                </a:lnTo>
                <a:lnTo>
                  <a:pt x="25" y="48"/>
                </a:lnTo>
                <a:lnTo>
                  <a:pt x="19" y="46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0"/>
                </a:lnTo>
                <a:lnTo>
                  <a:pt x="10" y="7"/>
                </a:lnTo>
                <a:lnTo>
                  <a:pt x="15" y="3"/>
                </a:lnTo>
                <a:lnTo>
                  <a:pt x="19" y="2"/>
                </a:lnTo>
                <a:lnTo>
                  <a:pt x="25" y="0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77" name="Freeform 689"/>
          <p:cNvSpPr>
            <a:spLocks/>
          </p:cNvSpPr>
          <p:nvPr/>
        </p:nvSpPr>
        <p:spPr bwMode="auto">
          <a:xfrm>
            <a:off x="2535238" y="4357688"/>
            <a:ext cx="66675" cy="50800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2" y="7"/>
                </a:lnTo>
                <a:lnTo>
                  <a:pt x="56" y="10"/>
                </a:lnTo>
                <a:lnTo>
                  <a:pt x="59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3" y="46"/>
                </a:lnTo>
                <a:lnTo>
                  <a:pt x="37" y="48"/>
                </a:lnTo>
                <a:lnTo>
                  <a:pt x="32" y="48"/>
                </a:lnTo>
                <a:lnTo>
                  <a:pt x="25" y="48"/>
                </a:lnTo>
                <a:lnTo>
                  <a:pt x="19" y="46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0"/>
                </a:lnTo>
                <a:lnTo>
                  <a:pt x="10" y="7"/>
                </a:lnTo>
                <a:lnTo>
                  <a:pt x="15" y="3"/>
                </a:lnTo>
                <a:lnTo>
                  <a:pt x="19" y="2"/>
                </a:lnTo>
                <a:lnTo>
                  <a:pt x="25" y="0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78" name="Freeform 690"/>
          <p:cNvSpPr>
            <a:spLocks/>
          </p:cNvSpPr>
          <p:nvPr/>
        </p:nvSpPr>
        <p:spPr bwMode="auto">
          <a:xfrm>
            <a:off x="2522538" y="4408488"/>
            <a:ext cx="66675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2" y="1"/>
                </a:lnTo>
                <a:lnTo>
                  <a:pt x="47" y="4"/>
                </a:lnTo>
                <a:lnTo>
                  <a:pt x="52" y="7"/>
                </a:lnTo>
                <a:lnTo>
                  <a:pt x="54" y="11"/>
                </a:lnTo>
                <a:lnTo>
                  <a:pt x="57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4" y="37"/>
                </a:lnTo>
                <a:lnTo>
                  <a:pt x="52" y="42"/>
                </a:lnTo>
                <a:lnTo>
                  <a:pt x="47" y="44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2"/>
                </a:lnTo>
                <a:lnTo>
                  <a:pt x="5" y="37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5" y="11"/>
                </a:lnTo>
                <a:lnTo>
                  <a:pt x="9" y="7"/>
                </a:lnTo>
                <a:lnTo>
                  <a:pt x="13" y="4"/>
                </a:lnTo>
                <a:lnTo>
                  <a:pt x="19" y="1"/>
                </a:lnTo>
                <a:lnTo>
                  <a:pt x="25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79" name="Freeform 691"/>
          <p:cNvSpPr>
            <a:spLocks/>
          </p:cNvSpPr>
          <p:nvPr/>
        </p:nvSpPr>
        <p:spPr bwMode="auto">
          <a:xfrm>
            <a:off x="2522538" y="4408488"/>
            <a:ext cx="66675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2" y="1"/>
                </a:lnTo>
                <a:lnTo>
                  <a:pt x="47" y="4"/>
                </a:lnTo>
                <a:lnTo>
                  <a:pt x="52" y="7"/>
                </a:lnTo>
                <a:lnTo>
                  <a:pt x="54" y="11"/>
                </a:lnTo>
                <a:lnTo>
                  <a:pt x="57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4" y="37"/>
                </a:lnTo>
                <a:lnTo>
                  <a:pt x="52" y="42"/>
                </a:lnTo>
                <a:lnTo>
                  <a:pt x="47" y="44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2"/>
                </a:lnTo>
                <a:lnTo>
                  <a:pt x="5" y="37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5" y="11"/>
                </a:lnTo>
                <a:lnTo>
                  <a:pt x="9" y="7"/>
                </a:lnTo>
                <a:lnTo>
                  <a:pt x="13" y="4"/>
                </a:lnTo>
                <a:lnTo>
                  <a:pt x="19" y="1"/>
                </a:lnTo>
                <a:lnTo>
                  <a:pt x="25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80" name="Freeform 692"/>
          <p:cNvSpPr>
            <a:spLocks/>
          </p:cNvSpPr>
          <p:nvPr/>
        </p:nvSpPr>
        <p:spPr bwMode="auto">
          <a:xfrm>
            <a:off x="2584450" y="4249738"/>
            <a:ext cx="69850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2" y="3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21"/>
                </a:lnTo>
                <a:lnTo>
                  <a:pt x="60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2" y="43"/>
                </a:lnTo>
                <a:lnTo>
                  <a:pt x="47" y="46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6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1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3"/>
                </a:lnTo>
                <a:lnTo>
                  <a:pt x="25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81" name="Freeform 693"/>
          <p:cNvSpPr>
            <a:spLocks/>
          </p:cNvSpPr>
          <p:nvPr/>
        </p:nvSpPr>
        <p:spPr bwMode="auto">
          <a:xfrm>
            <a:off x="2584450" y="4249738"/>
            <a:ext cx="69850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2" y="3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21"/>
                </a:lnTo>
                <a:lnTo>
                  <a:pt x="60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2" y="43"/>
                </a:lnTo>
                <a:lnTo>
                  <a:pt x="47" y="46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6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1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3"/>
                </a:lnTo>
                <a:lnTo>
                  <a:pt x="25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82" name="Freeform 694"/>
          <p:cNvSpPr>
            <a:spLocks/>
          </p:cNvSpPr>
          <p:nvPr/>
        </p:nvSpPr>
        <p:spPr bwMode="auto">
          <a:xfrm>
            <a:off x="2520950" y="4470400"/>
            <a:ext cx="63500" cy="49213"/>
          </a:xfrm>
          <a:custGeom>
            <a:avLst/>
            <a:gdLst>
              <a:gd name="T0" fmla="*/ 2147483647 w 59"/>
              <a:gd name="T1" fmla="*/ 0 h 47"/>
              <a:gd name="T2" fmla="*/ 2147483647 w 59"/>
              <a:gd name="T3" fmla="*/ 0 h 47"/>
              <a:gd name="T4" fmla="*/ 2147483647 w 59"/>
              <a:gd name="T5" fmla="*/ 2147483647 h 47"/>
              <a:gd name="T6" fmla="*/ 2147483647 w 59"/>
              <a:gd name="T7" fmla="*/ 2147483647 h 47"/>
              <a:gd name="T8" fmla="*/ 2147483647 w 59"/>
              <a:gd name="T9" fmla="*/ 2147483647 h 47"/>
              <a:gd name="T10" fmla="*/ 2147483647 w 59"/>
              <a:gd name="T11" fmla="*/ 2147483647 h 47"/>
              <a:gd name="T12" fmla="*/ 2147483647 w 59"/>
              <a:gd name="T13" fmla="*/ 2147483647 h 47"/>
              <a:gd name="T14" fmla="*/ 2147483647 w 59"/>
              <a:gd name="T15" fmla="*/ 2147483647 h 47"/>
              <a:gd name="T16" fmla="*/ 2147483647 w 59"/>
              <a:gd name="T17" fmla="*/ 2147483647 h 47"/>
              <a:gd name="T18" fmla="*/ 2147483647 w 59"/>
              <a:gd name="T19" fmla="*/ 2147483647 h 47"/>
              <a:gd name="T20" fmla="*/ 2147483647 w 59"/>
              <a:gd name="T21" fmla="*/ 2147483647 h 47"/>
              <a:gd name="T22" fmla="*/ 2147483647 w 59"/>
              <a:gd name="T23" fmla="*/ 2147483647 h 47"/>
              <a:gd name="T24" fmla="*/ 2147483647 w 59"/>
              <a:gd name="T25" fmla="*/ 2147483647 h 47"/>
              <a:gd name="T26" fmla="*/ 2147483647 w 59"/>
              <a:gd name="T27" fmla="*/ 2147483647 h 47"/>
              <a:gd name="T28" fmla="*/ 2147483647 w 59"/>
              <a:gd name="T29" fmla="*/ 2147483647 h 47"/>
              <a:gd name="T30" fmla="*/ 2147483647 w 59"/>
              <a:gd name="T31" fmla="*/ 2147483647 h 47"/>
              <a:gd name="T32" fmla="*/ 2147483647 w 59"/>
              <a:gd name="T33" fmla="*/ 2147483647 h 47"/>
              <a:gd name="T34" fmla="*/ 2147483647 w 59"/>
              <a:gd name="T35" fmla="*/ 2147483647 h 47"/>
              <a:gd name="T36" fmla="*/ 2147483647 w 59"/>
              <a:gd name="T37" fmla="*/ 2147483647 h 47"/>
              <a:gd name="T38" fmla="*/ 2147483647 w 59"/>
              <a:gd name="T39" fmla="*/ 2147483647 h 47"/>
              <a:gd name="T40" fmla="*/ 2147483647 w 59"/>
              <a:gd name="T41" fmla="*/ 2147483647 h 47"/>
              <a:gd name="T42" fmla="*/ 2147483647 w 59"/>
              <a:gd name="T43" fmla="*/ 2147483647 h 47"/>
              <a:gd name="T44" fmla="*/ 2147483647 w 59"/>
              <a:gd name="T45" fmla="*/ 2147483647 h 47"/>
              <a:gd name="T46" fmla="*/ 0 w 59"/>
              <a:gd name="T47" fmla="*/ 2147483647 h 47"/>
              <a:gd name="T48" fmla="*/ 0 w 59"/>
              <a:gd name="T49" fmla="*/ 2147483647 h 47"/>
              <a:gd name="T50" fmla="*/ 0 w 59"/>
              <a:gd name="T51" fmla="*/ 2147483647 h 47"/>
              <a:gd name="T52" fmla="*/ 2147483647 w 59"/>
              <a:gd name="T53" fmla="*/ 2147483647 h 47"/>
              <a:gd name="T54" fmla="*/ 2147483647 w 59"/>
              <a:gd name="T55" fmla="*/ 2147483647 h 47"/>
              <a:gd name="T56" fmla="*/ 2147483647 w 59"/>
              <a:gd name="T57" fmla="*/ 2147483647 h 47"/>
              <a:gd name="T58" fmla="*/ 2147483647 w 59"/>
              <a:gd name="T59" fmla="*/ 2147483647 h 47"/>
              <a:gd name="T60" fmla="*/ 2147483647 w 59"/>
              <a:gd name="T61" fmla="*/ 2147483647 h 47"/>
              <a:gd name="T62" fmla="*/ 2147483647 w 59"/>
              <a:gd name="T63" fmla="*/ 0 h 47"/>
              <a:gd name="T64" fmla="*/ 2147483647 w 59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7"/>
              <a:gd name="T101" fmla="*/ 59 w 59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7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5" y="10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7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0"/>
                </a:lnTo>
                <a:lnTo>
                  <a:pt x="8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83" name="Freeform 695"/>
          <p:cNvSpPr>
            <a:spLocks/>
          </p:cNvSpPr>
          <p:nvPr/>
        </p:nvSpPr>
        <p:spPr bwMode="auto">
          <a:xfrm>
            <a:off x="2520950" y="4470400"/>
            <a:ext cx="63500" cy="49213"/>
          </a:xfrm>
          <a:custGeom>
            <a:avLst/>
            <a:gdLst>
              <a:gd name="T0" fmla="*/ 2147483647 w 59"/>
              <a:gd name="T1" fmla="*/ 0 h 47"/>
              <a:gd name="T2" fmla="*/ 2147483647 w 59"/>
              <a:gd name="T3" fmla="*/ 0 h 47"/>
              <a:gd name="T4" fmla="*/ 2147483647 w 59"/>
              <a:gd name="T5" fmla="*/ 2147483647 h 47"/>
              <a:gd name="T6" fmla="*/ 2147483647 w 59"/>
              <a:gd name="T7" fmla="*/ 2147483647 h 47"/>
              <a:gd name="T8" fmla="*/ 2147483647 w 59"/>
              <a:gd name="T9" fmla="*/ 2147483647 h 47"/>
              <a:gd name="T10" fmla="*/ 2147483647 w 59"/>
              <a:gd name="T11" fmla="*/ 2147483647 h 47"/>
              <a:gd name="T12" fmla="*/ 2147483647 w 59"/>
              <a:gd name="T13" fmla="*/ 2147483647 h 47"/>
              <a:gd name="T14" fmla="*/ 2147483647 w 59"/>
              <a:gd name="T15" fmla="*/ 2147483647 h 47"/>
              <a:gd name="T16" fmla="*/ 2147483647 w 59"/>
              <a:gd name="T17" fmla="*/ 2147483647 h 47"/>
              <a:gd name="T18" fmla="*/ 2147483647 w 59"/>
              <a:gd name="T19" fmla="*/ 2147483647 h 47"/>
              <a:gd name="T20" fmla="*/ 2147483647 w 59"/>
              <a:gd name="T21" fmla="*/ 2147483647 h 47"/>
              <a:gd name="T22" fmla="*/ 2147483647 w 59"/>
              <a:gd name="T23" fmla="*/ 2147483647 h 47"/>
              <a:gd name="T24" fmla="*/ 2147483647 w 59"/>
              <a:gd name="T25" fmla="*/ 2147483647 h 47"/>
              <a:gd name="T26" fmla="*/ 2147483647 w 59"/>
              <a:gd name="T27" fmla="*/ 2147483647 h 47"/>
              <a:gd name="T28" fmla="*/ 2147483647 w 59"/>
              <a:gd name="T29" fmla="*/ 2147483647 h 47"/>
              <a:gd name="T30" fmla="*/ 2147483647 w 59"/>
              <a:gd name="T31" fmla="*/ 2147483647 h 47"/>
              <a:gd name="T32" fmla="*/ 2147483647 w 59"/>
              <a:gd name="T33" fmla="*/ 2147483647 h 47"/>
              <a:gd name="T34" fmla="*/ 2147483647 w 59"/>
              <a:gd name="T35" fmla="*/ 2147483647 h 47"/>
              <a:gd name="T36" fmla="*/ 2147483647 w 59"/>
              <a:gd name="T37" fmla="*/ 2147483647 h 47"/>
              <a:gd name="T38" fmla="*/ 2147483647 w 59"/>
              <a:gd name="T39" fmla="*/ 2147483647 h 47"/>
              <a:gd name="T40" fmla="*/ 2147483647 w 59"/>
              <a:gd name="T41" fmla="*/ 2147483647 h 47"/>
              <a:gd name="T42" fmla="*/ 2147483647 w 59"/>
              <a:gd name="T43" fmla="*/ 2147483647 h 47"/>
              <a:gd name="T44" fmla="*/ 2147483647 w 59"/>
              <a:gd name="T45" fmla="*/ 2147483647 h 47"/>
              <a:gd name="T46" fmla="*/ 0 w 59"/>
              <a:gd name="T47" fmla="*/ 2147483647 h 47"/>
              <a:gd name="T48" fmla="*/ 0 w 59"/>
              <a:gd name="T49" fmla="*/ 2147483647 h 47"/>
              <a:gd name="T50" fmla="*/ 0 w 59"/>
              <a:gd name="T51" fmla="*/ 2147483647 h 47"/>
              <a:gd name="T52" fmla="*/ 2147483647 w 59"/>
              <a:gd name="T53" fmla="*/ 2147483647 h 47"/>
              <a:gd name="T54" fmla="*/ 2147483647 w 59"/>
              <a:gd name="T55" fmla="*/ 2147483647 h 47"/>
              <a:gd name="T56" fmla="*/ 2147483647 w 59"/>
              <a:gd name="T57" fmla="*/ 2147483647 h 47"/>
              <a:gd name="T58" fmla="*/ 2147483647 w 59"/>
              <a:gd name="T59" fmla="*/ 2147483647 h 47"/>
              <a:gd name="T60" fmla="*/ 2147483647 w 59"/>
              <a:gd name="T61" fmla="*/ 2147483647 h 47"/>
              <a:gd name="T62" fmla="*/ 2147483647 w 59"/>
              <a:gd name="T63" fmla="*/ 0 h 47"/>
              <a:gd name="T64" fmla="*/ 2147483647 w 59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7"/>
              <a:gd name="T101" fmla="*/ 59 w 59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7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5" y="10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7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0"/>
                </a:lnTo>
                <a:lnTo>
                  <a:pt x="8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84" name="Freeform 696"/>
          <p:cNvSpPr>
            <a:spLocks/>
          </p:cNvSpPr>
          <p:nvPr/>
        </p:nvSpPr>
        <p:spPr bwMode="auto">
          <a:xfrm>
            <a:off x="2535238" y="4527550"/>
            <a:ext cx="66675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1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19"/>
                </a:lnTo>
                <a:lnTo>
                  <a:pt x="61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2" y="49"/>
                </a:lnTo>
                <a:lnTo>
                  <a:pt x="25" y="49"/>
                </a:lnTo>
                <a:lnTo>
                  <a:pt x="19" y="47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19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1"/>
                </a:lnTo>
                <a:lnTo>
                  <a:pt x="25" y="0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85" name="Freeform 697"/>
          <p:cNvSpPr>
            <a:spLocks/>
          </p:cNvSpPr>
          <p:nvPr/>
        </p:nvSpPr>
        <p:spPr bwMode="auto">
          <a:xfrm>
            <a:off x="2535238" y="4527550"/>
            <a:ext cx="66675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1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19"/>
                </a:lnTo>
                <a:lnTo>
                  <a:pt x="61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2" y="49"/>
                </a:lnTo>
                <a:lnTo>
                  <a:pt x="25" y="49"/>
                </a:lnTo>
                <a:lnTo>
                  <a:pt x="19" y="47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19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1"/>
                </a:lnTo>
                <a:lnTo>
                  <a:pt x="25" y="0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86" name="Freeform 698"/>
          <p:cNvSpPr>
            <a:spLocks/>
          </p:cNvSpPr>
          <p:nvPr/>
        </p:nvSpPr>
        <p:spPr bwMode="auto">
          <a:xfrm>
            <a:off x="2546350" y="4576763"/>
            <a:ext cx="71438" cy="52387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3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5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5"/>
                </a:lnTo>
                <a:lnTo>
                  <a:pt x="13" y="44"/>
                </a:lnTo>
                <a:lnTo>
                  <a:pt x="8" y="41"/>
                </a:lnTo>
                <a:lnTo>
                  <a:pt x="5" y="38"/>
                </a:lnTo>
                <a:lnTo>
                  <a:pt x="3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3" y="14"/>
                </a:lnTo>
                <a:lnTo>
                  <a:pt x="5" y="11"/>
                </a:lnTo>
                <a:lnTo>
                  <a:pt x="8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87" name="Freeform 699"/>
          <p:cNvSpPr>
            <a:spLocks/>
          </p:cNvSpPr>
          <p:nvPr/>
        </p:nvSpPr>
        <p:spPr bwMode="auto">
          <a:xfrm>
            <a:off x="2546350" y="4576763"/>
            <a:ext cx="71438" cy="52387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3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5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5"/>
                </a:lnTo>
                <a:lnTo>
                  <a:pt x="13" y="44"/>
                </a:lnTo>
                <a:lnTo>
                  <a:pt x="8" y="41"/>
                </a:lnTo>
                <a:lnTo>
                  <a:pt x="5" y="38"/>
                </a:lnTo>
                <a:lnTo>
                  <a:pt x="3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3" y="14"/>
                </a:lnTo>
                <a:lnTo>
                  <a:pt x="5" y="11"/>
                </a:lnTo>
                <a:lnTo>
                  <a:pt x="8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88" name="Freeform 700"/>
          <p:cNvSpPr>
            <a:spLocks/>
          </p:cNvSpPr>
          <p:nvPr/>
        </p:nvSpPr>
        <p:spPr bwMode="auto">
          <a:xfrm>
            <a:off x="2667000" y="4638675"/>
            <a:ext cx="66675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4"/>
                </a:lnTo>
                <a:lnTo>
                  <a:pt x="52" y="8"/>
                </a:lnTo>
                <a:lnTo>
                  <a:pt x="56" y="11"/>
                </a:lnTo>
                <a:lnTo>
                  <a:pt x="59" y="15"/>
                </a:lnTo>
                <a:lnTo>
                  <a:pt x="60" y="19"/>
                </a:lnTo>
                <a:lnTo>
                  <a:pt x="60" y="25"/>
                </a:lnTo>
                <a:lnTo>
                  <a:pt x="60" y="30"/>
                </a:lnTo>
                <a:lnTo>
                  <a:pt x="59" y="34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19"/>
                </a:lnTo>
                <a:lnTo>
                  <a:pt x="3" y="15"/>
                </a:lnTo>
                <a:lnTo>
                  <a:pt x="5" y="11"/>
                </a:lnTo>
                <a:lnTo>
                  <a:pt x="9" y="8"/>
                </a:lnTo>
                <a:lnTo>
                  <a:pt x="13" y="4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89" name="Freeform 701"/>
          <p:cNvSpPr>
            <a:spLocks/>
          </p:cNvSpPr>
          <p:nvPr/>
        </p:nvSpPr>
        <p:spPr bwMode="auto">
          <a:xfrm>
            <a:off x="2667000" y="4638675"/>
            <a:ext cx="66675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4"/>
                </a:lnTo>
                <a:lnTo>
                  <a:pt x="52" y="8"/>
                </a:lnTo>
                <a:lnTo>
                  <a:pt x="56" y="11"/>
                </a:lnTo>
                <a:lnTo>
                  <a:pt x="59" y="15"/>
                </a:lnTo>
                <a:lnTo>
                  <a:pt x="60" y="19"/>
                </a:lnTo>
                <a:lnTo>
                  <a:pt x="60" y="25"/>
                </a:lnTo>
                <a:lnTo>
                  <a:pt x="60" y="30"/>
                </a:lnTo>
                <a:lnTo>
                  <a:pt x="59" y="34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19"/>
                </a:lnTo>
                <a:lnTo>
                  <a:pt x="3" y="15"/>
                </a:lnTo>
                <a:lnTo>
                  <a:pt x="5" y="11"/>
                </a:lnTo>
                <a:lnTo>
                  <a:pt x="9" y="8"/>
                </a:lnTo>
                <a:lnTo>
                  <a:pt x="13" y="4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solidFill>
            <a:srgbClr val="80808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90" name="Freeform 702"/>
          <p:cNvSpPr>
            <a:spLocks/>
          </p:cNvSpPr>
          <p:nvPr/>
        </p:nvSpPr>
        <p:spPr bwMode="auto">
          <a:xfrm>
            <a:off x="2847975" y="4622800"/>
            <a:ext cx="66675" cy="49213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0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0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5" y="10"/>
                </a:lnTo>
                <a:lnTo>
                  <a:pt x="58" y="15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8"/>
                </a:lnTo>
                <a:lnTo>
                  <a:pt x="29" y="48"/>
                </a:lnTo>
                <a:lnTo>
                  <a:pt x="24" y="48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5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5" y="10"/>
                </a:lnTo>
                <a:lnTo>
                  <a:pt x="8" y="7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91" name="Freeform 703"/>
          <p:cNvSpPr>
            <a:spLocks/>
          </p:cNvSpPr>
          <p:nvPr/>
        </p:nvSpPr>
        <p:spPr bwMode="auto">
          <a:xfrm>
            <a:off x="2847975" y="4622800"/>
            <a:ext cx="66675" cy="49213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0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0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5" y="10"/>
                </a:lnTo>
                <a:lnTo>
                  <a:pt x="58" y="15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8"/>
                </a:lnTo>
                <a:lnTo>
                  <a:pt x="29" y="48"/>
                </a:lnTo>
                <a:lnTo>
                  <a:pt x="24" y="48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5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5" y="10"/>
                </a:lnTo>
                <a:lnTo>
                  <a:pt x="8" y="7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92" name="Freeform 704"/>
          <p:cNvSpPr>
            <a:spLocks/>
          </p:cNvSpPr>
          <p:nvPr/>
        </p:nvSpPr>
        <p:spPr bwMode="auto">
          <a:xfrm>
            <a:off x="2889250" y="4586288"/>
            <a:ext cx="69850" cy="46037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4" y="9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7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9"/>
                </a:lnTo>
                <a:lnTo>
                  <a:pt x="9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93" name="Freeform 705"/>
          <p:cNvSpPr>
            <a:spLocks/>
          </p:cNvSpPr>
          <p:nvPr/>
        </p:nvSpPr>
        <p:spPr bwMode="auto">
          <a:xfrm>
            <a:off x="2889250" y="4586288"/>
            <a:ext cx="69850" cy="46037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4" y="9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7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9"/>
                </a:lnTo>
                <a:lnTo>
                  <a:pt x="9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94" name="Freeform 706"/>
          <p:cNvSpPr>
            <a:spLocks/>
          </p:cNvSpPr>
          <p:nvPr/>
        </p:nvSpPr>
        <p:spPr bwMode="auto">
          <a:xfrm>
            <a:off x="2914650" y="4540250"/>
            <a:ext cx="66675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0"/>
                </a:lnTo>
                <a:lnTo>
                  <a:pt x="41" y="2"/>
                </a:lnTo>
                <a:lnTo>
                  <a:pt x="47" y="4"/>
                </a:lnTo>
                <a:lnTo>
                  <a:pt x="51" y="7"/>
                </a:lnTo>
                <a:lnTo>
                  <a:pt x="56" y="11"/>
                </a:lnTo>
                <a:lnTo>
                  <a:pt x="58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4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1" y="46"/>
                </a:lnTo>
                <a:lnTo>
                  <a:pt x="37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5"/>
                </a:lnTo>
                <a:lnTo>
                  <a:pt x="9" y="41"/>
                </a:lnTo>
                <a:lnTo>
                  <a:pt x="6" y="38"/>
                </a:lnTo>
                <a:lnTo>
                  <a:pt x="3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4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95" name="Freeform 707"/>
          <p:cNvSpPr>
            <a:spLocks/>
          </p:cNvSpPr>
          <p:nvPr/>
        </p:nvSpPr>
        <p:spPr bwMode="auto">
          <a:xfrm>
            <a:off x="2914650" y="4540250"/>
            <a:ext cx="66675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0"/>
                </a:lnTo>
                <a:lnTo>
                  <a:pt x="41" y="2"/>
                </a:lnTo>
                <a:lnTo>
                  <a:pt x="47" y="4"/>
                </a:lnTo>
                <a:lnTo>
                  <a:pt x="51" y="7"/>
                </a:lnTo>
                <a:lnTo>
                  <a:pt x="56" y="11"/>
                </a:lnTo>
                <a:lnTo>
                  <a:pt x="58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4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1" y="46"/>
                </a:lnTo>
                <a:lnTo>
                  <a:pt x="37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5"/>
                </a:lnTo>
                <a:lnTo>
                  <a:pt x="9" y="41"/>
                </a:lnTo>
                <a:lnTo>
                  <a:pt x="6" y="38"/>
                </a:lnTo>
                <a:lnTo>
                  <a:pt x="3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4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96" name="Freeform 708"/>
          <p:cNvSpPr>
            <a:spLocks/>
          </p:cNvSpPr>
          <p:nvPr/>
        </p:nvSpPr>
        <p:spPr bwMode="auto">
          <a:xfrm>
            <a:off x="2935288" y="4497388"/>
            <a:ext cx="68262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5"/>
                </a:lnTo>
                <a:lnTo>
                  <a:pt x="51" y="6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3"/>
                </a:lnTo>
                <a:lnTo>
                  <a:pt x="60" y="28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7"/>
                </a:lnTo>
                <a:lnTo>
                  <a:pt x="30" y="49"/>
                </a:lnTo>
                <a:lnTo>
                  <a:pt x="24" y="47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2" y="14"/>
                </a:lnTo>
                <a:lnTo>
                  <a:pt x="5" y="11"/>
                </a:lnTo>
                <a:lnTo>
                  <a:pt x="9" y="6"/>
                </a:lnTo>
                <a:lnTo>
                  <a:pt x="13" y="5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97" name="Freeform 709"/>
          <p:cNvSpPr>
            <a:spLocks/>
          </p:cNvSpPr>
          <p:nvPr/>
        </p:nvSpPr>
        <p:spPr bwMode="auto">
          <a:xfrm>
            <a:off x="2935288" y="4497388"/>
            <a:ext cx="68262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5"/>
                </a:lnTo>
                <a:lnTo>
                  <a:pt x="51" y="6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3"/>
                </a:lnTo>
                <a:lnTo>
                  <a:pt x="60" y="28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7"/>
                </a:lnTo>
                <a:lnTo>
                  <a:pt x="30" y="49"/>
                </a:lnTo>
                <a:lnTo>
                  <a:pt x="24" y="47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2" y="14"/>
                </a:lnTo>
                <a:lnTo>
                  <a:pt x="5" y="11"/>
                </a:lnTo>
                <a:lnTo>
                  <a:pt x="9" y="6"/>
                </a:lnTo>
                <a:lnTo>
                  <a:pt x="13" y="5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98" name="Freeform 710"/>
          <p:cNvSpPr>
            <a:spLocks/>
          </p:cNvSpPr>
          <p:nvPr/>
        </p:nvSpPr>
        <p:spPr bwMode="auto">
          <a:xfrm>
            <a:off x="2954338" y="4443413"/>
            <a:ext cx="63500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2147483647 w 60"/>
              <a:gd name="T47" fmla="*/ 2147483647 h 49"/>
              <a:gd name="T48" fmla="*/ 0 w 60"/>
              <a:gd name="T49" fmla="*/ 2147483647 h 49"/>
              <a:gd name="T50" fmla="*/ 2147483647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1"/>
                </a:lnTo>
                <a:lnTo>
                  <a:pt x="43" y="1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8" y="43"/>
                </a:lnTo>
                <a:lnTo>
                  <a:pt x="6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1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4999" name="Freeform 711"/>
          <p:cNvSpPr>
            <a:spLocks/>
          </p:cNvSpPr>
          <p:nvPr/>
        </p:nvSpPr>
        <p:spPr bwMode="auto">
          <a:xfrm>
            <a:off x="2954338" y="4443413"/>
            <a:ext cx="63500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2147483647 w 60"/>
              <a:gd name="T47" fmla="*/ 2147483647 h 49"/>
              <a:gd name="T48" fmla="*/ 0 w 60"/>
              <a:gd name="T49" fmla="*/ 2147483647 h 49"/>
              <a:gd name="T50" fmla="*/ 2147483647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1"/>
                </a:lnTo>
                <a:lnTo>
                  <a:pt x="43" y="1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8" y="43"/>
                </a:lnTo>
                <a:lnTo>
                  <a:pt x="6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1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00" name="Freeform 712"/>
          <p:cNvSpPr>
            <a:spLocks/>
          </p:cNvSpPr>
          <p:nvPr/>
        </p:nvSpPr>
        <p:spPr bwMode="auto">
          <a:xfrm>
            <a:off x="2967038" y="4384675"/>
            <a:ext cx="66675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6"/>
                </a:lnTo>
                <a:lnTo>
                  <a:pt x="56" y="11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7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7"/>
                </a:lnTo>
                <a:lnTo>
                  <a:pt x="30" y="49"/>
                </a:lnTo>
                <a:lnTo>
                  <a:pt x="24" y="47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11"/>
                </a:lnTo>
                <a:lnTo>
                  <a:pt x="9" y="6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01" name="Freeform 713"/>
          <p:cNvSpPr>
            <a:spLocks/>
          </p:cNvSpPr>
          <p:nvPr/>
        </p:nvSpPr>
        <p:spPr bwMode="auto">
          <a:xfrm>
            <a:off x="2967038" y="4384675"/>
            <a:ext cx="66675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6"/>
                </a:lnTo>
                <a:lnTo>
                  <a:pt x="56" y="11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7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7"/>
                </a:lnTo>
                <a:lnTo>
                  <a:pt x="30" y="49"/>
                </a:lnTo>
                <a:lnTo>
                  <a:pt x="24" y="47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11"/>
                </a:lnTo>
                <a:lnTo>
                  <a:pt x="9" y="6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02" name="Freeform 714"/>
          <p:cNvSpPr>
            <a:spLocks/>
          </p:cNvSpPr>
          <p:nvPr/>
        </p:nvSpPr>
        <p:spPr bwMode="auto">
          <a:xfrm>
            <a:off x="2981325" y="4338638"/>
            <a:ext cx="69850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5"/>
                </a:lnTo>
                <a:lnTo>
                  <a:pt x="60" y="19"/>
                </a:lnTo>
                <a:lnTo>
                  <a:pt x="61" y="24"/>
                </a:lnTo>
                <a:lnTo>
                  <a:pt x="60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3" y="48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4" y="45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1" y="30"/>
                </a:lnTo>
                <a:lnTo>
                  <a:pt x="0" y="24"/>
                </a:lnTo>
                <a:lnTo>
                  <a:pt x="1" y="19"/>
                </a:lnTo>
                <a:lnTo>
                  <a:pt x="3" y="15"/>
                </a:lnTo>
                <a:lnTo>
                  <a:pt x="6" y="11"/>
                </a:lnTo>
                <a:lnTo>
                  <a:pt x="8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03" name="Freeform 715"/>
          <p:cNvSpPr>
            <a:spLocks/>
          </p:cNvSpPr>
          <p:nvPr/>
        </p:nvSpPr>
        <p:spPr bwMode="auto">
          <a:xfrm>
            <a:off x="2981325" y="4338638"/>
            <a:ext cx="69850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5"/>
                </a:lnTo>
                <a:lnTo>
                  <a:pt x="60" y="19"/>
                </a:lnTo>
                <a:lnTo>
                  <a:pt x="61" y="24"/>
                </a:lnTo>
                <a:lnTo>
                  <a:pt x="60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3" y="48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4" y="45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1" y="30"/>
                </a:lnTo>
                <a:lnTo>
                  <a:pt x="0" y="24"/>
                </a:lnTo>
                <a:lnTo>
                  <a:pt x="1" y="19"/>
                </a:lnTo>
                <a:lnTo>
                  <a:pt x="3" y="15"/>
                </a:lnTo>
                <a:lnTo>
                  <a:pt x="6" y="11"/>
                </a:lnTo>
                <a:lnTo>
                  <a:pt x="8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04" name="Freeform 716"/>
          <p:cNvSpPr>
            <a:spLocks/>
          </p:cNvSpPr>
          <p:nvPr/>
        </p:nvSpPr>
        <p:spPr bwMode="auto">
          <a:xfrm>
            <a:off x="3008313" y="4284663"/>
            <a:ext cx="68262" cy="53975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2"/>
                </a:lnTo>
                <a:lnTo>
                  <a:pt x="41" y="4"/>
                </a:lnTo>
                <a:lnTo>
                  <a:pt x="46" y="5"/>
                </a:lnTo>
                <a:lnTo>
                  <a:pt x="51" y="8"/>
                </a:lnTo>
                <a:lnTo>
                  <a:pt x="54" y="11"/>
                </a:lnTo>
                <a:lnTo>
                  <a:pt x="56" y="16"/>
                </a:lnTo>
                <a:lnTo>
                  <a:pt x="59" y="21"/>
                </a:lnTo>
                <a:lnTo>
                  <a:pt x="59" y="26"/>
                </a:lnTo>
                <a:lnTo>
                  <a:pt x="59" y="30"/>
                </a:lnTo>
                <a:lnTo>
                  <a:pt x="56" y="35"/>
                </a:lnTo>
                <a:lnTo>
                  <a:pt x="54" y="38"/>
                </a:lnTo>
                <a:lnTo>
                  <a:pt x="51" y="43"/>
                </a:lnTo>
                <a:lnTo>
                  <a:pt x="46" y="46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6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2" y="5"/>
                </a:lnTo>
                <a:lnTo>
                  <a:pt x="18" y="4"/>
                </a:lnTo>
                <a:lnTo>
                  <a:pt x="24" y="2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05" name="Freeform 717"/>
          <p:cNvSpPr>
            <a:spLocks/>
          </p:cNvSpPr>
          <p:nvPr/>
        </p:nvSpPr>
        <p:spPr bwMode="auto">
          <a:xfrm>
            <a:off x="3008313" y="4284663"/>
            <a:ext cx="68262" cy="53975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2"/>
                </a:lnTo>
                <a:lnTo>
                  <a:pt x="41" y="4"/>
                </a:lnTo>
                <a:lnTo>
                  <a:pt x="46" y="5"/>
                </a:lnTo>
                <a:lnTo>
                  <a:pt x="51" y="8"/>
                </a:lnTo>
                <a:lnTo>
                  <a:pt x="54" y="11"/>
                </a:lnTo>
                <a:lnTo>
                  <a:pt x="56" y="16"/>
                </a:lnTo>
                <a:lnTo>
                  <a:pt x="59" y="21"/>
                </a:lnTo>
                <a:lnTo>
                  <a:pt x="59" y="26"/>
                </a:lnTo>
                <a:lnTo>
                  <a:pt x="59" y="30"/>
                </a:lnTo>
                <a:lnTo>
                  <a:pt x="56" y="35"/>
                </a:lnTo>
                <a:lnTo>
                  <a:pt x="54" y="38"/>
                </a:lnTo>
                <a:lnTo>
                  <a:pt x="51" y="43"/>
                </a:lnTo>
                <a:lnTo>
                  <a:pt x="46" y="46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6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2" y="5"/>
                </a:lnTo>
                <a:lnTo>
                  <a:pt x="18" y="4"/>
                </a:lnTo>
                <a:lnTo>
                  <a:pt x="24" y="2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06" name="Freeform 718"/>
          <p:cNvSpPr>
            <a:spLocks/>
          </p:cNvSpPr>
          <p:nvPr/>
        </p:nvSpPr>
        <p:spPr bwMode="auto">
          <a:xfrm>
            <a:off x="3055938" y="4241800"/>
            <a:ext cx="66675" cy="53975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4"/>
                </a:lnTo>
                <a:lnTo>
                  <a:pt x="51" y="7"/>
                </a:lnTo>
                <a:lnTo>
                  <a:pt x="56" y="10"/>
                </a:lnTo>
                <a:lnTo>
                  <a:pt x="58" y="15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4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3" y="46"/>
                </a:lnTo>
                <a:lnTo>
                  <a:pt x="37" y="48"/>
                </a:lnTo>
                <a:lnTo>
                  <a:pt x="30" y="48"/>
                </a:lnTo>
                <a:lnTo>
                  <a:pt x="24" y="48"/>
                </a:lnTo>
                <a:lnTo>
                  <a:pt x="19" y="46"/>
                </a:lnTo>
                <a:lnTo>
                  <a:pt x="14" y="45"/>
                </a:lnTo>
                <a:lnTo>
                  <a:pt x="9" y="41"/>
                </a:lnTo>
                <a:lnTo>
                  <a:pt x="6" y="38"/>
                </a:lnTo>
                <a:lnTo>
                  <a:pt x="3" y="34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5"/>
                </a:lnTo>
                <a:lnTo>
                  <a:pt x="6" y="10"/>
                </a:lnTo>
                <a:lnTo>
                  <a:pt x="9" y="7"/>
                </a:lnTo>
                <a:lnTo>
                  <a:pt x="14" y="4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07" name="Freeform 719"/>
          <p:cNvSpPr>
            <a:spLocks/>
          </p:cNvSpPr>
          <p:nvPr/>
        </p:nvSpPr>
        <p:spPr bwMode="auto">
          <a:xfrm>
            <a:off x="3055938" y="4241800"/>
            <a:ext cx="66675" cy="53975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4"/>
                </a:lnTo>
                <a:lnTo>
                  <a:pt x="51" y="7"/>
                </a:lnTo>
                <a:lnTo>
                  <a:pt x="56" y="10"/>
                </a:lnTo>
                <a:lnTo>
                  <a:pt x="58" y="15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4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3" y="46"/>
                </a:lnTo>
                <a:lnTo>
                  <a:pt x="37" y="48"/>
                </a:lnTo>
                <a:lnTo>
                  <a:pt x="30" y="48"/>
                </a:lnTo>
                <a:lnTo>
                  <a:pt x="24" y="48"/>
                </a:lnTo>
                <a:lnTo>
                  <a:pt x="19" y="46"/>
                </a:lnTo>
                <a:lnTo>
                  <a:pt x="14" y="45"/>
                </a:lnTo>
                <a:lnTo>
                  <a:pt x="9" y="41"/>
                </a:lnTo>
                <a:lnTo>
                  <a:pt x="6" y="38"/>
                </a:lnTo>
                <a:lnTo>
                  <a:pt x="3" y="34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5"/>
                </a:lnTo>
                <a:lnTo>
                  <a:pt x="6" y="10"/>
                </a:lnTo>
                <a:lnTo>
                  <a:pt x="9" y="7"/>
                </a:lnTo>
                <a:lnTo>
                  <a:pt x="14" y="4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08" name="Freeform 720"/>
          <p:cNvSpPr>
            <a:spLocks/>
          </p:cNvSpPr>
          <p:nvPr/>
        </p:nvSpPr>
        <p:spPr bwMode="auto">
          <a:xfrm>
            <a:off x="3113088" y="4213225"/>
            <a:ext cx="65087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1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7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5"/>
                </a:lnTo>
                <a:lnTo>
                  <a:pt x="55" y="38"/>
                </a:lnTo>
                <a:lnTo>
                  <a:pt x="51" y="42"/>
                </a:lnTo>
                <a:lnTo>
                  <a:pt x="47" y="46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6"/>
                </a:lnTo>
                <a:lnTo>
                  <a:pt x="8" y="42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8" y="3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09" name="Freeform 721"/>
          <p:cNvSpPr>
            <a:spLocks/>
          </p:cNvSpPr>
          <p:nvPr/>
        </p:nvSpPr>
        <p:spPr bwMode="auto">
          <a:xfrm>
            <a:off x="3113088" y="4213225"/>
            <a:ext cx="65087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1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7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5"/>
                </a:lnTo>
                <a:lnTo>
                  <a:pt x="55" y="38"/>
                </a:lnTo>
                <a:lnTo>
                  <a:pt x="51" y="42"/>
                </a:lnTo>
                <a:lnTo>
                  <a:pt x="47" y="46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6"/>
                </a:lnTo>
                <a:lnTo>
                  <a:pt x="8" y="42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8" y="3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10" name="Freeform 722"/>
          <p:cNvSpPr>
            <a:spLocks/>
          </p:cNvSpPr>
          <p:nvPr/>
        </p:nvSpPr>
        <p:spPr bwMode="auto">
          <a:xfrm>
            <a:off x="3178175" y="4179888"/>
            <a:ext cx="66675" cy="52387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1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2"/>
                </a:lnTo>
                <a:lnTo>
                  <a:pt x="46" y="44"/>
                </a:lnTo>
                <a:lnTo>
                  <a:pt x="41" y="47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4"/>
                </a:lnTo>
                <a:lnTo>
                  <a:pt x="8" y="42"/>
                </a:lnTo>
                <a:lnTo>
                  <a:pt x="5" y="38"/>
                </a:lnTo>
                <a:lnTo>
                  <a:pt x="2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6"/>
                </a:lnTo>
                <a:lnTo>
                  <a:pt x="5" y="11"/>
                </a:lnTo>
                <a:lnTo>
                  <a:pt x="8" y="8"/>
                </a:lnTo>
                <a:lnTo>
                  <a:pt x="12" y="5"/>
                </a:lnTo>
                <a:lnTo>
                  <a:pt x="18" y="1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11" name="Freeform 723"/>
          <p:cNvSpPr>
            <a:spLocks/>
          </p:cNvSpPr>
          <p:nvPr/>
        </p:nvSpPr>
        <p:spPr bwMode="auto">
          <a:xfrm>
            <a:off x="3178175" y="4179888"/>
            <a:ext cx="66675" cy="52387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1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2"/>
                </a:lnTo>
                <a:lnTo>
                  <a:pt x="46" y="44"/>
                </a:lnTo>
                <a:lnTo>
                  <a:pt x="41" y="47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4"/>
                </a:lnTo>
                <a:lnTo>
                  <a:pt x="8" y="42"/>
                </a:lnTo>
                <a:lnTo>
                  <a:pt x="5" y="38"/>
                </a:lnTo>
                <a:lnTo>
                  <a:pt x="2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6"/>
                </a:lnTo>
                <a:lnTo>
                  <a:pt x="5" y="11"/>
                </a:lnTo>
                <a:lnTo>
                  <a:pt x="8" y="8"/>
                </a:lnTo>
                <a:lnTo>
                  <a:pt x="12" y="5"/>
                </a:lnTo>
                <a:lnTo>
                  <a:pt x="18" y="1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12" name="Freeform 724"/>
          <p:cNvSpPr>
            <a:spLocks/>
          </p:cNvSpPr>
          <p:nvPr/>
        </p:nvSpPr>
        <p:spPr bwMode="auto">
          <a:xfrm>
            <a:off x="3240088" y="4149725"/>
            <a:ext cx="68262" cy="52388"/>
          </a:xfrm>
          <a:custGeom>
            <a:avLst/>
            <a:gdLst>
              <a:gd name="T0" fmla="*/ 2147483647 w 62"/>
              <a:gd name="T1" fmla="*/ 0 h 49"/>
              <a:gd name="T2" fmla="*/ 2147483647 w 62"/>
              <a:gd name="T3" fmla="*/ 0 h 49"/>
              <a:gd name="T4" fmla="*/ 2147483647 w 62"/>
              <a:gd name="T5" fmla="*/ 2147483647 h 49"/>
              <a:gd name="T6" fmla="*/ 2147483647 w 62"/>
              <a:gd name="T7" fmla="*/ 2147483647 h 49"/>
              <a:gd name="T8" fmla="*/ 2147483647 w 62"/>
              <a:gd name="T9" fmla="*/ 2147483647 h 49"/>
              <a:gd name="T10" fmla="*/ 2147483647 w 62"/>
              <a:gd name="T11" fmla="*/ 2147483647 h 49"/>
              <a:gd name="T12" fmla="*/ 2147483647 w 62"/>
              <a:gd name="T13" fmla="*/ 2147483647 h 49"/>
              <a:gd name="T14" fmla="*/ 2147483647 w 62"/>
              <a:gd name="T15" fmla="*/ 2147483647 h 49"/>
              <a:gd name="T16" fmla="*/ 2147483647 w 62"/>
              <a:gd name="T17" fmla="*/ 2147483647 h 49"/>
              <a:gd name="T18" fmla="*/ 2147483647 w 62"/>
              <a:gd name="T19" fmla="*/ 2147483647 h 49"/>
              <a:gd name="T20" fmla="*/ 2147483647 w 62"/>
              <a:gd name="T21" fmla="*/ 2147483647 h 49"/>
              <a:gd name="T22" fmla="*/ 2147483647 w 62"/>
              <a:gd name="T23" fmla="*/ 2147483647 h 49"/>
              <a:gd name="T24" fmla="*/ 2147483647 w 62"/>
              <a:gd name="T25" fmla="*/ 2147483647 h 49"/>
              <a:gd name="T26" fmla="*/ 2147483647 w 62"/>
              <a:gd name="T27" fmla="*/ 2147483647 h 49"/>
              <a:gd name="T28" fmla="*/ 2147483647 w 62"/>
              <a:gd name="T29" fmla="*/ 2147483647 h 49"/>
              <a:gd name="T30" fmla="*/ 2147483647 w 62"/>
              <a:gd name="T31" fmla="*/ 2147483647 h 49"/>
              <a:gd name="T32" fmla="*/ 2147483647 w 62"/>
              <a:gd name="T33" fmla="*/ 2147483647 h 49"/>
              <a:gd name="T34" fmla="*/ 2147483647 w 62"/>
              <a:gd name="T35" fmla="*/ 2147483647 h 49"/>
              <a:gd name="T36" fmla="*/ 2147483647 w 62"/>
              <a:gd name="T37" fmla="*/ 2147483647 h 49"/>
              <a:gd name="T38" fmla="*/ 2147483647 w 62"/>
              <a:gd name="T39" fmla="*/ 2147483647 h 49"/>
              <a:gd name="T40" fmla="*/ 2147483647 w 62"/>
              <a:gd name="T41" fmla="*/ 2147483647 h 49"/>
              <a:gd name="T42" fmla="*/ 2147483647 w 62"/>
              <a:gd name="T43" fmla="*/ 2147483647 h 49"/>
              <a:gd name="T44" fmla="*/ 2147483647 w 62"/>
              <a:gd name="T45" fmla="*/ 2147483647 h 49"/>
              <a:gd name="T46" fmla="*/ 2147483647 w 62"/>
              <a:gd name="T47" fmla="*/ 2147483647 h 49"/>
              <a:gd name="T48" fmla="*/ 0 w 62"/>
              <a:gd name="T49" fmla="*/ 2147483647 h 49"/>
              <a:gd name="T50" fmla="*/ 2147483647 w 62"/>
              <a:gd name="T51" fmla="*/ 2147483647 h 49"/>
              <a:gd name="T52" fmla="*/ 2147483647 w 62"/>
              <a:gd name="T53" fmla="*/ 2147483647 h 49"/>
              <a:gd name="T54" fmla="*/ 2147483647 w 62"/>
              <a:gd name="T55" fmla="*/ 2147483647 h 49"/>
              <a:gd name="T56" fmla="*/ 2147483647 w 62"/>
              <a:gd name="T57" fmla="*/ 2147483647 h 49"/>
              <a:gd name="T58" fmla="*/ 2147483647 w 62"/>
              <a:gd name="T59" fmla="*/ 2147483647 h 49"/>
              <a:gd name="T60" fmla="*/ 2147483647 w 62"/>
              <a:gd name="T61" fmla="*/ 2147483647 h 49"/>
              <a:gd name="T62" fmla="*/ 2147483647 w 62"/>
              <a:gd name="T63" fmla="*/ 0 h 49"/>
              <a:gd name="T64" fmla="*/ 2147483647 w 62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"/>
              <a:gd name="T100" fmla="*/ 0 h 49"/>
              <a:gd name="T101" fmla="*/ 62 w 62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" h="49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2" y="24"/>
                </a:lnTo>
                <a:lnTo>
                  <a:pt x="60" y="30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30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13" name="Freeform 725"/>
          <p:cNvSpPr>
            <a:spLocks/>
          </p:cNvSpPr>
          <p:nvPr/>
        </p:nvSpPr>
        <p:spPr bwMode="auto">
          <a:xfrm>
            <a:off x="3240088" y="4149725"/>
            <a:ext cx="68262" cy="52388"/>
          </a:xfrm>
          <a:custGeom>
            <a:avLst/>
            <a:gdLst>
              <a:gd name="T0" fmla="*/ 2147483647 w 62"/>
              <a:gd name="T1" fmla="*/ 0 h 49"/>
              <a:gd name="T2" fmla="*/ 2147483647 w 62"/>
              <a:gd name="T3" fmla="*/ 0 h 49"/>
              <a:gd name="T4" fmla="*/ 2147483647 w 62"/>
              <a:gd name="T5" fmla="*/ 2147483647 h 49"/>
              <a:gd name="T6" fmla="*/ 2147483647 w 62"/>
              <a:gd name="T7" fmla="*/ 2147483647 h 49"/>
              <a:gd name="T8" fmla="*/ 2147483647 w 62"/>
              <a:gd name="T9" fmla="*/ 2147483647 h 49"/>
              <a:gd name="T10" fmla="*/ 2147483647 w 62"/>
              <a:gd name="T11" fmla="*/ 2147483647 h 49"/>
              <a:gd name="T12" fmla="*/ 2147483647 w 62"/>
              <a:gd name="T13" fmla="*/ 2147483647 h 49"/>
              <a:gd name="T14" fmla="*/ 2147483647 w 62"/>
              <a:gd name="T15" fmla="*/ 2147483647 h 49"/>
              <a:gd name="T16" fmla="*/ 2147483647 w 62"/>
              <a:gd name="T17" fmla="*/ 2147483647 h 49"/>
              <a:gd name="T18" fmla="*/ 2147483647 w 62"/>
              <a:gd name="T19" fmla="*/ 2147483647 h 49"/>
              <a:gd name="T20" fmla="*/ 2147483647 w 62"/>
              <a:gd name="T21" fmla="*/ 2147483647 h 49"/>
              <a:gd name="T22" fmla="*/ 2147483647 w 62"/>
              <a:gd name="T23" fmla="*/ 2147483647 h 49"/>
              <a:gd name="T24" fmla="*/ 2147483647 w 62"/>
              <a:gd name="T25" fmla="*/ 2147483647 h 49"/>
              <a:gd name="T26" fmla="*/ 2147483647 w 62"/>
              <a:gd name="T27" fmla="*/ 2147483647 h 49"/>
              <a:gd name="T28" fmla="*/ 2147483647 w 62"/>
              <a:gd name="T29" fmla="*/ 2147483647 h 49"/>
              <a:gd name="T30" fmla="*/ 2147483647 w 62"/>
              <a:gd name="T31" fmla="*/ 2147483647 h 49"/>
              <a:gd name="T32" fmla="*/ 2147483647 w 62"/>
              <a:gd name="T33" fmla="*/ 2147483647 h 49"/>
              <a:gd name="T34" fmla="*/ 2147483647 w 62"/>
              <a:gd name="T35" fmla="*/ 2147483647 h 49"/>
              <a:gd name="T36" fmla="*/ 2147483647 w 62"/>
              <a:gd name="T37" fmla="*/ 2147483647 h 49"/>
              <a:gd name="T38" fmla="*/ 2147483647 w 62"/>
              <a:gd name="T39" fmla="*/ 2147483647 h 49"/>
              <a:gd name="T40" fmla="*/ 2147483647 w 62"/>
              <a:gd name="T41" fmla="*/ 2147483647 h 49"/>
              <a:gd name="T42" fmla="*/ 2147483647 w 62"/>
              <a:gd name="T43" fmla="*/ 2147483647 h 49"/>
              <a:gd name="T44" fmla="*/ 2147483647 w 62"/>
              <a:gd name="T45" fmla="*/ 2147483647 h 49"/>
              <a:gd name="T46" fmla="*/ 2147483647 w 62"/>
              <a:gd name="T47" fmla="*/ 2147483647 h 49"/>
              <a:gd name="T48" fmla="*/ 0 w 62"/>
              <a:gd name="T49" fmla="*/ 2147483647 h 49"/>
              <a:gd name="T50" fmla="*/ 2147483647 w 62"/>
              <a:gd name="T51" fmla="*/ 2147483647 h 49"/>
              <a:gd name="T52" fmla="*/ 2147483647 w 62"/>
              <a:gd name="T53" fmla="*/ 2147483647 h 49"/>
              <a:gd name="T54" fmla="*/ 2147483647 w 62"/>
              <a:gd name="T55" fmla="*/ 2147483647 h 49"/>
              <a:gd name="T56" fmla="*/ 2147483647 w 62"/>
              <a:gd name="T57" fmla="*/ 2147483647 h 49"/>
              <a:gd name="T58" fmla="*/ 2147483647 w 62"/>
              <a:gd name="T59" fmla="*/ 2147483647 h 49"/>
              <a:gd name="T60" fmla="*/ 2147483647 w 62"/>
              <a:gd name="T61" fmla="*/ 2147483647 h 49"/>
              <a:gd name="T62" fmla="*/ 2147483647 w 62"/>
              <a:gd name="T63" fmla="*/ 0 h 49"/>
              <a:gd name="T64" fmla="*/ 2147483647 w 62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"/>
              <a:gd name="T100" fmla="*/ 0 h 49"/>
              <a:gd name="T101" fmla="*/ 62 w 62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" h="49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2" y="24"/>
                </a:lnTo>
                <a:lnTo>
                  <a:pt x="60" y="30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30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14" name="Freeform 726"/>
          <p:cNvSpPr>
            <a:spLocks/>
          </p:cNvSpPr>
          <p:nvPr/>
        </p:nvSpPr>
        <p:spPr bwMode="auto">
          <a:xfrm>
            <a:off x="3295650" y="4116388"/>
            <a:ext cx="65088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7"/>
                </a:lnTo>
                <a:lnTo>
                  <a:pt x="30" y="49"/>
                </a:lnTo>
                <a:lnTo>
                  <a:pt x="24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4" y="11"/>
                </a:lnTo>
                <a:lnTo>
                  <a:pt x="9" y="6"/>
                </a:lnTo>
                <a:lnTo>
                  <a:pt x="13" y="3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15" name="Freeform 727"/>
          <p:cNvSpPr>
            <a:spLocks/>
          </p:cNvSpPr>
          <p:nvPr/>
        </p:nvSpPr>
        <p:spPr bwMode="auto">
          <a:xfrm>
            <a:off x="3295650" y="4116388"/>
            <a:ext cx="65088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7"/>
                </a:lnTo>
                <a:lnTo>
                  <a:pt x="30" y="49"/>
                </a:lnTo>
                <a:lnTo>
                  <a:pt x="24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4" y="11"/>
                </a:lnTo>
                <a:lnTo>
                  <a:pt x="9" y="6"/>
                </a:lnTo>
                <a:lnTo>
                  <a:pt x="13" y="3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16" name="Freeform 728"/>
          <p:cNvSpPr>
            <a:spLocks/>
          </p:cNvSpPr>
          <p:nvPr/>
        </p:nvSpPr>
        <p:spPr bwMode="auto">
          <a:xfrm>
            <a:off x="3357563" y="4097338"/>
            <a:ext cx="65087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2"/>
                </a:lnTo>
                <a:lnTo>
                  <a:pt x="43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6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4" y="46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4" y="5"/>
                </a:lnTo>
                <a:lnTo>
                  <a:pt x="19" y="3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17" name="Freeform 729"/>
          <p:cNvSpPr>
            <a:spLocks/>
          </p:cNvSpPr>
          <p:nvPr/>
        </p:nvSpPr>
        <p:spPr bwMode="auto">
          <a:xfrm>
            <a:off x="3357563" y="4097338"/>
            <a:ext cx="65087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2"/>
                </a:lnTo>
                <a:lnTo>
                  <a:pt x="43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6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4" y="46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4" y="5"/>
                </a:lnTo>
                <a:lnTo>
                  <a:pt x="19" y="3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18" name="Freeform 730"/>
          <p:cNvSpPr>
            <a:spLocks/>
          </p:cNvSpPr>
          <p:nvPr/>
        </p:nvSpPr>
        <p:spPr bwMode="auto">
          <a:xfrm>
            <a:off x="3422650" y="4073525"/>
            <a:ext cx="68263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2" y="8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30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2" y="48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8"/>
                </a:lnTo>
                <a:lnTo>
                  <a:pt x="14" y="44"/>
                </a:lnTo>
                <a:lnTo>
                  <a:pt x="10" y="41"/>
                </a:lnTo>
                <a:lnTo>
                  <a:pt x="5" y="38"/>
                </a:lnTo>
                <a:lnTo>
                  <a:pt x="3" y="33"/>
                </a:lnTo>
                <a:lnTo>
                  <a:pt x="1" y="30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5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19" name="Freeform 731"/>
          <p:cNvSpPr>
            <a:spLocks/>
          </p:cNvSpPr>
          <p:nvPr/>
        </p:nvSpPr>
        <p:spPr bwMode="auto">
          <a:xfrm>
            <a:off x="3422650" y="4073525"/>
            <a:ext cx="68263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2" y="8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30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2" y="48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8"/>
                </a:lnTo>
                <a:lnTo>
                  <a:pt x="14" y="44"/>
                </a:lnTo>
                <a:lnTo>
                  <a:pt x="10" y="41"/>
                </a:lnTo>
                <a:lnTo>
                  <a:pt x="5" y="38"/>
                </a:lnTo>
                <a:lnTo>
                  <a:pt x="3" y="33"/>
                </a:lnTo>
                <a:lnTo>
                  <a:pt x="1" y="30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5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20" name="Freeform 732"/>
          <p:cNvSpPr>
            <a:spLocks/>
          </p:cNvSpPr>
          <p:nvPr/>
        </p:nvSpPr>
        <p:spPr bwMode="auto">
          <a:xfrm>
            <a:off x="3502025" y="4064000"/>
            <a:ext cx="71438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19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8" y="41"/>
                </a:lnTo>
                <a:lnTo>
                  <a:pt x="5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19"/>
                </a:lnTo>
                <a:lnTo>
                  <a:pt x="3" y="16"/>
                </a:lnTo>
                <a:lnTo>
                  <a:pt x="5" y="11"/>
                </a:lnTo>
                <a:lnTo>
                  <a:pt x="8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21" name="Freeform 733"/>
          <p:cNvSpPr>
            <a:spLocks/>
          </p:cNvSpPr>
          <p:nvPr/>
        </p:nvSpPr>
        <p:spPr bwMode="auto">
          <a:xfrm>
            <a:off x="3502025" y="4064000"/>
            <a:ext cx="71438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19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8" y="41"/>
                </a:lnTo>
                <a:lnTo>
                  <a:pt x="5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19"/>
                </a:lnTo>
                <a:lnTo>
                  <a:pt x="3" y="16"/>
                </a:lnTo>
                <a:lnTo>
                  <a:pt x="5" y="11"/>
                </a:lnTo>
                <a:lnTo>
                  <a:pt x="8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22" name="Freeform 734"/>
          <p:cNvSpPr>
            <a:spLocks/>
          </p:cNvSpPr>
          <p:nvPr/>
        </p:nvSpPr>
        <p:spPr bwMode="auto">
          <a:xfrm>
            <a:off x="3576638" y="4073525"/>
            <a:ext cx="68262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8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4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1" y="30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9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23" name="Freeform 735"/>
          <p:cNvSpPr>
            <a:spLocks/>
          </p:cNvSpPr>
          <p:nvPr/>
        </p:nvSpPr>
        <p:spPr bwMode="auto">
          <a:xfrm>
            <a:off x="3576638" y="4073525"/>
            <a:ext cx="68262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8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4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1" y="30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9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24" name="Freeform 736"/>
          <p:cNvSpPr>
            <a:spLocks/>
          </p:cNvSpPr>
          <p:nvPr/>
        </p:nvSpPr>
        <p:spPr bwMode="auto">
          <a:xfrm>
            <a:off x="3649663" y="4083050"/>
            <a:ext cx="68262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1" y="6"/>
                </a:lnTo>
                <a:lnTo>
                  <a:pt x="56" y="9"/>
                </a:lnTo>
                <a:lnTo>
                  <a:pt x="59" y="14"/>
                </a:lnTo>
                <a:lnTo>
                  <a:pt x="60" y="19"/>
                </a:lnTo>
                <a:lnTo>
                  <a:pt x="61" y="24"/>
                </a:lnTo>
                <a:lnTo>
                  <a:pt x="60" y="28"/>
                </a:lnTo>
                <a:lnTo>
                  <a:pt x="59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9" y="46"/>
                </a:lnTo>
                <a:lnTo>
                  <a:pt x="15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9"/>
                </a:lnTo>
                <a:lnTo>
                  <a:pt x="9" y="6"/>
                </a:lnTo>
                <a:lnTo>
                  <a:pt x="15" y="3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25" name="Freeform 737"/>
          <p:cNvSpPr>
            <a:spLocks/>
          </p:cNvSpPr>
          <p:nvPr/>
        </p:nvSpPr>
        <p:spPr bwMode="auto">
          <a:xfrm>
            <a:off x="3649663" y="4083050"/>
            <a:ext cx="68262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1" y="6"/>
                </a:lnTo>
                <a:lnTo>
                  <a:pt x="56" y="9"/>
                </a:lnTo>
                <a:lnTo>
                  <a:pt x="59" y="14"/>
                </a:lnTo>
                <a:lnTo>
                  <a:pt x="60" y="19"/>
                </a:lnTo>
                <a:lnTo>
                  <a:pt x="61" y="24"/>
                </a:lnTo>
                <a:lnTo>
                  <a:pt x="60" y="28"/>
                </a:lnTo>
                <a:lnTo>
                  <a:pt x="59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9" y="46"/>
                </a:lnTo>
                <a:lnTo>
                  <a:pt x="15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9"/>
                </a:lnTo>
                <a:lnTo>
                  <a:pt x="9" y="6"/>
                </a:lnTo>
                <a:lnTo>
                  <a:pt x="15" y="3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26" name="Freeform 738"/>
          <p:cNvSpPr>
            <a:spLocks/>
          </p:cNvSpPr>
          <p:nvPr/>
        </p:nvSpPr>
        <p:spPr bwMode="auto">
          <a:xfrm>
            <a:off x="3711575" y="4103688"/>
            <a:ext cx="66675" cy="52387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6" y="16"/>
                </a:lnTo>
                <a:lnTo>
                  <a:pt x="59" y="19"/>
                </a:lnTo>
                <a:lnTo>
                  <a:pt x="59" y="26"/>
                </a:lnTo>
                <a:lnTo>
                  <a:pt x="59" y="30"/>
                </a:lnTo>
                <a:lnTo>
                  <a:pt x="56" y="35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2" y="49"/>
                </a:lnTo>
                <a:lnTo>
                  <a:pt x="18" y="48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19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2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27" name="Freeform 739"/>
          <p:cNvSpPr>
            <a:spLocks/>
          </p:cNvSpPr>
          <p:nvPr/>
        </p:nvSpPr>
        <p:spPr bwMode="auto">
          <a:xfrm>
            <a:off x="3711575" y="4103688"/>
            <a:ext cx="66675" cy="52387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6" y="16"/>
                </a:lnTo>
                <a:lnTo>
                  <a:pt x="59" y="19"/>
                </a:lnTo>
                <a:lnTo>
                  <a:pt x="59" y="26"/>
                </a:lnTo>
                <a:lnTo>
                  <a:pt x="59" y="30"/>
                </a:lnTo>
                <a:lnTo>
                  <a:pt x="56" y="35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2" y="49"/>
                </a:lnTo>
                <a:lnTo>
                  <a:pt x="18" y="48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19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2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28" name="Freeform 740"/>
          <p:cNvSpPr>
            <a:spLocks/>
          </p:cNvSpPr>
          <p:nvPr/>
        </p:nvSpPr>
        <p:spPr bwMode="auto">
          <a:xfrm>
            <a:off x="3778250" y="4137025"/>
            <a:ext cx="66675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7" y="35"/>
                </a:lnTo>
                <a:lnTo>
                  <a:pt x="54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3" y="46"/>
                </a:lnTo>
                <a:lnTo>
                  <a:pt x="9" y="43"/>
                </a:lnTo>
                <a:lnTo>
                  <a:pt x="5" y="38"/>
                </a:lnTo>
                <a:lnTo>
                  <a:pt x="2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3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29" name="Freeform 741"/>
          <p:cNvSpPr>
            <a:spLocks/>
          </p:cNvSpPr>
          <p:nvPr/>
        </p:nvSpPr>
        <p:spPr bwMode="auto">
          <a:xfrm>
            <a:off x="3778250" y="4137025"/>
            <a:ext cx="66675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7" y="35"/>
                </a:lnTo>
                <a:lnTo>
                  <a:pt x="54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3" y="46"/>
                </a:lnTo>
                <a:lnTo>
                  <a:pt x="9" y="43"/>
                </a:lnTo>
                <a:lnTo>
                  <a:pt x="5" y="38"/>
                </a:lnTo>
                <a:lnTo>
                  <a:pt x="2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3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30" name="Freeform 742"/>
          <p:cNvSpPr>
            <a:spLocks/>
          </p:cNvSpPr>
          <p:nvPr/>
        </p:nvSpPr>
        <p:spPr bwMode="auto">
          <a:xfrm>
            <a:off x="3829050" y="4179888"/>
            <a:ext cx="65088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1"/>
                </a:lnTo>
                <a:lnTo>
                  <a:pt x="47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2" y="42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2"/>
                </a:lnTo>
                <a:lnTo>
                  <a:pt x="6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31" name="Freeform 743"/>
          <p:cNvSpPr>
            <a:spLocks/>
          </p:cNvSpPr>
          <p:nvPr/>
        </p:nvSpPr>
        <p:spPr bwMode="auto">
          <a:xfrm>
            <a:off x="3829050" y="4179888"/>
            <a:ext cx="65088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1"/>
                </a:lnTo>
                <a:lnTo>
                  <a:pt x="47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2" y="42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2"/>
                </a:lnTo>
                <a:lnTo>
                  <a:pt x="6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32" name="Freeform 744"/>
          <p:cNvSpPr>
            <a:spLocks/>
          </p:cNvSpPr>
          <p:nvPr/>
        </p:nvSpPr>
        <p:spPr bwMode="auto">
          <a:xfrm>
            <a:off x="3840163" y="4235450"/>
            <a:ext cx="66675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2147483647 w 60"/>
              <a:gd name="T47" fmla="*/ 2147483647 h 49"/>
              <a:gd name="T48" fmla="*/ 0 w 60"/>
              <a:gd name="T49" fmla="*/ 2147483647 h 49"/>
              <a:gd name="T50" fmla="*/ 2147483647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33" name="Freeform 745"/>
          <p:cNvSpPr>
            <a:spLocks/>
          </p:cNvSpPr>
          <p:nvPr/>
        </p:nvSpPr>
        <p:spPr bwMode="auto">
          <a:xfrm>
            <a:off x="3840163" y="4235450"/>
            <a:ext cx="66675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2147483647 w 60"/>
              <a:gd name="T47" fmla="*/ 2147483647 h 49"/>
              <a:gd name="T48" fmla="*/ 0 w 60"/>
              <a:gd name="T49" fmla="*/ 2147483647 h 49"/>
              <a:gd name="T50" fmla="*/ 2147483647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34" name="Freeform 746"/>
          <p:cNvSpPr>
            <a:spLocks/>
          </p:cNvSpPr>
          <p:nvPr/>
        </p:nvSpPr>
        <p:spPr bwMode="auto">
          <a:xfrm>
            <a:off x="3844925" y="4298950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35" name="Freeform 747"/>
          <p:cNvSpPr>
            <a:spLocks/>
          </p:cNvSpPr>
          <p:nvPr/>
        </p:nvSpPr>
        <p:spPr bwMode="auto">
          <a:xfrm>
            <a:off x="3844925" y="4298950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36" name="Freeform 748"/>
          <p:cNvSpPr>
            <a:spLocks/>
          </p:cNvSpPr>
          <p:nvPr/>
        </p:nvSpPr>
        <p:spPr bwMode="auto">
          <a:xfrm>
            <a:off x="3829050" y="4351338"/>
            <a:ext cx="65088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2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2" y="46"/>
                </a:lnTo>
                <a:lnTo>
                  <a:pt x="37" y="47"/>
                </a:lnTo>
                <a:lnTo>
                  <a:pt x="31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37" name="Freeform 749"/>
          <p:cNvSpPr>
            <a:spLocks/>
          </p:cNvSpPr>
          <p:nvPr/>
        </p:nvSpPr>
        <p:spPr bwMode="auto">
          <a:xfrm>
            <a:off x="3829050" y="4351338"/>
            <a:ext cx="65088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2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2" y="46"/>
                </a:lnTo>
                <a:lnTo>
                  <a:pt x="37" y="47"/>
                </a:lnTo>
                <a:lnTo>
                  <a:pt x="31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38" name="Freeform 750"/>
          <p:cNvSpPr>
            <a:spLocks/>
          </p:cNvSpPr>
          <p:nvPr/>
        </p:nvSpPr>
        <p:spPr bwMode="auto">
          <a:xfrm>
            <a:off x="3773488" y="4391025"/>
            <a:ext cx="66675" cy="4603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3"/>
                </a:lnTo>
                <a:lnTo>
                  <a:pt x="51" y="7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6"/>
                </a:lnTo>
                <a:lnTo>
                  <a:pt x="35" y="48"/>
                </a:lnTo>
                <a:lnTo>
                  <a:pt x="29" y="49"/>
                </a:lnTo>
                <a:lnTo>
                  <a:pt x="24" y="48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5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11"/>
                </a:lnTo>
                <a:lnTo>
                  <a:pt x="8" y="7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39" name="Freeform 751"/>
          <p:cNvSpPr>
            <a:spLocks/>
          </p:cNvSpPr>
          <p:nvPr/>
        </p:nvSpPr>
        <p:spPr bwMode="auto">
          <a:xfrm>
            <a:off x="3773488" y="4391025"/>
            <a:ext cx="66675" cy="4603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3"/>
                </a:lnTo>
                <a:lnTo>
                  <a:pt x="51" y="7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6"/>
                </a:lnTo>
                <a:lnTo>
                  <a:pt x="35" y="48"/>
                </a:lnTo>
                <a:lnTo>
                  <a:pt x="29" y="49"/>
                </a:lnTo>
                <a:lnTo>
                  <a:pt x="24" y="48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5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11"/>
                </a:lnTo>
                <a:lnTo>
                  <a:pt x="8" y="7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40" name="Freeform 752"/>
          <p:cNvSpPr>
            <a:spLocks/>
          </p:cNvSpPr>
          <p:nvPr/>
        </p:nvSpPr>
        <p:spPr bwMode="auto">
          <a:xfrm>
            <a:off x="3705225" y="4427538"/>
            <a:ext cx="68263" cy="49212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4" y="11"/>
                </a:lnTo>
                <a:lnTo>
                  <a:pt x="57" y="14"/>
                </a:lnTo>
                <a:lnTo>
                  <a:pt x="60" y="18"/>
                </a:lnTo>
                <a:lnTo>
                  <a:pt x="60" y="23"/>
                </a:lnTo>
                <a:lnTo>
                  <a:pt x="60" y="28"/>
                </a:lnTo>
                <a:lnTo>
                  <a:pt x="57" y="33"/>
                </a:lnTo>
                <a:lnTo>
                  <a:pt x="54" y="37"/>
                </a:lnTo>
                <a:lnTo>
                  <a:pt x="51" y="41"/>
                </a:lnTo>
                <a:lnTo>
                  <a:pt x="47" y="44"/>
                </a:lnTo>
                <a:lnTo>
                  <a:pt x="41" y="45"/>
                </a:lnTo>
                <a:lnTo>
                  <a:pt x="35" y="47"/>
                </a:lnTo>
                <a:lnTo>
                  <a:pt x="30" y="48"/>
                </a:lnTo>
                <a:lnTo>
                  <a:pt x="24" y="47"/>
                </a:lnTo>
                <a:lnTo>
                  <a:pt x="18" y="45"/>
                </a:lnTo>
                <a:lnTo>
                  <a:pt x="13" y="44"/>
                </a:lnTo>
                <a:lnTo>
                  <a:pt x="9" y="41"/>
                </a:lnTo>
                <a:lnTo>
                  <a:pt x="4" y="37"/>
                </a:lnTo>
                <a:lnTo>
                  <a:pt x="1" y="33"/>
                </a:lnTo>
                <a:lnTo>
                  <a:pt x="0" y="28"/>
                </a:lnTo>
                <a:lnTo>
                  <a:pt x="0" y="23"/>
                </a:lnTo>
                <a:lnTo>
                  <a:pt x="0" y="18"/>
                </a:lnTo>
                <a:lnTo>
                  <a:pt x="1" y="14"/>
                </a:lnTo>
                <a:lnTo>
                  <a:pt x="4" y="11"/>
                </a:lnTo>
                <a:lnTo>
                  <a:pt x="9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41" name="Freeform 753"/>
          <p:cNvSpPr>
            <a:spLocks/>
          </p:cNvSpPr>
          <p:nvPr/>
        </p:nvSpPr>
        <p:spPr bwMode="auto">
          <a:xfrm>
            <a:off x="3705225" y="4427538"/>
            <a:ext cx="68263" cy="49212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4" y="11"/>
                </a:lnTo>
                <a:lnTo>
                  <a:pt x="57" y="14"/>
                </a:lnTo>
                <a:lnTo>
                  <a:pt x="60" y="18"/>
                </a:lnTo>
                <a:lnTo>
                  <a:pt x="60" y="23"/>
                </a:lnTo>
                <a:lnTo>
                  <a:pt x="60" y="28"/>
                </a:lnTo>
                <a:lnTo>
                  <a:pt x="57" y="33"/>
                </a:lnTo>
                <a:lnTo>
                  <a:pt x="54" y="37"/>
                </a:lnTo>
                <a:lnTo>
                  <a:pt x="51" y="41"/>
                </a:lnTo>
                <a:lnTo>
                  <a:pt x="47" y="44"/>
                </a:lnTo>
                <a:lnTo>
                  <a:pt x="41" y="45"/>
                </a:lnTo>
                <a:lnTo>
                  <a:pt x="35" y="47"/>
                </a:lnTo>
                <a:lnTo>
                  <a:pt x="30" y="48"/>
                </a:lnTo>
                <a:lnTo>
                  <a:pt x="24" y="47"/>
                </a:lnTo>
                <a:lnTo>
                  <a:pt x="18" y="45"/>
                </a:lnTo>
                <a:lnTo>
                  <a:pt x="13" y="44"/>
                </a:lnTo>
                <a:lnTo>
                  <a:pt x="9" y="41"/>
                </a:lnTo>
                <a:lnTo>
                  <a:pt x="4" y="37"/>
                </a:lnTo>
                <a:lnTo>
                  <a:pt x="1" y="33"/>
                </a:lnTo>
                <a:lnTo>
                  <a:pt x="0" y="28"/>
                </a:lnTo>
                <a:lnTo>
                  <a:pt x="0" y="23"/>
                </a:lnTo>
                <a:lnTo>
                  <a:pt x="0" y="18"/>
                </a:lnTo>
                <a:lnTo>
                  <a:pt x="1" y="14"/>
                </a:lnTo>
                <a:lnTo>
                  <a:pt x="4" y="11"/>
                </a:lnTo>
                <a:lnTo>
                  <a:pt x="9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42" name="Freeform 754"/>
          <p:cNvSpPr>
            <a:spLocks/>
          </p:cNvSpPr>
          <p:nvPr/>
        </p:nvSpPr>
        <p:spPr bwMode="auto">
          <a:xfrm>
            <a:off x="3624263" y="4443413"/>
            <a:ext cx="69850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1" y="1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9" y="43"/>
                </a:lnTo>
                <a:lnTo>
                  <a:pt x="4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6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8" y="1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43" name="Freeform 755"/>
          <p:cNvSpPr>
            <a:spLocks/>
          </p:cNvSpPr>
          <p:nvPr/>
        </p:nvSpPr>
        <p:spPr bwMode="auto">
          <a:xfrm>
            <a:off x="3624263" y="4443413"/>
            <a:ext cx="69850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1" y="1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9" y="43"/>
                </a:lnTo>
                <a:lnTo>
                  <a:pt x="4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6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8" y="1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44" name="Freeform 756"/>
          <p:cNvSpPr>
            <a:spLocks/>
          </p:cNvSpPr>
          <p:nvPr/>
        </p:nvSpPr>
        <p:spPr bwMode="auto">
          <a:xfrm>
            <a:off x="3554413" y="4457700"/>
            <a:ext cx="65087" cy="52388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0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0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4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8"/>
                </a:lnTo>
                <a:lnTo>
                  <a:pt x="59" y="23"/>
                </a:lnTo>
                <a:lnTo>
                  <a:pt x="59" y="28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7"/>
                </a:lnTo>
                <a:lnTo>
                  <a:pt x="30" y="48"/>
                </a:lnTo>
                <a:lnTo>
                  <a:pt x="24" y="47"/>
                </a:lnTo>
                <a:lnTo>
                  <a:pt x="18" y="47"/>
                </a:lnTo>
                <a:lnTo>
                  <a:pt x="12" y="44"/>
                </a:lnTo>
                <a:lnTo>
                  <a:pt x="8" y="41"/>
                </a:lnTo>
                <a:lnTo>
                  <a:pt x="4" y="37"/>
                </a:lnTo>
                <a:lnTo>
                  <a:pt x="3" y="33"/>
                </a:lnTo>
                <a:lnTo>
                  <a:pt x="0" y="28"/>
                </a:lnTo>
                <a:lnTo>
                  <a:pt x="0" y="23"/>
                </a:lnTo>
                <a:lnTo>
                  <a:pt x="0" y="18"/>
                </a:lnTo>
                <a:lnTo>
                  <a:pt x="3" y="14"/>
                </a:lnTo>
                <a:lnTo>
                  <a:pt x="4" y="11"/>
                </a:lnTo>
                <a:lnTo>
                  <a:pt x="8" y="6"/>
                </a:lnTo>
                <a:lnTo>
                  <a:pt x="12" y="4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45" name="Freeform 757"/>
          <p:cNvSpPr>
            <a:spLocks/>
          </p:cNvSpPr>
          <p:nvPr/>
        </p:nvSpPr>
        <p:spPr bwMode="auto">
          <a:xfrm>
            <a:off x="3554413" y="4457700"/>
            <a:ext cx="65087" cy="52388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0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0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4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8"/>
                </a:lnTo>
                <a:lnTo>
                  <a:pt x="59" y="23"/>
                </a:lnTo>
                <a:lnTo>
                  <a:pt x="59" y="28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7"/>
                </a:lnTo>
                <a:lnTo>
                  <a:pt x="30" y="48"/>
                </a:lnTo>
                <a:lnTo>
                  <a:pt x="24" y="47"/>
                </a:lnTo>
                <a:lnTo>
                  <a:pt x="18" y="47"/>
                </a:lnTo>
                <a:lnTo>
                  <a:pt x="12" y="44"/>
                </a:lnTo>
                <a:lnTo>
                  <a:pt x="8" y="41"/>
                </a:lnTo>
                <a:lnTo>
                  <a:pt x="4" y="37"/>
                </a:lnTo>
                <a:lnTo>
                  <a:pt x="3" y="33"/>
                </a:lnTo>
                <a:lnTo>
                  <a:pt x="0" y="28"/>
                </a:lnTo>
                <a:lnTo>
                  <a:pt x="0" y="23"/>
                </a:lnTo>
                <a:lnTo>
                  <a:pt x="0" y="18"/>
                </a:lnTo>
                <a:lnTo>
                  <a:pt x="3" y="14"/>
                </a:lnTo>
                <a:lnTo>
                  <a:pt x="4" y="11"/>
                </a:lnTo>
                <a:lnTo>
                  <a:pt x="8" y="6"/>
                </a:lnTo>
                <a:lnTo>
                  <a:pt x="12" y="4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46" name="Freeform 758"/>
          <p:cNvSpPr>
            <a:spLocks/>
          </p:cNvSpPr>
          <p:nvPr/>
        </p:nvSpPr>
        <p:spPr bwMode="auto">
          <a:xfrm>
            <a:off x="3478213" y="4464050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3"/>
                </a:lnTo>
                <a:lnTo>
                  <a:pt x="52" y="6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2" y="46"/>
                </a:lnTo>
                <a:lnTo>
                  <a:pt x="36" y="47"/>
                </a:lnTo>
                <a:lnTo>
                  <a:pt x="30" y="49"/>
                </a:lnTo>
                <a:lnTo>
                  <a:pt x="25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3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5" y="11"/>
                </a:lnTo>
                <a:lnTo>
                  <a:pt x="9" y="6"/>
                </a:lnTo>
                <a:lnTo>
                  <a:pt x="13" y="3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47" name="Freeform 759"/>
          <p:cNvSpPr>
            <a:spLocks/>
          </p:cNvSpPr>
          <p:nvPr/>
        </p:nvSpPr>
        <p:spPr bwMode="auto">
          <a:xfrm>
            <a:off x="3478213" y="4464050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3"/>
                </a:lnTo>
                <a:lnTo>
                  <a:pt x="52" y="6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2" y="46"/>
                </a:lnTo>
                <a:lnTo>
                  <a:pt x="36" y="47"/>
                </a:lnTo>
                <a:lnTo>
                  <a:pt x="30" y="49"/>
                </a:lnTo>
                <a:lnTo>
                  <a:pt x="25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3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5" y="11"/>
                </a:lnTo>
                <a:lnTo>
                  <a:pt x="9" y="6"/>
                </a:lnTo>
                <a:lnTo>
                  <a:pt x="13" y="3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48" name="Freeform 760"/>
          <p:cNvSpPr>
            <a:spLocks/>
          </p:cNvSpPr>
          <p:nvPr/>
        </p:nvSpPr>
        <p:spPr bwMode="auto">
          <a:xfrm>
            <a:off x="3336925" y="4476750"/>
            <a:ext cx="69850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2" y="3"/>
                </a:lnTo>
                <a:lnTo>
                  <a:pt x="47" y="5"/>
                </a:lnTo>
                <a:lnTo>
                  <a:pt x="52" y="8"/>
                </a:lnTo>
                <a:lnTo>
                  <a:pt x="54" y="11"/>
                </a:lnTo>
                <a:lnTo>
                  <a:pt x="57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5"/>
                </a:lnTo>
                <a:lnTo>
                  <a:pt x="54" y="38"/>
                </a:lnTo>
                <a:lnTo>
                  <a:pt x="52" y="42"/>
                </a:lnTo>
                <a:lnTo>
                  <a:pt x="47" y="46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6"/>
                </a:lnTo>
                <a:lnTo>
                  <a:pt x="9" y="42"/>
                </a:lnTo>
                <a:lnTo>
                  <a:pt x="5" y="38"/>
                </a:lnTo>
                <a:lnTo>
                  <a:pt x="2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3"/>
                </a:lnTo>
                <a:lnTo>
                  <a:pt x="25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49" name="Freeform 761"/>
          <p:cNvSpPr>
            <a:spLocks/>
          </p:cNvSpPr>
          <p:nvPr/>
        </p:nvSpPr>
        <p:spPr bwMode="auto">
          <a:xfrm>
            <a:off x="3336925" y="4476750"/>
            <a:ext cx="69850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2" y="3"/>
                </a:lnTo>
                <a:lnTo>
                  <a:pt x="47" y="5"/>
                </a:lnTo>
                <a:lnTo>
                  <a:pt x="52" y="8"/>
                </a:lnTo>
                <a:lnTo>
                  <a:pt x="54" y="11"/>
                </a:lnTo>
                <a:lnTo>
                  <a:pt x="57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5"/>
                </a:lnTo>
                <a:lnTo>
                  <a:pt x="54" y="38"/>
                </a:lnTo>
                <a:lnTo>
                  <a:pt x="52" y="42"/>
                </a:lnTo>
                <a:lnTo>
                  <a:pt x="47" y="46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6"/>
                </a:lnTo>
                <a:lnTo>
                  <a:pt x="9" y="42"/>
                </a:lnTo>
                <a:lnTo>
                  <a:pt x="5" y="38"/>
                </a:lnTo>
                <a:lnTo>
                  <a:pt x="2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3"/>
                </a:lnTo>
                <a:lnTo>
                  <a:pt x="25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50" name="Freeform 762"/>
          <p:cNvSpPr>
            <a:spLocks/>
          </p:cNvSpPr>
          <p:nvPr/>
        </p:nvSpPr>
        <p:spPr bwMode="auto">
          <a:xfrm>
            <a:off x="3270250" y="4479925"/>
            <a:ext cx="66675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2"/>
                </a:lnTo>
                <a:lnTo>
                  <a:pt x="43" y="2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9" y="16"/>
                </a:lnTo>
                <a:lnTo>
                  <a:pt x="60" y="21"/>
                </a:lnTo>
                <a:lnTo>
                  <a:pt x="61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3" y="43"/>
                </a:lnTo>
                <a:lnTo>
                  <a:pt x="47" y="44"/>
                </a:lnTo>
                <a:lnTo>
                  <a:pt x="43" y="48"/>
                </a:lnTo>
                <a:lnTo>
                  <a:pt x="37" y="49"/>
                </a:lnTo>
                <a:lnTo>
                  <a:pt x="32" y="49"/>
                </a:lnTo>
                <a:lnTo>
                  <a:pt x="25" y="49"/>
                </a:lnTo>
                <a:lnTo>
                  <a:pt x="19" y="48"/>
                </a:lnTo>
                <a:lnTo>
                  <a:pt x="15" y="44"/>
                </a:lnTo>
                <a:lnTo>
                  <a:pt x="10" y="43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1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2"/>
                </a:lnTo>
                <a:lnTo>
                  <a:pt x="25" y="2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51" name="Freeform 763"/>
          <p:cNvSpPr>
            <a:spLocks/>
          </p:cNvSpPr>
          <p:nvPr/>
        </p:nvSpPr>
        <p:spPr bwMode="auto">
          <a:xfrm>
            <a:off x="3270250" y="4479925"/>
            <a:ext cx="66675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2"/>
                </a:lnTo>
                <a:lnTo>
                  <a:pt x="43" y="2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9" y="16"/>
                </a:lnTo>
                <a:lnTo>
                  <a:pt x="60" y="21"/>
                </a:lnTo>
                <a:lnTo>
                  <a:pt x="61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3" y="43"/>
                </a:lnTo>
                <a:lnTo>
                  <a:pt x="47" y="44"/>
                </a:lnTo>
                <a:lnTo>
                  <a:pt x="43" y="48"/>
                </a:lnTo>
                <a:lnTo>
                  <a:pt x="37" y="49"/>
                </a:lnTo>
                <a:lnTo>
                  <a:pt x="32" y="49"/>
                </a:lnTo>
                <a:lnTo>
                  <a:pt x="25" y="49"/>
                </a:lnTo>
                <a:lnTo>
                  <a:pt x="19" y="48"/>
                </a:lnTo>
                <a:lnTo>
                  <a:pt x="15" y="44"/>
                </a:lnTo>
                <a:lnTo>
                  <a:pt x="10" y="43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1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2"/>
                </a:lnTo>
                <a:lnTo>
                  <a:pt x="25" y="2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52" name="Freeform 764"/>
          <p:cNvSpPr>
            <a:spLocks/>
          </p:cNvSpPr>
          <p:nvPr/>
        </p:nvSpPr>
        <p:spPr bwMode="auto">
          <a:xfrm>
            <a:off x="3203575" y="4503738"/>
            <a:ext cx="68263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53" name="Freeform 765"/>
          <p:cNvSpPr>
            <a:spLocks/>
          </p:cNvSpPr>
          <p:nvPr/>
        </p:nvSpPr>
        <p:spPr bwMode="auto">
          <a:xfrm>
            <a:off x="3203575" y="4503738"/>
            <a:ext cx="68263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54" name="Freeform 766"/>
          <p:cNvSpPr>
            <a:spLocks/>
          </p:cNvSpPr>
          <p:nvPr/>
        </p:nvSpPr>
        <p:spPr bwMode="auto">
          <a:xfrm>
            <a:off x="3157538" y="4546600"/>
            <a:ext cx="69850" cy="49213"/>
          </a:xfrm>
          <a:custGeom>
            <a:avLst/>
            <a:gdLst>
              <a:gd name="T0" fmla="*/ 2147483647 w 62"/>
              <a:gd name="T1" fmla="*/ 0 h 47"/>
              <a:gd name="T2" fmla="*/ 2147483647 w 62"/>
              <a:gd name="T3" fmla="*/ 0 h 47"/>
              <a:gd name="T4" fmla="*/ 2147483647 w 62"/>
              <a:gd name="T5" fmla="*/ 2147483647 h 47"/>
              <a:gd name="T6" fmla="*/ 2147483647 w 62"/>
              <a:gd name="T7" fmla="*/ 2147483647 h 47"/>
              <a:gd name="T8" fmla="*/ 2147483647 w 62"/>
              <a:gd name="T9" fmla="*/ 2147483647 h 47"/>
              <a:gd name="T10" fmla="*/ 2147483647 w 62"/>
              <a:gd name="T11" fmla="*/ 2147483647 h 47"/>
              <a:gd name="T12" fmla="*/ 2147483647 w 62"/>
              <a:gd name="T13" fmla="*/ 2147483647 h 47"/>
              <a:gd name="T14" fmla="*/ 2147483647 w 62"/>
              <a:gd name="T15" fmla="*/ 2147483647 h 47"/>
              <a:gd name="T16" fmla="*/ 2147483647 w 62"/>
              <a:gd name="T17" fmla="*/ 2147483647 h 47"/>
              <a:gd name="T18" fmla="*/ 2147483647 w 62"/>
              <a:gd name="T19" fmla="*/ 2147483647 h 47"/>
              <a:gd name="T20" fmla="*/ 2147483647 w 62"/>
              <a:gd name="T21" fmla="*/ 2147483647 h 47"/>
              <a:gd name="T22" fmla="*/ 2147483647 w 62"/>
              <a:gd name="T23" fmla="*/ 2147483647 h 47"/>
              <a:gd name="T24" fmla="*/ 2147483647 w 62"/>
              <a:gd name="T25" fmla="*/ 2147483647 h 47"/>
              <a:gd name="T26" fmla="*/ 2147483647 w 62"/>
              <a:gd name="T27" fmla="*/ 2147483647 h 47"/>
              <a:gd name="T28" fmla="*/ 2147483647 w 62"/>
              <a:gd name="T29" fmla="*/ 2147483647 h 47"/>
              <a:gd name="T30" fmla="*/ 2147483647 w 62"/>
              <a:gd name="T31" fmla="*/ 2147483647 h 47"/>
              <a:gd name="T32" fmla="*/ 2147483647 w 62"/>
              <a:gd name="T33" fmla="*/ 2147483647 h 47"/>
              <a:gd name="T34" fmla="*/ 2147483647 w 62"/>
              <a:gd name="T35" fmla="*/ 2147483647 h 47"/>
              <a:gd name="T36" fmla="*/ 2147483647 w 62"/>
              <a:gd name="T37" fmla="*/ 2147483647 h 47"/>
              <a:gd name="T38" fmla="*/ 2147483647 w 62"/>
              <a:gd name="T39" fmla="*/ 2147483647 h 47"/>
              <a:gd name="T40" fmla="*/ 2147483647 w 62"/>
              <a:gd name="T41" fmla="*/ 2147483647 h 47"/>
              <a:gd name="T42" fmla="*/ 2147483647 w 62"/>
              <a:gd name="T43" fmla="*/ 2147483647 h 47"/>
              <a:gd name="T44" fmla="*/ 2147483647 w 62"/>
              <a:gd name="T45" fmla="*/ 2147483647 h 47"/>
              <a:gd name="T46" fmla="*/ 2147483647 w 62"/>
              <a:gd name="T47" fmla="*/ 2147483647 h 47"/>
              <a:gd name="T48" fmla="*/ 0 w 62"/>
              <a:gd name="T49" fmla="*/ 2147483647 h 47"/>
              <a:gd name="T50" fmla="*/ 2147483647 w 62"/>
              <a:gd name="T51" fmla="*/ 2147483647 h 47"/>
              <a:gd name="T52" fmla="*/ 2147483647 w 62"/>
              <a:gd name="T53" fmla="*/ 2147483647 h 47"/>
              <a:gd name="T54" fmla="*/ 2147483647 w 62"/>
              <a:gd name="T55" fmla="*/ 2147483647 h 47"/>
              <a:gd name="T56" fmla="*/ 2147483647 w 62"/>
              <a:gd name="T57" fmla="*/ 2147483647 h 47"/>
              <a:gd name="T58" fmla="*/ 2147483647 w 62"/>
              <a:gd name="T59" fmla="*/ 2147483647 h 47"/>
              <a:gd name="T60" fmla="*/ 2147483647 w 62"/>
              <a:gd name="T61" fmla="*/ 2147483647 h 47"/>
              <a:gd name="T62" fmla="*/ 2147483647 w 62"/>
              <a:gd name="T63" fmla="*/ 0 h 47"/>
              <a:gd name="T64" fmla="*/ 2147483647 w 62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"/>
              <a:gd name="T100" fmla="*/ 0 h 47"/>
              <a:gd name="T101" fmla="*/ 62 w 62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" h="47">
                <a:moveTo>
                  <a:pt x="32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3" y="6"/>
                </a:lnTo>
                <a:lnTo>
                  <a:pt x="56" y="9"/>
                </a:lnTo>
                <a:lnTo>
                  <a:pt x="59" y="14"/>
                </a:lnTo>
                <a:lnTo>
                  <a:pt x="60" y="19"/>
                </a:lnTo>
                <a:lnTo>
                  <a:pt x="62" y="23"/>
                </a:lnTo>
                <a:lnTo>
                  <a:pt x="60" y="28"/>
                </a:lnTo>
                <a:lnTo>
                  <a:pt x="59" y="33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5"/>
                </a:lnTo>
                <a:lnTo>
                  <a:pt x="37" y="47"/>
                </a:lnTo>
                <a:lnTo>
                  <a:pt x="32" y="47"/>
                </a:lnTo>
                <a:lnTo>
                  <a:pt x="25" y="47"/>
                </a:lnTo>
                <a:lnTo>
                  <a:pt x="19" y="45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3"/>
                </a:lnTo>
                <a:lnTo>
                  <a:pt x="2" y="19"/>
                </a:lnTo>
                <a:lnTo>
                  <a:pt x="3" y="14"/>
                </a:lnTo>
                <a:lnTo>
                  <a:pt x="6" y="9"/>
                </a:lnTo>
                <a:lnTo>
                  <a:pt x="10" y="6"/>
                </a:lnTo>
                <a:lnTo>
                  <a:pt x="15" y="3"/>
                </a:lnTo>
                <a:lnTo>
                  <a:pt x="19" y="1"/>
                </a:lnTo>
                <a:lnTo>
                  <a:pt x="25" y="0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55" name="Freeform 767"/>
          <p:cNvSpPr>
            <a:spLocks/>
          </p:cNvSpPr>
          <p:nvPr/>
        </p:nvSpPr>
        <p:spPr bwMode="auto">
          <a:xfrm>
            <a:off x="3157538" y="4546600"/>
            <a:ext cx="69850" cy="49213"/>
          </a:xfrm>
          <a:custGeom>
            <a:avLst/>
            <a:gdLst>
              <a:gd name="T0" fmla="*/ 2147483647 w 62"/>
              <a:gd name="T1" fmla="*/ 0 h 47"/>
              <a:gd name="T2" fmla="*/ 2147483647 w 62"/>
              <a:gd name="T3" fmla="*/ 0 h 47"/>
              <a:gd name="T4" fmla="*/ 2147483647 w 62"/>
              <a:gd name="T5" fmla="*/ 2147483647 h 47"/>
              <a:gd name="T6" fmla="*/ 2147483647 w 62"/>
              <a:gd name="T7" fmla="*/ 2147483647 h 47"/>
              <a:gd name="T8" fmla="*/ 2147483647 w 62"/>
              <a:gd name="T9" fmla="*/ 2147483647 h 47"/>
              <a:gd name="T10" fmla="*/ 2147483647 w 62"/>
              <a:gd name="T11" fmla="*/ 2147483647 h 47"/>
              <a:gd name="T12" fmla="*/ 2147483647 w 62"/>
              <a:gd name="T13" fmla="*/ 2147483647 h 47"/>
              <a:gd name="T14" fmla="*/ 2147483647 w 62"/>
              <a:gd name="T15" fmla="*/ 2147483647 h 47"/>
              <a:gd name="T16" fmla="*/ 2147483647 w 62"/>
              <a:gd name="T17" fmla="*/ 2147483647 h 47"/>
              <a:gd name="T18" fmla="*/ 2147483647 w 62"/>
              <a:gd name="T19" fmla="*/ 2147483647 h 47"/>
              <a:gd name="T20" fmla="*/ 2147483647 w 62"/>
              <a:gd name="T21" fmla="*/ 2147483647 h 47"/>
              <a:gd name="T22" fmla="*/ 2147483647 w 62"/>
              <a:gd name="T23" fmla="*/ 2147483647 h 47"/>
              <a:gd name="T24" fmla="*/ 2147483647 w 62"/>
              <a:gd name="T25" fmla="*/ 2147483647 h 47"/>
              <a:gd name="T26" fmla="*/ 2147483647 w 62"/>
              <a:gd name="T27" fmla="*/ 2147483647 h 47"/>
              <a:gd name="T28" fmla="*/ 2147483647 w 62"/>
              <a:gd name="T29" fmla="*/ 2147483647 h 47"/>
              <a:gd name="T30" fmla="*/ 2147483647 w 62"/>
              <a:gd name="T31" fmla="*/ 2147483647 h 47"/>
              <a:gd name="T32" fmla="*/ 2147483647 w 62"/>
              <a:gd name="T33" fmla="*/ 2147483647 h 47"/>
              <a:gd name="T34" fmla="*/ 2147483647 w 62"/>
              <a:gd name="T35" fmla="*/ 2147483647 h 47"/>
              <a:gd name="T36" fmla="*/ 2147483647 w 62"/>
              <a:gd name="T37" fmla="*/ 2147483647 h 47"/>
              <a:gd name="T38" fmla="*/ 2147483647 w 62"/>
              <a:gd name="T39" fmla="*/ 2147483647 h 47"/>
              <a:gd name="T40" fmla="*/ 2147483647 w 62"/>
              <a:gd name="T41" fmla="*/ 2147483647 h 47"/>
              <a:gd name="T42" fmla="*/ 2147483647 w 62"/>
              <a:gd name="T43" fmla="*/ 2147483647 h 47"/>
              <a:gd name="T44" fmla="*/ 2147483647 w 62"/>
              <a:gd name="T45" fmla="*/ 2147483647 h 47"/>
              <a:gd name="T46" fmla="*/ 2147483647 w 62"/>
              <a:gd name="T47" fmla="*/ 2147483647 h 47"/>
              <a:gd name="T48" fmla="*/ 0 w 62"/>
              <a:gd name="T49" fmla="*/ 2147483647 h 47"/>
              <a:gd name="T50" fmla="*/ 2147483647 w 62"/>
              <a:gd name="T51" fmla="*/ 2147483647 h 47"/>
              <a:gd name="T52" fmla="*/ 2147483647 w 62"/>
              <a:gd name="T53" fmla="*/ 2147483647 h 47"/>
              <a:gd name="T54" fmla="*/ 2147483647 w 62"/>
              <a:gd name="T55" fmla="*/ 2147483647 h 47"/>
              <a:gd name="T56" fmla="*/ 2147483647 w 62"/>
              <a:gd name="T57" fmla="*/ 2147483647 h 47"/>
              <a:gd name="T58" fmla="*/ 2147483647 w 62"/>
              <a:gd name="T59" fmla="*/ 2147483647 h 47"/>
              <a:gd name="T60" fmla="*/ 2147483647 w 62"/>
              <a:gd name="T61" fmla="*/ 2147483647 h 47"/>
              <a:gd name="T62" fmla="*/ 2147483647 w 62"/>
              <a:gd name="T63" fmla="*/ 0 h 47"/>
              <a:gd name="T64" fmla="*/ 2147483647 w 62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"/>
              <a:gd name="T100" fmla="*/ 0 h 47"/>
              <a:gd name="T101" fmla="*/ 62 w 62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" h="47">
                <a:moveTo>
                  <a:pt x="32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3" y="6"/>
                </a:lnTo>
                <a:lnTo>
                  <a:pt x="56" y="9"/>
                </a:lnTo>
                <a:lnTo>
                  <a:pt x="59" y="14"/>
                </a:lnTo>
                <a:lnTo>
                  <a:pt x="60" y="19"/>
                </a:lnTo>
                <a:lnTo>
                  <a:pt x="62" y="23"/>
                </a:lnTo>
                <a:lnTo>
                  <a:pt x="60" y="28"/>
                </a:lnTo>
                <a:lnTo>
                  <a:pt x="59" y="33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5"/>
                </a:lnTo>
                <a:lnTo>
                  <a:pt x="37" y="47"/>
                </a:lnTo>
                <a:lnTo>
                  <a:pt x="32" y="47"/>
                </a:lnTo>
                <a:lnTo>
                  <a:pt x="25" y="47"/>
                </a:lnTo>
                <a:lnTo>
                  <a:pt x="19" y="45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3"/>
                </a:lnTo>
                <a:lnTo>
                  <a:pt x="2" y="19"/>
                </a:lnTo>
                <a:lnTo>
                  <a:pt x="3" y="14"/>
                </a:lnTo>
                <a:lnTo>
                  <a:pt x="6" y="9"/>
                </a:lnTo>
                <a:lnTo>
                  <a:pt x="10" y="6"/>
                </a:lnTo>
                <a:lnTo>
                  <a:pt x="15" y="3"/>
                </a:lnTo>
                <a:lnTo>
                  <a:pt x="19" y="1"/>
                </a:lnTo>
                <a:lnTo>
                  <a:pt x="25" y="0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56" name="Freeform 768"/>
          <p:cNvSpPr>
            <a:spLocks/>
          </p:cNvSpPr>
          <p:nvPr/>
        </p:nvSpPr>
        <p:spPr bwMode="auto">
          <a:xfrm>
            <a:off x="3168650" y="4598988"/>
            <a:ext cx="65088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8" y="16"/>
                </a:lnTo>
                <a:lnTo>
                  <a:pt x="60" y="19"/>
                </a:lnTo>
                <a:lnTo>
                  <a:pt x="61" y="26"/>
                </a:lnTo>
                <a:lnTo>
                  <a:pt x="60" y="30"/>
                </a:lnTo>
                <a:lnTo>
                  <a:pt x="58" y="35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3" y="48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4" y="45"/>
                </a:lnTo>
                <a:lnTo>
                  <a:pt x="9" y="41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6"/>
                </a:lnTo>
                <a:lnTo>
                  <a:pt x="2" y="19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4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57" name="Freeform 769"/>
          <p:cNvSpPr>
            <a:spLocks/>
          </p:cNvSpPr>
          <p:nvPr/>
        </p:nvSpPr>
        <p:spPr bwMode="auto">
          <a:xfrm>
            <a:off x="3168650" y="4598988"/>
            <a:ext cx="65088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8" y="16"/>
                </a:lnTo>
                <a:lnTo>
                  <a:pt x="60" y="19"/>
                </a:lnTo>
                <a:lnTo>
                  <a:pt x="61" y="26"/>
                </a:lnTo>
                <a:lnTo>
                  <a:pt x="60" y="30"/>
                </a:lnTo>
                <a:lnTo>
                  <a:pt x="58" y="35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3" y="48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4" y="45"/>
                </a:lnTo>
                <a:lnTo>
                  <a:pt x="9" y="41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6"/>
                </a:lnTo>
                <a:lnTo>
                  <a:pt x="2" y="19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4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58" name="Freeform 770"/>
          <p:cNvSpPr>
            <a:spLocks/>
          </p:cNvSpPr>
          <p:nvPr/>
        </p:nvSpPr>
        <p:spPr bwMode="auto">
          <a:xfrm>
            <a:off x="3214688" y="4632325"/>
            <a:ext cx="68262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1" y="4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8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8" y="35"/>
                </a:lnTo>
                <a:lnTo>
                  <a:pt x="56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3" y="46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4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59" name="Freeform 771"/>
          <p:cNvSpPr>
            <a:spLocks/>
          </p:cNvSpPr>
          <p:nvPr/>
        </p:nvSpPr>
        <p:spPr bwMode="auto">
          <a:xfrm>
            <a:off x="3214688" y="4632325"/>
            <a:ext cx="68262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1" y="4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8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8" y="35"/>
                </a:lnTo>
                <a:lnTo>
                  <a:pt x="56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3" y="46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4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60" name="Freeform 772"/>
          <p:cNvSpPr>
            <a:spLocks/>
          </p:cNvSpPr>
          <p:nvPr/>
        </p:nvSpPr>
        <p:spPr bwMode="auto">
          <a:xfrm>
            <a:off x="3270250" y="4638675"/>
            <a:ext cx="66675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1"/>
                </a:lnTo>
                <a:lnTo>
                  <a:pt x="47" y="4"/>
                </a:lnTo>
                <a:lnTo>
                  <a:pt x="53" y="8"/>
                </a:lnTo>
                <a:lnTo>
                  <a:pt x="56" y="11"/>
                </a:lnTo>
                <a:lnTo>
                  <a:pt x="59" y="15"/>
                </a:lnTo>
                <a:lnTo>
                  <a:pt x="60" y="19"/>
                </a:lnTo>
                <a:lnTo>
                  <a:pt x="61" y="25"/>
                </a:lnTo>
                <a:lnTo>
                  <a:pt x="60" y="30"/>
                </a:lnTo>
                <a:lnTo>
                  <a:pt x="59" y="34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2" y="49"/>
                </a:lnTo>
                <a:lnTo>
                  <a:pt x="25" y="49"/>
                </a:lnTo>
                <a:lnTo>
                  <a:pt x="19" y="47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19"/>
                </a:lnTo>
                <a:lnTo>
                  <a:pt x="3" y="15"/>
                </a:lnTo>
                <a:lnTo>
                  <a:pt x="6" y="11"/>
                </a:lnTo>
                <a:lnTo>
                  <a:pt x="10" y="8"/>
                </a:lnTo>
                <a:lnTo>
                  <a:pt x="15" y="4"/>
                </a:lnTo>
                <a:lnTo>
                  <a:pt x="19" y="1"/>
                </a:lnTo>
                <a:lnTo>
                  <a:pt x="25" y="0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61" name="Freeform 773"/>
          <p:cNvSpPr>
            <a:spLocks/>
          </p:cNvSpPr>
          <p:nvPr/>
        </p:nvSpPr>
        <p:spPr bwMode="auto">
          <a:xfrm>
            <a:off x="3270250" y="4638675"/>
            <a:ext cx="66675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1"/>
                </a:lnTo>
                <a:lnTo>
                  <a:pt x="47" y="4"/>
                </a:lnTo>
                <a:lnTo>
                  <a:pt x="53" y="8"/>
                </a:lnTo>
                <a:lnTo>
                  <a:pt x="56" y="11"/>
                </a:lnTo>
                <a:lnTo>
                  <a:pt x="59" y="15"/>
                </a:lnTo>
                <a:lnTo>
                  <a:pt x="60" y="19"/>
                </a:lnTo>
                <a:lnTo>
                  <a:pt x="61" y="25"/>
                </a:lnTo>
                <a:lnTo>
                  <a:pt x="60" y="30"/>
                </a:lnTo>
                <a:lnTo>
                  <a:pt x="59" y="34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2" y="49"/>
                </a:lnTo>
                <a:lnTo>
                  <a:pt x="25" y="49"/>
                </a:lnTo>
                <a:lnTo>
                  <a:pt x="19" y="47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19"/>
                </a:lnTo>
                <a:lnTo>
                  <a:pt x="3" y="15"/>
                </a:lnTo>
                <a:lnTo>
                  <a:pt x="6" y="11"/>
                </a:lnTo>
                <a:lnTo>
                  <a:pt x="10" y="8"/>
                </a:lnTo>
                <a:lnTo>
                  <a:pt x="15" y="4"/>
                </a:lnTo>
                <a:lnTo>
                  <a:pt x="19" y="1"/>
                </a:lnTo>
                <a:lnTo>
                  <a:pt x="25" y="0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62" name="Freeform 774"/>
          <p:cNvSpPr>
            <a:spLocks/>
          </p:cNvSpPr>
          <p:nvPr/>
        </p:nvSpPr>
        <p:spPr bwMode="auto">
          <a:xfrm>
            <a:off x="3348038" y="4646613"/>
            <a:ext cx="71437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1" y="24"/>
                </a:lnTo>
                <a:lnTo>
                  <a:pt x="60" y="30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2" y="49"/>
                </a:lnTo>
                <a:lnTo>
                  <a:pt x="25" y="49"/>
                </a:lnTo>
                <a:lnTo>
                  <a:pt x="19" y="47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30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2"/>
                </a:lnTo>
                <a:lnTo>
                  <a:pt x="25" y="0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63" name="Freeform 775"/>
          <p:cNvSpPr>
            <a:spLocks/>
          </p:cNvSpPr>
          <p:nvPr/>
        </p:nvSpPr>
        <p:spPr bwMode="auto">
          <a:xfrm>
            <a:off x="3348038" y="4646613"/>
            <a:ext cx="71437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1" y="24"/>
                </a:lnTo>
                <a:lnTo>
                  <a:pt x="60" y="30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2" y="49"/>
                </a:lnTo>
                <a:lnTo>
                  <a:pt x="25" y="49"/>
                </a:lnTo>
                <a:lnTo>
                  <a:pt x="19" y="47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30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2"/>
                </a:lnTo>
                <a:lnTo>
                  <a:pt x="25" y="0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64" name="Freeform 776"/>
          <p:cNvSpPr>
            <a:spLocks/>
          </p:cNvSpPr>
          <p:nvPr/>
        </p:nvSpPr>
        <p:spPr bwMode="auto">
          <a:xfrm>
            <a:off x="3422650" y="4646613"/>
            <a:ext cx="68263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2" y="8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30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1"/>
                </a:lnTo>
                <a:lnTo>
                  <a:pt x="5" y="38"/>
                </a:lnTo>
                <a:lnTo>
                  <a:pt x="3" y="33"/>
                </a:lnTo>
                <a:lnTo>
                  <a:pt x="1" y="30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5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65" name="Freeform 777"/>
          <p:cNvSpPr>
            <a:spLocks/>
          </p:cNvSpPr>
          <p:nvPr/>
        </p:nvSpPr>
        <p:spPr bwMode="auto">
          <a:xfrm>
            <a:off x="3422650" y="4646613"/>
            <a:ext cx="68263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2" y="8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30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1"/>
                </a:lnTo>
                <a:lnTo>
                  <a:pt x="5" y="38"/>
                </a:lnTo>
                <a:lnTo>
                  <a:pt x="3" y="33"/>
                </a:lnTo>
                <a:lnTo>
                  <a:pt x="1" y="30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5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66" name="Freeform 778"/>
          <p:cNvSpPr>
            <a:spLocks/>
          </p:cNvSpPr>
          <p:nvPr/>
        </p:nvSpPr>
        <p:spPr bwMode="auto">
          <a:xfrm>
            <a:off x="3490913" y="4638675"/>
            <a:ext cx="66675" cy="53975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4" y="11"/>
                </a:lnTo>
                <a:lnTo>
                  <a:pt x="57" y="15"/>
                </a:lnTo>
                <a:lnTo>
                  <a:pt x="58" y="19"/>
                </a:lnTo>
                <a:lnTo>
                  <a:pt x="59" y="25"/>
                </a:lnTo>
                <a:lnTo>
                  <a:pt x="58" y="30"/>
                </a:lnTo>
                <a:lnTo>
                  <a:pt x="57" y="34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2" y="49"/>
                </a:lnTo>
                <a:lnTo>
                  <a:pt x="17" y="47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19"/>
                </a:lnTo>
                <a:lnTo>
                  <a:pt x="1" y="15"/>
                </a:lnTo>
                <a:lnTo>
                  <a:pt x="4" y="11"/>
                </a:lnTo>
                <a:lnTo>
                  <a:pt x="8" y="8"/>
                </a:lnTo>
                <a:lnTo>
                  <a:pt x="13" y="4"/>
                </a:lnTo>
                <a:lnTo>
                  <a:pt x="17" y="1"/>
                </a:lnTo>
                <a:lnTo>
                  <a:pt x="22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67" name="Freeform 779"/>
          <p:cNvSpPr>
            <a:spLocks/>
          </p:cNvSpPr>
          <p:nvPr/>
        </p:nvSpPr>
        <p:spPr bwMode="auto">
          <a:xfrm>
            <a:off x="3490913" y="4638675"/>
            <a:ext cx="66675" cy="53975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4" y="11"/>
                </a:lnTo>
                <a:lnTo>
                  <a:pt x="57" y="15"/>
                </a:lnTo>
                <a:lnTo>
                  <a:pt x="58" y="19"/>
                </a:lnTo>
                <a:lnTo>
                  <a:pt x="59" y="25"/>
                </a:lnTo>
                <a:lnTo>
                  <a:pt x="58" y="30"/>
                </a:lnTo>
                <a:lnTo>
                  <a:pt x="57" y="34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2" y="49"/>
                </a:lnTo>
                <a:lnTo>
                  <a:pt x="17" y="47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19"/>
                </a:lnTo>
                <a:lnTo>
                  <a:pt x="1" y="15"/>
                </a:lnTo>
                <a:lnTo>
                  <a:pt x="4" y="11"/>
                </a:lnTo>
                <a:lnTo>
                  <a:pt x="8" y="8"/>
                </a:lnTo>
                <a:lnTo>
                  <a:pt x="13" y="4"/>
                </a:lnTo>
                <a:lnTo>
                  <a:pt x="17" y="1"/>
                </a:lnTo>
                <a:lnTo>
                  <a:pt x="22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68" name="Freeform 780"/>
          <p:cNvSpPr>
            <a:spLocks/>
          </p:cNvSpPr>
          <p:nvPr/>
        </p:nvSpPr>
        <p:spPr bwMode="auto">
          <a:xfrm>
            <a:off x="3557588" y="4638675"/>
            <a:ext cx="66675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4"/>
                </a:lnTo>
                <a:lnTo>
                  <a:pt x="52" y="8"/>
                </a:lnTo>
                <a:lnTo>
                  <a:pt x="54" y="11"/>
                </a:lnTo>
                <a:lnTo>
                  <a:pt x="57" y="15"/>
                </a:lnTo>
                <a:lnTo>
                  <a:pt x="60" y="19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4" y="38"/>
                </a:lnTo>
                <a:lnTo>
                  <a:pt x="52" y="41"/>
                </a:lnTo>
                <a:lnTo>
                  <a:pt x="47" y="44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19"/>
                </a:lnTo>
                <a:lnTo>
                  <a:pt x="2" y="15"/>
                </a:lnTo>
                <a:lnTo>
                  <a:pt x="5" y="11"/>
                </a:lnTo>
                <a:lnTo>
                  <a:pt x="9" y="8"/>
                </a:lnTo>
                <a:lnTo>
                  <a:pt x="13" y="4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69" name="Freeform 781"/>
          <p:cNvSpPr>
            <a:spLocks/>
          </p:cNvSpPr>
          <p:nvPr/>
        </p:nvSpPr>
        <p:spPr bwMode="auto">
          <a:xfrm>
            <a:off x="3557588" y="4638675"/>
            <a:ext cx="66675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4"/>
                </a:lnTo>
                <a:lnTo>
                  <a:pt x="52" y="8"/>
                </a:lnTo>
                <a:lnTo>
                  <a:pt x="54" y="11"/>
                </a:lnTo>
                <a:lnTo>
                  <a:pt x="57" y="15"/>
                </a:lnTo>
                <a:lnTo>
                  <a:pt x="60" y="19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4" y="38"/>
                </a:lnTo>
                <a:lnTo>
                  <a:pt x="52" y="41"/>
                </a:lnTo>
                <a:lnTo>
                  <a:pt x="47" y="44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19"/>
                </a:lnTo>
                <a:lnTo>
                  <a:pt x="2" y="15"/>
                </a:lnTo>
                <a:lnTo>
                  <a:pt x="5" y="11"/>
                </a:lnTo>
                <a:lnTo>
                  <a:pt x="9" y="8"/>
                </a:lnTo>
                <a:lnTo>
                  <a:pt x="13" y="4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70" name="Freeform 782"/>
          <p:cNvSpPr>
            <a:spLocks/>
          </p:cNvSpPr>
          <p:nvPr/>
        </p:nvSpPr>
        <p:spPr bwMode="auto">
          <a:xfrm>
            <a:off x="3636963" y="4622800"/>
            <a:ext cx="68262" cy="49213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3"/>
                </a:lnTo>
                <a:lnTo>
                  <a:pt x="51" y="7"/>
                </a:lnTo>
                <a:lnTo>
                  <a:pt x="54" y="10"/>
                </a:lnTo>
                <a:lnTo>
                  <a:pt x="57" y="15"/>
                </a:lnTo>
                <a:lnTo>
                  <a:pt x="59" y="19"/>
                </a:lnTo>
                <a:lnTo>
                  <a:pt x="60" y="24"/>
                </a:lnTo>
                <a:lnTo>
                  <a:pt x="59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2" y="46"/>
                </a:lnTo>
                <a:lnTo>
                  <a:pt x="36" y="48"/>
                </a:lnTo>
                <a:lnTo>
                  <a:pt x="30" y="48"/>
                </a:lnTo>
                <a:lnTo>
                  <a:pt x="23" y="48"/>
                </a:lnTo>
                <a:lnTo>
                  <a:pt x="17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5" y="10"/>
                </a:lnTo>
                <a:lnTo>
                  <a:pt x="9" y="7"/>
                </a:lnTo>
                <a:lnTo>
                  <a:pt x="13" y="3"/>
                </a:lnTo>
                <a:lnTo>
                  <a:pt x="17" y="2"/>
                </a:lnTo>
                <a:lnTo>
                  <a:pt x="23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71" name="Freeform 783"/>
          <p:cNvSpPr>
            <a:spLocks/>
          </p:cNvSpPr>
          <p:nvPr/>
        </p:nvSpPr>
        <p:spPr bwMode="auto">
          <a:xfrm>
            <a:off x="3636963" y="4622800"/>
            <a:ext cx="68262" cy="49213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3"/>
                </a:lnTo>
                <a:lnTo>
                  <a:pt x="51" y="7"/>
                </a:lnTo>
                <a:lnTo>
                  <a:pt x="54" y="10"/>
                </a:lnTo>
                <a:lnTo>
                  <a:pt x="57" y="15"/>
                </a:lnTo>
                <a:lnTo>
                  <a:pt x="59" y="19"/>
                </a:lnTo>
                <a:lnTo>
                  <a:pt x="60" y="24"/>
                </a:lnTo>
                <a:lnTo>
                  <a:pt x="59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2" y="46"/>
                </a:lnTo>
                <a:lnTo>
                  <a:pt x="36" y="48"/>
                </a:lnTo>
                <a:lnTo>
                  <a:pt x="30" y="48"/>
                </a:lnTo>
                <a:lnTo>
                  <a:pt x="23" y="48"/>
                </a:lnTo>
                <a:lnTo>
                  <a:pt x="17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5" y="10"/>
                </a:lnTo>
                <a:lnTo>
                  <a:pt x="9" y="7"/>
                </a:lnTo>
                <a:lnTo>
                  <a:pt x="13" y="3"/>
                </a:lnTo>
                <a:lnTo>
                  <a:pt x="17" y="2"/>
                </a:lnTo>
                <a:lnTo>
                  <a:pt x="23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72" name="Freeform 784"/>
          <p:cNvSpPr>
            <a:spLocks/>
          </p:cNvSpPr>
          <p:nvPr/>
        </p:nvSpPr>
        <p:spPr bwMode="auto">
          <a:xfrm>
            <a:off x="3714750" y="4610100"/>
            <a:ext cx="71438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1"/>
                </a:lnTo>
                <a:lnTo>
                  <a:pt x="47" y="4"/>
                </a:lnTo>
                <a:lnTo>
                  <a:pt x="52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4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828A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73" name="Freeform 785"/>
          <p:cNvSpPr>
            <a:spLocks/>
          </p:cNvSpPr>
          <p:nvPr/>
        </p:nvSpPr>
        <p:spPr bwMode="auto">
          <a:xfrm>
            <a:off x="3714750" y="4610100"/>
            <a:ext cx="71438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1"/>
                </a:lnTo>
                <a:lnTo>
                  <a:pt x="47" y="4"/>
                </a:lnTo>
                <a:lnTo>
                  <a:pt x="52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4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74" name="Freeform 786"/>
          <p:cNvSpPr>
            <a:spLocks/>
          </p:cNvSpPr>
          <p:nvPr/>
        </p:nvSpPr>
        <p:spPr bwMode="auto">
          <a:xfrm>
            <a:off x="3803650" y="4589463"/>
            <a:ext cx="65088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2147483647 w 59"/>
              <a:gd name="T47" fmla="*/ 2147483647 h 49"/>
              <a:gd name="T48" fmla="*/ 0 w 59"/>
              <a:gd name="T49" fmla="*/ 2147483647 h 49"/>
              <a:gd name="T50" fmla="*/ 2147483647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7" y="1"/>
                </a:lnTo>
                <a:lnTo>
                  <a:pt x="42" y="3"/>
                </a:lnTo>
                <a:lnTo>
                  <a:pt x="46" y="4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8" y="34"/>
                </a:lnTo>
                <a:lnTo>
                  <a:pt x="55" y="39"/>
                </a:lnTo>
                <a:lnTo>
                  <a:pt x="51" y="42"/>
                </a:lnTo>
                <a:lnTo>
                  <a:pt x="46" y="46"/>
                </a:lnTo>
                <a:lnTo>
                  <a:pt x="42" y="47"/>
                </a:lnTo>
                <a:lnTo>
                  <a:pt x="37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6"/>
                </a:lnTo>
                <a:lnTo>
                  <a:pt x="8" y="42"/>
                </a:lnTo>
                <a:lnTo>
                  <a:pt x="5" y="39"/>
                </a:lnTo>
                <a:lnTo>
                  <a:pt x="2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2" y="16"/>
                </a:lnTo>
                <a:lnTo>
                  <a:pt x="5" y="11"/>
                </a:lnTo>
                <a:lnTo>
                  <a:pt x="8" y="8"/>
                </a:lnTo>
                <a:lnTo>
                  <a:pt x="12" y="4"/>
                </a:lnTo>
                <a:lnTo>
                  <a:pt x="18" y="3"/>
                </a:lnTo>
                <a:lnTo>
                  <a:pt x="24" y="1"/>
                </a:lnTo>
                <a:lnTo>
                  <a:pt x="29" y="0"/>
                </a:lnTo>
                <a:close/>
              </a:path>
            </a:pathLst>
          </a:custGeom>
          <a:solidFill>
            <a:srgbClr val="8F9E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75" name="Freeform 787"/>
          <p:cNvSpPr>
            <a:spLocks/>
          </p:cNvSpPr>
          <p:nvPr/>
        </p:nvSpPr>
        <p:spPr bwMode="auto">
          <a:xfrm>
            <a:off x="3803650" y="4589463"/>
            <a:ext cx="65088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2147483647 w 59"/>
              <a:gd name="T47" fmla="*/ 2147483647 h 49"/>
              <a:gd name="T48" fmla="*/ 0 w 59"/>
              <a:gd name="T49" fmla="*/ 2147483647 h 49"/>
              <a:gd name="T50" fmla="*/ 2147483647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7" y="1"/>
                </a:lnTo>
                <a:lnTo>
                  <a:pt x="42" y="3"/>
                </a:lnTo>
                <a:lnTo>
                  <a:pt x="46" y="4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8" y="34"/>
                </a:lnTo>
                <a:lnTo>
                  <a:pt x="55" y="39"/>
                </a:lnTo>
                <a:lnTo>
                  <a:pt x="51" y="42"/>
                </a:lnTo>
                <a:lnTo>
                  <a:pt x="46" y="46"/>
                </a:lnTo>
                <a:lnTo>
                  <a:pt x="42" y="47"/>
                </a:lnTo>
                <a:lnTo>
                  <a:pt x="37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6"/>
                </a:lnTo>
                <a:lnTo>
                  <a:pt x="8" y="42"/>
                </a:lnTo>
                <a:lnTo>
                  <a:pt x="5" y="39"/>
                </a:lnTo>
                <a:lnTo>
                  <a:pt x="2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2" y="16"/>
                </a:lnTo>
                <a:lnTo>
                  <a:pt x="5" y="11"/>
                </a:lnTo>
                <a:lnTo>
                  <a:pt x="8" y="8"/>
                </a:lnTo>
                <a:lnTo>
                  <a:pt x="12" y="4"/>
                </a:lnTo>
                <a:lnTo>
                  <a:pt x="18" y="3"/>
                </a:lnTo>
                <a:lnTo>
                  <a:pt x="24" y="1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76" name="Freeform 788"/>
          <p:cNvSpPr>
            <a:spLocks/>
          </p:cNvSpPr>
          <p:nvPr/>
        </p:nvSpPr>
        <p:spPr bwMode="auto">
          <a:xfrm>
            <a:off x="3868738" y="4573588"/>
            <a:ext cx="68262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1" y="7"/>
                </a:lnTo>
                <a:lnTo>
                  <a:pt x="56" y="11"/>
                </a:lnTo>
                <a:lnTo>
                  <a:pt x="58" y="15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4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3" y="48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4" y="45"/>
                </a:lnTo>
                <a:lnTo>
                  <a:pt x="9" y="41"/>
                </a:lnTo>
                <a:lnTo>
                  <a:pt x="6" y="38"/>
                </a:lnTo>
                <a:lnTo>
                  <a:pt x="3" y="34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4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77" name="Freeform 789"/>
          <p:cNvSpPr>
            <a:spLocks/>
          </p:cNvSpPr>
          <p:nvPr/>
        </p:nvSpPr>
        <p:spPr bwMode="auto">
          <a:xfrm>
            <a:off x="3868738" y="4573588"/>
            <a:ext cx="68262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1" y="7"/>
                </a:lnTo>
                <a:lnTo>
                  <a:pt x="56" y="11"/>
                </a:lnTo>
                <a:lnTo>
                  <a:pt x="58" y="15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4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3" y="48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4" y="45"/>
                </a:lnTo>
                <a:lnTo>
                  <a:pt x="9" y="41"/>
                </a:lnTo>
                <a:lnTo>
                  <a:pt x="6" y="38"/>
                </a:lnTo>
                <a:lnTo>
                  <a:pt x="3" y="34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4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78" name="Freeform 790"/>
          <p:cNvSpPr>
            <a:spLocks/>
          </p:cNvSpPr>
          <p:nvPr/>
        </p:nvSpPr>
        <p:spPr bwMode="auto">
          <a:xfrm>
            <a:off x="3919538" y="4533900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7"/>
                </a:lnTo>
                <a:lnTo>
                  <a:pt x="30" y="49"/>
                </a:lnTo>
                <a:lnTo>
                  <a:pt x="24" y="47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79" name="Freeform 791"/>
          <p:cNvSpPr>
            <a:spLocks/>
          </p:cNvSpPr>
          <p:nvPr/>
        </p:nvSpPr>
        <p:spPr bwMode="auto">
          <a:xfrm>
            <a:off x="3919538" y="4533900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7"/>
                </a:lnTo>
                <a:lnTo>
                  <a:pt x="30" y="49"/>
                </a:lnTo>
                <a:lnTo>
                  <a:pt x="24" y="47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80" name="Freeform 792"/>
          <p:cNvSpPr>
            <a:spLocks/>
          </p:cNvSpPr>
          <p:nvPr/>
        </p:nvSpPr>
        <p:spPr bwMode="auto">
          <a:xfrm>
            <a:off x="3979863" y="4503738"/>
            <a:ext cx="68262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9" y="46"/>
                </a:lnTo>
                <a:lnTo>
                  <a:pt x="14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4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81" name="Freeform 793"/>
          <p:cNvSpPr>
            <a:spLocks/>
          </p:cNvSpPr>
          <p:nvPr/>
        </p:nvSpPr>
        <p:spPr bwMode="auto">
          <a:xfrm>
            <a:off x="3979863" y="4503738"/>
            <a:ext cx="68262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9" y="46"/>
                </a:lnTo>
                <a:lnTo>
                  <a:pt x="14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4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82" name="Freeform 794"/>
          <p:cNvSpPr>
            <a:spLocks/>
          </p:cNvSpPr>
          <p:nvPr/>
        </p:nvSpPr>
        <p:spPr bwMode="auto">
          <a:xfrm>
            <a:off x="4035425" y="4470400"/>
            <a:ext cx="68263" cy="49213"/>
          </a:xfrm>
          <a:custGeom>
            <a:avLst/>
            <a:gdLst>
              <a:gd name="T0" fmla="*/ 2147483647 w 59"/>
              <a:gd name="T1" fmla="*/ 0 h 47"/>
              <a:gd name="T2" fmla="*/ 2147483647 w 59"/>
              <a:gd name="T3" fmla="*/ 0 h 47"/>
              <a:gd name="T4" fmla="*/ 2147483647 w 59"/>
              <a:gd name="T5" fmla="*/ 2147483647 h 47"/>
              <a:gd name="T6" fmla="*/ 2147483647 w 59"/>
              <a:gd name="T7" fmla="*/ 2147483647 h 47"/>
              <a:gd name="T8" fmla="*/ 2147483647 w 59"/>
              <a:gd name="T9" fmla="*/ 2147483647 h 47"/>
              <a:gd name="T10" fmla="*/ 2147483647 w 59"/>
              <a:gd name="T11" fmla="*/ 2147483647 h 47"/>
              <a:gd name="T12" fmla="*/ 2147483647 w 59"/>
              <a:gd name="T13" fmla="*/ 2147483647 h 47"/>
              <a:gd name="T14" fmla="*/ 2147483647 w 59"/>
              <a:gd name="T15" fmla="*/ 2147483647 h 47"/>
              <a:gd name="T16" fmla="*/ 2147483647 w 59"/>
              <a:gd name="T17" fmla="*/ 2147483647 h 47"/>
              <a:gd name="T18" fmla="*/ 2147483647 w 59"/>
              <a:gd name="T19" fmla="*/ 2147483647 h 47"/>
              <a:gd name="T20" fmla="*/ 2147483647 w 59"/>
              <a:gd name="T21" fmla="*/ 2147483647 h 47"/>
              <a:gd name="T22" fmla="*/ 2147483647 w 59"/>
              <a:gd name="T23" fmla="*/ 2147483647 h 47"/>
              <a:gd name="T24" fmla="*/ 2147483647 w 59"/>
              <a:gd name="T25" fmla="*/ 2147483647 h 47"/>
              <a:gd name="T26" fmla="*/ 2147483647 w 59"/>
              <a:gd name="T27" fmla="*/ 2147483647 h 47"/>
              <a:gd name="T28" fmla="*/ 2147483647 w 59"/>
              <a:gd name="T29" fmla="*/ 2147483647 h 47"/>
              <a:gd name="T30" fmla="*/ 2147483647 w 59"/>
              <a:gd name="T31" fmla="*/ 2147483647 h 47"/>
              <a:gd name="T32" fmla="*/ 2147483647 w 59"/>
              <a:gd name="T33" fmla="*/ 2147483647 h 47"/>
              <a:gd name="T34" fmla="*/ 2147483647 w 59"/>
              <a:gd name="T35" fmla="*/ 2147483647 h 47"/>
              <a:gd name="T36" fmla="*/ 2147483647 w 59"/>
              <a:gd name="T37" fmla="*/ 2147483647 h 47"/>
              <a:gd name="T38" fmla="*/ 2147483647 w 59"/>
              <a:gd name="T39" fmla="*/ 2147483647 h 47"/>
              <a:gd name="T40" fmla="*/ 2147483647 w 59"/>
              <a:gd name="T41" fmla="*/ 2147483647 h 47"/>
              <a:gd name="T42" fmla="*/ 2147483647 w 59"/>
              <a:gd name="T43" fmla="*/ 2147483647 h 47"/>
              <a:gd name="T44" fmla="*/ 2147483647 w 59"/>
              <a:gd name="T45" fmla="*/ 2147483647 h 47"/>
              <a:gd name="T46" fmla="*/ 0 w 59"/>
              <a:gd name="T47" fmla="*/ 2147483647 h 47"/>
              <a:gd name="T48" fmla="*/ 0 w 59"/>
              <a:gd name="T49" fmla="*/ 2147483647 h 47"/>
              <a:gd name="T50" fmla="*/ 0 w 59"/>
              <a:gd name="T51" fmla="*/ 2147483647 h 47"/>
              <a:gd name="T52" fmla="*/ 2147483647 w 59"/>
              <a:gd name="T53" fmla="*/ 2147483647 h 47"/>
              <a:gd name="T54" fmla="*/ 2147483647 w 59"/>
              <a:gd name="T55" fmla="*/ 2147483647 h 47"/>
              <a:gd name="T56" fmla="*/ 2147483647 w 59"/>
              <a:gd name="T57" fmla="*/ 2147483647 h 47"/>
              <a:gd name="T58" fmla="*/ 2147483647 w 59"/>
              <a:gd name="T59" fmla="*/ 2147483647 h 47"/>
              <a:gd name="T60" fmla="*/ 2147483647 w 59"/>
              <a:gd name="T61" fmla="*/ 2147483647 h 47"/>
              <a:gd name="T62" fmla="*/ 2147483647 w 59"/>
              <a:gd name="T63" fmla="*/ 0 h 47"/>
              <a:gd name="T64" fmla="*/ 2147483647 w 59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7"/>
              <a:gd name="T101" fmla="*/ 59 w 59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7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5" y="10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7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0"/>
                </a:lnTo>
                <a:lnTo>
                  <a:pt x="8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83" name="Freeform 795"/>
          <p:cNvSpPr>
            <a:spLocks/>
          </p:cNvSpPr>
          <p:nvPr/>
        </p:nvSpPr>
        <p:spPr bwMode="auto">
          <a:xfrm>
            <a:off x="4035425" y="4470400"/>
            <a:ext cx="68263" cy="49213"/>
          </a:xfrm>
          <a:custGeom>
            <a:avLst/>
            <a:gdLst>
              <a:gd name="T0" fmla="*/ 2147483647 w 59"/>
              <a:gd name="T1" fmla="*/ 0 h 47"/>
              <a:gd name="T2" fmla="*/ 2147483647 w 59"/>
              <a:gd name="T3" fmla="*/ 0 h 47"/>
              <a:gd name="T4" fmla="*/ 2147483647 w 59"/>
              <a:gd name="T5" fmla="*/ 2147483647 h 47"/>
              <a:gd name="T6" fmla="*/ 2147483647 w 59"/>
              <a:gd name="T7" fmla="*/ 2147483647 h 47"/>
              <a:gd name="T8" fmla="*/ 2147483647 w 59"/>
              <a:gd name="T9" fmla="*/ 2147483647 h 47"/>
              <a:gd name="T10" fmla="*/ 2147483647 w 59"/>
              <a:gd name="T11" fmla="*/ 2147483647 h 47"/>
              <a:gd name="T12" fmla="*/ 2147483647 w 59"/>
              <a:gd name="T13" fmla="*/ 2147483647 h 47"/>
              <a:gd name="T14" fmla="*/ 2147483647 w 59"/>
              <a:gd name="T15" fmla="*/ 2147483647 h 47"/>
              <a:gd name="T16" fmla="*/ 2147483647 w 59"/>
              <a:gd name="T17" fmla="*/ 2147483647 h 47"/>
              <a:gd name="T18" fmla="*/ 2147483647 w 59"/>
              <a:gd name="T19" fmla="*/ 2147483647 h 47"/>
              <a:gd name="T20" fmla="*/ 2147483647 w 59"/>
              <a:gd name="T21" fmla="*/ 2147483647 h 47"/>
              <a:gd name="T22" fmla="*/ 2147483647 w 59"/>
              <a:gd name="T23" fmla="*/ 2147483647 h 47"/>
              <a:gd name="T24" fmla="*/ 2147483647 w 59"/>
              <a:gd name="T25" fmla="*/ 2147483647 h 47"/>
              <a:gd name="T26" fmla="*/ 2147483647 w 59"/>
              <a:gd name="T27" fmla="*/ 2147483647 h 47"/>
              <a:gd name="T28" fmla="*/ 2147483647 w 59"/>
              <a:gd name="T29" fmla="*/ 2147483647 h 47"/>
              <a:gd name="T30" fmla="*/ 2147483647 w 59"/>
              <a:gd name="T31" fmla="*/ 2147483647 h 47"/>
              <a:gd name="T32" fmla="*/ 2147483647 w 59"/>
              <a:gd name="T33" fmla="*/ 2147483647 h 47"/>
              <a:gd name="T34" fmla="*/ 2147483647 w 59"/>
              <a:gd name="T35" fmla="*/ 2147483647 h 47"/>
              <a:gd name="T36" fmla="*/ 2147483647 w 59"/>
              <a:gd name="T37" fmla="*/ 2147483647 h 47"/>
              <a:gd name="T38" fmla="*/ 2147483647 w 59"/>
              <a:gd name="T39" fmla="*/ 2147483647 h 47"/>
              <a:gd name="T40" fmla="*/ 2147483647 w 59"/>
              <a:gd name="T41" fmla="*/ 2147483647 h 47"/>
              <a:gd name="T42" fmla="*/ 2147483647 w 59"/>
              <a:gd name="T43" fmla="*/ 2147483647 h 47"/>
              <a:gd name="T44" fmla="*/ 2147483647 w 59"/>
              <a:gd name="T45" fmla="*/ 2147483647 h 47"/>
              <a:gd name="T46" fmla="*/ 0 w 59"/>
              <a:gd name="T47" fmla="*/ 2147483647 h 47"/>
              <a:gd name="T48" fmla="*/ 0 w 59"/>
              <a:gd name="T49" fmla="*/ 2147483647 h 47"/>
              <a:gd name="T50" fmla="*/ 0 w 59"/>
              <a:gd name="T51" fmla="*/ 2147483647 h 47"/>
              <a:gd name="T52" fmla="*/ 2147483647 w 59"/>
              <a:gd name="T53" fmla="*/ 2147483647 h 47"/>
              <a:gd name="T54" fmla="*/ 2147483647 w 59"/>
              <a:gd name="T55" fmla="*/ 2147483647 h 47"/>
              <a:gd name="T56" fmla="*/ 2147483647 w 59"/>
              <a:gd name="T57" fmla="*/ 2147483647 h 47"/>
              <a:gd name="T58" fmla="*/ 2147483647 w 59"/>
              <a:gd name="T59" fmla="*/ 2147483647 h 47"/>
              <a:gd name="T60" fmla="*/ 2147483647 w 59"/>
              <a:gd name="T61" fmla="*/ 2147483647 h 47"/>
              <a:gd name="T62" fmla="*/ 2147483647 w 59"/>
              <a:gd name="T63" fmla="*/ 0 h 47"/>
              <a:gd name="T64" fmla="*/ 2147483647 w 59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7"/>
              <a:gd name="T101" fmla="*/ 59 w 59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7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5" y="10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7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0"/>
                </a:lnTo>
                <a:lnTo>
                  <a:pt x="8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84" name="Freeform 796"/>
          <p:cNvSpPr>
            <a:spLocks/>
          </p:cNvSpPr>
          <p:nvPr/>
        </p:nvSpPr>
        <p:spPr bwMode="auto">
          <a:xfrm>
            <a:off x="4103688" y="4464050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3"/>
                </a:lnTo>
                <a:lnTo>
                  <a:pt x="52" y="6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2" y="46"/>
                </a:lnTo>
                <a:lnTo>
                  <a:pt x="36" y="47"/>
                </a:lnTo>
                <a:lnTo>
                  <a:pt x="30" y="49"/>
                </a:lnTo>
                <a:lnTo>
                  <a:pt x="25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3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85" name="Freeform 797"/>
          <p:cNvSpPr>
            <a:spLocks/>
          </p:cNvSpPr>
          <p:nvPr/>
        </p:nvSpPr>
        <p:spPr bwMode="auto">
          <a:xfrm>
            <a:off x="4103688" y="4464050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3"/>
                </a:lnTo>
                <a:lnTo>
                  <a:pt x="52" y="6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2" y="46"/>
                </a:lnTo>
                <a:lnTo>
                  <a:pt x="36" y="47"/>
                </a:lnTo>
                <a:lnTo>
                  <a:pt x="30" y="49"/>
                </a:lnTo>
                <a:lnTo>
                  <a:pt x="25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3" y="3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86" name="Freeform 798"/>
          <p:cNvSpPr>
            <a:spLocks/>
          </p:cNvSpPr>
          <p:nvPr/>
        </p:nvSpPr>
        <p:spPr bwMode="auto">
          <a:xfrm>
            <a:off x="4170363" y="4476750"/>
            <a:ext cx="66675" cy="50800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1"/>
                </a:lnTo>
                <a:lnTo>
                  <a:pt x="43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2"/>
                </a:lnTo>
                <a:lnTo>
                  <a:pt x="47" y="46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6"/>
                </a:lnTo>
                <a:lnTo>
                  <a:pt x="9" y="42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3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87" name="Freeform 799"/>
          <p:cNvSpPr>
            <a:spLocks/>
          </p:cNvSpPr>
          <p:nvPr/>
        </p:nvSpPr>
        <p:spPr bwMode="auto">
          <a:xfrm>
            <a:off x="4170363" y="4476750"/>
            <a:ext cx="66675" cy="50800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1"/>
                </a:lnTo>
                <a:lnTo>
                  <a:pt x="43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2"/>
                </a:lnTo>
                <a:lnTo>
                  <a:pt x="47" y="46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6"/>
                </a:lnTo>
                <a:lnTo>
                  <a:pt x="9" y="42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3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88" name="Freeform 800"/>
          <p:cNvSpPr>
            <a:spLocks/>
          </p:cNvSpPr>
          <p:nvPr/>
        </p:nvSpPr>
        <p:spPr bwMode="auto">
          <a:xfrm>
            <a:off x="4224338" y="4503738"/>
            <a:ext cx="66675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4" y="11"/>
                </a:lnTo>
                <a:lnTo>
                  <a:pt x="57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89" name="Freeform 801"/>
          <p:cNvSpPr>
            <a:spLocks/>
          </p:cNvSpPr>
          <p:nvPr/>
        </p:nvSpPr>
        <p:spPr bwMode="auto">
          <a:xfrm>
            <a:off x="4224338" y="4503738"/>
            <a:ext cx="66675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4" y="11"/>
                </a:lnTo>
                <a:lnTo>
                  <a:pt x="57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90" name="Freeform 802"/>
          <p:cNvSpPr>
            <a:spLocks/>
          </p:cNvSpPr>
          <p:nvPr/>
        </p:nvSpPr>
        <p:spPr bwMode="auto">
          <a:xfrm>
            <a:off x="4291013" y="4527550"/>
            <a:ext cx="68262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19"/>
                </a:lnTo>
                <a:lnTo>
                  <a:pt x="60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19"/>
                </a:lnTo>
                <a:lnTo>
                  <a:pt x="3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91" name="Freeform 803"/>
          <p:cNvSpPr>
            <a:spLocks/>
          </p:cNvSpPr>
          <p:nvPr/>
        </p:nvSpPr>
        <p:spPr bwMode="auto">
          <a:xfrm>
            <a:off x="4291013" y="4527550"/>
            <a:ext cx="68262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19"/>
                </a:lnTo>
                <a:lnTo>
                  <a:pt x="60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19"/>
                </a:lnTo>
                <a:lnTo>
                  <a:pt x="3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92" name="Freeform 804"/>
          <p:cNvSpPr>
            <a:spLocks/>
          </p:cNvSpPr>
          <p:nvPr/>
        </p:nvSpPr>
        <p:spPr bwMode="auto">
          <a:xfrm>
            <a:off x="4359275" y="4552950"/>
            <a:ext cx="68263" cy="4603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1" y="4"/>
                </a:lnTo>
                <a:lnTo>
                  <a:pt x="47" y="5"/>
                </a:lnTo>
                <a:lnTo>
                  <a:pt x="51" y="8"/>
                </a:lnTo>
                <a:lnTo>
                  <a:pt x="55" y="12"/>
                </a:lnTo>
                <a:lnTo>
                  <a:pt x="58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3" y="46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3" y="16"/>
                </a:lnTo>
                <a:lnTo>
                  <a:pt x="6" y="12"/>
                </a:lnTo>
                <a:lnTo>
                  <a:pt x="9" y="8"/>
                </a:lnTo>
                <a:lnTo>
                  <a:pt x="13" y="5"/>
                </a:lnTo>
                <a:lnTo>
                  <a:pt x="19" y="4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93" name="Freeform 805"/>
          <p:cNvSpPr>
            <a:spLocks/>
          </p:cNvSpPr>
          <p:nvPr/>
        </p:nvSpPr>
        <p:spPr bwMode="auto">
          <a:xfrm>
            <a:off x="4359275" y="4552950"/>
            <a:ext cx="68263" cy="4603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1" y="4"/>
                </a:lnTo>
                <a:lnTo>
                  <a:pt x="47" y="5"/>
                </a:lnTo>
                <a:lnTo>
                  <a:pt x="51" y="8"/>
                </a:lnTo>
                <a:lnTo>
                  <a:pt x="55" y="12"/>
                </a:lnTo>
                <a:lnTo>
                  <a:pt x="58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6"/>
                </a:lnTo>
                <a:lnTo>
                  <a:pt x="41" y="48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8"/>
                </a:lnTo>
                <a:lnTo>
                  <a:pt x="13" y="46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3" y="16"/>
                </a:lnTo>
                <a:lnTo>
                  <a:pt x="6" y="12"/>
                </a:lnTo>
                <a:lnTo>
                  <a:pt x="9" y="8"/>
                </a:lnTo>
                <a:lnTo>
                  <a:pt x="13" y="5"/>
                </a:lnTo>
                <a:lnTo>
                  <a:pt x="19" y="4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94" name="Freeform 806"/>
          <p:cNvSpPr>
            <a:spLocks/>
          </p:cNvSpPr>
          <p:nvPr/>
        </p:nvSpPr>
        <p:spPr bwMode="auto">
          <a:xfrm>
            <a:off x="4421188" y="4576763"/>
            <a:ext cx="66675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3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3" y="41"/>
                </a:lnTo>
                <a:lnTo>
                  <a:pt x="47" y="44"/>
                </a:lnTo>
                <a:lnTo>
                  <a:pt x="43" y="45"/>
                </a:lnTo>
                <a:lnTo>
                  <a:pt x="37" y="47"/>
                </a:lnTo>
                <a:lnTo>
                  <a:pt x="31" y="49"/>
                </a:lnTo>
                <a:lnTo>
                  <a:pt x="24" y="47"/>
                </a:lnTo>
                <a:lnTo>
                  <a:pt x="18" y="45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95" name="Freeform 807"/>
          <p:cNvSpPr>
            <a:spLocks/>
          </p:cNvSpPr>
          <p:nvPr/>
        </p:nvSpPr>
        <p:spPr bwMode="auto">
          <a:xfrm>
            <a:off x="4421188" y="4576763"/>
            <a:ext cx="66675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3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3" y="41"/>
                </a:lnTo>
                <a:lnTo>
                  <a:pt x="47" y="44"/>
                </a:lnTo>
                <a:lnTo>
                  <a:pt x="43" y="45"/>
                </a:lnTo>
                <a:lnTo>
                  <a:pt x="37" y="47"/>
                </a:lnTo>
                <a:lnTo>
                  <a:pt x="31" y="49"/>
                </a:lnTo>
                <a:lnTo>
                  <a:pt x="24" y="47"/>
                </a:lnTo>
                <a:lnTo>
                  <a:pt x="18" y="45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96" name="Freeform 808"/>
          <p:cNvSpPr>
            <a:spLocks/>
          </p:cNvSpPr>
          <p:nvPr/>
        </p:nvSpPr>
        <p:spPr bwMode="auto">
          <a:xfrm>
            <a:off x="4492625" y="4589463"/>
            <a:ext cx="69850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1"/>
                </a:lnTo>
                <a:lnTo>
                  <a:pt x="43" y="3"/>
                </a:lnTo>
                <a:lnTo>
                  <a:pt x="47" y="4"/>
                </a:lnTo>
                <a:lnTo>
                  <a:pt x="53" y="8"/>
                </a:lnTo>
                <a:lnTo>
                  <a:pt x="56" y="11"/>
                </a:lnTo>
                <a:lnTo>
                  <a:pt x="59" y="16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9" y="34"/>
                </a:lnTo>
                <a:lnTo>
                  <a:pt x="56" y="39"/>
                </a:lnTo>
                <a:lnTo>
                  <a:pt x="53" y="42"/>
                </a:lnTo>
                <a:lnTo>
                  <a:pt x="47" y="46"/>
                </a:lnTo>
                <a:lnTo>
                  <a:pt x="43" y="47"/>
                </a:lnTo>
                <a:lnTo>
                  <a:pt x="37" y="49"/>
                </a:lnTo>
                <a:lnTo>
                  <a:pt x="32" y="49"/>
                </a:lnTo>
                <a:lnTo>
                  <a:pt x="24" y="49"/>
                </a:lnTo>
                <a:lnTo>
                  <a:pt x="19" y="47"/>
                </a:lnTo>
                <a:lnTo>
                  <a:pt x="15" y="46"/>
                </a:lnTo>
                <a:lnTo>
                  <a:pt x="10" y="42"/>
                </a:lnTo>
                <a:lnTo>
                  <a:pt x="6" y="39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4"/>
                </a:lnTo>
                <a:lnTo>
                  <a:pt x="19" y="3"/>
                </a:lnTo>
                <a:lnTo>
                  <a:pt x="24" y="1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97" name="Freeform 809"/>
          <p:cNvSpPr>
            <a:spLocks/>
          </p:cNvSpPr>
          <p:nvPr/>
        </p:nvSpPr>
        <p:spPr bwMode="auto">
          <a:xfrm>
            <a:off x="4492625" y="4589463"/>
            <a:ext cx="69850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1"/>
                </a:lnTo>
                <a:lnTo>
                  <a:pt x="43" y="3"/>
                </a:lnTo>
                <a:lnTo>
                  <a:pt x="47" y="4"/>
                </a:lnTo>
                <a:lnTo>
                  <a:pt x="53" y="8"/>
                </a:lnTo>
                <a:lnTo>
                  <a:pt x="56" y="11"/>
                </a:lnTo>
                <a:lnTo>
                  <a:pt x="59" y="16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9" y="34"/>
                </a:lnTo>
                <a:lnTo>
                  <a:pt x="56" y="39"/>
                </a:lnTo>
                <a:lnTo>
                  <a:pt x="53" y="42"/>
                </a:lnTo>
                <a:lnTo>
                  <a:pt x="47" y="46"/>
                </a:lnTo>
                <a:lnTo>
                  <a:pt x="43" y="47"/>
                </a:lnTo>
                <a:lnTo>
                  <a:pt x="37" y="49"/>
                </a:lnTo>
                <a:lnTo>
                  <a:pt x="32" y="49"/>
                </a:lnTo>
                <a:lnTo>
                  <a:pt x="24" y="49"/>
                </a:lnTo>
                <a:lnTo>
                  <a:pt x="19" y="47"/>
                </a:lnTo>
                <a:lnTo>
                  <a:pt x="15" y="46"/>
                </a:lnTo>
                <a:lnTo>
                  <a:pt x="10" y="42"/>
                </a:lnTo>
                <a:lnTo>
                  <a:pt x="6" y="39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4"/>
                </a:lnTo>
                <a:lnTo>
                  <a:pt x="19" y="3"/>
                </a:lnTo>
                <a:lnTo>
                  <a:pt x="24" y="1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98" name="Freeform 810"/>
          <p:cNvSpPr>
            <a:spLocks/>
          </p:cNvSpPr>
          <p:nvPr/>
        </p:nvSpPr>
        <p:spPr bwMode="auto">
          <a:xfrm>
            <a:off x="4562475" y="4589463"/>
            <a:ext cx="66675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2" y="3"/>
                </a:lnTo>
                <a:lnTo>
                  <a:pt x="47" y="4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4" y="39"/>
                </a:lnTo>
                <a:lnTo>
                  <a:pt x="51" y="42"/>
                </a:lnTo>
                <a:lnTo>
                  <a:pt x="47" y="46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3" y="49"/>
                </a:lnTo>
                <a:lnTo>
                  <a:pt x="19" y="47"/>
                </a:lnTo>
                <a:lnTo>
                  <a:pt x="13" y="46"/>
                </a:lnTo>
                <a:lnTo>
                  <a:pt x="9" y="42"/>
                </a:lnTo>
                <a:lnTo>
                  <a:pt x="5" y="39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3" y="4"/>
                </a:lnTo>
                <a:lnTo>
                  <a:pt x="19" y="3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099" name="Freeform 811"/>
          <p:cNvSpPr>
            <a:spLocks/>
          </p:cNvSpPr>
          <p:nvPr/>
        </p:nvSpPr>
        <p:spPr bwMode="auto">
          <a:xfrm>
            <a:off x="4562475" y="4589463"/>
            <a:ext cx="66675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2" y="3"/>
                </a:lnTo>
                <a:lnTo>
                  <a:pt x="47" y="4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4" y="39"/>
                </a:lnTo>
                <a:lnTo>
                  <a:pt x="51" y="42"/>
                </a:lnTo>
                <a:lnTo>
                  <a:pt x="47" y="46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3" y="49"/>
                </a:lnTo>
                <a:lnTo>
                  <a:pt x="19" y="47"/>
                </a:lnTo>
                <a:lnTo>
                  <a:pt x="13" y="46"/>
                </a:lnTo>
                <a:lnTo>
                  <a:pt x="9" y="42"/>
                </a:lnTo>
                <a:lnTo>
                  <a:pt x="5" y="39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3" y="4"/>
                </a:lnTo>
                <a:lnTo>
                  <a:pt x="19" y="3"/>
                </a:lnTo>
                <a:lnTo>
                  <a:pt x="23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00" name="Freeform 812"/>
          <p:cNvSpPr>
            <a:spLocks/>
          </p:cNvSpPr>
          <p:nvPr/>
        </p:nvSpPr>
        <p:spPr bwMode="auto">
          <a:xfrm>
            <a:off x="4608513" y="4567238"/>
            <a:ext cx="68262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19"/>
                </a:lnTo>
                <a:lnTo>
                  <a:pt x="61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8" y="41"/>
                </a:lnTo>
                <a:lnTo>
                  <a:pt x="6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19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01" name="Freeform 813"/>
          <p:cNvSpPr>
            <a:spLocks/>
          </p:cNvSpPr>
          <p:nvPr/>
        </p:nvSpPr>
        <p:spPr bwMode="auto">
          <a:xfrm>
            <a:off x="4608513" y="4567238"/>
            <a:ext cx="68262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19"/>
                </a:lnTo>
                <a:lnTo>
                  <a:pt x="61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8" y="41"/>
                </a:lnTo>
                <a:lnTo>
                  <a:pt x="6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19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02" name="Freeform 814"/>
          <p:cNvSpPr>
            <a:spLocks/>
          </p:cNvSpPr>
          <p:nvPr/>
        </p:nvSpPr>
        <p:spPr bwMode="auto">
          <a:xfrm>
            <a:off x="4637088" y="4519613"/>
            <a:ext cx="63500" cy="53975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2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2"/>
                </a:lnTo>
                <a:lnTo>
                  <a:pt x="56" y="16"/>
                </a:lnTo>
                <a:lnTo>
                  <a:pt x="59" y="21"/>
                </a:lnTo>
                <a:lnTo>
                  <a:pt x="59" y="26"/>
                </a:lnTo>
                <a:lnTo>
                  <a:pt x="59" y="30"/>
                </a:lnTo>
                <a:lnTo>
                  <a:pt x="56" y="35"/>
                </a:lnTo>
                <a:lnTo>
                  <a:pt x="54" y="38"/>
                </a:lnTo>
                <a:lnTo>
                  <a:pt x="51" y="43"/>
                </a:lnTo>
                <a:lnTo>
                  <a:pt x="47" y="45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2" y="49"/>
                </a:lnTo>
                <a:lnTo>
                  <a:pt x="18" y="48"/>
                </a:lnTo>
                <a:lnTo>
                  <a:pt x="12" y="45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2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2" y="2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03" name="Freeform 815"/>
          <p:cNvSpPr>
            <a:spLocks/>
          </p:cNvSpPr>
          <p:nvPr/>
        </p:nvSpPr>
        <p:spPr bwMode="auto">
          <a:xfrm>
            <a:off x="4637088" y="4519613"/>
            <a:ext cx="63500" cy="53975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2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2"/>
                </a:lnTo>
                <a:lnTo>
                  <a:pt x="56" y="16"/>
                </a:lnTo>
                <a:lnTo>
                  <a:pt x="59" y="21"/>
                </a:lnTo>
                <a:lnTo>
                  <a:pt x="59" y="26"/>
                </a:lnTo>
                <a:lnTo>
                  <a:pt x="59" y="30"/>
                </a:lnTo>
                <a:lnTo>
                  <a:pt x="56" y="35"/>
                </a:lnTo>
                <a:lnTo>
                  <a:pt x="54" y="38"/>
                </a:lnTo>
                <a:lnTo>
                  <a:pt x="51" y="43"/>
                </a:lnTo>
                <a:lnTo>
                  <a:pt x="47" y="45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2" y="49"/>
                </a:lnTo>
                <a:lnTo>
                  <a:pt x="18" y="48"/>
                </a:lnTo>
                <a:lnTo>
                  <a:pt x="12" y="45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2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2" y="2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04" name="Freeform 816"/>
          <p:cNvSpPr>
            <a:spLocks/>
          </p:cNvSpPr>
          <p:nvPr/>
        </p:nvSpPr>
        <p:spPr bwMode="auto">
          <a:xfrm>
            <a:off x="4646613" y="4464050"/>
            <a:ext cx="66675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7" y="0"/>
                </a:lnTo>
                <a:lnTo>
                  <a:pt x="42" y="1"/>
                </a:lnTo>
                <a:lnTo>
                  <a:pt x="46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2" y="46"/>
                </a:lnTo>
                <a:lnTo>
                  <a:pt x="37" y="47"/>
                </a:lnTo>
                <a:lnTo>
                  <a:pt x="29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8" y="41"/>
                </a:lnTo>
                <a:lnTo>
                  <a:pt x="5" y="38"/>
                </a:lnTo>
                <a:lnTo>
                  <a:pt x="2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2" y="14"/>
                </a:lnTo>
                <a:lnTo>
                  <a:pt x="5" y="11"/>
                </a:lnTo>
                <a:lnTo>
                  <a:pt x="8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05" name="Freeform 817"/>
          <p:cNvSpPr>
            <a:spLocks/>
          </p:cNvSpPr>
          <p:nvPr/>
        </p:nvSpPr>
        <p:spPr bwMode="auto">
          <a:xfrm>
            <a:off x="4646613" y="4464050"/>
            <a:ext cx="66675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7" y="0"/>
                </a:lnTo>
                <a:lnTo>
                  <a:pt x="42" y="1"/>
                </a:lnTo>
                <a:lnTo>
                  <a:pt x="46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2" y="46"/>
                </a:lnTo>
                <a:lnTo>
                  <a:pt x="37" y="47"/>
                </a:lnTo>
                <a:lnTo>
                  <a:pt x="29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8" y="41"/>
                </a:lnTo>
                <a:lnTo>
                  <a:pt x="5" y="38"/>
                </a:lnTo>
                <a:lnTo>
                  <a:pt x="2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2" y="14"/>
                </a:lnTo>
                <a:lnTo>
                  <a:pt x="5" y="11"/>
                </a:lnTo>
                <a:lnTo>
                  <a:pt x="8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06" name="Freeform 818"/>
          <p:cNvSpPr>
            <a:spLocks/>
          </p:cNvSpPr>
          <p:nvPr/>
        </p:nvSpPr>
        <p:spPr bwMode="auto">
          <a:xfrm>
            <a:off x="4629150" y="4357688"/>
            <a:ext cx="66675" cy="50800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4" y="10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8"/>
                </a:lnTo>
                <a:lnTo>
                  <a:pt x="30" y="48"/>
                </a:lnTo>
                <a:lnTo>
                  <a:pt x="24" y="48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0"/>
                </a:lnTo>
                <a:lnTo>
                  <a:pt x="8" y="7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07" name="Freeform 819"/>
          <p:cNvSpPr>
            <a:spLocks/>
          </p:cNvSpPr>
          <p:nvPr/>
        </p:nvSpPr>
        <p:spPr bwMode="auto">
          <a:xfrm>
            <a:off x="4629150" y="4357688"/>
            <a:ext cx="66675" cy="50800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4" y="10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8"/>
                </a:lnTo>
                <a:lnTo>
                  <a:pt x="30" y="48"/>
                </a:lnTo>
                <a:lnTo>
                  <a:pt x="24" y="48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0"/>
                </a:lnTo>
                <a:lnTo>
                  <a:pt x="8" y="7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08" name="Freeform 820"/>
          <p:cNvSpPr>
            <a:spLocks/>
          </p:cNvSpPr>
          <p:nvPr/>
        </p:nvSpPr>
        <p:spPr bwMode="auto">
          <a:xfrm>
            <a:off x="4562475" y="4318000"/>
            <a:ext cx="66675" cy="50800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3"/>
                </a:lnTo>
                <a:lnTo>
                  <a:pt x="51" y="6"/>
                </a:lnTo>
                <a:lnTo>
                  <a:pt x="54" y="9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2" y="46"/>
                </a:lnTo>
                <a:lnTo>
                  <a:pt x="36" y="47"/>
                </a:lnTo>
                <a:lnTo>
                  <a:pt x="30" y="47"/>
                </a:lnTo>
                <a:lnTo>
                  <a:pt x="23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9"/>
                </a:lnTo>
                <a:lnTo>
                  <a:pt x="9" y="6"/>
                </a:lnTo>
                <a:lnTo>
                  <a:pt x="13" y="3"/>
                </a:lnTo>
                <a:lnTo>
                  <a:pt x="19" y="2"/>
                </a:lnTo>
                <a:lnTo>
                  <a:pt x="23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09" name="Freeform 821"/>
          <p:cNvSpPr>
            <a:spLocks/>
          </p:cNvSpPr>
          <p:nvPr/>
        </p:nvSpPr>
        <p:spPr bwMode="auto">
          <a:xfrm>
            <a:off x="4562475" y="4318000"/>
            <a:ext cx="66675" cy="50800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3"/>
                </a:lnTo>
                <a:lnTo>
                  <a:pt x="51" y="6"/>
                </a:lnTo>
                <a:lnTo>
                  <a:pt x="54" y="9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2" y="46"/>
                </a:lnTo>
                <a:lnTo>
                  <a:pt x="36" y="47"/>
                </a:lnTo>
                <a:lnTo>
                  <a:pt x="30" y="47"/>
                </a:lnTo>
                <a:lnTo>
                  <a:pt x="23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9"/>
                </a:lnTo>
                <a:lnTo>
                  <a:pt x="9" y="6"/>
                </a:lnTo>
                <a:lnTo>
                  <a:pt x="13" y="3"/>
                </a:lnTo>
                <a:lnTo>
                  <a:pt x="19" y="2"/>
                </a:lnTo>
                <a:lnTo>
                  <a:pt x="23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10" name="Freeform 822"/>
          <p:cNvSpPr>
            <a:spLocks/>
          </p:cNvSpPr>
          <p:nvPr/>
        </p:nvSpPr>
        <p:spPr bwMode="auto">
          <a:xfrm>
            <a:off x="4492625" y="4284663"/>
            <a:ext cx="69850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2"/>
                </a:lnTo>
                <a:lnTo>
                  <a:pt x="43" y="4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9" y="16"/>
                </a:lnTo>
                <a:lnTo>
                  <a:pt x="60" y="21"/>
                </a:lnTo>
                <a:lnTo>
                  <a:pt x="61" y="26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3" y="43"/>
                </a:lnTo>
                <a:lnTo>
                  <a:pt x="47" y="46"/>
                </a:lnTo>
                <a:lnTo>
                  <a:pt x="43" y="48"/>
                </a:lnTo>
                <a:lnTo>
                  <a:pt x="37" y="49"/>
                </a:lnTo>
                <a:lnTo>
                  <a:pt x="32" y="49"/>
                </a:lnTo>
                <a:lnTo>
                  <a:pt x="24" y="49"/>
                </a:lnTo>
                <a:lnTo>
                  <a:pt x="19" y="48"/>
                </a:lnTo>
                <a:lnTo>
                  <a:pt x="15" y="46"/>
                </a:lnTo>
                <a:lnTo>
                  <a:pt x="10" y="43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6"/>
                </a:lnTo>
                <a:lnTo>
                  <a:pt x="2" y="21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4"/>
                </a:lnTo>
                <a:lnTo>
                  <a:pt x="24" y="2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11" name="Freeform 823"/>
          <p:cNvSpPr>
            <a:spLocks/>
          </p:cNvSpPr>
          <p:nvPr/>
        </p:nvSpPr>
        <p:spPr bwMode="auto">
          <a:xfrm>
            <a:off x="4492625" y="4284663"/>
            <a:ext cx="69850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2"/>
                </a:lnTo>
                <a:lnTo>
                  <a:pt x="43" y="4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9" y="16"/>
                </a:lnTo>
                <a:lnTo>
                  <a:pt x="60" y="21"/>
                </a:lnTo>
                <a:lnTo>
                  <a:pt x="61" y="26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3" y="43"/>
                </a:lnTo>
                <a:lnTo>
                  <a:pt x="47" y="46"/>
                </a:lnTo>
                <a:lnTo>
                  <a:pt x="43" y="48"/>
                </a:lnTo>
                <a:lnTo>
                  <a:pt x="37" y="49"/>
                </a:lnTo>
                <a:lnTo>
                  <a:pt x="32" y="49"/>
                </a:lnTo>
                <a:lnTo>
                  <a:pt x="24" y="49"/>
                </a:lnTo>
                <a:lnTo>
                  <a:pt x="19" y="48"/>
                </a:lnTo>
                <a:lnTo>
                  <a:pt x="15" y="46"/>
                </a:lnTo>
                <a:lnTo>
                  <a:pt x="10" y="43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6"/>
                </a:lnTo>
                <a:lnTo>
                  <a:pt x="2" y="21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4"/>
                </a:lnTo>
                <a:lnTo>
                  <a:pt x="24" y="2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12" name="Freeform 824"/>
          <p:cNvSpPr>
            <a:spLocks/>
          </p:cNvSpPr>
          <p:nvPr/>
        </p:nvSpPr>
        <p:spPr bwMode="auto">
          <a:xfrm>
            <a:off x="4433888" y="4275138"/>
            <a:ext cx="63500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4"/>
                </a:lnTo>
                <a:lnTo>
                  <a:pt x="51" y="7"/>
                </a:lnTo>
                <a:lnTo>
                  <a:pt x="56" y="11"/>
                </a:lnTo>
                <a:lnTo>
                  <a:pt x="59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9" y="34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2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5"/>
                </a:lnTo>
                <a:lnTo>
                  <a:pt x="9" y="41"/>
                </a:lnTo>
                <a:lnTo>
                  <a:pt x="6" y="38"/>
                </a:lnTo>
                <a:lnTo>
                  <a:pt x="3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4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13" name="Freeform 825"/>
          <p:cNvSpPr>
            <a:spLocks/>
          </p:cNvSpPr>
          <p:nvPr/>
        </p:nvSpPr>
        <p:spPr bwMode="auto">
          <a:xfrm>
            <a:off x="4433888" y="4275138"/>
            <a:ext cx="63500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4"/>
                </a:lnTo>
                <a:lnTo>
                  <a:pt x="51" y="7"/>
                </a:lnTo>
                <a:lnTo>
                  <a:pt x="56" y="11"/>
                </a:lnTo>
                <a:lnTo>
                  <a:pt x="59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9" y="34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2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5"/>
                </a:lnTo>
                <a:lnTo>
                  <a:pt x="9" y="41"/>
                </a:lnTo>
                <a:lnTo>
                  <a:pt x="6" y="38"/>
                </a:lnTo>
                <a:lnTo>
                  <a:pt x="3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4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14" name="Freeform 826"/>
          <p:cNvSpPr>
            <a:spLocks/>
          </p:cNvSpPr>
          <p:nvPr/>
        </p:nvSpPr>
        <p:spPr bwMode="auto">
          <a:xfrm>
            <a:off x="4359275" y="4241800"/>
            <a:ext cx="68263" cy="53975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4"/>
                </a:lnTo>
                <a:lnTo>
                  <a:pt x="51" y="7"/>
                </a:lnTo>
                <a:lnTo>
                  <a:pt x="55" y="10"/>
                </a:lnTo>
                <a:lnTo>
                  <a:pt x="58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4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1" y="46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19" y="46"/>
                </a:lnTo>
                <a:lnTo>
                  <a:pt x="13" y="45"/>
                </a:lnTo>
                <a:lnTo>
                  <a:pt x="9" y="41"/>
                </a:lnTo>
                <a:lnTo>
                  <a:pt x="6" y="38"/>
                </a:lnTo>
                <a:lnTo>
                  <a:pt x="3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6" y="10"/>
                </a:lnTo>
                <a:lnTo>
                  <a:pt x="9" y="7"/>
                </a:lnTo>
                <a:lnTo>
                  <a:pt x="13" y="4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15" name="Freeform 827"/>
          <p:cNvSpPr>
            <a:spLocks/>
          </p:cNvSpPr>
          <p:nvPr/>
        </p:nvSpPr>
        <p:spPr bwMode="auto">
          <a:xfrm>
            <a:off x="4359275" y="4241800"/>
            <a:ext cx="68263" cy="53975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4"/>
                </a:lnTo>
                <a:lnTo>
                  <a:pt x="51" y="7"/>
                </a:lnTo>
                <a:lnTo>
                  <a:pt x="55" y="10"/>
                </a:lnTo>
                <a:lnTo>
                  <a:pt x="58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4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1" y="46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19" y="46"/>
                </a:lnTo>
                <a:lnTo>
                  <a:pt x="13" y="45"/>
                </a:lnTo>
                <a:lnTo>
                  <a:pt x="9" y="41"/>
                </a:lnTo>
                <a:lnTo>
                  <a:pt x="6" y="38"/>
                </a:lnTo>
                <a:lnTo>
                  <a:pt x="3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6" y="10"/>
                </a:lnTo>
                <a:lnTo>
                  <a:pt x="9" y="7"/>
                </a:lnTo>
                <a:lnTo>
                  <a:pt x="13" y="4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16" name="Freeform 828"/>
          <p:cNvSpPr>
            <a:spLocks/>
          </p:cNvSpPr>
          <p:nvPr/>
        </p:nvSpPr>
        <p:spPr bwMode="auto">
          <a:xfrm>
            <a:off x="4279900" y="4235450"/>
            <a:ext cx="69850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9" y="46"/>
                </a:lnTo>
                <a:lnTo>
                  <a:pt x="14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4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17" name="Freeform 829"/>
          <p:cNvSpPr>
            <a:spLocks/>
          </p:cNvSpPr>
          <p:nvPr/>
        </p:nvSpPr>
        <p:spPr bwMode="auto">
          <a:xfrm>
            <a:off x="4279900" y="4235450"/>
            <a:ext cx="69850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9" y="46"/>
                </a:lnTo>
                <a:lnTo>
                  <a:pt x="14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9" y="6"/>
                </a:lnTo>
                <a:lnTo>
                  <a:pt x="14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18" name="Freeform 830"/>
          <p:cNvSpPr>
            <a:spLocks/>
          </p:cNvSpPr>
          <p:nvPr/>
        </p:nvSpPr>
        <p:spPr bwMode="auto">
          <a:xfrm>
            <a:off x="4208463" y="4205288"/>
            <a:ext cx="65087" cy="50800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1" y="6"/>
                </a:lnTo>
                <a:lnTo>
                  <a:pt x="55" y="10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6"/>
                </a:lnTo>
                <a:lnTo>
                  <a:pt x="37" y="47"/>
                </a:lnTo>
                <a:lnTo>
                  <a:pt x="30" y="47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8" y="41"/>
                </a:lnTo>
                <a:lnTo>
                  <a:pt x="5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5" y="10"/>
                </a:lnTo>
                <a:lnTo>
                  <a:pt x="8" y="6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19" name="Freeform 831"/>
          <p:cNvSpPr>
            <a:spLocks/>
          </p:cNvSpPr>
          <p:nvPr/>
        </p:nvSpPr>
        <p:spPr bwMode="auto">
          <a:xfrm>
            <a:off x="4208463" y="4205288"/>
            <a:ext cx="65087" cy="50800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1" y="6"/>
                </a:lnTo>
                <a:lnTo>
                  <a:pt x="55" y="10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6"/>
                </a:lnTo>
                <a:lnTo>
                  <a:pt x="37" y="47"/>
                </a:lnTo>
                <a:lnTo>
                  <a:pt x="30" y="47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8" y="41"/>
                </a:lnTo>
                <a:lnTo>
                  <a:pt x="5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5" y="10"/>
                </a:lnTo>
                <a:lnTo>
                  <a:pt x="8" y="6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20" name="Freeform 832"/>
          <p:cNvSpPr>
            <a:spLocks/>
          </p:cNvSpPr>
          <p:nvPr/>
        </p:nvSpPr>
        <p:spPr bwMode="auto">
          <a:xfrm>
            <a:off x="4157663" y="4173538"/>
            <a:ext cx="66675" cy="52387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2147483647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2147483647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1" y="0"/>
                </a:moveTo>
                <a:lnTo>
                  <a:pt x="37" y="1"/>
                </a:lnTo>
                <a:lnTo>
                  <a:pt x="42" y="3"/>
                </a:lnTo>
                <a:lnTo>
                  <a:pt x="48" y="4"/>
                </a:lnTo>
                <a:lnTo>
                  <a:pt x="52" y="7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61" y="25"/>
                </a:lnTo>
                <a:lnTo>
                  <a:pt x="59" y="30"/>
                </a:lnTo>
                <a:lnTo>
                  <a:pt x="58" y="34"/>
                </a:lnTo>
                <a:lnTo>
                  <a:pt x="55" y="37"/>
                </a:lnTo>
                <a:lnTo>
                  <a:pt x="52" y="42"/>
                </a:lnTo>
                <a:lnTo>
                  <a:pt x="48" y="45"/>
                </a:lnTo>
                <a:lnTo>
                  <a:pt x="42" y="47"/>
                </a:lnTo>
                <a:lnTo>
                  <a:pt x="37" y="48"/>
                </a:lnTo>
                <a:lnTo>
                  <a:pt x="31" y="48"/>
                </a:lnTo>
                <a:lnTo>
                  <a:pt x="24" y="48"/>
                </a:lnTo>
                <a:lnTo>
                  <a:pt x="18" y="47"/>
                </a:lnTo>
                <a:lnTo>
                  <a:pt x="14" y="45"/>
                </a:lnTo>
                <a:lnTo>
                  <a:pt x="10" y="42"/>
                </a:lnTo>
                <a:lnTo>
                  <a:pt x="5" y="37"/>
                </a:lnTo>
                <a:lnTo>
                  <a:pt x="3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3" y="15"/>
                </a:lnTo>
                <a:lnTo>
                  <a:pt x="5" y="11"/>
                </a:lnTo>
                <a:lnTo>
                  <a:pt x="10" y="7"/>
                </a:lnTo>
                <a:lnTo>
                  <a:pt x="14" y="4"/>
                </a:lnTo>
                <a:lnTo>
                  <a:pt x="18" y="3"/>
                </a:lnTo>
                <a:lnTo>
                  <a:pt x="24" y="1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21" name="Freeform 833"/>
          <p:cNvSpPr>
            <a:spLocks/>
          </p:cNvSpPr>
          <p:nvPr/>
        </p:nvSpPr>
        <p:spPr bwMode="auto">
          <a:xfrm>
            <a:off x="4157663" y="4173538"/>
            <a:ext cx="66675" cy="52387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2147483647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2147483647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1" y="0"/>
                </a:moveTo>
                <a:lnTo>
                  <a:pt x="37" y="1"/>
                </a:lnTo>
                <a:lnTo>
                  <a:pt x="42" y="3"/>
                </a:lnTo>
                <a:lnTo>
                  <a:pt x="48" y="4"/>
                </a:lnTo>
                <a:lnTo>
                  <a:pt x="52" y="7"/>
                </a:lnTo>
                <a:lnTo>
                  <a:pt x="55" y="11"/>
                </a:lnTo>
                <a:lnTo>
                  <a:pt x="58" y="15"/>
                </a:lnTo>
                <a:lnTo>
                  <a:pt x="59" y="20"/>
                </a:lnTo>
                <a:lnTo>
                  <a:pt x="61" y="25"/>
                </a:lnTo>
                <a:lnTo>
                  <a:pt x="59" y="30"/>
                </a:lnTo>
                <a:lnTo>
                  <a:pt x="58" y="34"/>
                </a:lnTo>
                <a:lnTo>
                  <a:pt x="55" y="37"/>
                </a:lnTo>
                <a:lnTo>
                  <a:pt x="52" y="42"/>
                </a:lnTo>
                <a:lnTo>
                  <a:pt x="48" y="45"/>
                </a:lnTo>
                <a:lnTo>
                  <a:pt x="42" y="47"/>
                </a:lnTo>
                <a:lnTo>
                  <a:pt x="37" y="48"/>
                </a:lnTo>
                <a:lnTo>
                  <a:pt x="31" y="48"/>
                </a:lnTo>
                <a:lnTo>
                  <a:pt x="24" y="48"/>
                </a:lnTo>
                <a:lnTo>
                  <a:pt x="18" y="47"/>
                </a:lnTo>
                <a:lnTo>
                  <a:pt x="14" y="45"/>
                </a:lnTo>
                <a:lnTo>
                  <a:pt x="10" y="42"/>
                </a:lnTo>
                <a:lnTo>
                  <a:pt x="5" y="37"/>
                </a:lnTo>
                <a:lnTo>
                  <a:pt x="3" y="34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3" y="15"/>
                </a:lnTo>
                <a:lnTo>
                  <a:pt x="5" y="11"/>
                </a:lnTo>
                <a:lnTo>
                  <a:pt x="10" y="7"/>
                </a:lnTo>
                <a:lnTo>
                  <a:pt x="14" y="4"/>
                </a:lnTo>
                <a:lnTo>
                  <a:pt x="18" y="3"/>
                </a:lnTo>
                <a:lnTo>
                  <a:pt x="24" y="1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22" name="Freeform 834"/>
          <p:cNvSpPr>
            <a:spLocks/>
          </p:cNvSpPr>
          <p:nvPr/>
        </p:nvSpPr>
        <p:spPr bwMode="auto">
          <a:xfrm>
            <a:off x="4103688" y="4125913"/>
            <a:ext cx="66675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2" y="3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9" y="35"/>
                </a:lnTo>
                <a:lnTo>
                  <a:pt x="56" y="39"/>
                </a:lnTo>
                <a:lnTo>
                  <a:pt x="52" y="43"/>
                </a:lnTo>
                <a:lnTo>
                  <a:pt x="47" y="46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6"/>
                </a:lnTo>
                <a:lnTo>
                  <a:pt x="9" y="43"/>
                </a:lnTo>
                <a:lnTo>
                  <a:pt x="6" y="39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3"/>
                </a:lnTo>
                <a:lnTo>
                  <a:pt x="25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23" name="Freeform 835"/>
          <p:cNvSpPr>
            <a:spLocks/>
          </p:cNvSpPr>
          <p:nvPr/>
        </p:nvSpPr>
        <p:spPr bwMode="auto">
          <a:xfrm>
            <a:off x="4103688" y="4125913"/>
            <a:ext cx="66675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2" y="3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9" y="35"/>
                </a:lnTo>
                <a:lnTo>
                  <a:pt x="56" y="39"/>
                </a:lnTo>
                <a:lnTo>
                  <a:pt x="52" y="43"/>
                </a:lnTo>
                <a:lnTo>
                  <a:pt x="47" y="46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6"/>
                </a:lnTo>
                <a:lnTo>
                  <a:pt x="9" y="43"/>
                </a:lnTo>
                <a:lnTo>
                  <a:pt x="6" y="39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3"/>
                </a:lnTo>
                <a:lnTo>
                  <a:pt x="25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24" name="Freeform 836"/>
          <p:cNvSpPr>
            <a:spLocks/>
          </p:cNvSpPr>
          <p:nvPr/>
        </p:nvSpPr>
        <p:spPr bwMode="auto">
          <a:xfrm>
            <a:off x="4064000" y="4073525"/>
            <a:ext cx="69850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25" name="Freeform 837"/>
          <p:cNvSpPr>
            <a:spLocks/>
          </p:cNvSpPr>
          <p:nvPr/>
        </p:nvSpPr>
        <p:spPr bwMode="auto">
          <a:xfrm>
            <a:off x="4064000" y="4073525"/>
            <a:ext cx="69850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26" name="Freeform 838"/>
          <p:cNvSpPr>
            <a:spLocks/>
          </p:cNvSpPr>
          <p:nvPr/>
        </p:nvSpPr>
        <p:spPr bwMode="auto">
          <a:xfrm>
            <a:off x="4035425" y="4011613"/>
            <a:ext cx="68263" cy="49212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0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0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5" y="10"/>
                </a:lnTo>
                <a:lnTo>
                  <a:pt x="58" y="15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1" y="46"/>
                </a:lnTo>
                <a:lnTo>
                  <a:pt x="35" y="48"/>
                </a:lnTo>
                <a:lnTo>
                  <a:pt x="30" y="48"/>
                </a:lnTo>
                <a:lnTo>
                  <a:pt x="24" y="48"/>
                </a:lnTo>
                <a:lnTo>
                  <a:pt x="18" y="46"/>
                </a:lnTo>
                <a:lnTo>
                  <a:pt x="13" y="45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0"/>
                </a:lnTo>
                <a:lnTo>
                  <a:pt x="8" y="7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27" name="Freeform 839"/>
          <p:cNvSpPr>
            <a:spLocks/>
          </p:cNvSpPr>
          <p:nvPr/>
        </p:nvSpPr>
        <p:spPr bwMode="auto">
          <a:xfrm>
            <a:off x="4035425" y="4011613"/>
            <a:ext cx="68263" cy="49212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0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0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5" y="10"/>
                </a:lnTo>
                <a:lnTo>
                  <a:pt x="58" y="15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1" y="46"/>
                </a:lnTo>
                <a:lnTo>
                  <a:pt x="35" y="48"/>
                </a:lnTo>
                <a:lnTo>
                  <a:pt x="30" y="48"/>
                </a:lnTo>
                <a:lnTo>
                  <a:pt x="24" y="48"/>
                </a:lnTo>
                <a:lnTo>
                  <a:pt x="18" y="46"/>
                </a:lnTo>
                <a:lnTo>
                  <a:pt x="13" y="45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0"/>
                </a:lnTo>
                <a:lnTo>
                  <a:pt x="8" y="7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28" name="Freeform 840"/>
          <p:cNvSpPr>
            <a:spLocks/>
          </p:cNvSpPr>
          <p:nvPr/>
        </p:nvSpPr>
        <p:spPr bwMode="auto">
          <a:xfrm>
            <a:off x="4008438" y="3951288"/>
            <a:ext cx="66675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8" y="16"/>
                </a:lnTo>
                <a:lnTo>
                  <a:pt x="60" y="19"/>
                </a:lnTo>
                <a:lnTo>
                  <a:pt x="61" y="25"/>
                </a:lnTo>
                <a:lnTo>
                  <a:pt x="60" y="30"/>
                </a:lnTo>
                <a:lnTo>
                  <a:pt x="58" y="35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9" y="47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19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9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29" name="Freeform 841"/>
          <p:cNvSpPr>
            <a:spLocks/>
          </p:cNvSpPr>
          <p:nvPr/>
        </p:nvSpPr>
        <p:spPr bwMode="auto">
          <a:xfrm>
            <a:off x="4008438" y="3951288"/>
            <a:ext cx="66675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8" y="16"/>
                </a:lnTo>
                <a:lnTo>
                  <a:pt x="60" y="19"/>
                </a:lnTo>
                <a:lnTo>
                  <a:pt x="61" y="25"/>
                </a:lnTo>
                <a:lnTo>
                  <a:pt x="60" y="30"/>
                </a:lnTo>
                <a:lnTo>
                  <a:pt x="58" y="35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9" y="47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19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9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30" name="Freeform 842"/>
          <p:cNvSpPr>
            <a:spLocks/>
          </p:cNvSpPr>
          <p:nvPr/>
        </p:nvSpPr>
        <p:spPr bwMode="auto">
          <a:xfrm>
            <a:off x="4022725" y="3892550"/>
            <a:ext cx="68263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6" y="0"/>
                </a:lnTo>
                <a:lnTo>
                  <a:pt x="42" y="2"/>
                </a:lnTo>
                <a:lnTo>
                  <a:pt x="46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2" y="46"/>
                </a:lnTo>
                <a:lnTo>
                  <a:pt x="36" y="47"/>
                </a:lnTo>
                <a:lnTo>
                  <a:pt x="29" y="49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5" y="38"/>
                </a:lnTo>
                <a:lnTo>
                  <a:pt x="2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2" y="14"/>
                </a:lnTo>
                <a:lnTo>
                  <a:pt x="5" y="11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31" name="Freeform 843"/>
          <p:cNvSpPr>
            <a:spLocks/>
          </p:cNvSpPr>
          <p:nvPr/>
        </p:nvSpPr>
        <p:spPr bwMode="auto">
          <a:xfrm>
            <a:off x="4022725" y="3892550"/>
            <a:ext cx="68263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6" y="0"/>
                </a:lnTo>
                <a:lnTo>
                  <a:pt x="42" y="2"/>
                </a:lnTo>
                <a:lnTo>
                  <a:pt x="46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2" y="46"/>
                </a:lnTo>
                <a:lnTo>
                  <a:pt x="36" y="47"/>
                </a:lnTo>
                <a:lnTo>
                  <a:pt x="29" y="49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5" y="38"/>
                </a:lnTo>
                <a:lnTo>
                  <a:pt x="2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2" y="14"/>
                </a:lnTo>
                <a:lnTo>
                  <a:pt x="5" y="11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32" name="Freeform 844"/>
          <p:cNvSpPr>
            <a:spLocks/>
          </p:cNvSpPr>
          <p:nvPr/>
        </p:nvSpPr>
        <p:spPr bwMode="auto">
          <a:xfrm>
            <a:off x="4157663" y="3257550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6" y="11"/>
                </a:lnTo>
                <a:lnTo>
                  <a:pt x="58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4"/>
                </a:lnTo>
                <a:lnTo>
                  <a:pt x="56" y="38"/>
                </a:lnTo>
                <a:lnTo>
                  <a:pt x="51" y="42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4"/>
                </a:lnTo>
                <a:lnTo>
                  <a:pt x="9" y="42"/>
                </a:lnTo>
                <a:lnTo>
                  <a:pt x="6" y="38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6" y="11"/>
                </a:lnTo>
                <a:lnTo>
                  <a:pt x="9" y="8"/>
                </a:lnTo>
                <a:lnTo>
                  <a:pt x="13" y="4"/>
                </a:lnTo>
                <a:lnTo>
                  <a:pt x="19" y="1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33" name="Freeform 845"/>
          <p:cNvSpPr>
            <a:spLocks/>
          </p:cNvSpPr>
          <p:nvPr/>
        </p:nvSpPr>
        <p:spPr bwMode="auto">
          <a:xfrm>
            <a:off x="4157663" y="3257550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6" y="11"/>
                </a:lnTo>
                <a:lnTo>
                  <a:pt x="58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4"/>
                </a:lnTo>
                <a:lnTo>
                  <a:pt x="56" y="38"/>
                </a:lnTo>
                <a:lnTo>
                  <a:pt x="51" y="42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4"/>
                </a:lnTo>
                <a:lnTo>
                  <a:pt x="9" y="42"/>
                </a:lnTo>
                <a:lnTo>
                  <a:pt x="6" y="38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6" y="11"/>
                </a:lnTo>
                <a:lnTo>
                  <a:pt x="9" y="8"/>
                </a:lnTo>
                <a:lnTo>
                  <a:pt x="13" y="4"/>
                </a:lnTo>
                <a:lnTo>
                  <a:pt x="19" y="1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34" name="Freeform 846"/>
          <p:cNvSpPr>
            <a:spLocks/>
          </p:cNvSpPr>
          <p:nvPr/>
        </p:nvSpPr>
        <p:spPr bwMode="auto">
          <a:xfrm>
            <a:off x="4140200" y="3309938"/>
            <a:ext cx="68263" cy="49212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1" y="0"/>
                </a:moveTo>
                <a:lnTo>
                  <a:pt x="37" y="0"/>
                </a:lnTo>
                <a:lnTo>
                  <a:pt x="43" y="1"/>
                </a:lnTo>
                <a:lnTo>
                  <a:pt x="47" y="4"/>
                </a:lnTo>
                <a:lnTo>
                  <a:pt x="53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6" y="37"/>
                </a:lnTo>
                <a:lnTo>
                  <a:pt x="53" y="41"/>
                </a:lnTo>
                <a:lnTo>
                  <a:pt x="47" y="44"/>
                </a:lnTo>
                <a:lnTo>
                  <a:pt x="43" y="47"/>
                </a:lnTo>
                <a:lnTo>
                  <a:pt x="37" y="47"/>
                </a:lnTo>
                <a:lnTo>
                  <a:pt x="31" y="48"/>
                </a:lnTo>
                <a:lnTo>
                  <a:pt x="24" y="47"/>
                </a:lnTo>
                <a:lnTo>
                  <a:pt x="19" y="47"/>
                </a:lnTo>
                <a:lnTo>
                  <a:pt x="14" y="44"/>
                </a:lnTo>
                <a:lnTo>
                  <a:pt x="10" y="41"/>
                </a:lnTo>
                <a:lnTo>
                  <a:pt x="6" y="37"/>
                </a:lnTo>
                <a:lnTo>
                  <a:pt x="3" y="33"/>
                </a:lnTo>
                <a:lnTo>
                  <a:pt x="2" y="28"/>
                </a:lnTo>
                <a:lnTo>
                  <a:pt x="0" y="23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4"/>
                </a:lnTo>
                <a:lnTo>
                  <a:pt x="19" y="1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35" name="Freeform 847"/>
          <p:cNvSpPr>
            <a:spLocks/>
          </p:cNvSpPr>
          <p:nvPr/>
        </p:nvSpPr>
        <p:spPr bwMode="auto">
          <a:xfrm>
            <a:off x="4140200" y="3309938"/>
            <a:ext cx="68263" cy="49212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1" y="0"/>
                </a:moveTo>
                <a:lnTo>
                  <a:pt x="37" y="0"/>
                </a:lnTo>
                <a:lnTo>
                  <a:pt x="43" y="1"/>
                </a:lnTo>
                <a:lnTo>
                  <a:pt x="47" y="4"/>
                </a:lnTo>
                <a:lnTo>
                  <a:pt x="53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6" y="37"/>
                </a:lnTo>
                <a:lnTo>
                  <a:pt x="53" y="41"/>
                </a:lnTo>
                <a:lnTo>
                  <a:pt x="47" y="44"/>
                </a:lnTo>
                <a:lnTo>
                  <a:pt x="43" y="47"/>
                </a:lnTo>
                <a:lnTo>
                  <a:pt x="37" y="47"/>
                </a:lnTo>
                <a:lnTo>
                  <a:pt x="31" y="48"/>
                </a:lnTo>
                <a:lnTo>
                  <a:pt x="24" y="47"/>
                </a:lnTo>
                <a:lnTo>
                  <a:pt x="19" y="47"/>
                </a:lnTo>
                <a:lnTo>
                  <a:pt x="14" y="44"/>
                </a:lnTo>
                <a:lnTo>
                  <a:pt x="10" y="41"/>
                </a:lnTo>
                <a:lnTo>
                  <a:pt x="6" y="37"/>
                </a:lnTo>
                <a:lnTo>
                  <a:pt x="3" y="33"/>
                </a:lnTo>
                <a:lnTo>
                  <a:pt x="2" y="28"/>
                </a:lnTo>
                <a:lnTo>
                  <a:pt x="0" y="23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4"/>
                </a:lnTo>
                <a:lnTo>
                  <a:pt x="19" y="1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36" name="Freeform 848"/>
          <p:cNvSpPr>
            <a:spLocks/>
          </p:cNvSpPr>
          <p:nvPr/>
        </p:nvSpPr>
        <p:spPr bwMode="auto">
          <a:xfrm>
            <a:off x="4084638" y="3325813"/>
            <a:ext cx="68262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6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6"/>
                </a:lnTo>
                <a:lnTo>
                  <a:pt x="8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3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37" name="Freeform 849"/>
          <p:cNvSpPr>
            <a:spLocks/>
          </p:cNvSpPr>
          <p:nvPr/>
        </p:nvSpPr>
        <p:spPr bwMode="auto">
          <a:xfrm>
            <a:off x="4084638" y="3325813"/>
            <a:ext cx="68262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6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6"/>
                </a:lnTo>
                <a:lnTo>
                  <a:pt x="8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3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38" name="Freeform 850"/>
          <p:cNvSpPr>
            <a:spLocks/>
          </p:cNvSpPr>
          <p:nvPr/>
        </p:nvSpPr>
        <p:spPr bwMode="auto">
          <a:xfrm>
            <a:off x="4022725" y="3352800"/>
            <a:ext cx="68263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8"/>
                </a:lnTo>
                <a:lnTo>
                  <a:pt x="30" y="49"/>
                </a:lnTo>
                <a:lnTo>
                  <a:pt x="24" y="48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39" name="Freeform 851"/>
          <p:cNvSpPr>
            <a:spLocks/>
          </p:cNvSpPr>
          <p:nvPr/>
        </p:nvSpPr>
        <p:spPr bwMode="auto">
          <a:xfrm>
            <a:off x="4022725" y="3352800"/>
            <a:ext cx="68263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8"/>
                </a:lnTo>
                <a:lnTo>
                  <a:pt x="30" y="49"/>
                </a:lnTo>
                <a:lnTo>
                  <a:pt x="24" y="48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40" name="Freeform 852"/>
          <p:cNvSpPr>
            <a:spLocks/>
          </p:cNvSpPr>
          <p:nvPr/>
        </p:nvSpPr>
        <p:spPr bwMode="auto">
          <a:xfrm>
            <a:off x="4197350" y="3679825"/>
            <a:ext cx="66675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11"/>
                </a:lnTo>
                <a:lnTo>
                  <a:pt x="9" y="6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41" name="Freeform 853"/>
          <p:cNvSpPr>
            <a:spLocks/>
          </p:cNvSpPr>
          <p:nvPr/>
        </p:nvSpPr>
        <p:spPr bwMode="auto">
          <a:xfrm>
            <a:off x="4197350" y="3679825"/>
            <a:ext cx="66675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11"/>
                </a:lnTo>
                <a:lnTo>
                  <a:pt x="9" y="6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42" name="Freeform 854"/>
          <p:cNvSpPr>
            <a:spLocks/>
          </p:cNvSpPr>
          <p:nvPr/>
        </p:nvSpPr>
        <p:spPr bwMode="auto">
          <a:xfrm>
            <a:off x="4133850" y="3709988"/>
            <a:ext cx="68263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30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43" name="Freeform 855"/>
          <p:cNvSpPr>
            <a:spLocks/>
          </p:cNvSpPr>
          <p:nvPr/>
        </p:nvSpPr>
        <p:spPr bwMode="auto">
          <a:xfrm>
            <a:off x="4133850" y="3709988"/>
            <a:ext cx="68263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30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30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44" name="Freeform 856"/>
          <p:cNvSpPr>
            <a:spLocks/>
          </p:cNvSpPr>
          <p:nvPr/>
        </p:nvSpPr>
        <p:spPr bwMode="auto">
          <a:xfrm>
            <a:off x="4078288" y="3730625"/>
            <a:ext cx="68262" cy="49213"/>
          </a:xfrm>
          <a:custGeom>
            <a:avLst/>
            <a:gdLst>
              <a:gd name="T0" fmla="*/ 2147483647 w 59"/>
              <a:gd name="T1" fmla="*/ 0 h 47"/>
              <a:gd name="T2" fmla="*/ 2147483647 w 59"/>
              <a:gd name="T3" fmla="*/ 0 h 47"/>
              <a:gd name="T4" fmla="*/ 2147483647 w 59"/>
              <a:gd name="T5" fmla="*/ 2147483647 h 47"/>
              <a:gd name="T6" fmla="*/ 2147483647 w 59"/>
              <a:gd name="T7" fmla="*/ 2147483647 h 47"/>
              <a:gd name="T8" fmla="*/ 2147483647 w 59"/>
              <a:gd name="T9" fmla="*/ 2147483647 h 47"/>
              <a:gd name="T10" fmla="*/ 2147483647 w 59"/>
              <a:gd name="T11" fmla="*/ 2147483647 h 47"/>
              <a:gd name="T12" fmla="*/ 2147483647 w 59"/>
              <a:gd name="T13" fmla="*/ 2147483647 h 47"/>
              <a:gd name="T14" fmla="*/ 2147483647 w 59"/>
              <a:gd name="T15" fmla="*/ 2147483647 h 47"/>
              <a:gd name="T16" fmla="*/ 2147483647 w 59"/>
              <a:gd name="T17" fmla="*/ 2147483647 h 47"/>
              <a:gd name="T18" fmla="*/ 2147483647 w 59"/>
              <a:gd name="T19" fmla="*/ 2147483647 h 47"/>
              <a:gd name="T20" fmla="*/ 2147483647 w 59"/>
              <a:gd name="T21" fmla="*/ 2147483647 h 47"/>
              <a:gd name="T22" fmla="*/ 2147483647 w 59"/>
              <a:gd name="T23" fmla="*/ 2147483647 h 47"/>
              <a:gd name="T24" fmla="*/ 2147483647 w 59"/>
              <a:gd name="T25" fmla="*/ 2147483647 h 47"/>
              <a:gd name="T26" fmla="*/ 2147483647 w 59"/>
              <a:gd name="T27" fmla="*/ 2147483647 h 47"/>
              <a:gd name="T28" fmla="*/ 2147483647 w 59"/>
              <a:gd name="T29" fmla="*/ 2147483647 h 47"/>
              <a:gd name="T30" fmla="*/ 2147483647 w 59"/>
              <a:gd name="T31" fmla="*/ 2147483647 h 47"/>
              <a:gd name="T32" fmla="*/ 2147483647 w 59"/>
              <a:gd name="T33" fmla="*/ 2147483647 h 47"/>
              <a:gd name="T34" fmla="*/ 2147483647 w 59"/>
              <a:gd name="T35" fmla="*/ 2147483647 h 47"/>
              <a:gd name="T36" fmla="*/ 2147483647 w 59"/>
              <a:gd name="T37" fmla="*/ 2147483647 h 47"/>
              <a:gd name="T38" fmla="*/ 2147483647 w 59"/>
              <a:gd name="T39" fmla="*/ 2147483647 h 47"/>
              <a:gd name="T40" fmla="*/ 2147483647 w 59"/>
              <a:gd name="T41" fmla="*/ 2147483647 h 47"/>
              <a:gd name="T42" fmla="*/ 2147483647 w 59"/>
              <a:gd name="T43" fmla="*/ 2147483647 h 47"/>
              <a:gd name="T44" fmla="*/ 2147483647 w 59"/>
              <a:gd name="T45" fmla="*/ 2147483647 h 47"/>
              <a:gd name="T46" fmla="*/ 0 w 59"/>
              <a:gd name="T47" fmla="*/ 2147483647 h 47"/>
              <a:gd name="T48" fmla="*/ 0 w 59"/>
              <a:gd name="T49" fmla="*/ 2147483647 h 47"/>
              <a:gd name="T50" fmla="*/ 0 w 59"/>
              <a:gd name="T51" fmla="*/ 2147483647 h 47"/>
              <a:gd name="T52" fmla="*/ 2147483647 w 59"/>
              <a:gd name="T53" fmla="*/ 2147483647 h 47"/>
              <a:gd name="T54" fmla="*/ 2147483647 w 59"/>
              <a:gd name="T55" fmla="*/ 2147483647 h 47"/>
              <a:gd name="T56" fmla="*/ 2147483647 w 59"/>
              <a:gd name="T57" fmla="*/ 2147483647 h 47"/>
              <a:gd name="T58" fmla="*/ 2147483647 w 59"/>
              <a:gd name="T59" fmla="*/ 2147483647 h 47"/>
              <a:gd name="T60" fmla="*/ 2147483647 w 59"/>
              <a:gd name="T61" fmla="*/ 2147483647 h 47"/>
              <a:gd name="T62" fmla="*/ 2147483647 w 59"/>
              <a:gd name="T63" fmla="*/ 0 h 47"/>
              <a:gd name="T64" fmla="*/ 2147483647 w 59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7"/>
              <a:gd name="T101" fmla="*/ 59 w 59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7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3"/>
                </a:lnTo>
                <a:lnTo>
                  <a:pt x="51" y="6"/>
                </a:lnTo>
                <a:lnTo>
                  <a:pt x="55" y="10"/>
                </a:lnTo>
                <a:lnTo>
                  <a:pt x="56" y="14"/>
                </a:lnTo>
                <a:lnTo>
                  <a:pt x="59" y="19"/>
                </a:lnTo>
                <a:lnTo>
                  <a:pt x="59" y="24"/>
                </a:lnTo>
                <a:lnTo>
                  <a:pt x="59" y="28"/>
                </a:lnTo>
                <a:lnTo>
                  <a:pt x="56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6"/>
                </a:lnTo>
                <a:lnTo>
                  <a:pt x="35" y="47"/>
                </a:lnTo>
                <a:lnTo>
                  <a:pt x="29" y="47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0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45" name="Freeform 857"/>
          <p:cNvSpPr>
            <a:spLocks/>
          </p:cNvSpPr>
          <p:nvPr/>
        </p:nvSpPr>
        <p:spPr bwMode="auto">
          <a:xfrm>
            <a:off x="4078288" y="3730625"/>
            <a:ext cx="68262" cy="49213"/>
          </a:xfrm>
          <a:custGeom>
            <a:avLst/>
            <a:gdLst>
              <a:gd name="T0" fmla="*/ 2147483647 w 59"/>
              <a:gd name="T1" fmla="*/ 0 h 47"/>
              <a:gd name="T2" fmla="*/ 2147483647 w 59"/>
              <a:gd name="T3" fmla="*/ 0 h 47"/>
              <a:gd name="T4" fmla="*/ 2147483647 w 59"/>
              <a:gd name="T5" fmla="*/ 2147483647 h 47"/>
              <a:gd name="T6" fmla="*/ 2147483647 w 59"/>
              <a:gd name="T7" fmla="*/ 2147483647 h 47"/>
              <a:gd name="T8" fmla="*/ 2147483647 w 59"/>
              <a:gd name="T9" fmla="*/ 2147483647 h 47"/>
              <a:gd name="T10" fmla="*/ 2147483647 w 59"/>
              <a:gd name="T11" fmla="*/ 2147483647 h 47"/>
              <a:gd name="T12" fmla="*/ 2147483647 w 59"/>
              <a:gd name="T13" fmla="*/ 2147483647 h 47"/>
              <a:gd name="T14" fmla="*/ 2147483647 w 59"/>
              <a:gd name="T15" fmla="*/ 2147483647 h 47"/>
              <a:gd name="T16" fmla="*/ 2147483647 w 59"/>
              <a:gd name="T17" fmla="*/ 2147483647 h 47"/>
              <a:gd name="T18" fmla="*/ 2147483647 w 59"/>
              <a:gd name="T19" fmla="*/ 2147483647 h 47"/>
              <a:gd name="T20" fmla="*/ 2147483647 w 59"/>
              <a:gd name="T21" fmla="*/ 2147483647 h 47"/>
              <a:gd name="T22" fmla="*/ 2147483647 w 59"/>
              <a:gd name="T23" fmla="*/ 2147483647 h 47"/>
              <a:gd name="T24" fmla="*/ 2147483647 w 59"/>
              <a:gd name="T25" fmla="*/ 2147483647 h 47"/>
              <a:gd name="T26" fmla="*/ 2147483647 w 59"/>
              <a:gd name="T27" fmla="*/ 2147483647 h 47"/>
              <a:gd name="T28" fmla="*/ 2147483647 w 59"/>
              <a:gd name="T29" fmla="*/ 2147483647 h 47"/>
              <a:gd name="T30" fmla="*/ 2147483647 w 59"/>
              <a:gd name="T31" fmla="*/ 2147483647 h 47"/>
              <a:gd name="T32" fmla="*/ 2147483647 w 59"/>
              <a:gd name="T33" fmla="*/ 2147483647 h 47"/>
              <a:gd name="T34" fmla="*/ 2147483647 w 59"/>
              <a:gd name="T35" fmla="*/ 2147483647 h 47"/>
              <a:gd name="T36" fmla="*/ 2147483647 w 59"/>
              <a:gd name="T37" fmla="*/ 2147483647 h 47"/>
              <a:gd name="T38" fmla="*/ 2147483647 w 59"/>
              <a:gd name="T39" fmla="*/ 2147483647 h 47"/>
              <a:gd name="T40" fmla="*/ 2147483647 w 59"/>
              <a:gd name="T41" fmla="*/ 2147483647 h 47"/>
              <a:gd name="T42" fmla="*/ 2147483647 w 59"/>
              <a:gd name="T43" fmla="*/ 2147483647 h 47"/>
              <a:gd name="T44" fmla="*/ 2147483647 w 59"/>
              <a:gd name="T45" fmla="*/ 2147483647 h 47"/>
              <a:gd name="T46" fmla="*/ 0 w 59"/>
              <a:gd name="T47" fmla="*/ 2147483647 h 47"/>
              <a:gd name="T48" fmla="*/ 0 w 59"/>
              <a:gd name="T49" fmla="*/ 2147483647 h 47"/>
              <a:gd name="T50" fmla="*/ 0 w 59"/>
              <a:gd name="T51" fmla="*/ 2147483647 h 47"/>
              <a:gd name="T52" fmla="*/ 2147483647 w 59"/>
              <a:gd name="T53" fmla="*/ 2147483647 h 47"/>
              <a:gd name="T54" fmla="*/ 2147483647 w 59"/>
              <a:gd name="T55" fmla="*/ 2147483647 h 47"/>
              <a:gd name="T56" fmla="*/ 2147483647 w 59"/>
              <a:gd name="T57" fmla="*/ 2147483647 h 47"/>
              <a:gd name="T58" fmla="*/ 2147483647 w 59"/>
              <a:gd name="T59" fmla="*/ 2147483647 h 47"/>
              <a:gd name="T60" fmla="*/ 2147483647 w 59"/>
              <a:gd name="T61" fmla="*/ 2147483647 h 47"/>
              <a:gd name="T62" fmla="*/ 2147483647 w 59"/>
              <a:gd name="T63" fmla="*/ 0 h 47"/>
              <a:gd name="T64" fmla="*/ 2147483647 w 59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7"/>
              <a:gd name="T101" fmla="*/ 59 w 59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7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3"/>
                </a:lnTo>
                <a:lnTo>
                  <a:pt x="51" y="6"/>
                </a:lnTo>
                <a:lnTo>
                  <a:pt x="55" y="10"/>
                </a:lnTo>
                <a:lnTo>
                  <a:pt x="56" y="14"/>
                </a:lnTo>
                <a:lnTo>
                  <a:pt x="59" y="19"/>
                </a:lnTo>
                <a:lnTo>
                  <a:pt x="59" y="24"/>
                </a:lnTo>
                <a:lnTo>
                  <a:pt x="59" y="28"/>
                </a:lnTo>
                <a:lnTo>
                  <a:pt x="56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6"/>
                </a:lnTo>
                <a:lnTo>
                  <a:pt x="35" y="47"/>
                </a:lnTo>
                <a:lnTo>
                  <a:pt x="29" y="47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0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46" name="Freeform 858"/>
          <p:cNvSpPr>
            <a:spLocks/>
          </p:cNvSpPr>
          <p:nvPr/>
        </p:nvSpPr>
        <p:spPr bwMode="auto">
          <a:xfrm>
            <a:off x="4019550" y="3756025"/>
            <a:ext cx="65088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3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1" y="49"/>
                </a:lnTo>
                <a:lnTo>
                  <a:pt x="24" y="47"/>
                </a:lnTo>
                <a:lnTo>
                  <a:pt x="19" y="46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3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3"/>
                </a:lnTo>
                <a:lnTo>
                  <a:pt x="19" y="1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47" name="Freeform 859"/>
          <p:cNvSpPr>
            <a:spLocks/>
          </p:cNvSpPr>
          <p:nvPr/>
        </p:nvSpPr>
        <p:spPr bwMode="auto">
          <a:xfrm>
            <a:off x="4019550" y="3756025"/>
            <a:ext cx="65088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3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1" y="49"/>
                </a:lnTo>
                <a:lnTo>
                  <a:pt x="24" y="47"/>
                </a:lnTo>
                <a:lnTo>
                  <a:pt x="19" y="46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3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3"/>
                </a:lnTo>
                <a:lnTo>
                  <a:pt x="19" y="1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48" name="Freeform 860"/>
          <p:cNvSpPr>
            <a:spLocks/>
          </p:cNvSpPr>
          <p:nvPr/>
        </p:nvSpPr>
        <p:spPr bwMode="auto">
          <a:xfrm>
            <a:off x="4202113" y="3578225"/>
            <a:ext cx="68262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6" y="2"/>
                </a:lnTo>
                <a:lnTo>
                  <a:pt x="42" y="4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61" y="26"/>
                </a:lnTo>
                <a:lnTo>
                  <a:pt x="59" y="30"/>
                </a:lnTo>
                <a:lnTo>
                  <a:pt x="58" y="35"/>
                </a:lnTo>
                <a:lnTo>
                  <a:pt x="55" y="40"/>
                </a:lnTo>
                <a:lnTo>
                  <a:pt x="51" y="43"/>
                </a:lnTo>
                <a:lnTo>
                  <a:pt x="46" y="46"/>
                </a:lnTo>
                <a:lnTo>
                  <a:pt x="42" y="48"/>
                </a:lnTo>
                <a:lnTo>
                  <a:pt x="36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6"/>
                </a:lnTo>
                <a:lnTo>
                  <a:pt x="8" y="43"/>
                </a:lnTo>
                <a:lnTo>
                  <a:pt x="5" y="40"/>
                </a:lnTo>
                <a:lnTo>
                  <a:pt x="2" y="35"/>
                </a:lnTo>
                <a:lnTo>
                  <a:pt x="1" y="30"/>
                </a:lnTo>
                <a:lnTo>
                  <a:pt x="0" y="26"/>
                </a:lnTo>
                <a:lnTo>
                  <a:pt x="1" y="21"/>
                </a:lnTo>
                <a:lnTo>
                  <a:pt x="2" y="16"/>
                </a:lnTo>
                <a:lnTo>
                  <a:pt x="5" y="11"/>
                </a:lnTo>
                <a:lnTo>
                  <a:pt x="8" y="8"/>
                </a:lnTo>
                <a:lnTo>
                  <a:pt x="12" y="5"/>
                </a:lnTo>
                <a:lnTo>
                  <a:pt x="18" y="4"/>
                </a:lnTo>
                <a:lnTo>
                  <a:pt x="24" y="2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49" name="Freeform 861"/>
          <p:cNvSpPr>
            <a:spLocks/>
          </p:cNvSpPr>
          <p:nvPr/>
        </p:nvSpPr>
        <p:spPr bwMode="auto">
          <a:xfrm>
            <a:off x="4202113" y="3578225"/>
            <a:ext cx="68262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6" y="2"/>
                </a:lnTo>
                <a:lnTo>
                  <a:pt x="42" y="4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61" y="26"/>
                </a:lnTo>
                <a:lnTo>
                  <a:pt x="59" y="30"/>
                </a:lnTo>
                <a:lnTo>
                  <a:pt x="58" y="35"/>
                </a:lnTo>
                <a:lnTo>
                  <a:pt x="55" y="40"/>
                </a:lnTo>
                <a:lnTo>
                  <a:pt x="51" y="43"/>
                </a:lnTo>
                <a:lnTo>
                  <a:pt x="46" y="46"/>
                </a:lnTo>
                <a:lnTo>
                  <a:pt x="42" y="48"/>
                </a:lnTo>
                <a:lnTo>
                  <a:pt x="36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6"/>
                </a:lnTo>
                <a:lnTo>
                  <a:pt x="8" y="43"/>
                </a:lnTo>
                <a:lnTo>
                  <a:pt x="5" y="40"/>
                </a:lnTo>
                <a:lnTo>
                  <a:pt x="2" y="35"/>
                </a:lnTo>
                <a:lnTo>
                  <a:pt x="1" y="30"/>
                </a:lnTo>
                <a:lnTo>
                  <a:pt x="0" y="26"/>
                </a:lnTo>
                <a:lnTo>
                  <a:pt x="1" y="21"/>
                </a:lnTo>
                <a:lnTo>
                  <a:pt x="2" y="16"/>
                </a:lnTo>
                <a:lnTo>
                  <a:pt x="5" y="11"/>
                </a:lnTo>
                <a:lnTo>
                  <a:pt x="8" y="8"/>
                </a:lnTo>
                <a:lnTo>
                  <a:pt x="12" y="5"/>
                </a:lnTo>
                <a:lnTo>
                  <a:pt x="18" y="4"/>
                </a:lnTo>
                <a:lnTo>
                  <a:pt x="24" y="2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50" name="Freeform 862"/>
          <p:cNvSpPr>
            <a:spLocks/>
          </p:cNvSpPr>
          <p:nvPr/>
        </p:nvSpPr>
        <p:spPr bwMode="auto">
          <a:xfrm>
            <a:off x="4140200" y="3611563"/>
            <a:ext cx="68263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1"/>
                </a:lnTo>
                <a:lnTo>
                  <a:pt x="46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6"/>
                </a:lnTo>
                <a:lnTo>
                  <a:pt x="35" y="47"/>
                </a:lnTo>
                <a:lnTo>
                  <a:pt x="29" y="49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9"/>
                </a:lnTo>
                <a:lnTo>
                  <a:pt x="8" y="6"/>
                </a:lnTo>
                <a:lnTo>
                  <a:pt x="12" y="3"/>
                </a:lnTo>
                <a:lnTo>
                  <a:pt x="18" y="1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51" name="Freeform 863"/>
          <p:cNvSpPr>
            <a:spLocks/>
          </p:cNvSpPr>
          <p:nvPr/>
        </p:nvSpPr>
        <p:spPr bwMode="auto">
          <a:xfrm>
            <a:off x="4140200" y="3611563"/>
            <a:ext cx="68263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1"/>
                </a:lnTo>
                <a:lnTo>
                  <a:pt x="46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6"/>
                </a:lnTo>
                <a:lnTo>
                  <a:pt x="35" y="47"/>
                </a:lnTo>
                <a:lnTo>
                  <a:pt x="29" y="49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9"/>
                </a:lnTo>
                <a:lnTo>
                  <a:pt x="8" y="6"/>
                </a:lnTo>
                <a:lnTo>
                  <a:pt x="12" y="3"/>
                </a:lnTo>
                <a:lnTo>
                  <a:pt x="18" y="1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52" name="Freeform 864"/>
          <p:cNvSpPr>
            <a:spLocks/>
          </p:cNvSpPr>
          <p:nvPr/>
        </p:nvSpPr>
        <p:spPr bwMode="auto">
          <a:xfrm>
            <a:off x="4084638" y="3630613"/>
            <a:ext cx="68262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19"/>
                </a:lnTo>
                <a:lnTo>
                  <a:pt x="61" y="26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8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5"/>
                </a:lnTo>
                <a:lnTo>
                  <a:pt x="1" y="30"/>
                </a:lnTo>
                <a:lnTo>
                  <a:pt x="0" y="26"/>
                </a:lnTo>
                <a:lnTo>
                  <a:pt x="1" y="19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53" name="Freeform 865"/>
          <p:cNvSpPr>
            <a:spLocks/>
          </p:cNvSpPr>
          <p:nvPr/>
        </p:nvSpPr>
        <p:spPr bwMode="auto">
          <a:xfrm>
            <a:off x="4084638" y="3630613"/>
            <a:ext cx="68262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19"/>
                </a:lnTo>
                <a:lnTo>
                  <a:pt x="61" y="26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8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5"/>
                </a:lnTo>
                <a:lnTo>
                  <a:pt x="1" y="30"/>
                </a:lnTo>
                <a:lnTo>
                  <a:pt x="0" y="26"/>
                </a:lnTo>
                <a:lnTo>
                  <a:pt x="1" y="19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54" name="Freeform 866"/>
          <p:cNvSpPr>
            <a:spLocks/>
          </p:cNvSpPr>
          <p:nvPr/>
        </p:nvSpPr>
        <p:spPr bwMode="auto">
          <a:xfrm>
            <a:off x="4022725" y="3654425"/>
            <a:ext cx="68263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39"/>
                </a:lnTo>
                <a:lnTo>
                  <a:pt x="51" y="43"/>
                </a:lnTo>
                <a:lnTo>
                  <a:pt x="47" y="46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6"/>
                </a:lnTo>
                <a:lnTo>
                  <a:pt x="8" y="43"/>
                </a:lnTo>
                <a:lnTo>
                  <a:pt x="6" y="39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3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55" name="Freeform 867"/>
          <p:cNvSpPr>
            <a:spLocks/>
          </p:cNvSpPr>
          <p:nvPr/>
        </p:nvSpPr>
        <p:spPr bwMode="auto">
          <a:xfrm>
            <a:off x="4022725" y="3654425"/>
            <a:ext cx="68263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39"/>
                </a:lnTo>
                <a:lnTo>
                  <a:pt x="51" y="43"/>
                </a:lnTo>
                <a:lnTo>
                  <a:pt x="47" y="46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6"/>
                </a:lnTo>
                <a:lnTo>
                  <a:pt x="8" y="43"/>
                </a:lnTo>
                <a:lnTo>
                  <a:pt x="6" y="39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3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56" name="Freeform 868"/>
          <p:cNvSpPr>
            <a:spLocks/>
          </p:cNvSpPr>
          <p:nvPr/>
        </p:nvSpPr>
        <p:spPr bwMode="auto">
          <a:xfrm>
            <a:off x="4202113" y="3475038"/>
            <a:ext cx="68262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6" y="0"/>
                </a:lnTo>
                <a:lnTo>
                  <a:pt x="42" y="2"/>
                </a:lnTo>
                <a:lnTo>
                  <a:pt x="46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19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1"/>
                </a:lnTo>
                <a:lnTo>
                  <a:pt x="46" y="44"/>
                </a:lnTo>
                <a:lnTo>
                  <a:pt x="42" y="47"/>
                </a:lnTo>
                <a:lnTo>
                  <a:pt x="36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9" y="41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5"/>
                </a:lnTo>
                <a:lnTo>
                  <a:pt x="1" y="19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57" name="Freeform 869"/>
          <p:cNvSpPr>
            <a:spLocks/>
          </p:cNvSpPr>
          <p:nvPr/>
        </p:nvSpPr>
        <p:spPr bwMode="auto">
          <a:xfrm>
            <a:off x="4202113" y="3475038"/>
            <a:ext cx="68262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6" y="0"/>
                </a:lnTo>
                <a:lnTo>
                  <a:pt x="42" y="2"/>
                </a:lnTo>
                <a:lnTo>
                  <a:pt x="46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19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1"/>
                </a:lnTo>
                <a:lnTo>
                  <a:pt x="46" y="44"/>
                </a:lnTo>
                <a:lnTo>
                  <a:pt x="42" y="47"/>
                </a:lnTo>
                <a:lnTo>
                  <a:pt x="36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9" y="41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5"/>
                </a:lnTo>
                <a:lnTo>
                  <a:pt x="1" y="19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58" name="Freeform 870"/>
          <p:cNvSpPr>
            <a:spLocks/>
          </p:cNvSpPr>
          <p:nvPr/>
        </p:nvSpPr>
        <p:spPr bwMode="auto">
          <a:xfrm>
            <a:off x="4140200" y="3508375"/>
            <a:ext cx="69850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6" y="2"/>
                </a:lnTo>
                <a:lnTo>
                  <a:pt x="42" y="2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6" y="46"/>
                </a:lnTo>
                <a:lnTo>
                  <a:pt x="42" y="47"/>
                </a:lnTo>
                <a:lnTo>
                  <a:pt x="36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6"/>
                </a:lnTo>
                <a:lnTo>
                  <a:pt x="8" y="43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5"/>
                </a:lnTo>
                <a:lnTo>
                  <a:pt x="1" y="21"/>
                </a:lnTo>
                <a:lnTo>
                  <a:pt x="2" y="16"/>
                </a:lnTo>
                <a:lnTo>
                  <a:pt x="5" y="11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4" y="2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59" name="Freeform 871"/>
          <p:cNvSpPr>
            <a:spLocks/>
          </p:cNvSpPr>
          <p:nvPr/>
        </p:nvSpPr>
        <p:spPr bwMode="auto">
          <a:xfrm>
            <a:off x="4140200" y="3508375"/>
            <a:ext cx="69850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6" y="2"/>
                </a:lnTo>
                <a:lnTo>
                  <a:pt x="42" y="2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6" y="46"/>
                </a:lnTo>
                <a:lnTo>
                  <a:pt x="42" y="47"/>
                </a:lnTo>
                <a:lnTo>
                  <a:pt x="36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6"/>
                </a:lnTo>
                <a:lnTo>
                  <a:pt x="8" y="43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5"/>
                </a:lnTo>
                <a:lnTo>
                  <a:pt x="1" y="21"/>
                </a:lnTo>
                <a:lnTo>
                  <a:pt x="2" y="16"/>
                </a:lnTo>
                <a:lnTo>
                  <a:pt x="5" y="11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4" y="2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60" name="Freeform 872"/>
          <p:cNvSpPr>
            <a:spLocks/>
          </p:cNvSpPr>
          <p:nvPr/>
        </p:nvSpPr>
        <p:spPr bwMode="auto">
          <a:xfrm>
            <a:off x="4084638" y="3527425"/>
            <a:ext cx="68262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7"/>
                </a:lnTo>
                <a:lnTo>
                  <a:pt x="30" y="49"/>
                </a:lnTo>
                <a:lnTo>
                  <a:pt x="24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11"/>
                </a:lnTo>
                <a:lnTo>
                  <a:pt x="9" y="6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61" name="Freeform 873"/>
          <p:cNvSpPr>
            <a:spLocks/>
          </p:cNvSpPr>
          <p:nvPr/>
        </p:nvSpPr>
        <p:spPr bwMode="auto">
          <a:xfrm>
            <a:off x="4084638" y="3527425"/>
            <a:ext cx="68262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7"/>
                </a:lnTo>
                <a:lnTo>
                  <a:pt x="30" y="49"/>
                </a:lnTo>
                <a:lnTo>
                  <a:pt x="24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11"/>
                </a:lnTo>
                <a:lnTo>
                  <a:pt x="9" y="6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62" name="Freeform 874"/>
          <p:cNvSpPr>
            <a:spLocks/>
          </p:cNvSpPr>
          <p:nvPr/>
        </p:nvSpPr>
        <p:spPr bwMode="auto">
          <a:xfrm>
            <a:off x="4022725" y="3554413"/>
            <a:ext cx="71438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4"/>
                </a:lnTo>
                <a:lnTo>
                  <a:pt x="51" y="8"/>
                </a:lnTo>
                <a:lnTo>
                  <a:pt x="55" y="11"/>
                </a:lnTo>
                <a:lnTo>
                  <a:pt x="58" y="15"/>
                </a:lnTo>
                <a:lnTo>
                  <a:pt x="60" y="19"/>
                </a:lnTo>
                <a:lnTo>
                  <a:pt x="61" y="25"/>
                </a:lnTo>
                <a:lnTo>
                  <a:pt x="60" y="30"/>
                </a:lnTo>
                <a:lnTo>
                  <a:pt x="58" y="34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8" y="41"/>
                </a:lnTo>
                <a:lnTo>
                  <a:pt x="6" y="38"/>
                </a:lnTo>
                <a:lnTo>
                  <a:pt x="3" y="34"/>
                </a:lnTo>
                <a:lnTo>
                  <a:pt x="1" y="30"/>
                </a:lnTo>
                <a:lnTo>
                  <a:pt x="0" y="25"/>
                </a:lnTo>
                <a:lnTo>
                  <a:pt x="1" y="19"/>
                </a:lnTo>
                <a:lnTo>
                  <a:pt x="3" y="15"/>
                </a:lnTo>
                <a:lnTo>
                  <a:pt x="6" y="11"/>
                </a:lnTo>
                <a:lnTo>
                  <a:pt x="8" y="8"/>
                </a:lnTo>
                <a:lnTo>
                  <a:pt x="14" y="4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63" name="Freeform 875"/>
          <p:cNvSpPr>
            <a:spLocks/>
          </p:cNvSpPr>
          <p:nvPr/>
        </p:nvSpPr>
        <p:spPr bwMode="auto">
          <a:xfrm>
            <a:off x="4022725" y="3554413"/>
            <a:ext cx="71438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4"/>
                </a:lnTo>
                <a:lnTo>
                  <a:pt x="51" y="8"/>
                </a:lnTo>
                <a:lnTo>
                  <a:pt x="55" y="11"/>
                </a:lnTo>
                <a:lnTo>
                  <a:pt x="58" y="15"/>
                </a:lnTo>
                <a:lnTo>
                  <a:pt x="60" y="19"/>
                </a:lnTo>
                <a:lnTo>
                  <a:pt x="61" y="25"/>
                </a:lnTo>
                <a:lnTo>
                  <a:pt x="60" y="30"/>
                </a:lnTo>
                <a:lnTo>
                  <a:pt x="58" y="34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8" y="41"/>
                </a:lnTo>
                <a:lnTo>
                  <a:pt x="6" y="38"/>
                </a:lnTo>
                <a:lnTo>
                  <a:pt x="3" y="34"/>
                </a:lnTo>
                <a:lnTo>
                  <a:pt x="1" y="30"/>
                </a:lnTo>
                <a:lnTo>
                  <a:pt x="0" y="25"/>
                </a:lnTo>
                <a:lnTo>
                  <a:pt x="1" y="19"/>
                </a:lnTo>
                <a:lnTo>
                  <a:pt x="3" y="15"/>
                </a:lnTo>
                <a:lnTo>
                  <a:pt x="6" y="11"/>
                </a:lnTo>
                <a:lnTo>
                  <a:pt x="8" y="8"/>
                </a:lnTo>
                <a:lnTo>
                  <a:pt x="14" y="4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64" name="Freeform 876"/>
          <p:cNvSpPr>
            <a:spLocks/>
          </p:cNvSpPr>
          <p:nvPr/>
        </p:nvSpPr>
        <p:spPr bwMode="auto">
          <a:xfrm>
            <a:off x="4197350" y="3382963"/>
            <a:ext cx="66675" cy="49212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4" y="10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7"/>
                </a:lnTo>
                <a:lnTo>
                  <a:pt x="30" y="47"/>
                </a:lnTo>
                <a:lnTo>
                  <a:pt x="24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10"/>
                </a:lnTo>
                <a:lnTo>
                  <a:pt x="9" y="6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65" name="Freeform 877"/>
          <p:cNvSpPr>
            <a:spLocks/>
          </p:cNvSpPr>
          <p:nvPr/>
        </p:nvSpPr>
        <p:spPr bwMode="auto">
          <a:xfrm>
            <a:off x="4197350" y="3382963"/>
            <a:ext cx="66675" cy="49212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4" y="10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7"/>
                </a:lnTo>
                <a:lnTo>
                  <a:pt x="30" y="47"/>
                </a:lnTo>
                <a:lnTo>
                  <a:pt x="24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10"/>
                </a:lnTo>
                <a:lnTo>
                  <a:pt x="9" y="6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66" name="Freeform 878"/>
          <p:cNvSpPr>
            <a:spLocks/>
          </p:cNvSpPr>
          <p:nvPr/>
        </p:nvSpPr>
        <p:spPr bwMode="auto">
          <a:xfrm>
            <a:off x="4133850" y="3416300"/>
            <a:ext cx="68263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67" name="Freeform 879"/>
          <p:cNvSpPr>
            <a:spLocks/>
          </p:cNvSpPr>
          <p:nvPr/>
        </p:nvSpPr>
        <p:spPr bwMode="auto">
          <a:xfrm>
            <a:off x="4133850" y="3416300"/>
            <a:ext cx="68263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68" name="Freeform 880"/>
          <p:cNvSpPr>
            <a:spLocks/>
          </p:cNvSpPr>
          <p:nvPr/>
        </p:nvSpPr>
        <p:spPr bwMode="auto">
          <a:xfrm>
            <a:off x="4078288" y="3432175"/>
            <a:ext cx="68262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2"/>
                </a:lnTo>
                <a:lnTo>
                  <a:pt x="41" y="2"/>
                </a:lnTo>
                <a:lnTo>
                  <a:pt x="46" y="5"/>
                </a:lnTo>
                <a:lnTo>
                  <a:pt x="51" y="8"/>
                </a:lnTo>
                <a:lnTo>
                  <a:pt x="55" y="12"/>
                </a:lnTo>
                <a:lnTo>
                  <a:pt x="56" y="16"/>
                </a:lnTo>
                <a:lnTo>
                  <a:pt x="59" y="21"/>
                </a:lnTo>
                <a:lnTo>
                  <a:pt x="59" y="26"/>
                </a:lnTo>
                <a:lnTo>
                  <a:pt x="59" y="30"/>
                </a:lnTo>
                <a:lnTo>
                  <a:pt x="56" y="35"/>
                </a:lnTo>
                <a:lnTo>
                  <a:pt x="55" y="38"/>
                </a:lnTo>
                <a:lnTo>
                  <a:pt x="51" y="43"/>
                </a:lnTo>
                <a:lnTo>
                  <a:pt x="46" y="45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5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2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4" y="2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69" name="Freeform 881"/>
          <p:cNvSpPr>
            <a:spLocks/>
          </p:cNvSpPr>
          <p:nvPr/>
        </p:nvSpPr>
        <p:spPr bwMode="auto">
          <a:xfrm>
            <a:off x="4078288" y="3432175"/>
            <a:ext cx="68262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2"/>
                </a:lnTo>
                <a:lnTo>
                  <a:pt x="41" y="2"/>
                </a:lnTo>
                <a:lnTo>
                  <a:pt x="46" y="5"/>
                </a:lnTo>
                <a:lnTo>
                  <a:pt x="51" y="8"/>
                </a:lnTo>
                <a:lnTo>
                  <a:pt x="55" y="12"/>
                </a:lnTo>
                <a:lnTo>
                  <a:pt x="56" y="16"/>
                </a:lnTo>
                <a:lnTo>
                  <a:pt x="59" y="21"/>
                </a:lnTo>
                <a:lnTo>
                  <a:pt x="59" y="26"/>
                </a:lnTo>
                <a:lnTo>
                  <a:pt x="59" y="30"/>
                </a:lnTo>
                <a:lnTo>
                  <a:pt x="56" y="35"/>
                </a:lnTo>
                <a:lnTo>
                  <a:pt x="55" y="38"/>
                </a:lnTo>
                <a:lnTo>
                  <a:pt x="51" y="43"/>
                </a:lnTo>
                <a:lnTo>
                  <a:pt x="46" y="45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5"/>
                </a:lnTo>
                <a:lnTo>
                  <a:pt x="8" y="43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2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4" y="2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70" name="Freeform 882"/>
          <p:cNvSpPr>
            <a:spLocks/>
          </p:cNvSpPr>
          <p:nvPr/>
        </p:nvSpPr>
        <p:spPr bwMode="auto">
          <a:xfrm>
            <a:off x="4019550" y="3459163"/>
            <a:ext cx="65088" cy="49212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1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3" y="6"/>
                </a:lnTo>
                <a:lnTo>
                  <a:pt x="56" y="9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5"/>
                </a:lnTo>
                <a:lnTo>
                  <a:pt x="37" y="47"/>
                </a:lnTo>
                <a:lnTo>
                  <a:pt x="31" y="47"/>
                </a:lnTo>
                <a:lnTo>
                  <a:pt x="24" y="47"/>
                </a:lnTo>
                <a:lnTo>
                  <a:pt x="19" y="45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3"/>
                </a:lnTo>
                <a:lnTo>
                  <a:pt x="2" y="19"/>
                </a:lnTo>
                <a:lnTo>
                  <a:pt x="3" y="14"/>
                </a:lnTo>
                <a:lnTo>
                  <a:pt x="6" y="9"/>
                </a:lnTo>
                <a:lnTo>
                  <a:pt x="10" y="6"/>
                </a:lnTo>
                <a:lnTo>
                  <a:pt x="14" y="3"/>
                </a:lnTo>
                <a:lnTo>
                  <a:pt x="19" y="1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71" name="Freeform 883"/>
          <p:cNvSpPr>
            <a:spLocks/>
          </p:cNvSpPr>
          <p:nvPr/>
        </p:nvSpPr>
        <p:spPr bwMode="auto">
          <a:xfrm>
            <a:off x="4019550" y="3459163"/>
            <a:ext cx="65088" cy="49212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1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3" y="6"/>
                </a:lnTo>
                <a:lnTo>
                  <a:pt x="56" y="9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5"/>
                </a:lnTo>
                <a:lnTo>
                  <a:pt x="37" y="47"/>
                </a:lnTo>
                <a:lnTo>
                  <a:pt x="31" y="47"/>
                </a:lnTo>
                <a:lnTo>
                  <a:pt x="24" y="47"/>
                </a:lnTo>
                <a:lnTo>
                  <a:pt x="19" y="45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3"/>
                </a:lnTo>
                <a:lnTo>
                  <a:pt x="2" y="19"/>
                </a:lnTo>
                <a:lnTo>
                  <a:pt x="3" y="14"/>
                </a:lnTo>
                <a:lnTo>
                  <a:pt x="6" y="9"/>
                </a:lnTo>
                <a:lnTo>
                  <a:pt x="10" y="6"/>
                </a:lnTo>
                <a:lnTo>
                  <a:pt x="14" y="3"/>
                </a:lnTo>
                <a:lnTo>
                  <a:pt x="19" y="1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72" name="Freeform 884"/>
          <p:cNvSpPr>
            <a:spLocks/>
          </p:cNvSpPr>
          <p:nvPr/>
        </p:nvSpPr>
        <p:spPr bwMode="auto">
          <a:xfrm>
            <a:off x="4192588" y="3770313"/>
            <a:ext cx="68262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9" y="5"/>
                </a:lnTo>
                <a:lnTo>
                  <a:pt x="53" y="6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1" y="24"/>
                </a:lnTo>
                <a:lnTo>
                  <a:pt x="60" y="28"/>
                </a:lnTo>
                <a:lnTo>
                  <a:pt x="59" y="33"/>
                </a:lnTo>
                <a:lnTo>
                  <a:pt x="56" y="38"/>
                </a:lnTo>
                <a:lnTo>
                  <a:pt x="53" y="41"/>
                </a:lnTo>
                <a:lnTo>
                  <a:pt x="49" y="44"/>
                </a:lnTo>
                <a:lnTo>
                  <a:pt x="43" y="47"/>
                </a:lnTo>
                <a:lnTo>
                  <a:pt x="37" y="47"/>
                </a:lnTo>
                <a:lnTo>
                  <a:pt x="32" y="49"/>
                </a:lnTo>
                <a:lnTo>
                  <a:pt x="25" y="47"/>
                </a:lnTo>
                <a:lnTo>
                  <a:pt x="19" y="47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5" y="5"/>
                </a:lnTo>
                <a:lnTo>
                  <a:pt x="19" y="2"/>
                </a:lnTo>
                <a:lnTo>
                  <a:pt x="25" y="0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73" name="Freeform 885"/>
          <p:cNvSpPr>
            <a:spLocks/>
          </p:cNvSpPr>
          <p:nvPr/>
        </p:nvSpPr>
        <p:spPr bwMode="auto">
          <a:xfrm>
            <a:off x="4192588" y="3770313"/>
            <a:ext cx="68262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9" y="5"/>
                </a:lnTo>
                <a:lnTo>
                  <a:pt x="53" y="6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1" y="24"/>
                </a:lnTo>
                <a:lnTo>
                  <a:pt x="60" y="28"/>
                </a:lnTo>
                <a:lnTo>
                  <a:pt x="59" y="33"/>
                </a:lnTo>
                <a:lnTo>
                  <a:pt x="56" y="38"/>
                </a:lnTo>
                <a:lnTo>
                  <a:pt x="53" y="41"/>
                </a:lnTo>
                <a:lnTo>
                  <a:pt x="49" y="44"/>
                </a:lnTo>
                <a:lnTo>
                  <a:pt x="43" y="47"/>
                </a:lnTo>
                <a:lnTo>
                  <a:pt x="37" y="47"/>
                </a:lnTo>
                <a:lnTo>
                  <a:pt x="32" y="49"/>
                </a:lnTo>
                <a:lnTo>
                  <a:pt x="25" y="47"/>
                </a:lnTo>
                <a:lnTo>
                  <a:pt x="19" y="47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5" y="5"/>
                </a:lnTo>
                <a:lnTo>
                  <a:pt x="19" y="2"/>
                </a:lnTo>
                <a:lnTo>
                  <a:pt x="25" y="0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74" name="Freeform 886"/>
          <p:cNvSpPr>
            <a:spLocks/>
          </p:cNvSpPr>
          <p:nvPr/>
        </p:nvSpPr>
        <p:spPr bwMode="auto">
          <a:xfrm>
            <a:off x="4140200" y="3805238"/>
            <a:ext cx="68263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7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8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8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7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75" name="Freeform 887"/>
          <p:cNvSpPr>
            <a:spLocks/>
          </p:cNvSpPr>
          <p:nvPr/>
        </p:nvSpPr>
        <p:spPr bwMode="auto">
          <a:xfrm>
            <a:off x="4140200" y="3805238"/>
            <a:ext cx="68263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7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8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8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7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76" name="Freeform 888"/>
          <p:cNvSpPr>
            <a:spLocks/>
          </p:cNvSpPr>
          <p:nvPr/>
        </p:nvSpPr>
        <p:spPr bwMode="auto">
          <a:xfrm>
            <a:off x="4083050" y="3838575"/>
            <a:ext cx="69850" cy="53975"/>
          </a:xfrm>
          <a:custGeom>
            <a:avLst/>
            <a:gdLst>
              <a:gd name="T0" fmla="*/ 2147483647 w 62"/>
              <a:gd name="T1" fmla="*/ 0 h 49"/>
              <a:gd name="T2" fmla="*/ 2147483647 w 62"/>
              <a:gd name="T3" fmla="*/ 0 h 49"/>
              <a:gd name="T4" fmla="*/ 2147483647 w 62"/>
              <a:gd name="T5" fmla="*/ 2147483647 h 49"/>
              <a:gd name="T6" fmla="*/ 2147483647 w 62"/>
              <a:gd name="T7" fmla="*/ 2147483647 h 49"/>
              <a:gd name="T8" fmla="*/ 2147483647 w 62"/>
              <a:gd name="T9" fmla="*/ 2147483647 h 49"/>
              <a:gd name="T10" fmla="*/ 2147483647 w 62"/>
              <a:gd name="T11" fmla="*/ 2147483647 h 49"/>
              <a:gd name="T12" fmla="*/ 2147483647 w 62"/>
              <a:gd name="T13" fmla="*/ 2147483647 h 49"/>
              <a:gd name="T14" fmla="*/ 2147483647 w 62"/>
              <a:gd name="T15" fmla="*/ 2147483647 h 49"/>
              <a:gd name="T16" fmla="*/ 2147483647 w 62"/>
              <a:gd name="T17" fmla="*/ 2147483647 h 49"/>
              <a:gd name="T18" fmla="*/ 2147483647 w 62"/>
              <a:gd name="T19" fmla="*/ 2147483647 h 49"/>
              <a:gd name="T20" fmla="*/ 2147483647 w 62"/>
              <a:gd name="T21" fmla="*/ 2147483647 h 49"/>
              <a:gd name="T22" fmla="*/ 2147483647 w 62"/>
              <a:gd name="T23" fmla="*/ 2147483647 h 49"/>
              <a:gd name="T24" fmla="*/ 2147483647 w 62"/>
              <a:gd name="T25" fmla="*/ 2147483647 h 49"/>
              <a:gd name="T26" fmla="*/ 2147483647 w 62"/>
              <a:gd name="T27" fmla="*/ 2147483647 h 49"/>
              <a:gd name="T28" fmla="*/ 2147483647 w 62"/>
              <a:gd name="T29" fmla="*/ 2147483647 h 49"/>
              <a:gd name="T30" fmla="*/ 2147483647 w 62"/>
              <a:gd name="T31" fmla="*/ 2147483647 h 49"/>
              <a:gd name="T32" fmla="*/ 2147483647 w 62"/>
              <a:gd name="T33" fmla="*/ 2147483647 h 49"/>
              <a:gd name="T34" fmla="*/ 2147483647 w 62"/>
              <a:gd name="T35" fmla="*/ 2147483647 h 49"/>
              <a:gd name="T36" fmla="*/ 2147483647 w 62"/>
              <a:gd name="T37" fmla="*/ 2147483647 h 49"/>
              <a:gd name="T38" fmla="*/ 2147483647 w 62"/>
              <a:gd name="T39" fmla="*/ 2147483647 h 49"/>
              <a:gd name="T40" fmla="*/ 2147483647 w 62"/>
              <a:gd name="T41" fmla="*/ 2147483647 h 49"/>
              <a:gd name="T42" fmla="*/ 2147483647 w 62"/>
              <a:gd name="T43" fmla="*/ 2147483647 h 49"/>
              <a:gd name="T44" fmla="*/ 2147483647 w 62"/>
              <a:gd name="T45" fmla="*/ 2147483647 h 49"/>
              <a:gd name="T46" fmla="*/ 2147483647 w 62"/>
              <a:gd name="T47" fmla="*/ 2147483647 h 49"/>
              <a:gd name="T48" fmla="*/ 0 w 62"/>
              <a:gd name="T49" fmla="*/ 2147483647 h 49"/>
              <a:gd name="T50" fmla="*/ 2147483647 w 62"/>
              <a:gd name="T51" fmla="*/ 2147483647 h 49"/>
              <a:gd name="T52" fmla="*/ 2147483647 w 62"/>
              <a:gd name="T53" fmla="*/ 2147483647 h 49"/>
              <a:gd name="T54" fmla="*/ 2147483647 w 62"/>
              <a:gd name="T55" fmla="*/ 2147483647 h 49"/>
              <a:gd name="T56" fmla="*/ 2147483647 w 62"/>
              <a:gd name="T57" fmla="*/ 2147483647 h 49"/>
              <a:gd name="T58" fmla="*/ 2147483647 w 62"/>
              <a:gd name="T59" fmla="*/ 2147483647 h 49"/>
              <a:gd name="T60" fmla="*/ 2147483647 w 62"/>
              <a:gd name="T61" fmla="*/ 2147483647 h 49"/>
              <a:gd name="T62" fmla="*/ 2147483647 w 62"/>
              <a:gd name="T63" fmla="*/ 0 h 49"/>
              <a:gd name="T64" fmla="*/ 2147483647 w 62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"/>
              <a:gd name="T100" fmla="*/ 0 h 49"/>
              <a:gd name="T101" fmla="*/ 62 w 62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9" y="16"/>
                </a:lnTo>
                <a:lnTo>
                  <a:pt x="60" y="19"/>
                </a:lnTo>
                <a:lnTo>
                  <a:pt x="62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8"/>
                </a:lnTo>
                <a:lnTo>
                  <a:pt x="37" y="49"/>
                </a:lnTo>
                <a:lnTo>
                  <a:pt x="32" y="49"/>
                </a:lnTo>
                <a:lnTo>
                  <a:pt x="25" y="49"/>
                </a:lnTo>
                <a:lnTo>
                  <a:pt x="19" y="48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19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2"/>
                </a:lnTo>
                <a:lnTo>
                  <a:pt x="25" y="0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77" name="Freeform 889"/>
          <p:cNvSpPr>
            <a:spLocks/>
          </p:cNvSpPr>
          <p:nvPr/>
        </p:nvSpPr>
        <p:spPr bwMode="auto">
          <a:xfrm>
            <a:off x="4083050" y="3838575"/>
            <a:ext cx="69850" cy="53975"/>
          </a:xfrm>
          <a:custGeom>
            <a:avLst/>
            <a:gdLst>
              <a:gd name="T0" fmla="*/ 2147483647 w 62"/>
              <a:gd name="T1" fmla="*/ 0 h 49"/>
              <a:gd name="T2" fmla="*/ 2147483647 w 62"/>
              <a:gd name="T3" fmla="*/ 0 h 49"/>
              <a:gd name="T4" fmla="*/ 2147483647 w 62"/>
              <a:gd name="T5" fmla="*/ 2147483647 h 49"/>
              <a:gd name="T6" fmla="*/ 2147483647 w 62"/>
              <a:gd name="T7" fmla="*/ 2147483647 h 49"/>
              <a:gd name="T8" fmla="*/ 2147483647 w 62"/>
              <a:gd name="T9" fmla="*/ 2147483647 h 49"/>
              <a:gd name="T10" fmla="*/ 2147483647 w 62"/>
              <a:gd name="T11" fmla="*/ 2147483647 h 49"/>
              <a:gd name="T12" fmla="*/ 2147483647 w 62"/>
              <a:gd name="T13" fmla="*/ 2147483647 h 49"/>
              <a:gd name="T14" fmla="*/ 2147483647 w 62"/>
              <a:gd name="T15" fmla="*/ 2147483647 h 49"/>
              <a:gd name="T16" fmla="*/ 2147483647 w 62"/>
              <a:gd name="T17" fmla="*/ 2147483647 h 49"/>
              <a:gd name="T18" fmla="*/ 2147483647 w 62"/>
              <a:gd name="T19" fmla="*/ 2147483647 h 49"/>
              <a:gd name="T20" fmla="*/ 2147483647 w 62"/>
              <a:gd name="T21" fmla="*/ 2147483647 h 49"/>
              <a:gd name="T22" fmla="*/ 2147483647 w 62"/>
              <a:gd name="T23" fmla="*/ 2147483647 h 49"/>
              <a:gd name="T24" fmla="*/ 2147483647 w 62"/>
              <a:gd name="T25" fmla="*/ 2147483647 h 49"/>
              <a:gd name="T26" fmla="*/ 2147483647 w 62"/>
              <a:gd name="T27" fmla="*/ 2147483647 h 49"/>
              <a:gd name="T28" fmla="*/ 2147483647 w 62"/>
              <a:gd name="T29" fmla="*/ 2147483647 h 49"/>
              <a:gd name="T30" fmla="*/ 2147483647 w 62"/>
              <a:gd name="T31" fmla="*/ 2147483647 h 49"/>
              <a:gd name="T32" fmla="*/ 2147483647 w 62"/>
              <a:gd name="T33" fmla="*/ 2147483647 h 49"/>
              <a:gd name="T34" fmla="*/ 2147483647 w 62"/>
              <a:gd name="T35" fmla="*/ 2147483647 h 49"/>
              <a:gd name="T36" fmla="*/ 2147483647 w 62"/>
              <a:gd name="T37" fmla="*/ 2147483647 h 49"/>
              <a:gd name="T38" fmla="*/ 2147483647 w 62"/>
              <a:gd name="T39" fmla="*/ 2147483647 h 49"/>
              <a:gd name="T40" fmla="*/ 2147483647 w 62"/>
              <a:gd name="T41" fmla="*/ 2147483647 h 49"/>
              <a:gd name="T42" fmla="*/ 2147483647 w 62"/>
              <a:gd name="T43" fmla="*/ 2147483647 h 49"/>
              <a:gd name="T44" fmla="*/ 2147483647 w 62"/>
              <a:gd name="T45" fmla="*/ 2147483647 h 49"/>
              <a:gd name="T46" fmla="*/ 2147483647 w 62"/>
              <a:gd name="T47" fmla="*/ 2147483647 h 49"/>
              <a:gd name="T48" fmla="*/ 0 w 62"/>
              <a:gd name="T49" fmla="*/ 2147483647 h 49"/>
              <a:gd name="T50" fmla="*/ 2147483647 w 62"/>
              <a:gd name="T51" fmla="*/ 2147483647 h 49"/>
              <a:gd name="T52" fmla="*/ 2147483647 w 62"/>
              <a:gd name="T53" fmla="*/ 2147483647 h 49"/>
              <a:gd name="T54" fmla="*/ 2147483647 w 62"/>
              <a:gd name="T55" fmla="*/ 2147483647 h 49"/>
              <a:gd name="T56" fmla="*/ 2147483647 w 62"/>
              <a:gd name="T57" fmla="*/ 2147483647 h 49"/>
              <a:gd name="T58" fmla="*/ 2147483647 w 62"/>
              <a:gd name="T59" fmla="*/ 2147483647 h 49"/>
              <a:gd name="T60" fmla="*/ 2147483647 w 62"/>
              <a:gd name="T61" fmla="*/ 2147483647 h 49"/>
              <a:gd name="T62" fmla="*/ 2147483647 w 62"/>
              <a:gd name="T63" fmla="*/ 0 h 49"/>
              <a:gd name="T64" fmla="*/ 2147483647 w 62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"/>
              <a:gd name="T100" fmla="*/ 0 h 49"/>
              <a:gd name="T101" fmla="*/ 62 w 62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9" y="16"/>
                </a:lnTo>
                <a:lnTo>
                  <a:pt x="60" y="19"/>
                </a:lnTo>
                <a:lnTo>
                  <a:pt x="62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8"/>
                </a:lnTo>
                <a:lnTo>
                  <a:pt x="37" y="49"/>
                </a:lnTo>
                <a:lnTo>
                  <a:pt x="32" y="49"/>
                </a:lnTo>
                <a:lnTo>
                  <a:pt x="25" y="49"/>
                </a:lnTo>
                <a:lnTo>
                  <a:pt x="19" y="48"/>
                </a:lnTo>
                <a:lnTo>
                  <a:pt x="15" y="44"/>
                </a:lnTo>
                <a:lnTo>
                  <a:pt x="10" y="41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19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2"/>
                </a:lnTo>
                <a:lnTo>
                  <a:pt x="25" y="0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78" name="Freeform 890"/>
          <p:cNvSpPr>
            <a:spLocks/>
          </p:cNvSpPr>
          <p:nvPr/>
        </p:nvSpPr>
        <p:spPr bwMode="auto">
          <a:xfrm>
            <a:off x="1155700" y="2347913"/>
            <a:ext cx="68263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2" y="3"/>
                </a:lnTo>
                <a:lnTo>
                  <a:pt x="47" y="4"/>
                </a:lnTo>
                <a:lnTo>
                  <a:pt x="52" y="8"/>
                </a:lnTo>
                <a:lnTo>
                  <a:pt x="56" y="11"/>
                </a:lnTo>
                <a:lnTo>
                  <a:pt x="59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9" y="34"/>
                </a:lnTo>
                <a:lnTo>
                  <a:pt x="56" y="38"/>
                </a:lnTo>
                <a:lnTo>
                  <a:pt x="52" y="42"/>
                </a:lnTo>
                <a:lnTo>
                  <a:pt x="47" y="45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6" y="38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6" y="11"/>
                </a:lnTo>
                <a:lnTo>
                  <a:pt x="9" y="8"/>
                </a:lnTo>
                <a:lnTo>
                  <a:pt x="13" y="4"/>
                </a:lnTo>
                <a:lnTo>
                  <a:pt x="19" y="3"/>
                </a:lnTo>
                <a:lnTo>
                  <a:pt x="25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79" name="Freeform 891"/>
          <p:cNvSpPr>
            <a:spLocks/>
          </p:cNvSpPr>
          <p:nvPr/>
        </p:nvSpPr>
        <p:spPr bwMode="auto">
          <a:xfrm>
            <a:off x="1155700" y="2347913"/>
            <a:ext cx="68263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2" y="3"/>
                </a:lnTo>
                <a:lnTo>
                  <a:pt x="47" y="4"/>
                </a:lnTo>
                <a:lnTo>
                  <a:pt x="52" y="8"/>
                </a:lnTo>
                <a:lnTo>
                  <a:pt x="56" y="11"/>
                </a:lnTo>
                <a:lnTo>
                  <a:pt x="59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9" y="34"/>
                </a:lnTo>
                <a:lnTo>
                  <a:pt x="56" y="38"/>
                </a:lnTo>
                <a:lnTo>
                  <a:pt x="52" y="42"/>
                </a:lnTo>
                <a:lnTo>
                  <a:pt x="47" y="45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6" y="38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6" y="11"/>
                </a:lnTo>
                <a:lnTo>
                  <a:pt x="9" y="8"/>
                </a:lnTo>
                <a:lnTo>
                  <a:pt x="13" y="4"/>
                </a:lnTo>
                <a:lnTo>
                  <a:pt x="19" y="3"/>
                </a:lnTo>
                <a:lnTo>
                  <a:pt x="25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80" name="Freeform 892"/>
          <p:cNvSpPr>
            <a:spLocks/>
          </p:cNvSpPr>
          <p:nvPr/>
        </p:nvSpPr>
        <p:spPr bwMode="auto">
          <a:xfrm>
            <a:off x="1163638" y="2403475"/>
            <a:ext cx="69850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5"/>
                </a:lnTo>
                <a:lnTo>
                  <a:pt x="51" y="6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7"/>
                </a:lnTo>
                <a:lnTo>
                  <a:pt x="30" y="49"/>
                </a:lnTo>
                <a:lnTo>
                  <a:pt x="24" y="47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4" y="11"/>
                </a:lnTo>
                <a:lnTo>
                  <a:pt x="9" y="6"/>
                </a:lnTo>
                <a:lnTo>
                  <a:pt x="13" y="5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81" name="Freeform 893"/>
          <p:cNvSpPr>
            <a:spLocks/>
          </p:cNvSpPr>
          <p:nvPr/>
        </p:nvSpPr>
        <p:spPr bwMode="auto">
          <a:xfrm>
            <a:off x="1163638" y="2403475"/>
            <a:ext cx="69850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5"/>
                </a:lnTo>
                <a:lnTo>
                  <a:pt x="51" y="6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7"/>
                </a:lnTo>
                <a:lnTo>
                  <a:pt x="30" y="49"/>
                </a:lnTo>
                <a:lnTo>
                  <a:pt x="24" y="47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4" y="11"/>
                </a:lnTo>
                <a:lnTo>
                  <a:pt x="9" y="6"/>
                </a:lnTo>
                <a:lnTo>
                  <a:pt x="13" y="5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82" name="Freeform 894"/>
          <p:cNvSpPr>
            <a:spLocks/>
          </p:cNvSpPr>
          <p:nvPr/>
        </p:nvSpPr>
        <p:spPr bwMode="auto">
          <a:xfrm>
            <a:off x="1185863" y="2463800"/>
            <a:ext cx="66675" cy="49213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2147483647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2147483647 w 60"/>
              <a:gd name="T47" fmla="*/ 2147483647 h 48"/>
              <a:gd name="T48" fmla="*/ 0 w 60"/>
              <a:gd name="T49" fmla="*/ 2147483647 h 48"/>
              <a:gd name="T50" fmla="*/ 2147483647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2147483647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7" y="1"/>
                </a:lnTo>
                <a:lnTo>
                  <a:pt x="43" y="3"/>
                </a:lnTo>
                <a:lnTo>
                  <a:pt x="47" y="4"/>
                </a:lnTo>
                <a:lnTo>
                  <a:pt x="52" y="7"/>
                </a:lnTo>
                <a:lnTo>
                  <a:pt x="56" y="11"/>
                </a:lnTo>
                <a:lnTo>
                  <a:pt x="59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9" y="34"/>
                </a:lnTo>
                <a:lnTo>
                  <a:pt x="56" y="39"/>
                </a:lnTo>
                <a:lnTo>
                  <a:pt x="52" y="42"/>
                </a:lnTo>
                <a:lnTo>
                  <a:pt x="47" y="45"/>
                </a:lnTo>
                <a:lnTo>
                  <a:pt x="43" y="47"/>
                </a:lnTo>
                <a:lnTo>
                  <a:pt x="37" y="48"/>
                </a:lnTo>
                <a:lnTo>
                  <a:pt x="30" y="48"/>
                </a:lnTo>
                <a:lnTo>
                  <a:pt x="25" y="48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6" y="39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4"/>
                </a:lnTo>
                <a:lnTo>
                  <a:pt x="19" y="3"/>
                </a:lnTo>
                <a:lnTo>
                  <a:pt x="25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83" name="Freeform 895"/>
          <p:cNvSpPr>
            <a:spLocks/>
          </p:cNvSpPr>
          <p:nvPr/>
        </p:nvSpPr>
        <p:spPr bwMode="auto">
          <a:xfrm>
            <a:off x="1185863" y="2463800"/>
            <a:ext cx="66675" cy="49213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2147483647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2147483647 w 60"/>
              <a:gd name="T47" fmla="*/ 2147483647 h 48"/>
              <a:gd name="T48" fmla="*/ 0 w 60"/>
              <a:gd name="T49" fmla="*/ 2147483647 h 48"/>
              <a:gd name="T50" fmla="*/ 2147483647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2147483647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7" y="1"/>
                </a:lnTo>
                <a:lnTo>
                  <a:pt x="43" y="3"/>
                </a:lnTo>
                <a:lnTo>
                  <a:pt x="47" y="4"/>
                </a:lnTo>
                <a:lnTo>
                  <a:pt x="52" y="7"/>
                </a:lnTo>
                <a:lnTo>
                  <a:pt x="56" y="11"/>
                </a:lnTo>
                <a:lnTo>
                  <a:pt x="59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9" y="34"/>
                </a:lnTo>
                <a:lnTo>
                  <a:pt x="56" y="39"/>
                </a:lnTo>
                <a:lnTo>
                  <a:pt x="52" y="42"/>
                </a:lnTo>
                <a:lnTo>
                  <a:pt x="47" y="45"/>
                </a:lnTo>
                <a:lnTo>
                  <a:pt x="43" y="47"/>
                </a:lnTo>
                <a:lnTo>
                  <a:pt x="37" y="48"/>
                </a:lnTo>
                <a:lnTo>
                  <a:pt x="30" y="48"/>
                </a:lnTo>
                <a:lnTo>
                  <a:pt x="25" y="48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6" y="39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4"/>
                </a:lnTo>
                <a:lnTo>
                  <a:pt x="19" y="3"/>
                </a:lnTo>
                <a:lnTo>
                  <a:pt x="25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84" name="Freeform 896"/>
          <p:cNvSpPr>
            <a:spLocks/>
          </p:cNvSpPr>
          <p:nvPr/>
        </p:nvSpPr>
        <p:spPr bwMode="auto">
          <a:xfrm>
            <a:off x="1223963" y="2506663"/>
            <a:ext cx="65087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2147483647 w 60"/>
              <a:gd name="T47" fmla="*/ 2147483647 h 49"/>
              <a:gd name="T48" fmla="*/ 0 w 60"/>
              <a:gd name="T49" fmla="*/ 2147483647 h 49"/>
              <a:gd name="T50" fmla="*/ 2147483647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2"/>
                </a:lnTo>
                <a:lnTo>
                  <a:pt x="43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6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6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21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3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85" name="Freeform 897"/>
          <p:cNvSpPr>
            <a:spLocks/>
          </p:cNvSpPr>
          <p:nvPr/>
        </p:nvSpPr>
        <p:spPr bwMode="auto">
          <a:xfrm>
            <a:off x="1223963" y="2506663"/>
            <a:ext cx="65087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2147483647 w 60"/>
              <a:gd name="T47" fmla="*/ 2147483647 h 49"/>
              <a:gd name="T48" fmla="*/ 0 w 60"/>
              <a:gd name="T49" fmla="*/ 2147483647 h 49"/>
              <a:gd name="T50" fmla="*/ 2147483647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2"/>
                </a:lnTo>
                <a:lnTo>
                  <a:pt x="43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6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6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21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3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86" name="Freeform 898"/>
          <p:cNvSpPr>
            <a:spLocks/>
          </p:cNvSpPr>
          <p:nvPr/>
        </p:nvSpPr>
        <p:spPr bwMode="auto">
          <a:xfrm>
            <a:off x="1389063" y="2525713"/>
            <a:ext cx="66675" cy="50800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4" y="11"/>
                </a:lnTo>
                <a:lnTo>
                  <a:pt x="56" y="14"/>
                </a:lnTo>
                <a:lnTo>
                  <a:pt x="59" y="19"/>
                </a:lnTo>
                <a:lnTo>
                  <a:pt x="59" y="24"/>
                </a:lnTo>
                <a:lnTo>
                  <a:pt x="59" y="28"/>
                </a:lnTo>
                <a:lnTo>
                  <a:pt x="56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87" name="Freeform 899"/>
          <p:cNvSpPr>
            <a:spLocks/>
          </p:cNvSpPr>
          <p:nvPr/>
        </p:nvSpPr>
        <p:spPr bwMode="auto">
          <a:xfrm>
            <a:off x="1389063" y="2525713"/>
            <a:ext cx="66675" cy="50800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4" y="11"/>
                </a:lnTo>
                <a:lnTo>
                  <a:pt x="56" y="14"/>
                </a:lnTo>
                <a:lnTo>
                  <a:pt x="59" y="19"/>
                </a:lnTo>
                <a:lnTo>
                  <a:pt x="59" y="24"/>
                </a:lnTo>
                <a:lnTo>
                  <a:pt x="59" y="28"/>
                </a:lnTo>
                <a:lnTo>
                  <a:pt x="56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88" name="Freeform 900"/>
          <p:cNvSpPr>
            <a:spLocks/>
          </p:cNvSpPr>
          <p:nvPr/>
        </p:nvSpPr>
        <p:spPr bwMode="auto">
          <a:xfrm>
            <a:off x="1443038" y="2497138"/>
            <a:ext cx="69850" cy="46037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6"/>
                </a:lnTo>
                <a:lnTo>
                  <a:pt x="55" y="10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0" y="47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0"/>
                </a:lnTo>
                <a:lnTo>
                  <a:pt x="8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89" name="Freeform 901"/>
          <p:cNvSpPr>
            <a:spLocks/>
          </p:cNvSpPr>
          <p:nvPr/>
        </p:nvSpPr>
        <p:spPr bwMode="auto">
          <a:xfrm>
            <a:off x="1443038" y="2497138"/>
            <a:ext cx="69850" cy="46037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1" y="6"/>
                </a:lnTo>
                <a:lnTo>
                  <a:pt x="55" y="10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0" y="47"/>
                </a:lnTo>
                <a:lnTo>
                  <a:pt x="24" y="47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0"/>
                </a:lnTo>
                <a:lnTo>
                  <a:pt x="8" y="6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90" name="Freeform 902"/>
          <p:cNvSpPr>
            <a:spLocks/>
          </p:cNvSpPr>
          <p:nvPr/>
        </p:nvSpPr>
        <p:spPr bwMode="auto">
          <a:xfrm>
            <a:off x="1473200" y="2179638"/>
            <a:ext cx="71438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7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7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91" name="Freeform 903"/>
          <p:cNvSpPr>
            <a:spLocks/>
          </p:cNvSpPr>
          <p:nvPr/>
        </p:nvSpPr>
        <p:spPr bwMode="auto">
          <a:xfrm>
            <a:off x="1473200" y="2179638"/>
            <a:ext cx="71438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7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7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92" name="Freeform 904"/>
          <p:cNvSpPr>
            <a:spLocks/>
          </p:cNvSpPr>
          <p:nvPr/>
        </p:nvSpPr>
        <p:spPr bwMode="auto">
          <a:xfrm>
            <a:off x="1501775" y="2232025"/>
            <a:ext cx="63500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1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6" y="16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6" y="34"/>
                </a:lnTo>
                <a:lnTo>
                  <a:pt x="54" y="38"/>
                </a:lnTo>
                <a:lnTo>
                  <a:pt x="51" y="42"/>
                </a:lnTo>
                <a:lnTo>
                  <a:pt x="47" y="46"/>
                </a:lnTo>
                <a:lnTo>
                  <a:pt x="41" y="47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6"/>
                </a:lnTo>
                <a:lnTo>
                  <a:pt x="8" y="42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2" y="5"/>
                </a:lnTo>
                <a:lnTo>
                  <a:pt x="18" y="3"/>
                </a:lnTo>
                <a:lnTo>
                  <a:pt x="24" y="1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93" name="Freeform 905"/>
          <p:cNvSpPr>
            <a:spLocks/>
          </p:cNvSpPr>
          <p:nvPr/>
        </p:nvSpPr>
        <p:spPr bwMode="auto">
          <a:xfrm>
            <a:off x="1501775" y="2232025"/>
            <a:ext cx="63500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1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6" y="16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6" y="34"/>
                </a:lnTo>
                <a:lnTo>
                  <a:pt x="54" y="38"/>
                </a:lnTo>
                <a:lnTo>
                  <a:pt x="51" y="42"/>
                </a:lnTo>
                <a:lnTo>
                  <a:pt x="47" y="46"/>
                </a:lnTo>
                <a:lnTo>
                  <a:pt x="41" y="47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2" y="46"/>
                </a:lnTo>
                <a:lnTo>
                  <a:pt x="8" y="42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2" y="5"/>
                </a:lnTo>
                <a:lnTo>
                  <a:pt x="18" y="3"/>
                </a:lnTo>
                <a:lnTo>
                  <a:pt x="24" y="1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94" name="Freeform 906"/>
          <p:cNvSpPr>
            <a:spLocks/>
          </p:cNvSpPr>
          <p:nvPr/>
        </p:nvSpPr>
        <p:spPr bwMode="auto">
          <a:xfrm>
            <a:off x="1335088" y="2540000"/>
            <a:ext cx="66675" cy="4603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2147483647 w 60"/>
              <a:gd name="T47" fmla="*/ 2147483647 h 49"/>
              <a:gd name="T48" fmla="*/ 0 w 60"/>
              <a:gd name="T49" fmla="*/ 2147483647 h 49"/>
              <a:gd name="T50" fmla="*/ 2147483647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2"/>
                </a:lnTo>
                <a:lnTo>
                  <a:pt x="43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40"/>
                </a:lnTo>
                <a:lnTo>
                  <a:pt x="51" y="43"/>
                </a:lnTo>
                <a:lnTo>
                  <a:pt x="47" y="46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6"/>
                </a:lnTo>
                <a:lnTo>
                  <a:pt x="9" y="43"/>
                </a:lnTo>
                <a:lnTo>
                  <a:pt x="6" y="40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21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8" y="3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95" name="Freeform 907"/>
          <p:cNvSpPr>
            <a:spLocks/>
          </p:cNvSpPr>
          <p:nvPr/>
        </p:nvSpPr>
        <p:spPr bwMode="auto">
          <a:xfrm>
            <a:off x="1335088" y="2540000"/>
            <a:ext cx="66675" cy="4603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2147483647 w 60"/>
              <a:gd name="T47" fmla="*/ 2147483647 h 49"/>
              <a:gd name="T48" fmla="*/ 0 w 60"/>
              <a:gd name="T49" fmla="*/ 2147483647 h 49"/>
              <a:gd name="T50" fmla="*/ 2147483647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2"/>
                </a:lnTo>
                <a:lnTo>
                  <a:pt x="43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40"/>
                </a:lnTo>
                <a:lnTo>
                  <a:pt x="51" y="43"/>
                </a:lnTo>
                <a:lnTo>
                  <a:pt x="47" y="46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6"/>
                </a:lnTo>
                <a:lnTo>
                  <a:pt x="9" y="43"/>
                </a:lnTo>
                <a:lnTo>
                  <a:pt x="6" y="40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21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8" y="3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96" name="Freeform 908"/>
          <p:cNvSpPr>
            <a:spLocks/>
          </p:cNvSpPr>
          <p:nvPr/>
        </p:nvSpPr>
        <p:spPr bwMode="auto">
          <a:xfrm>
            <a:off x="1265238" y="2543175"/>
            <a:ext cx="69850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2" y="4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9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1" y="43"/>
                </a:lnTo>
                <a:lnTo>
                  <a:pt x="47" y="46"/>
                </a:lnTo>
                <a:lnTo>
                  <a:pt x="42" y="48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8"/>
                </a:lnTo>
                <a:lnTo>
                  <a:pt x="13" y="46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4"/>
                </a:lnTo>
                <a:lnTo>
                  <a:pt x="25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97" name="Freeform 909"/>
          <p:cNvSpPr>
            <a:spLocks/>
          </p:cNvSpPr>
          <p:nvPr/>
        </p:nvSpPr>
        <p:spPr bwMode="auto">
          <a:xfrm>
            <a:off x="1265238" y="2543175"/>
            <a:ext cx="69850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2"/>
                </a:lnTo>
                <a:lnTo>
                  <a:pt x="42" y="4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9" y="16"/>
                </a:lnTo>
                <a:lnTo>
                  <a:pt x="60" y="21"/>
                </a:lnTo>
                <a:lnTo>
                  <a:pt x="60" y="26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1" y="43"/>
                </a:lnTo>
                <a:lnTo>
                  <a:pt x="47" y="46"/>
                </a:lnTo>
                <a:lnTo>
                  <a:pt x="42" y="48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8"/>
                </a:lnTo>
                <a:lnTo>
                  <a:pt x="13" y="46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21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4"/>
                </a:lnTo>
                <a:lnTo>
                  <a:pt x="25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98" name="Freeform 910"/>
          <p:cNvSpPr>
            <a:spLocks/>
          </p:cNvSpPr>
          <p:nvPr/>
        </p:nvSpPr>
        <p:spPr bwMode="auto">
          <a:xfrm>
            <a:off x="4002088" y="1984375"/>
            <a:ext cx="63500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6"/>
                </a:lnTo>
                <a:lnTo>
                  <a:pt x="35" y="47"/>
                </a:lnTo>
                <a:lnTo>
                  <a:pt x="29" y="49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2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4" y="11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199" name="Freeform 911"/>
          <p:cNvSpPr>
            <a:spLocks/>
          </p:cNvSpPr>
          <p:nvPr/>
        </p:nvSpPr>
        <p:spPr bwMode="auto">
          <a:xfrm>
            <a:off x="4002088" y="1984375"/>
            <a:ext cx="63500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4"/>
                </a:lnTo>
                <a:lnTo>
                  <a:pt x="41" y="46"/>
                </a:lnTo>
                <a:lnTo>
                  <a:pt x="35" y="47"/>
                </a:lnTo>
                <a:lnTo>
                  <a:pt x="29" y="49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2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4" y="11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00" name="Freeform 912"/>
          <p:cNvSpPr>
            <a:spLocks/>
          </p:cNvSpPr>
          <p:nvPr/>
        </p:nvSpPr>
        <p:spPr bwMode="auto">
          <a:xfrm>
            <a:off x="4019550" y="2039938"/>
            <a:ext cx="65088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1"/>
                </a:lnTo>
                <a:lnTo>
                  <a:pt x="43" y="1"/>
                </a:lnTo>
                <a:lnTo>
                  <a:pt x="47" y="4"/>
                </a:lnTo>
                <a:lnTo>
                  <a:pt x="53" y="7"/>
                </a:lnTo>
                <a:lnTo>
                  <a:pt x="56" y="11"/>
                </a:lnTo>
                <a:lnTo>
                  <a:pt x="58" y="15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4"/>
                </a:lnTo>
                <a:lnTo>
                  <a:pt x="56" y="37"/>
                </a:lnTo>
                <a:lnTo>
                  <a:pt x="53" y="42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9" y="47"/>
                </a:lnTo>
                <a:lnTo>
                  <a:pt x="14" y="44"/>
                </a:lnTo>
                <a:lnTo>
                  <a:pt x="10" y="42"/>
                </a:lnTo>
                <a:lnTo>
                  <a:pt x="6" y="37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4" y="4"/>
                </a:lnTo>
                <a:lnTo>
                  <a:pt x="19" y="1"/>
                </a:lnTo>
                <a:lnTo>
                  <a:pt x="24" y="1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01" name="Freeform 913"/>
          <p:cNvSpPr>
            <a:spLocks/>
          </p:cNvSpPr>
          <p:nvPr/>
        </p:nvSpPr>
        <p:spPr bwMode="auto">
          <a:xfrm>
            <a:off x="4019550" y="2039938"/>
            <a:ext cx="65088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1"/>
                </a:lnTo>
                <a:lnTo>
                  <a:pt x="43" y="1"/>
                </a:lnTo>
                <a:lnTo>
                  <a:pt x="47" y="4"/>
                </a:lnTo>
                <a:lnTo>
                  <a:pt x="53" y="7"/>
                </a:lnTo>
                <a:lnTo>
                  <a:pt x="56" y="11"/>
                </a:lnTo>
                <a:lnTo>
                  <a:pt x="58" y="15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4"/>
                </a:lnTo>
                <a:lnTo>
                  <a:pt x="56" y="37"/>
                </a:lnTo>
                <a:lnTo>
                  <a:pt x="53" y="42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9" y="47"/>
                </a:lnTo>
                <a:lnTo>
                  <a:pt x="14" y="44"/>
                </a:lnTo>
                <a:lnTo>
                  <a:pt x="10" y="42"/>
                </a:lnTo>
                <a:lnTo>
                  <a:pt x="6" y="37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4" y="4"/>
                </a:lnTo>
                <a:lnTo>
                  <a:pt x="19" y="1"/>
                </a:lnTo>
                <a:lnTo>
                  <a:pt x="24" y="1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02" name="Freeform 914"/>
          <p:cNvSpPr>
            <a:spLocks/>
          </p:cNvSpPr>
          <p:nvPr/>
        </p:nvSpPr>
        <p:spPr bwMode="auto">
          <a:xfrm>
            <a:off x="4019550" y="2100263"/>
            <a:ext cx="65088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3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1" y="49"/>
                </a:lnTo>
                <a:lnTo>
                  <a:pt x="24" y="47"/>
                </a:lnTo>
                <a:lnTo>
                  <a:pt x="19" y="46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3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3"/>
                </a:lnTo>
                <a:lnTo>
                  <a:pt x="19" y="1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03" name="Freeform 915"/>
          <p:cNvSpPr>
            <a:spLocks/>
          </p:cNvSpPr>
          <p:nvPr/>
        </p:nvSpPr>
        <p:spPr bwMode="auto">
          <a:xfrm>
            <a:off x="4019550" y="2100263"/>
            <a:ext cx="65088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3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1" y="49"/>
                </a:lnTo>
                <a:lnTo>
                  <a:pt x="24" y="47"/>
                </a:lnTo>
                <a:lnTo>
                  <a:pt x="19" y="46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3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3"/>
                </a:lnTo>
                <a:lnTo>
                  <a:pt x="19" y="1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04" name="Freeform 916"/>
          <p:cNvSpPr>
            <a:spLocks/>
          </p:cNvSpPr>
          <p:nvPr/>
        </p:nvSpPr>
        <p:spPr bwMode="auto">
          <a:xfrm>
            <a:off x="3829050" y="2238375"/>
            <a:ext cx="68263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9" y="5"/>
                </a:lnTo>
                <a:lnTo>
                  <a:pt x="53" y="8"/>
                </a:lnTo>
                <a:lnTo>
                  <a:pt x="56" y="11"/>
                </a:lnTo>
                <a:lnTo>
                  <a:pt x="59" y="16"/>
                </a:lnTo>
                <a:lnTo>
                  <a:pt x="60" y="19"/>
                </a:lnTo>
                <a:lnTo>
                  <a:pt x="61" y="26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3" y="41"/>
                </a:lnTo>
                <a:lnTo>
                  <a:pt x="49" y="45"/>
                </a:lnTo>
                <a:lnTo>
                  <a:pt x="43" y="48"/>
                </a:lnTo>
                <a:lnTo>
                  <a:pt x="37" y="49"/>
                </a:lnTo>
                <a:lnTo>
                  <a:pt x="32" y="49"/>
                </a:lnTo>
                <a:lnTo>
                  <a:pt x="24" y="49"/>
                </a:lnTo>
                <a:lnTo>
                  <a:pt x="19" y="48"/>
                </a:lnTo>
                <a:lnTo>
                  <a:pt x="15" y="45"/>
                </a:lnTo>
                <a:lnTo>
                  <a:pt x="10" y="41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6"/>
                </a:lnTo>
                <a:lnTo>
                  <a:pt x="2" y="19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2"/>
                </a:lnTo>
                <a:lnTo>
                  <a:pt x="24" y="0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05" name="Freeform 917"/>
          <p:cNvSpPr>
            <a:spLocks/>
          </p:cNvSpPr>
          <p:nvPr/>
        </p:nvSpPr>
        <p:spPr bwMode="auto">
          <a:xfrm>
            <a:off x="3829050" y="2238375"/>
            <a:ext cx="68263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0"/>
                </a:lnTo>
                <a:lnTo>
                  <a:pt x="43" y="2"/>
                </a:lnTo>
                <a:lnTo>
                  <a:pt x="49" y="5"/>
                </a:lnTo>
                <a:lnTo>
                  <a:pt x="53" y="8"/>
                </a:lnTo>
                <a:lnTo>
                  <a:pt x="56" y="11"/>
                </a:lnTo>
                <a:lnTo>
                  <a:pt x="59" y="16"/>
                </a:lnTo>
                <a:lnTo>
                  <a:pt x="60" y="19"/>
                </a:lnTo>
                <a:lnTo>
                  <a:pt x="61" y="26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3" y="41"/>
                </a:lnTo>
                <a:lnTo>
                  <a:pt x="49" y="45"/>
                </a:lnTo>
                <a:lnTo>
                  <a:pt x="43" y="48"/>
                </a:lnTo>
                <a:lnTo>
                  <a:pt x="37" y="49"/>
                </a:lnTo>
                <a:lnTo>
                  <a:pt x="32" y="49"/>
                </a:lnTo>
                <a:lnTo>
                  <a:pt x="24" y="49"/>
                </a:lnTo>
                <a:lnTo>
                  <a:pt x="19" y="48"/>
                </a:lnTo>
                <a:lnTo>
                  <a:pt x="15" y="45"/>
                </a:lnTo>
                <a:lnTo>
                  <a:pt x="10" y="41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6"/>
                </a:lnTo>
                <a:lnTo>
                  <a:pt x="2" y="19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2"/>
                </a:lnTo>
                <a:lnTo>
                  <a:pt x="24" y="0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06" name="Freeform 918"/>
          <p:cNvSpPr>
            <a:spLocks/>
          </p:cNvSpPr>
          <p:nvPr/>
        </p:nvSpPr>
        <p:spPr bwMode="auto">
          <a:xfrm>
            <a:off x="3892550" y="2219325"/>
            <a:ext cx="61913" cy="46038"/>
          </a:xfrm>
          <a:custGeom>
            <a:avLst/>
            <a:gdLst>
              <a:gd name="T0" fmla="*/ 2147483647 w 59"/>
              <a:gd name="T1" fmla="*/ 0 h 47"/>
              <a:gd name="T2" fmla="*/ 2147483647 w 59"/>
              <a:gd name="T3" fmla="*/ 0 h 47"/>
              <a:gd name="T4" fmla="*/ 2147483647 w 59"/>
              <a:gd name="T5" fmla="*/ 2147483647 h 47"/>
              <a:gd name="T6" fmla="*/ 2147483647 w 59"/>
              <a:gd name="T7" fmla="*/ 2147483647 h 47"/>
              <a:gd name="T8" fmla="*/ 2147483647 w 59"/>
              <a:gd name="T9" fmla="*/ 2147483647 h 47"/>
              <a:gd name="T10" fmla="*/ 2147483647 w 59"/>
              <a:gd name="T11" fmla="*/ 2147483647 h 47"/>
              <a:gd name="T12" fmla="*/ 2147483647 w 59"/>
              <a:gd name="T13" fmla="*/ 2147483647 h 47"/>
              <a:gd name="T14" fmla="*/ 2147483647 w 59"/>
              <a:gd name="T15" fmla="*/ 2147483647 h 47"/>
              <a:gd name="T16" fmla="*/ 2147483647 w 59"/>
              <a:gd name="T17" fmla="*/ 2147483647 h 47"/>
              <a:gd name="T18" fmla="*/ 2147483647 w 59"/>
              <a:gd name="T19" fmla="*/ 2147483647 h 47"/>
              <a:gd name="T20" fmla="*/ 2147483647 w 59"/>
              <a:gd name="T21" fmla="*/ 2147483647 h 47"/>
              <a:gd name="T22" fmla="*/ 2147483647 w 59"/>
              <a:gd name="T23" fmla="*/ 2147483647 h 47"/>
              <a:gd name="T24" fmla="*/ 2147483647 w 59"/>
              <a:gd name="T25" fmla="*/ 2147483647 h 47"/>
              <a:gd name="T26" fmla="*/ 2147483647 w 59"/>
              <a:gd name="T27" fmla="*/ 2147483647 h 47"/>
              <a:gd name="T28" fmla="*/ 2147483647 w 59"/>
              <a:gd name="T29" fmla="*/ 2147483647 h 47"/>
              <a:gd name="T30" fmla="*/ 2147483647 w 59"/>
              <a:gd name="T31" fmla="*/ 2147483647 h 47"/>
              <a:gd name="T32" fmla="*/ 2147483647 w 59"/>
              <a:gd name="T33" fmla="*/ 2147483647 h 47"/>
              <a:gd name="T34" fmla="*/ 2147483647 w 59"/>
              <a:gd name="T35" fmla="*/ 2147483647 h 47"/>
              <a:gd name="T36" fmla="*/ 2147483647 w 59"/>
              <a:gd name="T37" fmla="*/ 2147483647 h 47"/>
              <a:gd name="T38" fmla="*/ 2147483647 w 59"/>
              <a:gd name="T39" fmla="*/ 2147483647 h 47"/>
              <a:gd name="T40" fmla="*/ 2147483647 w 59"/>
              <a:gd name="T41" fmla="*/ 2147483647 h 47"/>
              <a:gd name="T42" fmla="*/ 2147483647 w 59"/>
              <a:gd name="T43" fmla="*/ 2147483647 h 47"/>
              <a:gd name="T44" fmla="*/ 2147483647 w 59"/>
              <a:gd name="T45" fmla="*/ 2147483647 h 47"/>
              <a:gd name="T46" fmla="*/ 0 w 59"/>
              <a:gd name="T47" fmla="*/ 2147483647 h 47"/>
              <a:gd name="T48" fmla="*/ 0 w 59"/>
              <a:gd name="T49" fmla="*/ 2147483647 h 47"/>
              <a:gd name="T50" fmla="*/ 0 w 59"/>
              <a:gd name="T51" fmla="*/ 2147483647 h 47"/>
              <a:gd name="T52" fmla="*/ 2147483647 w 59"/>
              <a:gd name="T53" fmla="*/ 2147483647 h 47"/>
              <a:gd name="T54" fmla="*/ 2147483647 w 59"/>
              <a:gd name="T55" fmla="*/ 2147483647 h 47"/>
              <a:gd name="T56" fmla="*/ 2147483647 w 59"/>
              <a:gd name="T57" fmla="*/ 2147483647 h 47"/>
              <a:gd name="T58" fmla="*/ 2147483647 w 59"/>
              <a:gd name="T59" fmla="*/ 2147483647 h 47"/>
              <a:gd name="T60" fmla="*/ 2147483647 w 59"/>
              <a:gd name="T61" fmla="*/ 2147483647 h 47"/>
              <a:gd name="T62" fmla="*/ 2147483647 w 59"/>
              <a:gd name="T63" fmla="*/ 0 h 47"/>
              <a:gd name="T64" fmla="*/ 2147483647 w 59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7"/>
              <a:gd name="T101" fmla="*/ 59 w 59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7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29" y="47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9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07" name="Freeform 919"/>
          <p:cNvSpPr>
            <a:spLocks/>
          </p:cNvSpPr>
          <p:nvPr/>
        </p:nvSpPr>
        <p:spPr bwMode="auto">
          <a:xfrm>
            <a:off x="3892550" y="2219325"/>
            <a:ext cx="61913" cy="46038"/>
          </a:xfrm>
          <a:custGeom>
            <a:avLst/>
            <a:gdLst>
              <a:gd name="T0" fmla="*/ 2147483647 w 59"/>
              <a:gd name="T1" fmla="*/ 0 h 47"/>
              <a:gd name="T2" fmla="*/ 2147483647 w 59"/>
              <a:gd name="T3" fmla="*/ 0 h 47"/>
              <a:gd name="T4" fmla="*/ 2147483647 w 59"/>
              <a:gd name="T5" fmla="*/ 2147483647 h 47"/>
              <a:gd name="T6" fmla="*/ 2147483647 w 59"/>
              <a:gd name="T7" fmla="*/ 2147483647 h 47"/>
              <a:gd name="T8" fmla="*/ 2147483647 w 59"/>
              <a:gd name="T9" fmla="*/ 2147483647 h 47"/>
              <a:gd name="T10" fmla="*/ 2147483647 w 59"/>
              <a:gd name="T11" fmla="*/ 2147483647 h 47"/>
              <a:gd name="T12" fmla="*/ 2147483647 w 59"/>
              <a:gd name="T13" fmla="*/ 2147483647 h 47"/>
              <a:gd name="T14" fmla="*/ 2147483647 w 59"/>
              <a:gd name="T15" fmla="*/ 2147483647 h 47"/>
              <a:gd name="T16" fmla="*/ 2147483647 w 59"/>
              <a:gd name="T17" fmla="*/ 2147483647 h 47"/>
              <a:gd name="T18" fmla="*/ 2147483647 w 59"/>
              <a:gd name="T19" fmla="*/ 2147483647 h 47"/>
              <a:gd name="T20" fmla="*/ 2147483647 w 59"/>
              <a:gd name="T21" fmla="*/ 2147483647 h 47"/>
              <a:gd name="T22" fmla="*/ 2147483647 w 59"/>
              <a:gd name="T23" fmla="*/ 2147483647 h 47"/>
              <a:gd name="T24" fmla="*/ 2147483647 w 59"/>
              <a:gd name="T25" fmla="*/ 2147483647 h 47"/>
              <a:gd name="T26" fmla="*/ 2147483647 w 59"/>
              <a:gd name="T27" fmla="*/ 2147483647 h 47"/>
              <a:gd name="T28" fmla="*/ 2147483647 w 59"/>
              <a:gd name="T29" fmla="*/ 2147483647 h 47"/>
              <a:gd name="T30" fmla="*/ 2147483647 w 59"/>
              <a:gd name="T31" fmla="*/ 2147483647 h 47"/>
              <a:gd name="T32" fmla="*/ 2147483647 w 59"/>
              <a:gd name="T33" fmla="*/ 2147483647 h 47"/>
              <a:gd name="T34" fmla="*/ 2147483647 w 59"/>
              <a:gd name="T35" fmla="*/ 2147483647 h 47"/>
              <a:gd name="T36" fmla="*/ 2147483647 w 59"/>
              <a:gd name="T37" fmla="*/ 2147483647 h 47"/>
              <a:gd name="T38" fmla="*/ 2147483647 w 59"/>
              <a:gd name="T39" fmla="*/ 2147483647 h 47"/>
              <a:gd name="T40" fmla="*/ 2147483647 w 59"/>
              <a:gd name="T41" fmla="*/ 2147483647 h 47"/>
              <a:gd name="T42" fmla="*/ 2147483647 w 59"/>
              <a:gd name="T43" fmla="*/ 2147483647 h 47"/>
              <a:gd name="T44" fmla="*/ 2147483647 w 59"/>
              <a:gd name="T45" fmla="*/ 2147483647 h 47"/>
              <a:gd name="T46" fmla="*/ 0 w 59"/>
              <a:gd name="T47" fmla="*/ 2147483647 h 47"/>
              <a:gd name="T48" fmla="*/ 0 w 59"/>
              <a:gd name="T49" fmla="*/ 2147483647 h 47"/>
              <a:gd name="T50" fmla="*/ 0 w 59"/>
              <a:gd name="T51" fmla="*/ 2147483647 h 47"/>
              <a:gd name="T52" fmla="*/ 2147483647 w 59"/>
              <a:gd name="T53" fmla="*/ 2147483647 h 47"/>
              <a:gd name="T54" fmla="*/ 2147483647 w 59"/>
              <a:gd name="T55" fmla="*/ 2147483647 h 47"/>
              <a:gd name="T56" fmla="*/ 2147483647 w 59"/>
              <a:gd name="T57" fmla="*/ 2147483647 h 47"/>
              <a:gd name="T58" fmla="*/ 2147483647 w 59"/>
              <a:gd name="T59" fmla="*/ 2147483647 h 47"/>
              <a:gd name="T60" fmla="*/ 2147483647 w 59"/>
              <a:gd name="T61" fmla="*/ 2147483647 h 47"/>
              <a:gd name="T62" fmla="*/ 2147483647 w 59"/>
              <a:gd name="T63" fmla="*/ 0 h 47"/>
              <a:gd name="T64" fmla="*/ 2147483647 w 59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7"/>
              <a:gd name="T101" fmla="*/ 59 w 59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7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7"/>
                </a:lnTo>
                <a:lnTo>
                  <a:pt x="29" y="47"/>
                </a:lnTo>
                <a:lnTo>
                  <a:pt x="24" y="47"/>
                </a:lnTo>
                <a:lnTo>
                  <a:pt x="18" y="46"/>
                </a:lnTo>
                <a:lnTo>
                  <a:pt x="12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9"/>
                </a:lnTo>
                <a:lnTo>
                  <a:pt x="8" y="6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08" name="Freeform 920"/>
          <p:cNvSpPr>
            <a:spLocks/>
          </p:cNvSpPr>
          <p:nvPr/>
        </p:nvSpPr>
        <p:spPr bwMode="auto">
          <a:xfrm>
            <a:off x="3951288" y="2185988"/>
            <a:ext cx="68262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7" y="2"/>
                </a:lnTo>
                <a:lnTo>
                  <a:pt x="42" y="4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61" y="26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6" y="46"/>
                </a:lnTo>
                <a:lnTo>
                  <a:pt x="42" y="48"/>
                </a:lnTo>
                <a:lnTo>
                  <a:pt x="37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4" y="46"/>
                </a:lnTo>
                <a:lnTo>
                  <a:pt x="8" y="43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6"/>
                </a:lnTo>
                <a:lnTo>
                  <a:pt x="1" y="21"/>
                </a:lnTo>
                <a:lnTo>
                  <a:pt x="2" y="16"/>
                </a:lnTo>
                <a:lnTo>
                  <a:pt x="5" y="11"/>
                </a:lnTo>
                <a:lnTo>
                  <a:pt x="8" y="8"/>
                </a:lnTo>
                <a:lnTo>
                  <a:pt x="14" y="5"/>
                </a:lnTo>
                <a:lnTo>
                  <a:pt x="18" y="4"/>
                </a:lnTo>
                <a:lnTo>
                  <a:pt x="24" y="2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09" name="Freeform 921"/>
          <p:cNvSpPr>
            <a:spLocks/>
          </p:cNvSpPr>
          <p:nvPr/>
        </p:nvSpPr>
        <p:spPr bwMode="auto">
          <a:xfrm>
            <a:off x="3951288" y="2185988"/>
            <a:ext cx="68262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7" y="2"/>
                </a:lnTo>
                <a:lnTo>
                  <a:pt x="42" y="4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61" y="26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6" y="46"/>
                </a:lnTo>
                <a:lnTo>
                  <a:pt x="42" y="48"/>
                </a:lnTo>
                <a:lnTo>
                  <a:pt x="37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4" y="46"/>
                </a:lnTo>
                <a:lnTo>
                  <a:pt x="8" y="43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6"/>
                </a:lnTo>
                <a:lnTo>
                  <a:pt x="1" y="21"/>
                </a:lnTo>
                <a:lnTo>
                  <a:pt x="2" y="16"/>
                </a:lnTo>
                <a:lnTo>
                  <a:pt x="5" y="11"/>
                </a:lnTo>
                <a:lnTo>
                  <a:pt x="8" y="8"/>
                </a:lnTo>
                <a:lnTo>
                  <a:pt x="14" y="5"/>
                </a:lnTo>
                <a:lnTo>
                  <a:pt x="18" y="4"/>
                </a:lnTo>
                <a:lnTo>
                  <a:pt x="24" y="2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10" name="Freeform 922"/>
          <p:cNvSpPr>
            <a:spLocks/>
          </p:cNvSpPr>
          <p:nvPr/>
        </p:nvSpPr>
        <p:spPr bwMode="auto">
          <a:xfrm>
            <a:off x="3994150" y="2146300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6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6"/>
                </a:lnTo>
                <a:lnTo>
                  <a:pt x="8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1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3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11" name="Freeform 923"/>
          <p:cNvSpPr>
            <a:spLocks/>
          </p:cNvSpPr>
          <p:nvPr/>
        </p:nvSpPr>
        <p:spPr bwMode="auto">
          <a:xfrm>
            <a:off x="3994150" y="2146300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5" y="2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6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6"/>
                </a:lnTo>
                <a:lnTo>
                  <a:pt x="8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1"/>
                </a:lnTo>
                <a:lnTo>
                  <a:pt x="3" y="16"/>
                </a:lnTo>
                <a:lnTo>
                  <a:pt x="6" y="11"/>
                </a:lnTo>
                <a:lnTo>
                  <a:pt x="8" y="8"/>
                </a:lnTo>
                <a:lnTo>
                  <a:pt x="13" y="5"/>
                </a:lnTo>
                <a:lnTo>
                  <a:pt x="18" y="3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12" name="Freeform 924"/>
          <p:cNvSpPr>
            <a:spLocks/>
          </p:cNvSpPr>
          <p:nvPr/>
        </p:nvSpPr>
        <p:spPr bwMode="auto">
          <a:xfrm>
            <a:off x="3203575" y="1887538"/>
            <a:ext cx="68263" cy="50800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3" y="6"/>
                </a:lnTo>
                <a:lnTo>
                  <a:pt x="56" y="10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8"/>
                </a:lnTo>
                <a:lnTo>
                  <a:pt x="58" y="33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1" y="49"/>
                </a:lnTo>
                <a:lnTo>
                  <a:pt x="24" y="47"/>
                </a:lnTo>
                <a:lnTo>
                  <a:pt x="19" y="46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0"/>
                </a:lnTo>
                <a:lnTo>
                  <a:pt x="10" y="6"/>
                </a:lnTo>
                <a:lnTo>
                  <a:pt x="14" y="3"/>
                </a:lnTo>
                <a:lnTo>
                  <a:pt x="19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13" name="Freeform 925"/>
          <p:cNvSpPr>
            <a:spLocks/>
          </p:cNvSpPr>
          <p:nvPr/>
        </p:nvSpPr>
        <p:spPr bwMode="auto">
          <a:xfrm>
            <a:off x="3200400" y="1887538"/>
            <a:ext cx="66675" cy="50800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3" y="6"/>
                </a:lnTo>
                <a:lnTo>
                  <a:pt x="56" y="10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8"/>
                </a:lnTo>
                <a:lnTo>
                  <a:pt x="58" y="33"/>
                </a:lnTo>
                <a:lnTo>
                  <a:pt x="56" y="38"/>
                </a:lnTo>
                <a:lnTo>
                  <a:pt x="53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1" y="49"/>
                </a:lnTo>
                <a:lnTo>
                  <a:pt x="24" y="47"/>
                </a:lnTo>
                <a:lnTo>
                  <a:pt x="19" y="46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0"/>
                </a:lnTo>
                <a:lnTo>
                  <a:pt x="10" y="6"/>
                </a:lnTo>
                <a:lnTo>
                  <a:pt x="14" y="3"/>
                </a:lnTo>
                <a:lnTo>
                  <a:pt x="19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14" name="Freeform 926"/>
          <p:cNvSpPr>
            <a:spLocks/>
          </p:cNvSpPr>
          <p:nvPr/>
        </p:nvSpPr>
        <p:spPr bwMode="auto">
          <a:xfrm>
            <a:off x="2795588" y="1798638"/>
            <a:ext cx="68262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2"/>
                </a:lnTo>
                <a:lnTo>
                  <a:pt x="43" y="3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9" y="16"/>
                </a:lnTo>
                <a:lnTo>
                  <a:pt x="60" y="21"/>
                </a:lnTo>
                <a:lnTo>
                  <a:pt x="61" y="25"/>
                </a:lnTo>
                <a:lnTo>
                  <a:pt x="60" y="30"/>
                </a:lnTo>
                <a:lnTo>
                  <a:pt x="59" y="35"/>
                </a:lnTo>
                <a:lnTo>
                  <a:pt x="56" y="40"/>
                </a:lnTo>
                <a:lnTo>
                  <a:pt x="53" y="43"/>
                </a:lnTo>
                <a:lnTo>
                  <a:pt x="47" y="46"/>
                </a:lnTo>
                <a:lnTo>
                  <a:pt x="43" y="48"/>
                </a:lnTo>
                <a:lnTo>
                  <a:pt x="37" y="49"/>
                </a:lnTo>
                <a:lnTo>
                  <a:pt x="32" y="49"/>
                </a:lnTo>
                <a:lnTo>
                  <a:pt x="25" y="49"/>
                </a:lnTo>
                <a:lnTo>
                  <a:pt x="19" y="48"/>
                </a:lnTo>
                <a:lnTo>
                  <a:pt x="15" y="46"/>
                </a:lnTo>
                <a:lnTo>
                  <a:pt x="10" y="43"/>
                </a:lnTo>
                <a:lnTo>
                  <a:pt x="6" y="40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1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3"/>
                </a:lnTo>
                <a:lnTo>
                  <a:pt x="25" y="2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15" name="Freeform 927"/>
          <p:cNvSpPr>
            <a:spLocks/>
          </p:cNvSpPr>
          <p:nvPr/>
        </p:nvSpPr>
        <p:spPr bwMode="auto">
          <a:xfrm>
            <a:off x="2795588" y="1798638"/>
            <a:ext cx="68262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2"/>
                </a:lnTo>
                <a:lnTo>
                  <a:pt x="43" y="3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9" y="16"/>
                </a:lnTo>
                <a:lnTo>
                  <a:pt x="60" y="21"/>
                </a:lnTo>
                <a:lnTo>
                  <a:pt x="61" y="25"/>
                </a:lnTo>
                <a:lnTo>
                  <a:pt x="60" y="30"/>
                </a:lnTo>
                <a:lnTo>
                  <a:pt x="59" y="35"/>
                </a:lnTo>
                <a:lnTo>
                  <a:pt x="56" y="40"/>
                </a:lnTo>
                <a:lnTo>
                  <a:pt x="53" y="43"/>
                </a:lnTo>
                <a:lnTo>
                  <a:pt x="47" y="46"/>
                </a:lnTo>
                <a:lnTo>
                  <a:pt x="43" y="48"/>
                </a:lnTo>
                <a:lnTo>
                  <a:pt x="37" y="49"/>
                </a:lnTo>
                <a:lnTo>
                  <a:pt x="32" y="49"/>
                </a:lnTo>
                <a:lnTo>
                  <a:pt x="25" y="49"/>
                </a:lnTo>
                <a:lnTo>
                  <a:pt x="19" y="48"/>
                </a:lnTo>
                <a:lnTo>
                  <a:pt x="15" y="46"/>
                </a:lnTo>
                <a:lnTo>
                  <a:pt x="10" y="43"/>
                </a:lnTo>
                <a:lnTo>
                  <a:pt x="6" y="40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1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3"/>
                </a:lnTo>
                <a:lnTo>
                  <a:pt x="25" y="2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16" name="Freeform 928"/>
          <p:cNvSpPr>
            <a:spLocks/>
          </p:cNvSpPr>
          <p:nvPr/>
        </p:nvSpPr>
        <p:spPr bwMode="auto">
          <a:xfrm>
            <a:off x="2887663" y="2470150"/>
            <a:ext cx="66675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5"/>
                </a:lnTo>
                <a:lnTo>
                  <a:pt x="59" y="19"/>
                </a:lnTo>
                <a:lnTo>
                  <a:pt x="59" y="24"/>
                </a:lnTo>
                <a:lnTo>
                  <a:pt x="59" y="30"/>
                </a:lnTo>
                <a:lnTo>
                  <a:pt x="58" y="34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5"/>
                </a:lnTo>
                <a:lnTo>
                  <a:pt x="8" y="41"/>
                </a:lnTo>
                <a:lnTo>
                  <a:pt x="5" y="38"/>
                </a:lnTo>
                <a:lnTo>
                  <a:pt x="3" y="34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5" y="11"/>
                </a:lnTo>
                <a:lnTo>
                  <a:pt x="8" y="8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17" name="Freeform 929"/>
          <p:cNvSpPr>
            <a:spLocks/>
          </p:cNvSpPr>
          <p:nvPr/>
        </p:nvSpPr>
        <p:spPr bwMode="auto">
          <a:xfrm>
            <a:off x="2887663" y="2470150"/>
            <a:ext cx="66675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5"/>
                </a:lnTo>
                <a:lnTo>
                  <a:pt x="59" y="19"/>
                </a:lnTo>
                <a:lnTo>
                  <a:pt x="59" y="24"/>
                </a:lnTo>
                <a:lnTo>
                  <a:pt x="59" y="30"/>
                </a:lnTo>
                <a:lnTo>
                  <a:pt x="58" y="34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3" y="45"/>
                </a:lnTo>
                <a:lnTo>
                  <a:pt x="8" y="41"/>
                </a:lnTo>
                <a:lnTo>
                  <a:pt x="5" y="38"/>
                </a:lnTo>
                <a:lnTo>
                  <a:pt x="3" y="34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3" y="15"/>
                </a:lnTo>
                <a:lnTo>
                  <a:pt x="5" y="11"/>
                </a:lnTo>
                <a:lnTo>
                  <a:pt x="8" y="8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18" name="Freeform 930"/>
          <p:cNvSpPr>
            <a:spLocks/>
          </p:cNvSpPr>
          <p:nvPr/>
        </p:nvSpPr>
        <p:spPr bwMode="auto">
          <a:xfrm>
            <a:off x="2962275" y="2463800"/>
            <a:ext cx="65088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1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19" name="Freeform 931"/>
          <p:cNvSpPr>
            <a:spLocks/>
          </p:cNvSpPr>
          <p:nvPr/>
        </p:nvSpPr>
        <p:spPr bwMode="auto">
          <a:xfrm>
            <a:off x="2962275" y="2463800"/>
            <a:ext cx="65088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0" y="25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1" y="43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1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20" name="Freeform 932"/>
          <p:cNvSpPr>
            <a:spLocks/>
          </p:cNvSpPr>
          <p:nvPr/>
        </p:nvSpPr>
        <p:spPr bwMode="auto">
          <a:xfrm>
            <a:off x="2820988" y="2476500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0" y="23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5"/>
                </a:lnTo>
                <a:lnTo>
                  <a:pt x="36" y="47"/>
                </a:lnTo>
                <a:lnTo>
                  <a:pt x="30" y="49"/>
                </a:lnTo>
                <a:lnTo>
                  <a:pt x="24" y="47"/>
                </a:lnTo>
                <a:lnTo>
                  <a:pt x="19" y="45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2" y="14"/>
                </a:lnTo>
                <a:lnTo>
                  <a:pt x="4" y="11"/>
                </a:lnTo>
                <a:lnTo>
                  <a:pt x="9" y="6"/>
                </a:lnTo>
                <a:lnTo>
                  <a:pt x="13" y="3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879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21" name="Freeform 933"/>
          <p:cNvSpPr>
            <a:spLocks/>
          </p:cNvSpPr>
          <p:nvPr/>
        </p:nvSpPr>
        <p:spPr bwMode="auto">
          <a:xfrm>
            <a:off x="2820988" y="2476500"/>
            <a:ext cx="66675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0" y="23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5"/>
                </a:lnTo>
                <a:lnTo>
                  <a:pt x="36" y="47"/>
                </a:lnTo>
                <a:lnTo>
                  <a:pt x="30" y="49"/>
                </a:lnTo>
                <a:lnTo>
                  <a:pt x="24" y="47"/>
                </a:lnTo>
                <a:lnTo>
                  <a:pt x="19" y="45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2" y="14"/>
                </a:lnTo>
                <a:lnTo>
                  <a:pt x="4" y="11"/>
                </a:lnTo>
                <a:lnTo>
                  <a:pt x="9" y="6"/>
                </a:lnTo>
                <a:lnTo>
                  <a:pt x="13" y="3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22" name="Freeform 934"/>
          <p:cNvSpPr>
            <a:spLocks/>
          </p:cNvSpPr>
          <p:nvPr/>
        </p:nvSpPr>
        <p:spPr bwMode="auto">
          <a:xfrm>
            <a:off x="2749550" y="2489200"/>
            <a:ext cx="63500" cy="50800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0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0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1" y="7"/>
                </a:lnTo>
                <a:lnTo>
                  <a:pt x="55" y="10"/>
                </a:lnTo>
                <a:lnTo>
                  <a:pt x="57" y="15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7" y="33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1" y="46"/>
                </a:lnTo>
                <a:lnTo>
                  <a:pt x="35" y="48"/>
                </a:lnTo>
                <a:lnTo>
                  <a:pt x="30" y="48"/>
                </a:lnTo>
                <a:lnTo>
                  <a:pt x="24" y="48"/>
                </a:lnTo>
                <a:lnTo>
                  <a:pt x="18" y="46"/>
                </a:lnTo>
                <a:lnTo>
                  <a:pt x="13" y="45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0"/>
                </a:lnTo>
                <a:lnTo>
                  <a:pt x="8" y="7"/>
                </a:lnTo>
                <a:lnTo>
                  <a:pt x="13" y="4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23" name="Freeform 935"/>
          <p:cNvSpPr>
            <a:spLocks/>
          </p:cNvSpPr>
          <p:nvPr/>
        </p:nvSpPr>
        <p:spPr bwMode="auto">
          <a:xfrm>
            <a:off x="2749550" y="2489200"/>
            <a:ext cx="63500" cy="50800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0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0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4"/>
                </a:lnTo>
                <a:lnTo>
                  <a:pt x="51" y="7"/>
                </a:lnTo>
                <a:lnTo>
                  <a:pt x="55" y="10"/>
                </a:lnTo>
                <a:lnTo>
                  <a:pt x="57" y="15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7" y="33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1" y="46"/>
                </a:lnTo>
                <a:lnTo>
                  <a:pt x="35" y="48"/>
                </a:lnTo>
                <a:lnTo>
                  <a:pt x="30" y="48"/>
                </a:lnTo>
                <a:lnTo>
                  <a:pt x="24" y="48"/>
                </a:lnTo>
                <a:lnTo>
                  <a:pt x="18" y="46"/>
                </a:lnTo>
                <a:lnTo>
                  <a:pt x="13" y="45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0"/>
                </a:lnTo>
                <a:lnTo>
                  <a:pt x="8" y="7"/>
                </a:lnTo>
                <a:lnTo>
                  <a:pt x="13" y="4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24" name="Freeform 936"/>
          <p:cNvSpPr>
            <a:spLocks/>
          </p:cNvSpPr>
          <p:nvPr/>
        </p:nvSpPr>
        <p:spPr bwMode="auto">
          <a:xfrm>
            <a:off x="2684463" y="2533650"/>
            <a:ext cx="66675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2"/>
                </a:lnTo>
                <a:lnTo>
                  <a:pt x="43" y="4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9" y="16"/>
                </a:lnTo>
                <a:lnTo>
                  <a:pt x="60" y="21"/>
                </a:lnTo>
                <a:lnTo>
                  <a:pt x="61" y="26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3" y="43"/>
                </a:lnTo>
                <a:lnTo>
                  <a:pt x="47" y="46"/>
                </a:lnTo>
                <a:lnTo>
                  <a:pt x="43" y="48"/>
                </a:lnTo>
                <a:lnTo>
                  <a:pt x="37" y="49"/>
                </a:lnTo>
                <a:lnTo>
                  <a:pt x="32" y="49"/>
                </a:lnTo>
                <a:lnTo>
                  <a:pt x="25" y="49"/>
                </a:lnTo>
                <a:lnTo>
                  <a:pt x="19" y="48"/>
                </a:lnTo>
                <a:lnTo>
                  <a:pt x="15" y="46"/>
                </a:lnTo>
                <a:lnTo>
                  <a:pt x="10" y="43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6"/>
                </a:lnTo>
                <a:lnTo>
                  <a:pt x="2" y="21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4"/>
                </a:lnTo>
                <a:lnTo>
                  <a:pt x="25" y="2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25" name="Freeform 937"/>
          <p:cNvSpPr>
            <a:spLocks/>
          </p:cNvSpPr>
          <p:nvPr/>
        </p:nvSpPr>
        <p:spPr bwMode="auto">
          <a:xfrm>
            <a:off x="2684463" y="2533650"/>
            <a:ext cx="66675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2"/>
                </a:lnTo>
                <a:lnTo>
                  <a:pt x="43" y="4"/>
                </a:lnTo>
                <a:lnTo>
                  <a:pt x="47" y="5"/>
                </a:lnTo>
                <a:lnTo>
                  <a:pt x="53" y="8"/>
                </a:lnTo>
                <a:lnTo>
                  <a:pt x="56" y="11"/>
                </a:lnTo>
                <a:lnTo>
                  <a:pt x="59" y="16"/>
                </a:lnTo>
                <a:lnTo>
                  <a:pt x="60" y="21"/>
                </a:lnTo>
                <a:lnTo>
                  <a:pt x="61" y="26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3" y="43"/>
                </a:lnTo>
                <a:lnTo>
                  <a:pt x="47" y="46"/>
                </a:lnTo>
                <a:lnTo>
                  <a:pt x="43" y="48"/>
                </a:lnTo>
                <a:lnTo>
                  <a:pt x="37" y="49"/>
                </a:lnTo>
                <a:lnTo>
                  <a:pt x="32" y="49"/>
                </a:lnTo>
                <a:lnTo>
                  <a:pt x="25" y="49"/>
                </a:lnTo>
                <a:lnTo>
                  <a:pt x="19" y="48"/>
                </a:lnTo>
                <a:lnTo>
                  <a:pt x="15" y="46"/>
                </a:lnTo>
                <a:lnTo>
                  <a:pt x="10" y="43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6"/>
                </a:lnTo>
                <a:lnTo>
                  <a:pt x="2" y="21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5" y="5"/>
                </a:lnTo>
                <a:lnTo>
                  <a:pt x="19" y="4"/>
                </a:lnTo>
                <a:lnTo>
                  <a:pt x="25" y="2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26" name="Freeform 938"/>
          <p:cNvSpPr>
            <a:spLocks/>
          </p:cNvSpPr>
          <p:nvPr/>
        </p:nvSpPr>
        <p:spPr bwMode="auto">
          <a:xfrm>
            <a:off x="2649538" y="2576513"/>
            <a:ext cx="69850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2"/>
                </a:lnTo>
                <a:lnTo>
                  <a:pt x="42" y="2"/>
                </a:lnTo>
                <a:lnTo>
                  <a:pt x="47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3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3"/>
                </a:lnTo>
                <a:lnTo>
                  <a:pt x="5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21"/>
                </a:lnTo>
                <a:lnTo>
                  <a:pt x="3" y="16"/>
                </a:lnTo>
                <a:lnTo>
                  <a:pt x="5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2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27" name="Freeform 939"/>
          <p:cNvSpPr>
            <a:spLocks/>
          </p:cNvSpPr>
          <p:nvPr/>
        </p:nvSpPr>
        <p:spPr bwMode="auto">
          <a:xfrm>
            <a:off x="2649538" y="2576513"/>
            <a:ext cx="69850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2"/>
                </a:lnTo>
                <a:lnTo>
                  <a:pt x="42" y="2"/>
                </a:lnTo>
                <a:lnTo>
                  <a:pt x="47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3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3"/>
                </a:lnTo>
                <a:lnTo>
                  <a:pt x="5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21"/>
                </a:lnTo>
                <a:lnTo>
                  <a:pt x="3" y="16"/>
                </a:lnTo>
                <a:lnTo>
                  <a:pt x="5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2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28" name="Freeform 940"/>
          <p:cNvSpPr>
            <a:spLocks/>
          </p:cNvSpPr>
          <p:nvPr/>
        </p:nvSpPr>
        <p:spPr bwMode="auto">
          <a:xfrm>
            <a:off x="2654300" y="2635250"/>
            <a:ext cx="69850" cy="52388"/>
          </a:xfrm>
          <a:custGeom>
            <a:avLst/>
            <a:gdLst>
              <a:gd name="T0" fmla="*/ 2147483647 w 62"/>
              <a:gd name="T1" fmla="*/ 0 h 49"/>
              <a:gd name="T2" fmla="*/ 2147483647 w 62"/>
              <a:gd name="T3" fmla="*/ 0 h 49"/>
              <a:gd name="T4" fmla="*/ 2147483647 w 62"/>
              <a:gd name="T5" fmla="*/ 2147483647 h 49"/>
              <a:gd name="T6" fmla="*/ 2147483647 w 62"/>
              <a:gd name="T7" fmla="*/ 2147483647 h 49"/>
              <a:gd name="T8" fmla="*/ 2147483647 w 62"/>
              <a:gd name="T9" fmla="*/ 2147483647 h 49"/>
              <a:gd name="T10" fmla="*/ 2147483647 w 62"/>
              <a:gd name="T11" fmla="*/ 2147483647 h 49"/>
              <a:gd name="T12" fmla="*/ 2147483647 w 62"/>
              <a:gd name="T13" fmla="*/ 2147483647 h 49"/>
              <a:gd name="T14" fmla="*/ 2147483647 w 62"/>
              <a:gd name="T15" fmla="*/ 2147483647 h 49"/>
              <a:gd name="T16" fmla="*/ 2147483647 w 62"/>
              <a:gd name="T17" fmla="*/ 2147483647 h 49"/>
              <a:gd name="T18" fmla="*/ 2147483647 w 62"/>
              <a:gd name="T19" fmla="*/ 2147483647 h 49"/>
              <a:gd name="T20" fmla="*/ 2147483647 w 62"/>
              <a:gd name="T21" fmla="*/ 2147483647 h 49"/>
              <a:gd name="T22" fmla="*/ 2147483647 w 62"/>
              <a:gd name="T23" fmla="*/ 2147483647 h 49"/>
              <a:gd name="T24" fmla="*/ 2147483647 w 62"/>
              <a:gd name="T25" fmla="*/ 2147483647 h 49"/>
              <a:gd name="T26" fmla="*/ 2147483647 w 62"/>
              <a:gd name="T27" fmla="*/ 2147483647 h 49"/>
              <a:gd name="T28" fmla="*/ 2147483647 w 62"/>
              <a:gd name="T29" fmla="*/ 2147483647 h 49"/>
              <a:gd name="T30" fmla="*/ 2147483647 w 62"/>
              <a:gd name="T31" fmla="*/ 2147483647 h 49"/>
              <a:gd name="T32" fmla="*/ 2147483647 w 62"/>
              <a:gd name="T33" fmla="*/ 2147483647 h 49"/>
              <a:gd name="T34" fmla="*/ 2147483647 w 62"/>
              <a:gd name="T35" fmla="*/ 2147483647 h 49"/>
              <a:gd name="T36" fmla="*/ 2147483647 w 62"/>
              <a:gd name="T37" fmla="*/ 2147483647 h 49"/>
              <a:gd name="T38" fmla="*/ 2147483647 w 62"/>
              <a:gd name="T39" fmla="*/ 2147483647 h 49"/>
              <a:gd name="T40" fmla="*/ 2147483647 w 62"/>
              <a:gd name="T41" fmla="*/ 2147483647 h 49"/>
              <a:gd name="T42" fmla="*/ 2147483647 w 62"/>
              <a:gd name="T43" fmla="*/ 2147483647 h 49"/>
              <a:gd name="T44" fmla="*/ 2147483647 w 62"/>
              <a:gd name="T45" fmla="*/ 2147483647 h 49"/>
              <a:gd name="T46" fmla="*/ 2147483647 w 62"/>
              <a:gd name="T47" fmla="*/ 2147483647 h 49"/>
              <a:gd name="T48" fmla="*/ 0 w 62"/>
              <a:gd name="T49" fmla="*/ 2147483647 h 49"/>
              <a:gd name="T50" fmla="*/ 2147483647 w 62"/>
              <a:gd name="T51" fmla="*/ 2147483647 h 49"/>
              <a:gd name="T52" fmla="*/ 2147483647 w 62"/>
              <a:gd name="T53" fmla="*/ 2147483647 h 49"/>
              <a:gd name="T54" fmla="*/ 2147483647 w 62"/>
              <a:gd name="T55" fmla="*/ 2147483647 h 49"/>
              <a:gd name="T56" fmla="*/ 2147483647 w 62"/>
              <a:gd name="T57" fmla="*/ 2147483647 h 49"/>
              <a:gd name="T58" fmla="*/ 2147483647 w 62"/>
              <a:gd name="T59" fmla="*/ 2147483647 h 49"/>
              <a:gd name="T60" fmla="*/ 2147483647 w 62"/>
              <a:gd name="T61" fmla="*/ 2147483647 h 49"/>
              <a:gd name="T62" fmla="*/ 2147483647 w 62"/>
              <a:gd name="T63" fmla="*/ 0 h 49"/>
              <a:gd name="T64" fmla="*/ 2147483647 w 62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"/>
              <a:gd name="T100" fmla="*/ 0 h 49"/>
              <a:gd name="T101" fmla="*/ 62 w 62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2" y="7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2" y="24"/>
                </a:lnTo>
                <a:lnTo>
                  <a:pt x="60" y="29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3" y="46"/>
                </a:lnTo>
                <a:lnTo>
                  <a:pt x="37" y="48"/>
                </a:lnTo>
                <a:lnTo>
                  <a:pt x="30" y="49"/>
                </a:lnTo>
                <a:lnTo>
                  <a:pt x="25" y="48"/>
                </a:lnTo>
                <a:lnTo>
                  <a:pt x="19" y="46"/>
                </a:lnTo>
                <a:lnTo>
                  <a:pt x="15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9" y="7"/>
                </a:lnTo>
                <a:lnTo>
                  <a:pt x="15" y="3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29" name="Freeform 941"/>
          <p:cNvSpPr>
            <a:spLocks/>
          </p:cNvSpPr>
          <p:nvPr/>
        </p:nvSpPr>
        <p:spPr bwMode="auto">
          <a:xfrm>
            <a:off x="2654300" y="2635250"/>
            <a:ext cx="69850" cy="52388"/>
          </a:xfrm>
          <a:custGeom>
            <a:avLst/>
            <a:gdLst>
              <a:gd name="T0" fmla="*/ 2147483647 w 62"/>
              <a:gd name="T1" fmla="*/ 0 h 49"/>
              <a:gd name="T2" fmla="*/ 2147483647 w 62"/>
              <a:gd name="T3" fmla="*/ 0 h 49"/>
              <a:gd name="T4" fmla="*/ 2147483647 w 62"/>
              <a:gd name="T5" fmla="*/ 2147483647 h 49"/>
              <a:gd name="T6" fmla="*/ 2147483647 w 62"/>
              <a:gd name="T7" fmla="*/ 2147483647 h 49"/>
              <a:gd name="T8" fmla="*/ 2147483647 w 62"/>
              <a:gd name="T9" fmla="*/ 2147483647 h 49"/>
              <a:gd name="T10" fmla="*/ 2147483647 w 62"/>
              <a:gd name="T11" fmla="*/ 2147483647 h 49"/>
              <a:gd name="T12" fmla="*/ 2147483647 w 62"/>
              <a:gd name="T13" fmla="*/ 2147483647 h 49"/>
              <a:gd name="T14" fmla="*/ 2147483647 w 62"/>
              <a:gd name="T15" fmla="*/ 2147483647 h 49"/>
              <a:gd name="T16" fmla="*/ 2147483647 w 62"/>
              <a:gd name="T17" fmla="*/ 2147483647 h 49"/>
              <a:gd name="T18" fmla="*/ 2147483647 w 62"/>
              <a:gd name="T19" fmla="*/ 2147483647 h 49"/>
              <a:gd name="T20" fmla="*/ 2147483647 w 62"/>
              <a:gd name="T21" fmla="*/ 2147483647 h 49"/>
              <a:gd name="T22" fmla="*/ 2147483647 w 62"/>
              <a:gd name="T23" fmla="*/ 2147483647 h 49"/>
              <a:gd name="T24" fmla="*/ 2147483647 w 62"/>
              <a:gd name="T25" fmla="*/ 2147483647 h 49"/>
              <a:gd name="T26" fmla="*/ 2147483647 w 62"/>
              <a:gd name="T27" fmla="*/ 2147483647 h 49"/>
              <a:gd name="T28" fmla="*/ 2147483647 w 62"/>
              <a:gd name="T29" fmla="*/ 2147483647 h 49"/>
              <a:gd name="T30" fmla="*/ 2147483647 w 62"/>
              <a:gd name="T31" fmla="*/ 2147483647 h 49"/>
              <a:gd name="T32" fmla="*/ 2147483647 w 62"/>
              <a:gd name="T33" fmla="*/ 2147483647 h 49"/>
              <a:gd name="T34" fmla="*/ 2147483647 w 62"/>
              <a:gd name="T35" fmla="*/ 2147483647 h 49"/>
              <a:gd name="T36" fmla="*/ 2147483647 w 62"/>
              <a:gd name="T37" fmla="*/ 2147483647 h 49"/>
              <a:gd name="T38" fmla="*/ 2147483647 w 62"/>
              <a:gd name="T39" fmla="*/ 2147483647 h 49"/>
              <a:gd name="T40" fmla="*/ 2147483647 w 62"/>
              <a:gd name="T41" fmla="*/ 2147483647 h 49"/>
              <a:gd name="T42" fmla="*/ 2147483647 w 62"/>
              <a:gd name="T43" fmla="*/ 2147483647 h 49"/>
              <a:gd name="T44" fmla="*/ 2147483647 w 62"/>
              <a:gd name="T45" fmla="*/ 2147483647 h 49"/>
              <a:gd name="T46" fmla="*/ 2147483647 w 62"/>
              <a:gd name="T47" fmla="*/ 2147483647 h 49"/>
              <a:gd name="T48" fmla="*/ 0 w 62"/>
              <a:gd name="T49" fmla="*/ 2147483647 h 49"/>
              <a:gd name="T50" fmla="*/ 2147483647 w 62"/>
              <a:gd name="T51" fmla="*/ 2147483647 h 49"/>
              <a:gd name="T52" fmla="*/ 2147483647 w 62"/>
              <a:gd name="T53" fmla="*/ 2147483647 h 49"/>
              <a:gd name="T54" fmla="*/ 2147483647 w 62"/>
              <a:gd name="T55" fmla="*/ 2147483647 h 49"/>
              <a:gd name="T56" fmla="*/ 2147483647 w 62"/>
              <a:gd name="T57" fmla="*/ 2147483647 h 49"/>
              <a:gd name="T58" fmla="*/ 2147483647 w 62"/>
              <a:gd name="T59" fmla="*/ 2147483647 h 49"/>
              <a:gd name="T60" fmla="*/ 2147483647 w 62"/>
              <a:gd name="T61" fmla="*/ 2147483647 h 49"/>
              <a:gd name="T62" fmla="*/ 2147483647 w 62"/>
              <a:gd name="T63" fmla="*/ 0 h 49"/>
              <a:gd name="T64" fmla="*/ 2147483647 w 62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"/>
              <a:gd name="T100" fmla="*/ 0 h 49"/>
              <a:gd name="T101" fmla="*/ 62 w 62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" h="49">
                <a:moveTo>
                  <a:pt x="30" y="0"/>
                </a:moveTo>
                <a:lnTo>
                  <a:pt x="37" y="0"/>
                </a:lnTo>
                <a:lnTo>
                  <a:pt x="43" y="2"/>
                </a:lnTo>
                <a:lnTo>
                  <a:pt x="47" y="3"/>
                </a:lnTo>
                <a:lnTo>
                  <a:pt x="52" y="7"/>
                </a:lnTo>
                <a:lnTo>
                  <a:pt x="56" y="11"/>
                </a:lnTo>
                <a:lnTo>
                  <a:pt x="59" y="14"/>
                </a:lnTo>
                <a:lnTo>
                  <a:pt x="60" y="19"/>
                </a:lnTo>
                <a:lnTo>
                  <a:pt x="62" y="24"/>
                </a:lnTo>
                <a:lnTo>
                  <a:pt x="60" y="29"/>
                </a:lnTo>
                <a:lnTo>
                  <a:pt x="59" y="33"/>
                </a:lnTo>
                <a:lnTo>
                  <a:pt x="56" y="38"/>
                </a:lnTo>
                <a:lnTo>
                  <a:pt x="52" y="41"/>
                </a:lnTo>
                <a:lnTo>
                  <a:pt x="47" y="44"/>
                </a:lnTo>
                <a:lnTo>
                  <a:pt x="43" y="46"/>
                </a:lnTo>
                <a:lnTo>
                  <a:pt x="37" y="48"/>
                </a:lnTo>
                <a:lnTo>
                  <a:pt x="30" y="49"/>
                </a:lnTo>
                <a:lnTo>
                  <a:pt x="25" y="48"/>
                </a:lnTo>
                <a:lnTo>
                  <a:pt x="19" y="46"/>
                </a:lnTo>
                <a:lnTo>
                  <a:pt x="15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9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9" y="7"/>
                </a:lnTo>
                <a:lnTo>
                  <a:pt x="15" y="3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30" name="Freeform 942"/>
          <p:cNvSpPr>
            <a:spLocks/>
          </p:cNvSpPr>
          <p:nvPr/>
        </p:nvSpPr>
        <p:spPr bwMode="auto">
          <a:xfrm>
            <a:off x="2690813" y="2678113"/>
            <a:ext cx="71437" cy="53975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0" y="47"/>
                </a:lnTo>
                <a:lnTo>
                  <a:pt x="24" y="47"/>
                </a:lnTo>
                <a:lnTo>
                  <a:pt x="19" y="46"/>
                </a:lnTo>
                <a:lnTo>
                  <a:pt x="14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3"/>
                </a:lnTo>
                <a:lnTo>
                  <a:pt x="2" y="19"/>
                </a:lnTo>
                <a:lnTo>
                  <a:pt x="3" y="14"/>
                </a:lnTo>
                <a:lnTo>
                  <a:pt x="6" y="9"/>
                </a:lnTo>
                <a:lnTo>
                  <a:pt x="9" y="6"/>
                </a:lnTo>
                <a:lnTo>
                  <a:pt x="14" y="3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31" name="Freeform 943"/>
          <p:cNvSpPr>
            <a:spLocks/>
          </p:cNvSpPr>
          <p:nvPr/>
        </p:nvSpPr>
        <p:spPr bwMode="auto">
          <a:xfrm>
            <a:off x="2690813" y="2678113"/>
            <a:ext cx="71437" cy="53975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0" y="0"/>
                </a:moveTo>
                <a:lnTo>
                  <a:pt x="37" y="0"/>
                </a:lnTo>
                <a:lnTo>
                  <a:pt x="43" y="1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3" y="46"/>
                </a:lnTo>
                <a:lnTo>
                  <a:pt x="37" y="47"/>
                </a:lnTo>
                <a:lnTo>
                  <a:pt x="30" y="47"/>
                </a:lnTo>
                <a:lnTo>
                  <a:pt x="24" y="47"/>
                </a:lnTo>
                <a:lnTo>
                  <a:pt x="19" y="46"/>
                </a:lnTo>
                <a:lnTo>
                  <a:pt x="14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3"/>
                </a:lnTo>
                <a:lnTo>
                  <a:pt x="2" y="19"/>
                </a:lnTo>
                <a:lnTo>
                  <a:pt x="3" y="14"/>
                </a:lnTo>
                <a:lnTo>
                  <a:pt x="6" y="9"/>
                </a:lnTo>
                <a:lnTo>
                  <a:pt x="9" y="6"/>
                </a:lnTo>
                <a:lnTo>
                  <a:pt x="14" y="3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32" name="Freeform 944"/>
          <p:cNvSpPr>
            <a:spLocks/>
          </p:cNvSpPr>
          <p:nvPr/>
        </p:nvSpPr>
        <p:spPr bwMode="auto">
          <a:xfrm>
            <a:off x="2759075" y="2698750"/>
            <a:ext cx="66675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19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2" y="48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8"/>
                </a:lnTo>
                <a:lnTo>
                  <a:pt x="14" y="44"/>
                </a:lnTo>
                <a:lnTo>
                  <a:pt x="10" y="41"/>
                </a:lnTo>
                <a:lnTo>
                  <a:pt x="5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19"/>
                </a:lnTo>
                <a:lnTo>
                  <a:pt x="3" y="16"/>
                </a:lnTo>
                <a:lnTo>
                  <a:pt x="5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33" name="Freeform 945"/>
          <p:cNvSpPr>
            <a:spLocks/>
          </p:cNvSpPr>
          <p:nvPr/>
        </p:nvSpPr>
        <p:spPr bwMode="auto">
          <a:xfrm>
            <a:off x="2759075" y="2698750"/>
            <a:ext cx="66675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19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2" y="48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8"/>
                </a:lnTo>
                <a:lnTo>
                  <a:pt x="14" y="44"/>
                </a:lnTo>
                <a:lnTo>
                  <a:pt x="10" y="41"/>
                </a:lnTo>
                <a:lnTo>
                  <a:pt x="5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19"/>
                </a:lnTo>
                <a:lnTo>
                  <a:pt x="3" y="16"/>
                </a:lnTo>
                <a:lnTo>
                  <a:pt x="5" y="11"/>
                </a:lnTo>
                <a:lnTo>
                  <a:pt x="10" y="8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34" name="Freeform 946"/>
          <p:cNvSpPr>
            <a:spLocks/>
          </p:cNvSpPr>
          <p:nvPr/>
        </p:nvSpPr>
        <p:spPr bwMode="auto">
          <a:xfrm>
            <a:off x="3597275" y="2573338"/>
            <a:ext cx="66675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2" y="3"/>
                </a:lnTo>
                <a:lnTo>
                  <a:pt x="47" y="4"/>
                </a:lnTo>
                <a:lnTo>
                  <a:pt x="52" y="8"/>
                </a:lnTo>
                <a:lnTo>
                  <a:pt x="56" y="11"/>
                </a:lnTo>
                <a:lnTo>
                  <a:pt x="57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6" y="38"/>
                </a:lnTo>
                <a:lnTo>
                  <a:pt x="52" y="42"/>
                </a:lnTo>
                <a:lnTo>
                  <a:pt x="47" y="45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5" y="38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5" y="11"/>
                </a:lnTo>
                <a:lnTo>
                  <a:pt x="9" y="8"/>
                </a:lnTo>
                <a:lnTo>
                  <a:pt x="13" y="4"/>
                </a:lnTo>
                <a:lnTo>
                  <a:pt x="19" y="3"/>
                </a:lnTo>
                <a:lnTo>
                  <a:pt x="25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35" name="Freeform 947"/>
          <p:cNvSpPr>
            <a:spLocks/>
          </p:cNvSpPr>
          <p:nvPr/>
        </p:nvSpPr>
        <p:spPr bwMode="auto">
          <a:xfrm>
            <a:off x="3597275" y="2573338"/>
            <a:ext cx="66675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2" y="3"/>
                </a:lnTo>
                <a:lnTo>
                  <a:pt x="47" y="4"/>
                </a:lnTo>
                <a:lnTo>
                  <a:pt x="52" y="8"/>
                </a:lnTo>
                <a:lnTo>
                  <a:pt x="56" y="11"/>
                </a:lnTo>
                <a:lnTo>
                  <a:pt x="57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6" y="38"/>
                </a:lnTo>
                <a:lnTo>
                  <a:pt x="52" y="42"/>
                </a:lnTo>
                <a:lnTo>
                  <a:pt x="47" y="45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5" y="38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5" y="11"/>
                </a:lnTo>
                <a:lnTo>
                  <a:pt x="9" y="8"/>
                </a:lnTo>
                <a:lnTo>
                  <a:pt x="13" y="4"/>
                </a:lnTo>
                <a:lnTo>
                  <a:pt x="19" y="3"/>
                </a:lnTo>
                <a:lnTo>
                  <a:pt x="25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36" name="Freeform 948"/>
          <p:cNvSpPr>
            <a:spLocks/>
          </p:cNvSpPr>
          <p:nvPr/>
        </p:nvSpPr>
        <p:spPr bwMode="auto">
          <a:xfrm>
            <a:off x="2820988" y="2684463"/>
            <a:ext cx="66675" cy="50800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2147483647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2147483647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1"/>
                </a:lnTo>
                <a:lnTo>
                  <a:pt x="41" y="3"/>
                </a:lnTo>
                <a:lnTo>
                  <a:pt x="47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4" y="37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4" y="11"/>
                </a:lnTo>
                <a:lnTo>
                  <a:pt x="9" y="7"/>
                </a:lnTo>
                <a:lnTo>
                  <a:pt x="13" y="4"/>
                </a:lnTo>
                <a:lnTo>
                  <a:pt x="19" y="3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37" name="Freeform 949"/>
          <p:cNvSpPr>
            <a:spLocks/>
          </p:cNvSpPr>
          <p:nvPr/>
        </p:nvSpPr>
        <p:spPr bwMode="auto">
          <a:xfrm>
            <a:off x="2820988" y="2684463"/>
            <a:ext cx="66675" cy="50800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2147483647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2147483647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1"/>
                </a:lnTo>
                <a:lnTo>
                  <a:pt x="41" y="3"/>
                </a:lnTo>
                <a:lnTo>
                  <a:pt x="47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8" y="34"/>
                </a:lnTo>
                <a:lnTo>
                  <a:pt x="55" y="37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4" y="37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4" y="11"/>
                </a:lnTo>
                <a:lnTo>
                  <a:pt x="9" y="7"/>
                </a:lnTo>
                <a:lnTo>
                  <a:pt x="13" y="4"/>
                </a:lnTo>
                <a:lnTo>
                  <a:pt x="19" y="3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38" name="Freeform 950"/>
          <p:cNvSpPr>
            <a:spLocks/>
          </p:cNvSpPr>
          <p:nvPr/>
        </p:nvSpPr>
        <p:spPr bwMode="auto">
          <a:xfrm>
            <a:off x="3663950" y="2565400"/>
            <a:ext cx="66675" cy="50800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7"/>
                </a:lnTo>
                <a:lnTo>
                  <a:pt x="30" y="47"/>
                </a:lnTo>
                <a:lnTo>
                  <a:pt x="24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9"/>
                </a:lnTo>
                <a:lnTo>
                  <a:pt x="9" y="6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39" name="Freeform 951"/>
          <p:cNvSpPr>
            <a:spLocks/>
          </p:cNvSpPr>
          <p:nvPr/>
        </p:nvSpPr>
        <p:spPr bwMode="auto">
          <a:xfrm>
            <a:off x="3663950" y="2565400"/>
            <a:ext cx="66675" cy="50800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7"/>
                </a:lnTo>
                <a:lnTo>
                  <a:pt x="30" y="47"/>
                </a:lnTo>
                <a:lnTo>
                  <a:pt x="24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9"/>
                </a:lnTo>
                <a:lnTo>
                  <a:pt x="9" y="6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40" name="Freeform 952"/>
          <p:cNvSpPr>
            <a:spLocks/>
          </p:cNvSpPr>
          <p:nvPr/>
        </p:nvSpPr>
        <p:spPr bwMode="auto">
          <a:xfrm>
            <a:off x="4294188" y="2409825"/>
            <a:ext cx="68262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1"/>
                </a:lnTo>
                <a:lnTo>
                  <a:pt x="43" y="3"/>
                </a:lnTo>
                <a:lnTo>
                  <a:pt x="47" y="4"/>
                </a:lnTo>
                <a:lnTo>
                  <a:pt x="53" y="8"/>
                </a:lnTo>
                <a:lnTo>
                  <a:pt x="56" y="11"/>
                </a:lnTo>
                <a:lnTo>
                  <a:pt x="58" y="15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4"/>
                </a:lnTo>
                <a:lnTo>
                  <a:pt x="56" y="37"/>
                </a:lnTo>
                <a:lnTo>
                  <a:pt x="53" y="42"/>
                </a:lnTo>
                <a:lnTo>
                  <a:pt x="47" y="45"/>
                </a:lnTo>
                <a:lnTo>
                  <a:pt x="43" y="47"/>
                </a:lnTo>
                <a:lnTo>
                  <a:pt x="37" y="49"/>
                </a:lnTo>
                <a:lnTo>
                  <a:pt x="32" y="49"/>
                </a:lnTo>
                <a:lnTo>
                  <a:pt x="24" y="49"/>
                </a:lnTo>
                <a:lnTo>
                  <a:pt x="19" y="47"/>
                </a:lnTo>
                <a:lnTo>
                  <a:pt x="14" y="45"/>
                </a:lnTo>
                <a:lnTo>
                  <a:pt x="10" y="42"/>
                </a:lnTo>
                <a:lnTo>
                  <a:pt x="6" y="37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5"/>
                </a:lnTo>
                <a:lnTo>
                  <a:pt x="6" y="11"/>
                </a:lnTo>
                <a:lnTo>
                  <a:pt x="10" y="8"/>
                </a:lnTo>
                <a:lnTo>
                  <a:pt x="14" y="4"/>
                </a:lnTo>
                <a:lnTo>
                  <a:pt x="19" y="3"/>
                </a:lnTo>
                <a:lnTo>
                  <a:pt x="24" y="1"/>
                </a:lnTo>
                <a:lnTo>
                  <a:pt x="32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41" name="Freeform 953"/>
          <p:cNvSpPr>
            <a:spLocks/>
          </p:cNvSpPr>
          <p:nvPr/>
        </p:nvSpPr>
        <p:spPr bwMode="auto">
          <a:xfrm>
            <a:off x="4294188" y="2409825"/>
            <a:ext cx="68262" cy="53975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2" y="0"/>
                </a:moveTo>
                <a:lnTo>
                  <a:pt x="37" y="1"/>
                </a:lnTo>
                <a:lnTo>
                  <a:pt x="43" y="3"/>
                </a:lnTo>
                <a:lnTo>
                  <a:pt x="47" y="4"/>
                </a:lnTo>
                <a:lnTo>
                  <a:pt x="53" y="8"/>
                </a:lnTo>
                <a:lnTo>
                  <a:pt x="56" y="11"/>
                </a:lnTo>
                <a:lnTo>
                  <a:pt x="58" y="15"/>
                </a:lnTo>
                <a:lnTo>
                  <a:pt x="60" y="20"/>
                </a:lnTo>
                <a:lnTo>
                  <a:pt x="61" y="25"/>
                </a:lnTo>
                <a:lnTo>
                  <a:pt x="60" y="30"/>
                </a:lnTo>
                <a:lnTo>
                  <a:pt x="58" y="34"/>
                </a:lnTo>
                <a:lnTo>
                  <a:pt x="56" y="37"/>
                </a:lnTo>
                <a:lnTo>
                  <a:pt x="53" y="42"/>
                </a:lnTo>
                <a:lnTo>
                  <a:pt x="47" y="45"/>
                </a:lnTo>
                <a:lnTo>
                  <a:pt x="43" y="47"/>
                </a:lnTo>
                <a:lnTo>
                  <a:pt x="37" y="49"/>
                </a:lnTo>
                <a:lnTo>
                  <a:pt x="32" y="49"/>
                </a:lnTo>
                <a:lnTo>
                  <a:pt x="24" y="49"/>
                </a:lnTo>
                <a:lnTo>
                  <a:pt x="19" y="47"/>
                </a:lnTo>
                <a:lnTo>
                  <a:pt x="14" y="45"/>
                </a:lnTo>
                <a:lnTo>
                  <a:pt x="10" y="42"/>
                </a:lnTo>
                <a:lnTo>
                  <a:pt x="6" y="37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20"/>
                </a:lnTo>
                <a:lnTo>
                  <a:pt x="3" y="15"/>
                </a:lnTo>
                <a:lnTo>
                  <a:pt x="6" y="11"/>
                </a:lnTo>
                <a:lnTo>
                  <a:pt x="10" y="8"/>
                </a:lnTo>
                <a:lnTo>
                  <a:pt x="14" y="4"/>
                </a:lnTo>
                <a:lnTo>
                  <a:pt x="19" y="3"/>
                </a:lnTo>
                <a:lnTo>
                  <a:pt x="24" y="1"/>
                </a:lnTo>
                <a:lnTo>
                  <a:pt x="3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42" name="Freeform 954"/>
          <p:cNvSpPr>
            <a:spLocks/>
          </p:cNvSpPr>
          <p:nvPr/>
        </p:nvSpPr>
        <p:spPr bwMode="auto">
          <a:xfrm>
            <a:off x="4362450" y="2387600"/>
            <a:ext cx="68263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60" y="19"/>
                </a:lnTo>
                <a:lnTo>
                  <a:pt x="60" y="25"/>
                </a:lnTo>
                <a:lnTo>
                  <a:pt x="60" y="30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30"/>
                </a:lnTo>
                <a:lnTo>
                  <a:pt x="0" y="25"/>
                </a:lnTo>
                <a:lnTo>
                  <a:pt x="0" y="19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43" name="Freeform 955"/>
          <p:cNvSpPr>
            <a:spLocks/>
          </p:cNvSpPr>
          <p:nvPr/>
        </p:nvSpPr>
        <p:spPr bwMode="auto">
          <a:xfrm>
            <a:off x="4362450" y="2387600"/>
            <a:ext cx="68263" cy="49213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60" y="19"/>
                </a:lnTo>
                <a:lnTo>
                  <a:pt x="60" y="25"/>
                </a:lnTo>
                <a:lnTo>
                  <a:pt x="60" y="30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30"/>
                </a:lnTo>
                <a:lnTo>
                  <a:pt x="0" y="25"/>
                </a:lnTo>
                <a:lnTo>
                  <a:pt x="0" y="19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44" name="Freeform 956"/>
          <p:cNvSpPr>
            <a:spLocks/>
          </p:cNvSpPr>
          <p:nvPr/>
        </p:nvSpPr>
        <p:spPr bwMode="auto">
          <a:xfrm>
            <a:off x="4413250" y="2370138"/>
            <a:ext cx="66675" cy="50800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0" y="0"/>
                </a:moveTo>
                <a:lnTo>
                  <a:pt x="37" y="0"/>
                </a:lnTo>
                <a:lnTo>
                  <a:pt x="42" y="1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7" y="44"/>
                </a:lnTo>
                <a:lnTo>
                  <a:pt x="42" y="45"/>
                </a:lnTo>
                <a:lnTo>
                  <a:pt x="37" y="47"/>
                </a:lnTo>
                <a:lnTo>
                  <a:pt x="30" y="47"/>
                </a:lnTo>
                <a:lnTo>
                  <a:pt x="24" y="47"/>
                </a:lnTo>
                <a:lnTo>
                  <a:pt x="18" y="45"/>
                </a:lnTo>
                <a:lnTo>
                  <a:pt x="14" y="44"/>
                </a:lnTo>
                <a:lnTo>
                  <a:pt x="10" y="41"/>
                </a:lnTo>
                <a:lnTo>
                  <a:pt x="6" y="37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6" y="9"/>
                </a:lnTo>
                <a:lnTo>
                  <a:pt x="10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45" name="Freeform 957"/>
          <p:cNvSpPr>
            <a:spLocks/>
          </p:cNvSpPr>
          <p:nvPr/>
        </p:nvSpPr>
        <p:spPr bwMode="auto">
          <a:xfrm>
            <a:off x="4413250" y="2370138"/>
            <a:ext cx="66675" cy="50800"/>
          </a:xfrm>
          <a:custGeom>
            <a:avLst/>
            <a:gdLst>
              <a:gd name="T0" fmla="*/ 2147483647 w 61"/>
              <a:gd name="T1" fmla="*/ 0 h 47"/>
              <a:gd name="T2" fmla="*/ 2147483647 w 61"/>
              <a:gd name="T3" fmla="*/ 0 h 47"/>
              <a:gd name="T4" fmla="*/ 2147483647 w 61"/>
              <a:gd name="T5" fmla="*/ 2147483647 h 47"/>
              <a:gd name="T6" fmla="*/ 2147483647 w 61"/>
              <a:gd name="T7" fmla="*/ 2147483647 h 47"/>
              <a:gd name="T8" fmla="*/ 2147483647 w 61"/>
              <a:gd name="T9" fmla="*/ 2147483647 h 47"/>
              <a:gd name="T10" fmla="*/ 2147483647 w 61"/>
              <a:gd name="T11" fmla="*/ 2147483647 h 47"/>
              <a:gd name="T12" fmla="*/ 2147483647 w 61"/>
              <a:gd name="T13" fmla="*/ 2147483647 h 47"/>
              <a:gd name="T14" fmla="*/ 2147483647 w 61"/>
              <a:gd name="T15" fmla="*/ 2147483647 h 47"/>
              <a:gd name="T16" fmla="*/ 2147483647 w 61"/>
              <a:gd name="T17" fmla="*/ 2147483647 h 47"/>
              <a:gd name="T18" fmla="*/ 2147483647 w 61"/>
              <a:gd name="T19" fmla="*/ 2147483647 h 47"/>
              <a:gd name="T20" fmla="*/ 2147483647 w 61"/>
              <a:gd name="T21" fmla="*/ 2147483647 h 47"/>
              <a:gd name="T22" fmla="*/ 2147483647 w 61"/>
              <a:gd name="T23" fmla="*/ 2147483647 h 47"/>
              <a:gd name="T24" fmla="*/ 2147483647 w 61"/>
              <a:gd name="T25" fmla="*/ 2147483647 h 47"/>
              <a:gd name="T26" fmla="*/ 2147483647 w 61"/>
              <a:gd name="T27" fmla="*/ 2147483647 h 47"/>
              <a:gd name="T28" fmla="*/ 2147483647 w 61"/>
              <a:gd name="T29" fmla="*/ 2147483647 h 47"/>
              <a:gd name="T30" fmla="*/ 2147483647 w 61"/>
              <a:gd name="T31" fmla="*/ 2147483647 h 47"/>
              <a:gd name="T32" fmla="*/ 2147483647 w 61"/>
              <a:gd name="T33" fmla="*/ 2147483647 h 47"/>
              <a:gd name="T34" fmla="*/ 2147483647 w 61"/>
              <a:gd name="T35" fmla="*/ 2147483647 h 47"/>
              <a:gd name="T36" fmla="*/ 2147483647 w 61"/>
              <a:gd name="T37" fmla="*/ 2147483647 h 47"/>
              <a:gd name="T38" fmla="*/ 2147483647 w 61"/>
              <a:gd name="T39" fmla="*/ 2147483647 h 47"/>
              <a:gd name="T40" fmla="*/ 2147483647 w 61"/>
              <a:gd name="T41" fmla="*/ 2147483647 h 47"/>
              <a:gd name="T42" fmla="*/ 2147483647 w 61"/>
              <a:gd name="T43" fmla="*/ 2147483647 h 47"/>
              <a:gd name="T44" fmla="*/ 2147483647 w 61"/>
              <a:gd name="T45" fmla="*/ 2147483647 h 47"/>
              <a:gd name="T46" fmla="*/ 2147483647 w 61"/>
              <a:gd name="T47" fmla="*/ 2147483647 h 47"/>
              <a:gd name="T48" fmla="*/ 0 w 61"/>
              <a:gd name="T49" fmla="*/ 2147483647 h 47"/>
              <a:gd name="T50" fmla="*/ 2147483647 w 61"/>
              <a:gd name="T51" fmla="*/ 2147483647 h 47"/>
              <a:gd name="T52" fmla="*/ 2147483647 w 61"/>
              <a:gd name="T53" fmla="*/ 2147483647 h 47"/>
              <a:gd name="T54" fmla="*/ 2147483647 w 61"/>
              <a:gd name="T55" fmla="*/ 2147483647 h 47"/>
              <a:gd name="T56" fmla="*/ 2147483647 w 61"/>
              <a:gd name="T57" fmla="*/ 2147483647 h 47"/>
              <a:gd name="T58" fmla="*/ 2147483647 w 61"/>
              <a:gd name="T59" fmla="*/ 2147483647 h 47"/>
              <a:gd name="T60" fmla="*/ 2147483647 w 61"/>
              <a:gd name="T61" fmla="*/ 2147483647 h 47"/>
              <a:gd name="T62" fmla="*/ 2147483647 w 61"/>
              <a:gd name="T63" fmla="*/ 0 h 47"/>
              <a:gd name="T64" fmla="*/ 2147483647 w 61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7"/>
              <a:gd name="T101" fmla="*/ 61 w 6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7">
                <a:moveTo>
                  <a:pt x="30" y="0"/>
                </a:moveTo>
                <a:lnTo>
                  <a:pt x="37" y="0"/>
                </a:lnTo>
                <a:lnTo>
                  <a:pt x="42" y="1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7" y="44"/>
                </a:lnTo>
                <a:lnTo>
                  <a:pt x="42" y="45"/>
                </a:lnTo>
                <a:lnTo>
                  <a:pt x="37" y="47"/>
                </a:lnTo>
                <a:lnTo>
                  <a:pt x="30" y="47"/>
                </a:lnTo>
                <a:lnTo>
                  <a:pt x="24" y="47"/>
                </a:lnTo>
                <a:lnTo>
                  <a:pt x="18" y="45"/>
                </a:lnTo>
                <a:lnTo>
                  <a:pt x="14" y="44"/>
                </a:lnTo>
                <a:lnTo>
                  <a:pt x="10" y="41"/>
                </a:lnTo>
                <a:lnTo>
                  <a:pt x="6" y="37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6" y="9"/>
                </a:lnTo>
                <a:lnTo>
                  <a:pt x="10" y="6"/>
                </a:lnTo>
                <a:lnTo>
                  <a:pt x="14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46" name="Freeform 958"/>
          <p:cNvSpPr>
            <a:spLocks/>
          </p:cNvSpPr>
          <p:nvPr/>
        </p:nvSpPr>
        <p:spPr bwMode="auto">
          <a:xfrm>
            <a:off x="4484688" y="2354263"/>
            <a:ext cx="69850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1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8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3" y="47"/>
                </a:lnTo>
                <a:lnTo>
                  <a:pt x="37" y="47"/>
                </a:lnTo>
                <a:lnTo>
                  <a:pt x="31" y="49"/>
                </a:lnTo>
                <a:lnTo>
                  <a:pt x="24" y="47"/>
                </a:lnTo>
                <a:lnTo>
                  <a:pt x="19" y="47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5"/>
                </a:lnTo>
                <a:lnTo>
                  <a:pt x="19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47" name="Freeform 959"/>
          <p:cNvSpPr>
            <a:spLocks/>
          </p:cNvSpPr>
          <p:nvPr/>
        </p:nvSpPr>
        <p:spPr bwMode="auto">
          <a:xfrm>
            <a:off x="4484688" y="2354263"/>
            <a:ext cx="69850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7" y="5"/>
                </a:lnTo>
                <a:lnTo>
                  <a:pt x="51" y="6"/>
                </a:lnTo>
                <a:lnTo>
                  <a:pt x="56" y="11"/>
                </a:lnTo>
                <a:lnTo>
                  <a:pt x="58" y="14"/>
                </a:lnTo>
                <a:lnTo>
                  <a:pt x="60" y="19"/>
                </a:lnTo>
                <a:lnTo>
                  <a:pt x="61" y="24"/>
                </a:lnTo>
                <a:lnTo>
                  <a:pt x="60" y="28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3" y="47"/>
                </a:lnTo>
                <a:lnTo>
                  <a:pt x="37" y="47"/>
                </a:lnTo>
                <a:lnTo>
                  <a:pt x="31" y="49"/>
                </a:lnTo>
                <a:lnTo>
                  <a:pt x="24" y="47"/>
                </a:lnTo>
                <a:lnTo>
                  <a:pt x="19" y="47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2" y="28"/>
                </a:lnTo>
                <a:lnTo>
                  <a:pt x="0" y="24"/>
                </a:lnTo>
                <a:lnTo>
                  <a:pt x="2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5"/>
                </a:lnTo>
                <a:lnTo>
                  <a:pt x="19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48" name="Freeform 960"/>
          <p:cNvSpPr>
            <a:spLocks/>
          </p:cNvSpPr>
          <p:nvPr/>
        </p:nvSpPr>
        <p:spPr bwMode="auto">
          <a:xfrm>
            <a:off x="4541838" y="2370138"/>
            <a:ext cx="65087" cy="50800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60" y="19"/>
                </a:lnTo>
                <a:lnTo>
                  <a:pt x="60" y="23"/>
                </a:lnTo>
                <a:lnTo>
                  <a:pt x="60" y="28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7" y="44"/>
                </a:lnTo>
                <a:lnTo>
                  <a:pt x="41" y="45"/>
                </a:lnTo>
                <a:lnTo>
                  <a:pt x="35" y="47"/>
                </a:lnTo>
                <a:lnTo>
                  <a:pt x="30" y="47"/>
                </a:lnTo>
                <a:lnTo>
                  <a:pt x="24" y="47"/>
                </a:lnTo>
                <a:lnTo>
                  <a:pt x="18" y="45"/>
                </a:lnTo>
                <a:lnTo>
                  <a:pt x="13" y="44"/>
                </a:lnTo>
                <a:lnTo>
                  <a:pt x="8" y="41"/>
                </a:lnTo>
                <a:lnTo>
                  <a:pt x="4" y="37"/>
                </a:lnTo>
                <a:lnTo>
                  <a:pt x="1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1" y="14"/>
                </a:lnTo>
                <a:lnTo>
                  <a:pt x="4" y="9"/>
                </a:lnTo>
                <a:lnTo>
                  <a:pt x="8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49" name="Freeform 961"/>
          <p:cNvSpPr>
            <a:spLocks/>
          </p:cNvSpPr>
          <p:nvPr/>
        </p:nvSpPr>
        <p:spPr bwMode="auto">
          <a:xfrm>
            <a:off x="4541838" y="2370138"/>
            <a:ext cx="65087" cy="50800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8" y="14"/>
                </a:lnTo>
                <a:lnTo>
                  <a:pt x="60" y="19"/>
                </a:lnTo>
                <a:lnTo>
                  <a:pt x="60" y="23"/>
                </a:lnTo>
                <a:lnTo>
                  <a:pt x="60" y="28"/>
                </a:lnTo>
                <a:lnTo>
                  <a:pt x="58" y="33"/>
                </a:lnTo>
                <a:lnTo>
                  <a:pt x="55" y="37"/>
                </a:lnTo>
                <a:lnTo>
                  <a:pt x="51" y="41"/>
                </a:lnTo>
                <a:lnTo>
                  <a:pt x="47" y="44"/>
                </a:lnTo>
                <a:lnTo>
                  <a:pt x="41" y="45"/>
                </a:lnTo>
                <a:lnTo>
                  <a:pt x="35" y="47"/>
                </a:lnTo>
                <a:lnTo>
                  <a:pt x="30" y="47"/>
                </a:lnTo>
                <a:lnTo>
                  <a:pt x="24" y="47"/>
                </a:lnTo>
                <a:lnTo>
                  <a:pt x="18" y="45"/>
                </a:lnTo>
                <a:lnTo>
                  <a:pt x="13" y="44"/>
                </a:lnTo>
                <a:lnTo>
                  <a:pt x="8" y="41"/>
                </a:lnTo>
                <a:lnTo>
                  <a:pt x="4" y="37"/>
                </a:lnTo>
                <a:lnTo>
                  <a:pt x="1" y="33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1" y="14"/>
                </a:lnTo>
                <a:lnTo>
                  <a:pt x="4" y="9"/>
                </a:lnTo>
                <a:lnTo>
                  <a:pt x="8" y="6"/>
                </a:lnTo>
                <a:lnTo>
                  <a:pt x="13" y="3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50" name="Freeform 962"/>
          <p:cNvSpPr>
            <a:spLocks/>
          </p:cNvSpPr>
          <p:nvPr/>
        </p:nvSpPr>
        <p:spPr bwMode="auto">
          <a:xfrm>
            <a:off x="4581525" y="2409825"/>
            <a:ext cx="69850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1" y="3"/>
                </a:lnTo>
                <a:lnTo>
                  <a:pt x="47" y="4"/>
                </a:lnTo>
                <a:lnTo>
                  <a:pt x="51" y="8"/>
                </a:lnTo>
                <a:lnTo>
                  <a:pt x="54" y="11"/>
                </a:lnTo>
                <a:lnTo>
                  <a:pt x="57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4" y="37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4" y="37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4" y="11"/>
                </a:lnTo>
                <a:lnTo>
                  <a:pt x="9" y="8"/>
                </a:lnTo>
                <a:lnTo>
                  <a:pt x="13" y="4"/>
                </a:lnTo>
                <a:lnTo>
                  <a:pt x="19" y="3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51" name="Freeform 963"/>
          <p:cNvSpPr>
            <a:spLocks/>
          </p:cNvSpPr>
          <p:nvPr/>
        </p:nvSpPr>
        <p:spPr bwMode="auto">
          <a:xfrm>
            <a:off x="4581525" y="2409825"/>
            <a:ext cx="69850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1" y="3"/>
                </a:lnTo>
                <a:lnTo>
                  <a:pt x="47" y="4"/>
                </a:lnTo>
                <a:lnTo>
                  <a:pt x="51" y="8"/>
                </a:lnTo>
                <a:lnTo>
                  <a:pt x="54" y="11"/>
                </a:lnTo>
                <a:lnTo>
                  <a:pt x="57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4" y="37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4" y="37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4" y="11"/>
                </a:lnTo>
                <a:lnTo>
                  <a:pt x="9" y="8"/>
                </a:lnTo>
                <a:lnTo>
                  <a:pt x="13" y="4"/>
                </a:lnTo>
                <a:lnTo>
                  <a:pt x="19" y="3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52" name="Freeform 964"/>
          <p:cNvSpPr>
            <a:spLocks/>
          </p:cNvSpPr>
          <p:nvPr/>
        </p:nvSpPr>
        <p:spPr bwMode="auto">
          <a:xfrm>
            <a:off x="4594225" y="2463800"/>
            <a:ext cx="69850" cy="49213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1" y="0"/>
                </a:moveTo>
                <a:lnTo>
                  <a:pt x="37" y="0"/>
                </a:lnTo>
                <a:lnTo>
                  <a:pt x="43" y="1"/>
                </a:lnTo>
                <a:lnTo>
                  <a:pt x="47" y="4"/>
                </a:lnTo>
                <a:lnTo>
                  <a:pt x="51" y="7"/>
                </a:lnTo>
                <a:lnTo>
                  <a:pt x="56" y="11"/>
                </a:lnTo>
                <a:lnTo>
                  <a:pt x="58" y="15"/>
                </a:lnTo>
                <a:lnTo>
                  <a:pt x="60" y="18"/>
                </a:lnTo>
                <a:lnTo>
                  <a:pt x="61" y="25"/>
                </a:lnTo>
                <a:lnTo>
                  <a:pt x="60" y="30"/>
                </a:lnTo>
                <a:lnTo>
                  <a:pt x="58" y="34"/>
                </a:lnTo>
                <a:lnTo>
                  <a:pt x="56" y="37"/>
                </a:lnTo>
                <a:lnTo>
                  <a:pt x="51" y="41"/>
                </a:lnTo>
                <a:lnTo>
                  <a:pt x="47" y="44"/>
                </a:lnTo>
                <a:lnTo>
                  <a:pt x="43" y="47"/>
                </a:lnTo>
                <a:lnTo>
                  <a:pt x="37" y="48"/>
                </a:lnTo>
                <a:lnTo>
                  <a:pt x="31" y="48"/>
                </a:lnTo>
                <a:lnTo>
                  <a:pt x="24" y="48"/>
                </a:lnTo>
                <a:lnTo>
                  <a:pt x="19" y="47"/>
                </a:lnTo>
                <a:lnTo>
                  <a:pt x="14" y="44"/>
                </a:lnTo>
                <a:lnTo>
                  <a:pt x="10" y="41"/>
                </a:lnTo>
                <a:lnTo>
                  <a:pt x="6" y="37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18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4" y="4"/>
                </a:lnTo>
                <a:lnTo>
                  <a:pt x="19" y="1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53" name="Freeform 965"/>
          <p:cNvSpPr>
            <a:spLocks/>
          </p:cNvSpPr>
          <p:nvPr/>
        </p:nvSpPr>
        <p:spPr bwMode="auto">
          <a:xfrm>
            <a:off x="4594225" y="2463800"/>
            <a:ext cx="69850" cy="49213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1" y="0"/>
                </a:moveTo>
                <a:lnTo>
                  <a:pt x="37" y="0"/>
                </a:lnTo>
                <a:lnTo>
                  <a:pt x="43" y="1"/>
                </a:lnTo>
                <a:lnTo>
                  <a:pt x="47" y="4"/>
                </a:lnTo>
                <a:lnTo>
                  <a:pt x="51" y="7"/>
                </a:lnTo>
                <a:lnTo>
                  <a:pt x="56" y="11"/>
                </a:lnTo>
                <a:lnTo>
                  <a:pt x="58" y="15"/>
                </a:lnTo>
                <a:lnTo>
                  <a:pt x="60" y="18"/>
                </a:lnTo>
                <a:lnTo>
                  <a:pt x="61" y="25"/>
                </a:lnTo>
                <a:lnTo>
                  <a:pt x="60" y="30"/>
                </a:lnTo>
                <a:lnTo>
                  <a:pt x="58" y="34"/>
                </a:lnTo>
                <a:lnTo>
                  <a:pt x="56" y="37"/>
                </a:lnTo>
                <a:lnTo>
                  <a:pt x="51" y="41"/>
                </a:lnTo>
                <a:lnTo>
                  <a:pt x="47" y="44"/>
                </a:lnTo>
                <a:lnTo>
                  <a:pt x="43" y="47"/>
                </a:lnTo>
                <a:lnTo>
                  <a:pt x="37" y="48"/>
                </a:lnTo>
                <a:lnTo>
                  <a:pt x="31" y="48"/>
                </a:lnTo>
                <a:lnTo>
                  <a:pt x="24" y="48"/>
                </a:lnTo>
                <a:lnTo>
                  <a:pt x="19" y="47"/>
                </a:lnTo>
                <a:lnTo>
                  <a:pt x="14" y="44"/>
                </a:lnTo>
                <a:lnTo>
                  <a:pt x="10" y="41"/>
                </a:lnTo>
                <a:lnTo>
                  <a:pt x="6" y="37"/>
                </a:lnTo>
                <a:lnTo>
                  <a:pt x="3" y="34"/>
                </a:lnTo>
                <a:lnTo>
                  <a:pt x="2" y="30"/>
                </a:lnTo>
                <a:lnTo>
                  <a:pt x="0" y="25"/>
                </a:lnTo>
                <a:lnTo>
                  <a:pt x="2" y="18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4" y="4"/>
                </a:lnTo>
                <a:lnTo>
                  <a:pt x="19" y="1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54" name="Freeform 966"/>
          <p:cNvSpPr>
            <a:spLocks/>
          </p:cNvSpPr>
          <p:nvPr/>
        </p:nvSpPr>
        <p:spPr bwMode="auto">
          <a:xfrm>
            <a:off x="4568825" y="2506663"/>
            <a:ext cx="69850" cy="52387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8" y="6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55" name="Freeform 967"/>
          <p:cNvSpPr>
            <a:spLocks/>
          </p:cNvSpPr>
          <p:nvPr/>
        </p:nvSpPr>
        <p:spPr bwMode="auto">
          <a:xfrm>
            <a:off x="4568825" y="2506663"/>
            <a:ext cx="69850" cy="52387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5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7"/>
                </a:lnTo>
                <a:lnTo>
                  <a:pt x="30" y="49"/>
                </a:lnTo>
                <a:lnTo>
                  <a:pt x="24" y="47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8" y="6"/>
                </a:lnTo>
                <a:lnTo>
                  <a:pt x="13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56" name="Freeform 968"/>
          <p:cNvSpPr>
            <a:spLocks/>
          </p:cNvSpPr>
          <p:nvPr/>
        </p:nvSpPr>
        <p:spPr bwMode="auto">
          <a:xfrm>
            <a:off x="4529138" y="2533650"/>
            <a:ext cx="68262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6" y="1"/>
                </a:lnTo>
                <a:lnTo>
                  <a:pt x="42" y="1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0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2"/>
                </a:lnTo>
                <a:lnTo>
                  <a:pt x="46" y="44"/>
                </a:lnTo>
                <a:lnTo>
                  <a:pt x="42" y="47"/>
                </a:lnTo>
                <a:lnTo>
                  <a:pt x="36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8" y="42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2" y="16"/>
                </a:lnTo>
                <a:lnTo>
                  <a:pt x="5" y="11"/>
                </a:lnTo>
                <a:lnTo>
                  <a:pt x="8" y="8"/>
                </a:lnTo>
                <a:lnTo>
                  <a:pt x="14" y="5"/>
                </a:lnTo>
                <a:lnTo>
                  <a:pt x="18" y="1"/>
                </a:lnTo>
                <a:lnTo>
                  <a:pt x="24" y="1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57" name="Freeform 969"/>
          <p:cNvSpPr>
            <a:spLocks/>
          </p:cNvSpPr>
          <p:nvPr/>
        </p:nvSpPr>
        <p:spPr bwMode="auto">
          <a:xfrm>
            <a:off x="4529138" y="2533650"/>
            <a:ext cx="68262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6" y="1"/>
                </a:lnTo>
                <a:lnTo>
                  <a:pt x="42" y="1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0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1" y="42"/>
                </a:lnTo>
                <a:lnTo>
                  <a:pt x="46" y="44"/>
                </a:lnTo>
                <a:lnTo>
                  <a:pt x="42" y="47"/>
                </a:lnTo>
                <a:lnTo>
                  <a:pt x="36" y="49"/>
                </a:lnTo>
                <a:lnTo>
                  <a:pt x="29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8" y="42"/>
                </a:lnTo>
                <a:lnTo>
                  <a:pt x="5" y="38"/>
                </a:lnTo>
                <a:lnTo>
                  <a:pt x="2" y="35"/>
                </a:lnTo>
                <a:lnTo>
                  <a:pt x="1" y="30"/>
                </a:lnTo>
                <a:lnTo>
                  <a:pt x="0" y="25"/>
                </a:lnTo>
                <a:lnTo>
                  <a:pt x="1" y="20"/>
                </a:lnTo>
                <a:lnTo>
                  <a:pt x="2" y="16"/>
                </a:lnTo>
                <a:lnTo>
                  <a:pt x="5" y="11"/>
                </a:lnTo>
                <a:lnTo>
                  <a:pt x="8" y="8"/>
                </a:lnTo>
                <a:lnTo>
                  <a:pt x="14" y="5"/>
                </a:lnTo>
                <a:lnTo>
                  <a:pt x="18" y="1"/>
                </a:lnTo>
                <a:lnTo>
                  <a:pt x="24" y="1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58" name="Freeform 970"/>
          <p:cNvSpPr>
            <a:spLocks/>
          </p:cNvSpPr>
          <p:nvPr/>
        </p:nvSpPr>
        <p:spPr bwMode="auto">
          <a:xfrm>
            <a:off x="4467225" y="2543175"/>
            <a:ext cx="68263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5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4"/>
                </a:lnTo>
                <a:lnTo>
                  <a:pt x="55" y="38"/>
                </a:lnTo>
                <a:lnTo>
                  <a:pt x="51" y="41"/>
                </a:lnTo>
                <a:lnTo>
                  <a:pt x="46" y="45"/>
                </a:lnTo>
                <a:lnTo>
                  <a:pt x="41" y="48"/>
                </a:lnTo>
                <a:lnTo>
                  <a:pt x="35" y="48"/>
                </a:lnTo>
                <a:lnTo>
                  <a:pt x="29" y="49"/>
                </a:lnTo>
                <a:lnTo>
                  <a:pt x="24" y="48"/>
                </a:lnTo>
                <a:lnTo>
                  <a:pt x="18" y="48"/>
                </a:lnTo>
                <a:lnTo>
                  <a:pt x="12" y="45"/>
                </a:lnTo>
                <a:lnTo>
                  <a:pt x="8" y="41"/>
                </a:lnTo>
                <a:lnTo>
                  <a:pt x="4" y="38"/>
                </a:lnTo>
                <a:lnTo>
                  <a:pt x="1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1"/>
                </a:lnTo>
                <a:lnTo>
                  <a:pt x="8" y="7"/>
                </a:lnTo>
                <a:lnTo>
                  <a:pt x="12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59" name="Freeform 971"/>
          <p:cNvSpPr>
            <a:spLocks/>
          </p:cNvSpPr>
          <p:nvPr/>
        </p:nvSpPr>
        <p:spPr bwMode="auto">
          <a:xfrm>
            <a:off x="4467225" y="2543175"/>
            <a:ext cx="68263" cy="52388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5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4"/>
                </a:lnTo>
                <a:lnTo>
                  <a:pt x="55" y="38"/>
                </a:lnTo>
                <a:lnTo>
                  <a:pt x="51" y="41"/>
                </a:lnTo>
                <a:lnTo>
                  <a:pt x="46" y="45"/>
                </a:lnTo>
                <a:lnTo>
                  <a:pt x="41" y="48"/>
                </a:lnTo>
                <a:lnTo>
                  <a:pt x="35" y="48"/>
                </a:lnTo>
                <a:lnTo>
                  <a:pt x="29" y="49"/>
                </a:lnTo>
                <a:lnTo>
                  <a:pt x="24" y="48"/>
                </a:lnTo>
                <a:lnTo>
                  <a:pt x="18" y="48"/>
                </a:lnTo>
                <a:lnTo>
                  <a:pt x="12" y="45"/>
                </a:lnTo>
                <a:lnTo>
                  <a:pt x="8" y="41"/>
                </a:lnTo>
                <a:lnTo>
                  <a:pt x="4" y="38"/>
                </a:lnTo>
                <a:lnTo>
                  <a:pt x="1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1"/>
                </a:lnTo>
                <a:lnTo>
                  <a:pt x="8" y="7"/>
                </a:lnTo>
                <a:lnTo>
                  <a:pt x="12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60" name="Freeform 972"/>
          <p:cNvSpPr>
            <a:spLocks/>
          </p:cNvSpPr>
          <p:nvPr/>
        </p:nvSpPr>
        <p:spPr bwMode="auto">
          <a:xfrm>
            <a:off x="4392613" y="2543175"/>
            <a:ext cx="68262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7"/>
                </a:lnTo>
                <a:lnTo>
                  <a:pt x="56" y="11"/>
                </a:lnTo>
                <a:lnTo>
                  <a:pt x="58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4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8"/>
                </a:lnTo>
                <a:lnTo>
                  <a:pt x="13" y="45"/>
                </a:lnTo>
                <a:lnTo>
                  <a:pt x="9" y="41"/>
                </a:lnTo>
                <a:lnTo>
                  <a:pt x="5" y="38"/>
                </a:lnTo>
                <a:lnTo>
                  <a:pt x="2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5" y="11"/>
                </a:lnTo>
                <a:lnTo>
                  <a:pt x="9" y="7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61" name="Freeform 973"/>
          <p:cNvSpPr>
            <a:spLocks/>
          </p:cNvSpPr>
          <p:nvPr/>
        </p:nvSpPr>
        <p:spPr bwMode="auto">
          <a:xfrm>
            <a:off x="4392613" y="2543175"/>
            <a:ext cx="68262" cy="52388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5"/>
                </a:lnTo>
                <a:lnTo>
                  <a:pt x="51" y="7"/>
                </a:lnTo>
                <a:lnTo>
                  <a:pt x="56" y="11"/>
                </a:lnTo>
                <a:lnTo>
                  <a:pt x="58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4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1" y="48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8"/>
                </a:lnTo>
                <a:lnTo>
                  <a:pt x="13" y="45"/>
                </a:lnTo>
                <a:lnTo>
                  <a:pt x="9" y="41"/>
                </a:lnTo>
                <a:lnTo>
                  <a:pt x="5" y="38"/>
                </a:lnTo>
                <a:lnTo>
                  <a:pt x="2" y="34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5" y="11"/>
                </a:lnTo>
                <a:lnTo>
                  <a:pt x="9" y="7"/>
                </a:lnTo>
                <a:lnTo>
                  <a:pt x="13" y="5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62" name="Freeform 974"/>
          <p:cNvSpPr>
            <a:spLocks/>
          </p:cNvSpPr>
          <p:nvPr/>
        </p:nvSpPr>
        <p:spPr bwMode="auto">
          <a:xfrm>
            <a:off x="4313238" y="2559050"/>
            <a:ext cx="69850" cy="46038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6" y="10"/>
                </a:lnTo>
                <a:lnTo>
                  <a:pt x="59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9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7"/>
                </a:lnTo>
                <a:lnTo>
                  <a:pt x="30" y="47"/>
                </a:lnTo>
                <a:lnTo>
                  <a:pt x="24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0"/>
                </a:lnTo>
                <a:lnTo>
                  <a:pt x="9" y="6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63" name="Freeform 975"/>
          <p:cNvSpPr>
            <a:spLocks/>
          </p:cNvSpPr>
          <p:nvPr/>
        </p:nvSpPr>
        <p:spPr bwMode="auto">
          <a:xfrm>
            <a:off x="4313238" y="2559050"/>
            <a:ext cx="69850" cy="46038"/>
          </a:xfrm>
          <a:custGeom>
            <a:avLst/>
            <a:gdLst>
              <a:gd name="T0" fmla="*/ 2147483647 w 60"/>
              <a:gd name="T1" fmla="*/ 0 h 47"/>
              <a:gd name="T2" fmla="*/ 2147483647 w 60"/>
              <a:gd name="T3" fmla="*/ 0 h 47"/>
              <a:gd name="T4" fmla="*/ 2147483647 w 60"/>
              <a:gd name="T5" fmla="*/ 2147483647 h 47"/>
              <a:gd name="T6" fmla="*/ 2147483647 w 60"/>
              <a:gd name="T7" fmla="*/ 2147483647 h 47"/>
              <a:gd name="T8" fmla="*/ 2147483647 w 60"/>
              <a:gd name="T9" fmla="*/ 2147483647 h 47"/>
              <a:gd name="T10" fmla="*/ 2147483647 w 60"/>
              <a:gd name="T11" fmla="*/ 2147483647 h 47"/>
              <a:gd name="T12" fmla="*/ 2147483647 w 60"/>
              <a:gd name="T13" fmla="*/ 2147483647 h 47"/>
              <a:gd name="T14" fmla="*/ 2147483647 w 60"/>
              <a:gd name="T15" fmla="*/ 2147483647 h 47"/>
              <a:gd name="T16" fmla="*/ 2147483647 w 60"/>
              <a:gd name="T17" fmla="*/ 2147483647 h 47"/>
              <a:gd name="T18" fmla="*/ 2147483647 w 60"/>
              <a:gd name="T19" fmla="*/ 2147483647 h 47"/>
              <a:gd name="T20" fmla="*/ 2147483647 w 60"/>
              <a:gd name="T21" fmla="*/ 2147483647 h 47"/>
              <a:gd name="T22" fmla="*/ 2147483647 w 60"/>
              <a:gd name="T23" fmla="*/ 2147483647 h 47"/>
              <a:gd name="T24" fmla="*/ 2147483647 w 60"/>
              <a:gd name="T25" fmla="*/ 2147483647 h 47"/>
              <a:gd name="T26" fmla="*/ 2147483647 w 60"/>
              <a:gd name="T27" fmla="*/ 2147483647 h 47"/>
              <a:gd name="T28" fmla="*/ 2147483647 w 60"/>
              <a:gd name="T29" fmla="*/ 2147483647 h 47"/>
              <a:gd name="T30" fmla="*/ 2147483647 w 60"/>
              <a:gd name="T31" fmla="*/ 2147483647 h 47"/>
              <a:gd name="T32" fmla="*/ 2147483647 w 60"/>
              <a:gd name="T33" fmla="*/ 2147483647 h 47"/>
              <a:gd name="T34" fmla="*/ 2147483647 w 60"/>
              <a:gd name="T35" fmla="*/ 2147483647 h 47"/>
              <a:gd name="T36" fmla="*/ 2147483647 w 60"/>
              <a:gd name="T37" fmla="*/ 2147483647 h 47"/>
              <a:gd name="T38" fmla="*/ 2147483647 w 60"/>
              <a:gd name="T39" fmla="*/ 2147483647 h 47"/>
              <a:gd name="T40" fmla="*/ 2147483647 w 60"/>
              <a:gd name="T41" fmla="*/ 2147483647 h 47"/>
              <a:gd name="T42" fmla="*/ 2147483647 w 60"/>
              <a:gd name="T43" fmla="*/ 2147483647 h 47"/>
              <a:gd name="T44" fmla="*/ 2147483647 w 60"/>
              <a:gd name="T45" fmla="*/ 2147483647 h 47"/>
              <a:gd name="T46" fmla="*/ 0 w 60"/>
              <a:gd name="T47" fmla="*/ 2147483647 h 47"/>
              <a:gd name="T48" fmla="*/ 0 w 60"/>
              <a:gd name="T49" fmla="*/ 2147483647 h 47"/>
              <a:gd name="T50" fmla="*/ 0 w 60"/>
              <a:gd name="T51" fmla="*/ 2147483647 h 47"/>
              <a:gd name="T52" fmla="*/ 2147483647 w 60"/>
              <a:gd name="T53" fmla="*/ 2147483647 h 47"/>
              <a:gd name="T54" fmla="*/ 2147483647 w 60"/>
              <a:gd name="T55" fmla="*/ 2147483647 h 47"/>
              <a:gd name="T56" fmla="*/ 2147483647 w 60"/>
              <a:gd name="T57" fmla="*/ 2147483647 h 47"/>
              <a:gd name="T58" fmla="*/ 2147483647 w 60"/>
              <a:gd name="T59" fmla="*/ 2147483647 h 47"/>
              <a:gd name="T60" fmla="*/ 2147483647 w 60"/>
              <a:gd name="T61" fmla="*/ 2147483647 h 47"/>
              <a:gd name="T62" fmla="*/ 2147483647 w 60"/>
              <a:gd name="T63" fmla="*/ 0 h 47"/>
              <a:gd name="T64" fmla="*/ 2147483647 w 60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7"/>
              <a:gd name="T101" fmla="*/ 60 w 6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7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6"/>
                </a:lnTo>
                <a:lnTo>
                  <a:pt x="56" y="10"/>
                </a:lnTo>
                <a:lnTo>
                  <a:pt x="59" y="14"/>
                </a:lnTo>
                <a:lnTo>
                  <a:pt x="60" y="19"/>
                </a:lnTo>
                <a:lnTo>
                  <a:pt x="60" y="24"/>
                </a:lnTo>
                <a:lnTo>
                  <a:pt x="60" y="28"/>
                </a:lnTo>
                <a:lnTo>
                  <a:pt x="59" y="33"/>
                </a:lnTo>
                <a:lnTo>
                  <a:pt x="56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7"/>
                </a:lnTo>
                <a:lnTo>
                  <a:pt x="30" y="47"/>
                </a:lnTo>
                <a:lnTo>
                  <a:pt x="24" y="47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0"/>
                </a:lnTo>
                <a:lnTo>
                  <a:pt x="9" y="6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64" name="Freeform 976"/>
          <p:cNvSpPr>
            <a:spLocks/>
          </p:cNvSpPr>
          <p:nvPr/>
        </p:nvSpPr>
        <p:spPr bwMode="auto">
          <a:xfrm>
            <a:off x="4254500" y="2446338"/>
            <a:ext cx="65088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2" y="3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5"/>
                </a:lnTo>
                <a:lnTo>
                  <a:pt x="54" y="38"/>
                </a:lnTo>
                <a:lnTo>
                  <a:pt x="51" y="43"/>
                </a:lnTo>
                <a:lnTo>
                  <a:pt x="47" y="46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6"/>
                </a:lnTo>
                <a:lnTo>
                  <a:pt x="9" y="43"/>
                </a:lnTo>
                <a:lnTo>
                  <a:pt x="5" y="38"/>
                </a:lnTo>
                <a:lnTo>
                  <a:pt x="2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3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65" name="Freeform 977"/>
          <p:cNvSpPr>
            <a:spLocks/>
          </p:cNvSpPr>
          <p:nvPr/>
        </p:nvSpPr>
        <p:spPr bwMode="auto">
          <a:xfrm>
            <a:off x="4254500" y="2446338"/>
            <a:ext cx="65088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2" y="3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5"/>
                </a:lnTo>
                <a:lnTo>
                  <a:pt x="54" y="38"/>
                </a:lnTo>
                <a:lnTo>
                  <a:pt x="51" y="43"/>
                </a:lnTo>
                <a:lnTo>
                  <a:pt x="47" y="46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6"/>
                </a:lnTo>
                <a:lnTo>
                  <a:pt x="9" y="43"/>
                </a:lnTo>
                <a:lnTo>
                  <a:pt x="5" y="38"/>
                </a:lnTo>
                <a:lnTo>
                  <a:pt x="2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6"/>
                </a:lnTo>
                <a:lnTo>
                  <a:pt x="5" y="11"/>
                </a:lnTo>
                <a:lnTo>
                  <a:pt x="9" y="8"/>
                </a:lnTo>
                <a:lnTo>
                  <a:pt x="13" y="5"/>
                </a:lnTo>
                <a:lnTo>
                  <a:pt x="19" y="3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66" name="Freeform 978"/>
          <p:cNvSpPr>
            <a:spLocks/>
          </p:cNvSpPr>
          <p:nvPr/>
        </p:nvSpPr>
        <p:spPr bwMode="auto">
          <a:xfrm>
            <a:off x="3517900" y="2582863"/>
            <a:ext cx="69850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1"/>
                </a:lnTo>
                <a:lnTo>
                  <a:pt x="47" y="4"/>
                </a:lnTo>
                <a:lnTo>
                  <a:pt x="52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4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67" name="Freeform 979"/>
          <p:cNvSpPr>
            <a:spLocks/>
          </p:cNvSpPr>
          <p:nvPr/>
        </p:nvSpPr>
        <p:spPr bwMode="auto">
          <a:xfrm>
            <a:off x="3517900" y="2582863"/>
            <a:ext cx="69850" cy="49212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1"/>
                </a:lnTo>
                <a:lnTo>
                  <a:pt x="47" y="4"/>
                </a:lnTo>
                <a:lnTo>
                  <a:pt x="52" y="6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1" y="23"/>
                </a:lnTo>
                <a:lnTo>
                  <a:pt x="60" y="28"/>
                </a:lnTo>
                <a:lnTo>
                  <a:pt x="58" y="33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1"/>
                </a:lnTo>
                <a:lnTo>
                  <a:pt x="6" y="38"/>
                </a:lnTo>
                <a:lnTo>
                  <a:pt x="3" y="33"/>
                </a:lnTo>
                <a:lnTo>
                  <a:pt x="1" y="28"/>
                </a:lnTo>
                <a:lnTo>
                  <a:pt x="0" y="23"/>
                </a:lnTo>
                <a:lnTo>
                  <a:pt x="1" y="19"/>
                </a:lnTo>
                <a:lnTo>
                  <a:pt x="3" y="14"/>
                </a:lnTo>
                <a:lnTo>
                  <a:pt x="6" y="11"/>
                </a:lnTo>
                <a:lnTo>
                  <a:pt x="10" y="6"/>
                </a:lnTo>
                <a:lnTo>
                  <a:pt x="14" y="4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68" name="Freeform 980"/>
          <p:cNvSpPr>
            <a:spLocks/>
          </p:cNvSpPr>
          <p:nvPr/>
        </p:nvSpPr>
        <p:spPr bwMode="auto">
          <a:xfrm>
            <a:off x="3440113" y="2595563"/>
            <a:ext cx="71437" cy="49212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4"/>
                </a:lnTo>
                <a:lnTo>
                  <a:pt x="51" y="7"/>
                </a:lnTo>
                <a:lnTo>
                  <a:pt x="54" y="10"/>
                </a:lnTo>
                <a:lnTo>
                  <a:pt x="57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5"/>
                </a:lnTo>
                <a:lnTo>
                  <a:pt x="42" y="46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19" y="46"/>
                </a:lnTo>
                <a:lnTo>
                  <a:pt x="13" y="45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5" y="10"/>
                </a:lnTo>
                <a:lnTo>
                  <a:pt x="9" y="7"/>
                </a:lnTo>
                <a:lnTo>
                  <a:pt x="13" y="4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69" name="Freeform 981"/>
          <p:cNvSpPr>
            <a:spLocks/>
          </p:cNvSpPr>
          <p:nvPr/>
        </p:nvSpPr>
        <p:spPr bwMode="auto">
          <a:xfrm>
            <a:off x="3440113" y="2595563"/>
            <a:ext cx="71437" cy="49212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4"/>
                </a:lnTo>
                <a:lnTo>
                  <a:pt x="51" y="7"/>
                </a:lnTo>
                <a:lnTo>
                  <a:pt x="54" y="10"/>
                </a:lnTo>
                <a:lnTo>
                  <a:pt x="57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5"/>
                </a:lnTo>
                <a:lnTo>
                  <a:pt x="42" y="46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19" y="46"/>
                </a:lnTo>
                <a:lnTo>
                  <a:pt x="13" y="45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5" y="10"/>
                </a:lnTo>
                <a:lnTo>
                  <a:pt x="9" y="7"/>
                </a:lnTo>
                <a:lnTo>
                  <a:pt x="13" y="4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70" name="Freeform 982"/>
          <p:cNvSpPr>
            <a:spLocks/>
          </p:cNvSpPr>
          <p:nvPr/>
        </p:nvSpPr>
        <p:spPr bwMode="auto">
          <a:xfrm>
            <a:off x="1849438" y="2757488"/>
            <a:ext cx="68262" cy="49212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2147483647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2147483647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5" y="1"/>
                </a:lnTo>
                <a:lnTo>
                  <a:pt x="41" y="3"/>
                </a:lnTo>
                <a:lnTo>
                  <a:pt x="47" y="4"/>
                </a:lnTo>
                <a:lnTo>
                  <a:pt x="51" y="7"/>
                </a:lnTo>
                <a:lnTo>
                  <a:pt x="54" y="11"/>
                </a:lnTo>
                <a:lnTo>
                  <a:pt x="57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4" y="37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5" y="48"/>
                </a:lnTo>
                <a:lnTo>
                  <a:pt x="30" y="48"/>
                </a:lnTo>
                <a:lnTo>
                  <a:pt x="24" y="48"/>
                </a:lnTo>
                <a:lnTo>
                  <a:pt x="18" y="47"/>
                </a:lnTo>
                <a:lnTo>
                  <a:pt x="13" y="45"/>
                </a:lnTo>
                <a:lnTo>
                  <a:pt x="8" y="42"/>
                </a:lnTo>
                <a:lnTo>
                  <a:pt x="4" y="37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5"/>
                </a:lnTo>
                <a:lnTo>
                  <a:pt x="4" y="11"/>
                </a:lnTo>
                <a:lnTo>
                  <a:pt x="8" y="7"/>
                </a:lnTo>
                <a:lnTo>
                  <a:pt x="13" y="4"/>
                </a:lnTo>
                <a:lnTo>
                  <a:pt x="18" y="3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71" name="Freeform 983"/>
          <p:cNvSpPr>
            <a:spLocks/>
          </p:cNvSpPr>
          <p:nvPr/>
        </p:nvSpPr>
        <p:spPr bwMode="auto">
          <a:xfrm>
            <a:off x="1849438" y="2757488"/>
            <a:ext cx="68262" cy="49212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2147483647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2147483647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5" y="1"/>
                </a:lnTo>
                <a:lnTo>
                  <a:pt x="41" y="3"/>
                </a:lnTo>
                <a:lnTo>
                  <a:pt x="47" y="4"/>
                </a:lnTo>
                <a:lnTo>
                  <a:pt x="51" y="7"/>
                </a:lnTo>
                <a:lnTo>
                  <a:pt x="54" y="11"/>
                </a:lnTo>
                <a:lnTo>
                  <a:pt x="57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4" y="37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5" y="48"/>
                </a:lnTo>
                <a:lnTo>
                  <a:pt x="30" y="48"/>
                </a:lnTo>
                <a:lnTo>
                  <a:pt x="24" y="48"/>
                </a:lnTo>
                <a:lnTo>
                  <a:pt x="18" y="47"/>
                </a:lnTo>
                <a:lnTo>
                  <a:pt x="13" y="45"/>
                </a:lnTo>
                <a:lnTo>
                  <a:pt x="8" y="42"/>
                </a:lnTo>
                <a:lnTo>
                  <a:pt x="4" y="37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5"/>
                </a:lnTo>
                <a:lnTo>
                  <a:pt x="4" y="11"/>
                </a:lnTo>
                <a:lnTo>
                  <a:pt x="8" y="7"/>
                </a:lnTo>
                <a:lnTo>
                  <a:pt x="13" y="4"/>
                </a:lnTo>
                <a:lnTo>
                  <a:pt x="18" y="3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72" name="Freeform 984"/>
          <p:cNvSpPr>
            <a:spLocks/>
          </p:cNvSpPr>
          <p:nvPr/>
        </p:nvSpPr>
        <p:spPr bwMode="auto">
          <a:xfrm>
            <a:off x="1812925" y="2959100"/>
            <a:ext cx="68263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3"/>
                </a:lnTo>
                <a:lnTo>
                  <a:pt x="60" y="30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30"/>
                </a:lnTo>
                <a:lnTo>
                  <a:pt x="0" y="23"/>
                </a:lnTo>
                <a:lnTo>
                  <a:pt x="0" y="19"/>
                </a:lnTo>
                <a:lnTo>
                  <a:pt x="2" y="14"/>
                </a:lnTo>
                <a:lnTo>
                  <a:pt x="5" y="11"/>
                </a:lnTo>
                <a:lnTo>
                  <a:pt x="9" y="8"/>
                </a:lnTo>
                <a:lnTo>
                  <a:pt x="13" y="4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73" name="Freeform 985"/>
          <p:cNvSpPr>
            <a:spLocks/>
          </p:cNvSpPr>
          <p:nvPr/>
        </p:nvSpPr>
        <p:spPr bwMode="auto">
          <a:xfrm>
            <a:off x="1812925" y="2959100"/>
            <a:ext cx="68263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3"/>
                </a:lnTo>
                <a:lnTo>
                  <a:pt x="60" y="30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5" y="38"/>
                </a:lnTo>
                <a:lnTo>
                  <a:pt x="2" y="33"/>
                </a:lnTo>
                <a:lnTo>
                  <a:pt x="0" y="30"/>
                </a:lnTo>
                <a:lnTo>
                  <a:pt x="0" y="23"/>
                </a:lnTo>
                <a:lnTo>
                  <a:pt x="0" y="19"/>
                </a:lnTo>
                <a:lnTo>
                  <a:pt x="2" y="14"/>
                </a:lnTo>
                <a:lnTo>
                  <a:pt x="5" y="11"/>
                </a:lnTo>
                <a:lnTo>
                  <a:pt x="9" y="8"/>
                </a:lnTo>
                <a:lnTo>
                  <a:pt x="13" y="4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74" name="Freeform 986"/>
          <p:cNvSpPr>
            <a:spLocks/>
          </p:cNvSpPr>
          <p:nvPr/>
        </p:nvSpPr>
        <p:spPr bwMode="auto">
          <a:xfrm>
            <a:off x="3416300" y="4476750"/>
            <a:ext cx="66675" cy="4603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7" y="2"/>
                </a:lnTo>
                <a:lnTo>
                  <a:pt x="42" y="3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61" y="26"/>
                </a:lnTo>
                <a:lnTo>
                  <a:pt x="59" y="30"/>
                </a:lnTo>
                <a:lnTo>
                  <a:pt x="58" y="35"/>
                </a:lnTo>
                <a:lnTo>
                  <a:pt x="55" y="40"/>
                </a:lnTo>
                <a:lnTo>
                  <a:pt x="51" y="43"/>
                </a:lnTo>
                <a:lnTo>
                  <a:pt x="46" y="46"/>
                </a:lnTo>
                <a:lnTo>
                  <a:pt x="42" y="48"/>
                </a:lnTo>
                <a:lnTo>
                  <a:pt x="37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4" y="46"/>
                </a:lnTo>
                <a:lnTo>
                  <a:pt x="8" y="43"/>
                </a:lnTo>
                <a:lnTo>
                  <a:pt x="5" y="40"/>
                </a:lnTo>
                <a:lnTo>
                  <a:pt x="2" y="35"/>
                </a:lnTo>
                <a:lnTo>
                  <a:pt x="1" y="30"/>
                </a:lnTo>
                <a:lnTo>
                  <a:pt x="0" y="26"/>
                </a:lnTo>
                <a:lnTo>
                  <a:pt x="1" y="21"/>
                </a:lnTo>
                <a:lnTo>
                  <a:pt x="2" y="16"/>
                </a:lnTo>
                <a:lnTo>
                  <a:pt x="5" y="11"/>
                </a:lnTo>
                <a:lnTo>
                  <a:pt x="8" y="8"/>
                </a:lnTo>
                <a:lnTo>
                  <a:pt x="14" y="5"/>
                </a:lnTo>
                <a:lnTo>
                  <a:pt x="18" y="3"/>
                </a:lnTo>
                <a:lnTo>
                  <a:pt x="24" y="2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75" name="Freeform 987"/>
          <p:cNvSpPr>
            <a:spLocks/>
          </p:cNvSpPr>
          <p:nvPr/>
        </p:nvSpPr>
        <p:spPr bwMode="auto">
          <a:xfrm>
            <a:off x="3416300" y="4476750"/>
            <a:ext cx="66675" cy="4603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29" y="0"/>
                </a:moveTo>
                <a:lnTo>
                  <a:pt x="37" y="2"/>
                </a:lnTo>
                <a:lnTo>
                  <a:pt x="42" y="3"/>
                </a:lnTo>
                <a:lnTo>
                  <a:pt x="46" y="5"/>
                </a:lnTo>
                <a:lnTo>
                  <a:pt x="51" y="8"/>
                </a:lnTo>
                <a:lnTo>
                  <a:pt x="55" y="11"/>
                </a:lnTo>
                <a:lnTo>
                  <a:pt x="58" y="16"/>
                </a:lnTo>
                <a:lnTo>
                  <a:pt x="59" y="21"/>
                </a:lnTo>
                <a:lnTo>
                  <a:pt x="61" y="26"/>
                </a:lnTo>
                <a:lnTo>
                  <a:pt x="59" y="30"/>
                </a:lnTo>
                <a:lnTo>
                  <a:pt x="58" y="35"/>
                </a:lnTo>
                <a:lnTo>
                  <a:pt x="55" y="40"/>
                </a:lnTo>
                <a:lnTo>
                  <a:pt x="51" y="43"/>
                </a:lnTo>
                <a:lnTo>
                  <a:pt x="46" y="46"/>
                </a:lnTo>
                <a:lnTo>
                  <a:pt x="42" y="48"/>
                </a:lnTo>
                <a:lnTo>
                  <a:pt x="37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4" y="46"/>
                </a:lnTo>
                <a:lnTo>
                  <a:pt x="8" y="43"/>
                </a:lnTo>
                <a:lnTo>
                  <a:pt x="5" y="40"/>
                </a:lnTo>
                <a:lnTo>
                  <a:pt x="2" y="35"/>
                </a:lnTo>
                <a:lnTo>
                  <a:pt x="1" y="30"/>
                </a:lnTo>
                <a:lnTo>
                  <a:pt x="0" y="26"/>
                </a:lnTo>
                <a:lnTo>
                  <a:pt x="1" y="21"/>
                </a:lnTo>
                <a:lnTo>
                  <a:pt x="2" y="16"/>
                </a:lnTo>
                <a:lnTo>
                  <a:pt x="5" y="11"/>
                </a:lnTo>
                <a:lnTo>
                  <a:pt x="8" y="8"/>
                </a:lnTo>
                <a:lnTo>
                  <a:pt x="14" y="5"/>
                </a:lnTo>
                <a:lnTo>
                  <a:pt x="18" y="3"/>
                </a:lnTo>
                <a:lnTo>
                  <a:pt x="24" y="2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76" name="Freeform 988"/>
          <p:cNvSpPr>
            <a:spLocks/>
          </p:cNvSpPr>
          <p:nvPr/>
        </p:nvSpPr>
        <p:spPr bwMode="auto">
          <a:xfrm>
            <a:off x="2732088" y="4665663"/>
            <a:ext cx="63500" cy="49212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0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0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3"/>
                </a:lnTo>
                <a:lnTo>
                  <a:pt x="51" y="7"/>
                </a:lnTo>
                <a:lnTo>
                  <a:pt x="55" y="10"/>
                </a:lnTo>
                <a:lnTo>
                  <a:pt x="58" y="15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5"/>
                </a:lnTo>
                <a:lnTo>
                  <a:pt x="41" y="46"/>
                </a:lnTo>
                <a:lnTo>
                  <a:pt x="35" y="48"/>
                </a:lnTo>
                <a:lnTo>
                  <a:pt x="29" y="48"/>
                </a:lnTo>
                <a:lnTo>
                  <a:pt x="24" y="48"/>
                </a:lnTo>
                <a:lnTo>
                  <a:pt x="18" y="46"/>
                </a:lnTo>
                <a:lnTo>
                  <a:pt x="12" y="45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0"/>
                </a:lnTo>
                <a:lnTo>
                  <a:pt x="8" y="7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77" name="Freeform 989"/>
          <p:cNvSpPr>
            <a:spLocks/>
          </p:cNvSpPr>
          <p:nvPr/>
        </p:nvSpPr>
        <p:spPr bwMode="auto">
          <a:xfrm>
            <a:off x="2732088" y="4665663"/>
            <a:ext cx="63500" cy="49212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0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0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3"/>
                </a:lnTo>
                <a:lnTo>
                  <a:pt x="51" y="7"/>
                </a:lnTo>
                <a:lnTo>
                  <a:pt x="55" y="10"/>
                </a:lnTo>
                <a:lnTo>
                  <a:pt x="58" y="15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6" y="45"/>
                </a:lnTo>
                <a:lnTo>
                  <a:pt x="41" y="46"/>
                </a:lnTo>
                <a:lnTo>
                  <a:pt x="35" y="48"/>
                </a:lnTo>
                <a:lnTo>
                  <a:pt x="29" y="48"/>
                </a:lnTo>
                <a:lnTo>
                  <a:pt x="24" y="48"/>
                </a:lnTo>
                <a:lnTo>
                  <a:pt x="18" y="46"/>
                </a:lnTo>
                <a:lnTo>
                  <a:pt x="12" y="45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0"/>
                </a:lnTo>
                <a:lnTo>
                  <a:pt x="8" y="7"/>
                </a:lnTo>
                <a:lnTo>
                  <a:pt x="12" y="3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78" name="Freeform 990"/>
          <p:cNvSpPr>
            <a:spLocks/>
          </p:cNvSpPr>
          <p:nvPr/>
        </p:nvSpPr>
        <p:spPr bwMode="auto">
          <a:xfrm>
            <a:off x="2805113" y="4665663"/>
            <a:ext cx="65087" cy="49212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5" y="10"/>
                </a:lnTo>
                <a:lnTo>
                  <a:pt x="58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1" y="46"/>
                </a:lnTo>
                <a:lnTo>
                  <a:pt x="35" y="48"/>
                </a:lnTo>
                <a:lnTo>
                  <a:pt x="30" y="48"/>
                </a:lnTo>
                <a:lnTo>
                  <a:pt x="24" y="48"/>
                </a:lnTo>
                <a:lnTo>
                  <a:pt x="18" y="46"/>
                </a:lnTo>
                <a:lnTo>
                  <a:pt x="13" y="45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0"/>
                </a:lnTo>
                <a:lnTo>
                  <a:pt x="8" y="7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79" name="Freeform 991"/>
          <p:cNvSpPr>
            <a:spLocks/>
          </p:cNvSpPr>
          <p:nvPr/>
        </p:nvSpPr>
        <p:spPr bwMode="auto">
          <a:xfrm>
            <a:off x="2805113" y="4665663"/>
            <a:ext cx="65087" cy="49212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5" y="10"/>
                </a:lnTo>
                <a:lnTo>
                  <a:pt x="58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5"/>
                </a:lnTo>
                <a:lnTo>
                  <a:pt x="41" y="46"/>
                </a:lnTo>
                <a:lnTo>
                  <a:pt x="35" y="48"/>
                </a:lnTo>
                <a:lnTo>
                  <a:pt x="30" y="48"/>
                </a:lnTo>
                <a:lnTo>
                  <a:pt x="24" y="48"/>
                </a:lnTo>
                <a:lnTo>
                  <a:pt x="18" y="46"/>
                </a:lnTo>
                <a:lnTo>
                  <a:pt x="13" y="45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0"/>
                </a:lnTo>
                <a:lnTo>
                  <a:pt x="8" y="7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80" name="Freeform 992"/>
          <p:cNvSpPr>
            <a:spLocks/>
          </p:cNvSpPr>
          <p:nvPr/>
        </p:nvSpPr>
        <p:spPr bwMode="auto">
          <a:xfrm>
            <a:off x="4656138" y="4411663"/>
            <a:ext cx="69850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5"/>
                </a:lnTo>
                <a:lnTo>
                  <a:pt x="51" y="8"/>
                </a:lnTo>
                <a:lnTo>
                  <a:pt x="53" y="11"/>
                </a:lnTo>
                <a:lnTo>
                  <a:pt x="56" y="16"/>
                </a:lnTo>
                <a:lnTo>
                  <a:pt x="59" y="19"/>
                </a:lnTo>
                <a:lnTo>
                  <a:pt x="59" y="26"/>
                </a:lnTo>
                <a:lnTo>
                  <a:pt x="59" y="30"/>
                </a:lnTo>
                <a:lnTo>
                  <a:pt x="56" y="35"/>
                </a:lnTo>
                <a:lnTo>
                  <a:pt x="53" y="38"/>
                </a:lnTo>
                <a:lnTo>
                  <a:pt x="51" y="41"/>
                </a:lnTo>
                <a:lnTo>
                  <a:pt x="46" y="45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5"/>
                </a:lnTo>
                <a:lnTo>
                  <a:pt x="8" y="41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19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81" name="Freeform 993"/>
          <p:cNvSpPr>
            <a:spLocks/>
          </p:cNvSpPr>
          <p:nvPr/>
        </p:nvSpPr>
        <p:spPr bwMode="auto">
          <a:xfrm>
            <a:off x="4656138" y="4411663"/>
            <a:ext cx="69850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5"/>
                </a:lnTo>
                <a:lnTo>
                  <a:pt x="51" y="8"/>
                </a:lnTo>
                <a:lnTo>
                  <a:pt x="53" y="11"/>
                </a:lnTo>
                <a:lnTo>
                  <a:pt x="56" y="16"/>
                </a:lnTo>
                <a:lnTo>
                  <a:pt x="59" y="19"/>
                </a:lnTo>
                <a:lnTo>
                  <a:pt x="59" y="26"/>
                </a:lnTo>
                <a:lnTo>
                  <a:pt x="59" y="30"/>
                </a:lnTo>
                <a:lnTo>
                  <a:pt x="56" y="35"/>
                </a:lnTo>
                <a:lnTo>
                  <a:pt x="53" y="38"/>
                </a:lnTo>
                <a:lnTo>
                  <a:pt x="51" y="41"/>
                </a:lnTo>
                <a:lnTo>
                  <a:pt x="46" y="45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5"/>
                </a:lnTo>
                <a:lnTo>
                  <a:pt x="8" y="41"/>
                </a:lnTo>
                <a:lnTo>
                  <a:pt x="4" y="38"/>
                </a:lnTo>
                <a:lnTo>
                  <a:pt x="1" y="35"/>
                </a:lnTo>
                <a:lnTo>
                  <a:pt x="0" y="30"/>
                </a:lnTo>
                <a:lnTo>
                  <a:pt x="0" y="26"/>
                </a:lnTo>
                <a:lnTo>
                  <a:pt x="0" y="19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82" name="Freeform 994"/>
          <p:cNvSpPr>
            <a:spLocks/>
          </p:cNvSpPr>
          <p:nvPr/>
        </p:nvSpPr>
        <p:spPr bwMode="auto">
          <a:xfrm>
            <a:off x="4202113" y="3211513"/>
            <a:ext cx="65087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5"/>
                </a:lnTo>
                <a:lnTo>
                  <a:pt x="51" y="8"/>
                </a:lnTo>
                <a:lnTo>
                  <a:pt x="53" y="12"/>
                </a:lnTo>
                <a:lnTo>
                  <a:pt x="56" y="15"/>
                </a:lnTo>
                <a:lnTo>
                  <a:pt x="59" y="19"/>
                </a:lnTo>
                <a:lnTo>
                  <a:pt x="59" y="24"/>
                </a:lnTo>
                <a:lnTo>
                  <a:pt x="59" y="30"/>
                </a:lnTo>
                <a:lnTo>
                  <a:pt x="56" y="34"/>
                </a:lnTo>
                <a:lnTo>
                  <a:pt x="53" y="38"/>
                </a:lnTo>
                <a:lnTo>
                  <a:pt x="51" y="42"/>
                </a:lnTo>
                <a:lnTo>
                  <a:pt x="46" y="45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5"/>
                </a:lnTo>
                <a:lnTo>
                  <a:pt x="8" y="42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2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83" name="Freeform 995"/>
          <p:cNvSpPr>
            <a:spLocks/>
          </p:cNvSpPr>
          <p:nvPr/>
        </p:nvSpPr>
        <p:spPr bwMode="auto">
          <a:xfrm>
            <a:off x="4202113" y="3211513"/>
            <a:ext cx="65087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29" y="0"/>
                </a:moveTo>
                <a:lnTo>
                  <a:pt x="35" y="0"/>
                </a:lnTo>
                <a:lnTo>
                  <a:pt x="41" y="2"/>
                </a:lnTo>
                <a:lnTo>
                  <a:pt x="46" y="5"/>
                </a:lnTo>
                <a:lnTo>
                  <a:pt x="51" y="8"/>
                </a:lnTo>
                <a:lnTo>
                  <a:pt x="53" y="12"/>
                </a:lnTo>
                <a:lnTo>
                  <a:pt x="56" y="15"/>
                </a:lnTo>
                <a:lnTo>
                  <a:pt x="59" y="19"/>
                </a:lnTo>
                <a:lnTo>
                  <a:pt x="59" y="24"/>
                </a:lnTo>
                <a:lnTo>
                  <a:pt x="59" y="30"/>
                </a:lnTo>
                <a:lnTo>
                  <a:pt x="56" y="34"/>
                </a:lnTo>
                <a:lnTo>
                  <a:pt x="53" y="38"/>
                </a:lnTo>
                <a:lnTo>
                  <a:pt x="51" y="42"/>
                </a:lnTo>
                <a:lnTo>
                  <a:pt x="46" y="45"/>
                </a:lnTo>
                <a:lnTo>
                  <a:pt x="41" y="48"/>
                </a:lnTo>
                <a:lnTo>
                  <a:pt x="35" y="49"/>
                </a:lnTo>
                <a:lnTo>
                  <a:pt x="29" y="49"/>
                </a:lnTo>
                <a:lnTo>
                  <a:pt x="24" y="49"/>
                </a:lnTo>
                <a:lnTo>
                  <a:pt x="18" y="48"/>
                </a:lnTo>
                <a:lnTo>
                  <a:pt x="12" y="45"/>
                </a:lnTo>
                <a:lnTo>
                  <a:pt x="8" y="42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2"/>
                </a:lnTo>
                <a:lnTo>
                  <a:pt x="8" y="8"/>
                </a:lnTo>
                <a:lnTo>
                  <a:pt x="12" y="5"/>
                </a:lnTo>
                <a:lnTo>
                  <a:pt x="18" y="2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84" name="Freeform 996"/>
          <p:cNvSpPr>
            <a:spLocks/>
          </p:cNvSpPr>
          <p:nvPr/>
        </p:nvSpPr>
        <p:spPr bwMode="auto">
          <a:xfrm>
            <a:off x="4254500" y="3181350"/>
            <a:ext cx="69850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7"/>
                </a:lnTo>
                <a:lnTo>
                  <a:pt x="55" y="12"/>
                </a:lnTo>
                <a:lnTo>
                  <a:pt x="58" y="15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4"/>
                </a:lnTo>
                <a:lnTo>
                  <a:pt x="55" y="38"/>
                </a:lnTo>
                <a:lnTo>
                  <a:pt x="51" y="42"/>
                </a:lnTo>
                <a:lnTo>
                  <a:pt x="47" y="45"/>
                </a:lnTo>
                <a:lnTo>
                  <a:pt x="42" y="48"/>
                </a:lnTo>
                <a:lnTo>
                  <a:pt x="37" y="48"/>
                </a:lnTo>
                <a:lnTo>
                  <a:pt x="30" y="49"/>
                </a:lnTo>
                <a:lnTo>
                  <a:pt x="24" y="48"/>
                </a:lnTo>
                <a:lnTo>
                  <a:pt x="18" y="48"/>
                </a:lnTo>
                <a:lnTo>
                  <a:pt x="14" y="45"/>
                </a:lnTo>
                <a:lnTo>
                  <a:pt x="8" y="42"/>
                </a:lnTo>
                <a:lnTo>
                  <a:pt x="5" y="38"/>
                </a:lnTo>
                <a:lnTo>
                  <a:pt x="3" y="34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5"/>
                </a:lnTo>
                <a:lnTo>
                  <a:pt x="5" y="12"/>
                </a:lnTo>
                <a:lnTo>
                  <a:pt x="8" y="7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85" name="Freeform 997"/>
          <p:cNvSpPr>
            <a:spLocks/>
          </p:cNvSpPr>
          <p:nvPr/>
        </p:nvSpPr>
        <p:spPr bwMode="auto">
          <a:xfrm>
            <a:off x="4254500" y="3181350"/>
            <a:ext cx="69850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7"/>
                </a:lnTo>
                <a:lnTo>
                  <a:pt x="55" y="12"/>
                </a:lnTo>
                <a:lnTo>
                  <a:pt x="58" y="15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4"/>
                </a:lnTo>
                <a:lnTo>
                  <a:pt x="55" y="38"/>
                </a:lnTo>
                <a:lnTo>
                  <a:pt x="51" y="42"/>
                </a:lnTo>
                <a:lnTo>
                  <a:pt x="47" y="45"/>
                </a:lnTo>
                <a:lnTo>
                  <a:pt x="42" y="48"/>
                </a:lnTo>
                <a:lnTo>
                  <a:pt x="37" y="48"/>
                </a:lnTo>
                <a:lnTo>
                  <a:pt x="30" y="49"/>
                </a:lnTo>
                <a:lnTo>
                  <a:pt x="24" y="48"/>
                </a:lnTo>
                <a:lnTo>
                  <a:pt x="18" y="48"/>
                </a:lnTo>
                <a:lnTo>
                  <a:pt x="14" y="45"/>
                </a:lnTo>
                <a:lnTo>
                  <a:pt x="8" y="42"/>
                </a:lnTo>
                <a:lnTo>
                  <a:pt x="5" y="38"/>
                </a:lnTo>
                <a:lnTo>
                  <a:pt x="3" y="34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5"/>
                </a:lnTo>
                <a:lnTo>
                  <a:pt x="5" y="12"/>
                </a:lnTo>
                <a:lnTo>
                  <a:pt x="8" y="7"/>
                </a:lnTo>
                <a:lnTo>
                  <a:pt x="14" y="5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86" name="Freeform 998"/>
          <p:cNvSpPr>
            <a:spLocks/>
          </p:cNvSpPr>
          <p:nvPr/>
        </p:nvSpPr>
        <p:spPr bwMode="auto">
          <a:xfrm>
            <a:off x="4319588" y="3160713"/>
            <a:ext cx="66675" cy="50800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2147483647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2147483647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1"/>
                </a:lnTo>
                <a:lnTo>
                  <a:pt x="41" y="3"/>
                </a:lnTo>
                <a:lnTo>
                  <a:pt x="47" y="4"/>
                </a:lnTo>
                <a:lnTo>
                  <a:pt x="51" y="7"/>
                </a:lnTo>
                <a:lnTo>
                  <a:pt x="54" y="11"/>
                </a:lnTo>
                <a:lnTo>
                  <a:pt x="57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4" y="37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4" y="37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4" y="11"/>
                </a:lnTo>
                <a:lnTo>
                  <a:pt x="9" y="7"/>
                </a:lnTo>
                <a:lnTo>
                  <a:pt x="13" y="4"/>
                </a:lnTo>
                <a:lnTo>
                  <a:pt x="19" y="3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87" name="Freeform 999"/>
          <p:cNvSpPr>
            <a:spLocks/>
          </p:cNvSpPr>
          <p:nvPr/>
        </p:nvSpPr>
        <p:spPr bwMode="auto">
          <a:xfrm>
            <a:off x="4319588" y="3160713"/>
            <a:ext cx="66675" cy="50800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2147483647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2147483647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1"/>
                </a:lnTo>
                <a:lnTo>
                  <a:pt x="41" y="3"/>
                </a:lnTo>
                <a:lnTo>
                  <a:pt x="47" y="4"/>
                </a:lnTo>
                <a:lnTo>
                  <a:pt x="51" y="7"/>
                </a:lnTo>
                <a:lnTo>
                  <a:pt x="54" y="11"/>
                </a:lnTo>
                <a:lnTo>
                  <a:pt x="57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7" y="34"/>
                </a:lnTo>
                <a:lnTo>
                  <a:pt x="54" y="37"/>
                </a:lnTo>
                <a:lnTo>
                  <a:pt x="51" y="42"/>
                </a:lnTo>
                <a:lnTo>
                  <a:pt x="47" y="45"/>
                </a:lnTo>
                <a:lnTo>
                  <a:pt x="41" y="47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19" y="47"/>
                </a:lnTo>
                <a:lnTo>
                  <a:pt x="13" y="45"/>
                </a:lnTo>
                <a:lnTo>
                  <a:pt x="9" y="42"/>
                </a:lnTo>
                <a:lnTo>
                  <a:pt x="4" y="37"/>
                </a:lnTo>
                <a:lnTo>
                  <a:pt x="2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4" y="11"/>
                </a:lnTo>
                <a:lnTo>
                  <a:pt x="9" y="7"/>
                </a:lnTo>
                <a:lnTo>
                  <a:pt x="13" y="4"/>
                </a:lnTo>
                <a:lnTo>
                  <a:pt x="19" y="3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88" name="Freeform 1000"/>
          <p:cNvSpPr>
            <a:spLocks/>
          </p:cNvSpPr>
          <p:nvPr/>
        </p:nvSpPr>
        <p:spPr bwMode="auto">
          <a:xfrm>
            <a:off x="4386263" y="3135313"/>
            <a:ext cx="66675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7" y="14"/>
                </a:lnTo>
                <a:lnTo>
                  <a:pt x="59" y="19"/>
                </a:lnTo>
                <a:lnTo>
                  <a:pt x="59" y="24"/>
                </a:lnTo>
                <a:lnTo>
                  <a:pt x="59" y="30"/>
                </a:lnTo>
                <a:lnTo>
                  <a:pt x="57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89" name="Freeform 1001"/>
          <p:cNvSpPr>
            <a:spLocks/>
          </p:cNvSpPr>
          <p:nvPr/>
        </p:nvSpPr>
        <p:spPr bwMode="auto">
          <a:xfrm>
            <a:off x="4386263" y="3135313"/>
            <a:ext cx="66675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5"/>
                </a:lnTo>
                <a:lnTo>
                  <a:pt x="51" y="8"/>
                </a:lnTo>
                <a:lnTo>
                  <a:pt x="55" y="11"/>
                </a:lnTo>
                <a:lnTo>
                  <a:pt x="57" y="14"/>
                </a:lnTo>
                <a:lnTo>
                  <a:pt x="59" y="19"/>
                </a:lnTo>
                <a:lnTo>
                  <a:pt x="59" y="24"/>
                </a:lnTo>
                <a:lnTo>
                  <a:pt x="59" y="30"/>
                </a:lnTo>
                <a:lnTo>
                  <a:pt x="57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90" name="Freeform 1002"/>
          <p:cNvSpPr>
            <a:spLocks/>
          </p:cNvSpPr>
          <p:nvPr/>
        </p:nvSpPr>
        <p:spPr bwMode="auto">
          <a:xfrm>
            <a:off x="4464050" y="3132138"/>
            <a:ext cx="65088" cy="49212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2147483647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2147483647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30" y="0"/>
                </a:moveTo>
                <a:lnTo>
                  <a:pt x="35" y="1"/>
                </a:lnTo>
                <a:lnTo>
                  <a:pt x="41" y="1"/>
                </a:lnTo>
                <a:lnTo>
                  <a:pt x="47" y="4"/>
                </a:lnTo>
                <a:lnTo>
                  <a:pt x="51" y="7"/>
                </a:lnTo>
                <a:lnTo>
                  <a:pt x="54" y="11"/>
                </a:lnTo>
                <a:lnTo>
                  <a:pt x="57" y="15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7" y="34"/>
                </a:lnTo>
                <a:lnTo>
                  <a:pt x="54" y="37"/>
                </a:lnTo>
                <a:lnTo>
                  <a:pt x="51" y="42"/>
                </a:lnTo>
                <a:lnTo>
                  <a:pt x="47" y="44"/>
                </a:lnTo>
                <a:lnTo>
                  <a:pt x="41" y="47"/>
                </a:lnTo>
                <a:lnTo>
                  <a:pt x="35" y="48"/>
                </a:lnTo>
                <a:lnTo>
                  <a:pt x="30" y="48"/>
                </a:lnTo>
                <a:lnTo>
                  <a:pt x="24" y="48"/>
                </a:lnTo>
                <a:lnTo>
                  <a:pt x="18" y="47"/>
                </a:lnTo>
                <a:lnTo>
                  <a:pt x="13" y="44"/>
                </a:lnTo>
                <a:lnTo>
                  <a:pt x="8" y="42"/>
                </a:lnTo>
                <a:lnTo>
                  <a:pt x="4" y="37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5"/>
                </a:lnTo>
                <a:lnTo>
                  <a:pt x="4" y="11"/>
                </a:lnTo>
                <a:lnTo>
                  <a:pt x="8" y="7"/>
                </a:lnTo>
                <a:lnTo>
                  <a:pt x="13" y="4"/>
                </a:lnTo>
                <a:lnTo>
                  <a:pt x="18" y="1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91" name="Freeform 1003"/>
          <p:cNvSpPr>
            <a:spLocks/>
          </p:cNvSpPr>
          <p:nvPr/>
        </p:nvSpPr>
        <p:spPr bwMode="auto">
          <a:xfrm>
            <a:off x="4464050" y="3132138"/>
            <a:ext cx="65088" cy="49212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2147483647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2147483647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30" y="0"/>
                </a:moveTo>
                <a:lnTo>
                  <a:pt x="35" y="1"/>
                </a:lnTo>
                <a:lnTo>
                  <a:pt x="41" y="1"/>
                </a:lnTo>
                <a:lnTo>
                  <a:pt x="47" y="4"/>
                </a:lnTo>
                <a:lnTo>
                  <a:pt x="51" y="7"/>
                </a:lnTo>
                <a:lnTo>
                  <a:pt x="54" y="11"/>
                </a:lnTo>
                <a:lnTo>
                  <a:pt x="57" y="15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7" y="34"/>
                </a:lnTo>
                <a:lnTo>
                  <a:pt x="54" y="37"/>
                </a:lnTo>
                <a:lnTo>
                  <a:pt x="51" y="42"/>
                </a:lnTo>
                <a:lnTo>
                  <a:pt x="47" y="44"/>
                </a:lnTo>
                <a:lnTo>
                  <a:pt x="41" y="47"/>
                </a:lnTo>
                <a:lnTo>
                  <a:pt x="35" y="48"/>
                </a:lnTo>
                <a:lnTo>
                  <a:pt x="30" y="48"/>
                </a:lnTo>
                <a:lnTo>
                  <a:pt x="24" y="48"/>
                </a:lnTo>
                <a:lnTo>
                  <a:pt x="18" y="47"/>
                </a:lnTo>
                <a:lnTo>
                  <a:pt x="13" y="44"/>
                </a:lnTo>
                <a:lnTo>
                  <a:pt x="8" y="42"/>
                </a:lnTo>
                <a:lnTo>
                  <a:pt x="4" y="37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5"/>
                </a:lnTo>
                <a:lnTo>
                  <a:pt x="4" y="11"/>
                </a:lnTo>
                <a:lnTo>
                  <a:pt x="8" y="7"/>
                </a:lnTo>
                <a:lnTo>
                  <a:pt x="13" y="4"/>
                </a:lnTo>
                <a:lnTo>
                  <a:pt x="18" y="1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92" name="Freeform 1004"/>
          <p:cNvSpPr>
            <a:spLocks/>
          </p:cNvSpPr>
          <p:nvPr/>
        </p:nvSpPr>
        <p:spPr bwMode="auto">
          <a:xfrm>
            <a:off x="4537075" y="3135313"/>
            <a:ext cx="69850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30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1" y="33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93" name="Freeform 1005"/>
          <p:cNvSpPr>
            <a:spLocks/>
          </p:cNvSpPr>
          <p:nvPr/>
        </p:nvSpPr>
        <p:spPr bwMode="auto">
          <a:xfrm>
            <a:off x="4537075" y="3135313"/>
            <a:ext cx="69850" cy="49212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1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4"/>
                </a:lnTo>
                <a:lnTo>
                  <a:pt x="60" y="19"/>
                </a:lnTo>
                <a:lnTo>
                  <a:pt x="60" y="24"/>
                </a:lnTo>
                <a:lnTo>
                  <a:pt x="60" y="30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4"/>
                </a:lnTo>
                <a:lnTo>
                  <a:pt x="9" y="41"/>
                </a:lnTo>
                <a:lnTo>
                  <a:pt x="4" y="38"/>
                </a:lnTo>
                <a:lnTo>
                  <a:pt x="1" y="33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9" y="8"/>
                </a:lnTo>
                <a:lnTo>
                  <a:pt x="13" y="5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94" name="Freeform 1006"/>
          <p:cNvSpPr>
            <a:spLocks/>
          </p:cNvSpPr>
          <p:nvPr/>
        </p:nvSpPr>
        <p:spPr bwMode="auto">
          <a:xfrm>
            <a:off x="4608513" y="3148013"/>
            <a:ext cx="68262" cy="49212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3"/>
                </a:lnTo>
                <a:lnTo>
                  <a:pt x="51" y="6"/>
                </a:lnTo>
                <a:lnTo>
                  <a:pt x="54" y="11"/>
                </a:lnTo>
                <a:lnTo>
                  <a:pt x="57" y="14"/>
                </a:lnTo>
                <a:lnTo>
                  <a:pt x="60" y="18"/>
                </a:lnTo>
                <a:lnTo>
                  <a:pt x="60" y="23"/>
                </a:lnTo>
                <a:lnTo>
                  <a:pt x="60" y="28"/>
                </a:lnTo>
                <a:lnTo>
                  <a:pt x="57" y="33"/>
                </a:lnTo>
                <a:lnTo>
                  <a:pt x="54" y="37"/>
                </a:lnTo>
                <a:lnTo>
                  <a:pt x="51" y="41"/>
                </a:lnTo>
                <a:lnTo>
                  <a:pt x="47" y="44"/>
                </a:lnTo>
                <a:lnTo>
                  <a:pt x="42" y="45"/>
                </a:lnTo>
                <a:lnTo>
                  <a:pt x="36" y="47"/>
                </a:lnTo>
                <a:lnTo>
                  <a:pt x="30" y="48"/>
                </a:lnTo>
                <a:lnTo>
                  <a:pt x="24" y="47"/>
                </a:lnTo>
                <a:lnTo>
                  <a:pt x="19" y="45"/>
                </a:lnTo>
                <a:lnTo>
                  <a:pt x="13" y="44"/>
                </a:lnTo>
                <a:lnTo>
                  <a:pt x="9" y="41"/>
                </a:lnTo>
                <a:lnTo>
                  <a:pt x="5" y="37"/>
                </a:lnTo>
                <a:lnTo>
                  <a:pt x="2" y="33"/>
                </a:lnTo>
                <a:lnTo>
                  <a:pt x="0" y="28"/>
                </a:lnTo>
                <a:lnTo>
                  <a:pt x="0" y="23"/>
                </a:lnTo>
                <a:lnTo>
                  <a:pt x="0" y="18"/>
                </a:lnTo>
                <a:lnTo>
                  <a:pt x="2" y="14"/>
                </a:lnTo>
                <a:lnTo>
                  <a:pt x="5" y="11"/>
                </a:lnTo>
                <a:lnTo>
                  <a:pt x="9" y="6"/>
                </a:lnTo>
                <a:lnTo>
                  <a:pt x="13" y="3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95" name="Freeform 1007"/>
          <p:cNvSpPr>
            <a:spLocks/>
          </p:cNvSpPr>
          <p:nvPr/>
        </p:nvSpPr>
        <p:spPr bwMode="auto">
          <a:xfrm>
            <a:off x="4608513" y="3148013"/>
            <a:ext cx="68262" cy="49212"/>
          </a:xfrm>
          <a:custGeom>
            <a:avLst/>
            <a:gdLst>
              <a:gd name="T0" fmla="*/ 2147483647 w 60"/>
              <a:gd name="T1" fmla="*/ 0 h 48"/>
              <a:gd name="T2" fmla="*/ 2147483647 w 60"/>
              <a:gd name="T3" fmla="*/ 0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2147483647 h 48"/>
              <a:gd name="T12" fmla="*/ 2147483647 w 60"/>
              <a:gd name="T13" fmla="*/ 2147483647 h 48"/>
              <a:gd name="T14" fmla="*/ 2147483647 w 60"/>
              <a:gd name="T15" fmla="*/ 2147483647 h 48"/>
              <a:gd name="T16" fmla="*/ 2147483647 w 60"/>
              <a:gd name="T17" fmla="*/ 2147483647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2147483647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0 w 60"/>
              <a:gd name="T47" fmla="*/ 2147483647 h 48"/>
              <a:gd name="T48" fmla="*/ 0 w 60"/>
              <a:gd name="T49" fmla="*/ 2147483647 h 48"/>
              <a:gd name="T50" fmla="*/ 0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0 h 48"/>
              <a:gd name="T64" fmla="*/ 2147483647 w 60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8"/>
              <a:gd name="T101" fmla="*/ 60 w 6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8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3"/>
                </a:lnTo>
                <a:lnTo>
                  <a:pt x="51" y="6"/>
                </a:lnTo>
                <a:lnTo>
                  <a:pt x="54" y="11"/>
                </a:lnTo>
                <a:lnTo>
                  <a:pt x="57" y="14"/>
                </a:lnTo>
                <a:lnTo>
                  <a:pt x="60" y="18"/>
                </a:lnTo>
                <a:lnTo>
                  <a:pt x="60" y="23"/>
                </a:lnTo>
                <a:lnTo>
                  <a:pt x="60" y="28"/>
                </a:lnTo>
                <a:lnTo>
                  <a:pt x="57" y="33"/>
                </a:lnTo>
                <a:lnTo>
                  <a:pt x="54" y="37"/>
                </a:lnTo>
                <a:lnTo>
                  <a:pt x="51" y="41"/>
                </a:lnTo>
                <a:lnTo>
                  <a:pt x="47" y="44"/>
                </a:lnTo>
                <a:lnTo>
                  <a:pt x="42" y="45"/>
                </a:lnTo>
                <a:lnTo>
                  <a:pt x="36" y="47"/>
                </a:lnTo>
                <a:lnTo>
                  <a:pt x="30" y="48"/>
                </a:lnTo>
                <a:lnTo>
                  <a:pt x="24" y="47"/>
                </a:lnTo>
                <a:lnTo>
                  <a:pt x="19" y="45"/>
                </a:lnTo>
                <a:lnTo>
                  <a:pt x="13" y="44"/>
                </a:lnTo>
                <a:lnTo>
                  <a:pt x="9" y="41"/>
                </a:lnTo>
                <a:lnTo>
                  <a:pt x="5" y="37"/>
                </a:lnTo>
                <a:lnTo>
                  <a:pt x="2" y="33"/>
                </a:lnTo>
                <a:lnTo>
                  <a:pt x="0" y="28"/>
                </a:lnTo>
                <a:lnTo>
                  <a:pt x="0" y="23"/>
                </a:lnTo>
                <a:lnTo>
                  <a:pt x="0" y="18"/>
                </a:lnTo>
                <a:lnTo>
                  <a:pt x="2" y="14"/>
                </a:lnTo>
                <a:lnTo>
                  <a:pt x="5" y="11"/>
                </a:lnTo>
                <a:lnTo>
                  <a:pt x="9" y="6"/>
                </a:lnTo>
                <a:lnTo>
                  <a:pt x="13" y="3"/>
                </a:lnTo>
                <a:lnTo>
                  <a:pt x="19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96" name="Freeform 1008"/>
          <p:cNvSpPr>
            <a:spLocks/>
          </p:cNvSpPr>
          <p:nvPr/>
        </p:nvSpPr>
        <p:spPr bwMode="auto">
          <a:xfrm>
            <a:off x="4670425" y="3163888"/>
            <a:ext cx="71438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1" y="1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9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1" y="42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4"/>
                </a:lnTo>
                <a:lnTo>
                  <a:pt x="9" y="42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1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97" name="Freeform 1009"/>
          <p:cNvSpPr>
            <a:spLocks/>
          </p:cNvSpPr>
          <p:nvPr/>
        </p:nvSpPr>
        <p:spPr bwMode="auto">
          <a:xfrm>
            <a:off x="4670425" y="3163888"/>
            <a:ext cx="71438" cy="53975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1"/>
                </a:lnTo>
                <a:lnTo>
                  <a:pt x="41" y="1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9" y="16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1" y="42"/>
                </a:lnTo>
                <a:lnTo>
                  <a:pt x="47" y="44"/>
                </a:lnTo>
                <a:lnTo>
                  <a:pt x="41" y="47"/>
                </a:lnTo>
                <a:lnTo>
                  <a:pt x="36" y="49"/>
                </a:lnTo>
                <a:lnTo>
                  <a:pt x="30" y="49"/>
                </a:lnTo>
                <a:lnTo>
                  <a:pt x="24" y="49"/>
                </a:lnTo>
                <a:lnTo>
                  <a:pt x="19" y="47"/>
                </a:lnTo>
                <a:lnTo>
                  <a:pt x="13" y="44"/>
                </a:lnTo>
                <a:lnTo>
                  <a:pt x="9" y="42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1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5298" name="Line 1023"/>
          <p:cNvSpPr>
            <a:spLocks noChangeShapeType="1"/>
          </p:cNvSpPr>
          <p:nvPr/>
        </p:nvSpPr>
        <p:spPr bwMode="auto">
          <a:xfrm rot="3124867">
            <a:off x="4156869" y="2542381"/>
            <a:ext cx="158750" cy="1588"/>
          </a:xfrm>
          <a:prstGeom prst="line">
            <a:avLst/>
          </a:prstGeom>
          <a:noFill/>
          <a:ln w="1905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1997" name="Text Box 1024"/>
          <p:cNvSpPr txBox="1">
            <a:spLocks noChangeArrowheads="1"/>
          </p:cNvSpPr>
          <p:nvPr/>
        </p:nvSpPr>
        <p:spPr bwMode="auto">
          <a:xfrm>
            <a:off x="-165100" y="3349625"/>
            <a:ext cx="13843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1450" tIns="85725" rIns="171450" bIns="85725">
            <a:spAutoFit/>
          </a:bodyPr>
          <a:lstStyle/>
          <a:p>
            <a:pPr defTabSz="979290"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</a:rPr>
              <a:t>Cell membrane</a:t>
            </a:r>
          </a:p>
        </p:txBody>
      </p:sp>
      <p:sp>
        <p:nvSpPr>
          <p:cNvPr id="1998" name="Text Box 1025"/>
          <p:cNvSpPr txBox="1">
            <a:spLocks noChangeArrowheads="1"/>
          </p:cNvSpPr>
          <p:nvPr/>
        </p:nvSpPr>
        <p:spPr bwMode="auto">
          <a:xfrm>
            <a:off x="820738" y="2860675"/>
            <a:ext cx="11890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1450" tIns="85725" rIns="171450" bIns="85725">
            <a:spAutoFit/>
          </a:bodyPr>
          <a:lstStyle/>
          <a:p>
            <a:pPr defTabSz="979290"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</a:rPr>
              <a:t>Extracellular</a:t>
            </a:r>
          </a:p>
        </p:txBody>
      </p:sp>
      <p:sp>
        <p:nvSpPr>
          <p:cNvPr id="1999" name="Text Box 1026"/>
          <p:cNvSpPr txBox="1">
            <a:spLocks noChangeArrowheads="1"/>
          </p:cNvSpPr>
          <p:nvPr/>
        </p:nvSpPr>
        <p:spPr bwMode="auto">
          <a:xfrm>
            <a:off x="869950" y="3838575"/>
            <a:ext cx="11382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1450" tIns="85725" rIns="171450" bIns="85725">
            <a:spAutoFit/>
          </a:bodyPr>
          <a:lstStyle/>
          <a:p>
            <a:pPr defTabSz="979290"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</a:rPr>
              <a:t>Intracellular</a:t>
            </a:r>
          </a:p>
        </p:txBody>
      </p:sp>
      <p:sp>
        <p:nvSpPr>
          <p:cNvPr id="990" name="Freeform 358"/>
          <p:cNvSpPr>
            <a:spLocks/>
          </p:cNvSpPr>
          <p:nvPr/>
        </p:nvSpPr>
        <p:spPr bwMode="auto">
          <a:xfrm>
            <a:off x="508000" y="2106613"/>
            <a:ext cx="69850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4"/>
                </a:lnTo>
                <a:lnTo>
                  <a:pt x="52" y="7"/>
                </a:lnTo>
                <a:lnTo>
                  <a:pt x="56" y="11"/>
                </a:lnTo>
                <a:lnTo>
                  <a:pt x="59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9" y="34"/>
                </a:lnTo>
                <a:lnTo>
                  <a:pt x="56" y="37"/>
                </a:lnTo>
                <a:lnTo>
                  <a:pt x="52" y="42"/>
                </a:lnTo>
                <a:lnTo>
                  <a:pt x="47" y="44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2"/>
                </a:lnTo>
                <a:lnTo>
                  <a:pt x="6" y="37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4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991" name="Freeform 359"/>
          <p:cNvSpPr>
            <a:spLocks/>
          </p:cNvSpPr>
          <p:nvPr/>
        </p:nvSpPr>
        <p:spPr bwMode="auto">
          <a:xfrm>
            <a:off x="508000" y="2106613"/>
            <a:ext cx="69850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1"/>
                </a:lnTo>
                <a:lnTo>
                  <a:pt x="47" y="4"/>
                </a:lnTo>
                <a:lnTo>
                  <a:pt x="52" y="7"/>
                </a:lnTo>
                <a:lnTo>
                  <a:pt x="56" y="11"/>
                </a:lnTo>
                <a:lnTo>
                  <a:pt x="59" y="15"/>
                </a:lnTo>
                <a:lnTo>
                  <a:pt x="60" y="20"/>
                </a:lnTo>
                <a:lnTo>
                  <a:pt x="60" y="25"/>
                </a:lnTo>
                <a:lnTo>
                  <a:pt x="60" y="30"/>
                </a:lnTo>
                <a:lnTo>
                  <a:pt x="59" y="34"/>
                </a:lnTo>
                <a:lnTo>
                  <a:pt x="56" y="37"/>
                </a:lnTo>
                <a:lnTo>
                  <a:pt x="52" y="42"/>
                </a:lnTo>
                <a:lnTo>
                  <a:pt x="47" y="44"/>
                </a:lnTo>
                <a:lnTo>
                  <a:pt x="42" y="47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2"/>
                </a:lnTo>
                <a:lnTo>
                  <a:pt x="6" y="37"/>
                </a:lnTo>
                <a:lnTo>
                  <a:pt x="3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3" y="15"/>
                </a:lnTo>
                <a:lnTo>
                  <a:pt x="6" y="11"/>
                </a:lnTo>
                <a:lnTo>
                  <a:pt x="9" y="7"/>
                </a:lnTo>
                <a:lnTo>
                  <a:pt x="13" y="4"/>
                </a:lnTo>
                <a:lnTo>
                  <a:pt x="19" y="1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992" name="Freeform 360"/>
          <p:cNvSpPr>
            <a:spLocks/>
          </p:cNvSpPr>
          <p:nvPr/>
        </p:nvSpPr>
        <p:spPr bwMode="auto">
          <a:xfrm>
            <a:off x="582613" y="2082800"/>
            <a:ext cx="71437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2"/>
                </a:lnTo>
                <a:lnTo>
                  <a:pt x="42" y="4"/>
                </a:lnTo>
                <a:lnTo>
                  <a:pt x="47" y="5"/>
                </a:lnTo>
                <a:lnTo>
                  <a:pt x="51" y="8"/>
                </a:lnTo>
                <a:lnTo>
                  <a:pt x="55" y="12"/>
                </a:lnTo>
                <a:lnTo>
                  <a:pt x="58" y="16"/>
                </a:lnTo>
                <a:lnTo>
                  <a:pt x="59" y="21"/>
                </a:lnTo>
                <a:lnTo>
                  <a:pt x="61" y="26"/>
                </a:lnTo>
                <a:lnTo>
                  <a:pt x="59" y="30"/>
                </a:lnTo>
                <a:lnTo>
                  <a:pt x="58" y="35"/>
                </a:lnTo>
                <a:lnTo>
                  <a:pt x="55" y="40"/>
                </a:lnTo>
                <a:lnTo>
                  <a:pt x="51" y="43"/>
                </a:lnTo>
                <a:lnTo>
                  <a:pt x="47" y="46"/>
                </a:lnTo>
                <a:lnTo>
                  <a:pt x="42" y="48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4" y="46"/>
                </a:lnTo>
                <a:lnTo>
                  <a:pt x="8" y="43"/>
                </a:lnTo>
                <a:lnTo>
                  <a:pt x="5" y="40"/>
                </a:lnTo>
                <a:lnTo>
                  <a:pt x="3" y="35"/>
                </a:lnTo>
                <a:lnTo>
                  <a:pt x="1" y="30"/>
                </a:lnTo>
                <a:lnTo>
                  <a:pt x="0" y="26"/>
                </a:lnTo>
                <a:lnTo>
                  <a:pt x="1" y="21"/>
                </a:lnTo>
                <a:lnTo>
                  <a:pt x="3" y="16"/>
                </a:lnTo>
                <a:lnTo>
                  <a:pt x="5" y="12"/>
                </a:lnTo>
                <a:lnTo>
                  <a:pt x="8" y="8"/>
                </a:lnTo>
                <a:lnTo>
                  <a:pt x="14" y="5"/>
                </a:lnTo>
                <a:lnTo>
                  <a:pt x="18" y="4"/>
                </a:lnTo>
                <a:lnTo>
                  <a:pt x="24" y="2"/>
                </a:ln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993" name="Freeform 361"/>
          <p:cNvSpPr>
            <a:spLocks/>
          </p:cNvSpPr>
          <p:nvPr/>
        </p:nvSpPr>
        <p:spPr bwMode="auto">
          <a:xfrm>
            <a:off x="582613" y="2082800"/>
            <a:ext cx="71437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2"/>
                </a:lnTo>
                <a:lnTo>
                  <a:pt x="42" y="4"/>
                </a:lnTo>
                <a:lnTo>
                  <a:pt x="47" y="5"/>
                </a:lnTo>
                <a:lnTo>
                  <a:pt x="51" y="8"/>
                </a:lnTo>
                <a:lnTo>
                  <a:pt x="55" y="12"/>
                </a:lnTo>
                <a:lnTo>
                  <a:pt x="58" y="16"/>
                </a:lnTo>
                <a:lnTo>
                  <a:pt x="59" y="21"/>
                </a:lnTo>
                <a:lnTo>
                  <a:pt x="61" y="26"/>
                </a:lnTo>
                <a:lnTo>
                  <a:pt x="59" y="30"/>
                </a:lnTo>
                <a:lnTo>
                  <a:pt x="58" y="35"/>
                </a:lnTo>
                <a:lnTo>
                  <a:pt x="55" y="40"/>
                </a:lnTo>
                <a:lnTo>
                  <a:pt x="51" y="43"/>
                </a:lnTo>
                <a:lnTo>
                  <a:pt x="47" y="46"/>
                </a:lnTo>
                <a:lnTo>
                  <a:pt x="42" y="48"/>
                </a:lnTo>
                <a:lnTo>
                  <a:pt x="37" y="49"/>
                </a:lnTo>
                <a:lnTo>
                  <a:pt x="30" y="49"/>
                </a:lnTo>
                <a:lnTo>
                  <a:pt x="24" y="49"/>
                </a:lnTo>
                <a:lnTo>
                  <a:pt x="18" y="48"/>
                </a:lnTo>
                <a:lnTo>
                  <a:pt x="14" y="46"/>
                </a:lnTo>
                <a:lnTo>
                  <a:pt x="8" y="43"/>
                </a:lnTo>
                <a:lnTo>
                  <a:pt x="5" y="40"/>
                </a:lnTo>
                <a:lnTo>
                  <a:pt x="3" y="35"/>
                </a:lnTo>
                <a:lnTo>
                  <a:pt x="1" y="30"/>
                </a:lnTo>
                <a:lnTo>
                  <a:pt x="0" y="26"/>
                </a:lnTo>
                <a:lnTo>
                  <a:pt x="1" y="21"/>
                </a:lnTo>
                <a:lnTo>
                  <a:pt x="3" y="16"/>
                </a:lnTo>
                <a:lnTo>
                  <a:pt x="5" y="12"/>
                </a:lnTo>
                <a:lnTo>
                  <a:pt x="8" y="8"/>
                </a:lnTo>
                <a:lnTo>
                  <a:pt x="14" y="5"/>
                </a:lnTo>
                <a:lnTo>
                  <a:pt x="18" y="4"/>
                </a:lnTo>
                <a:lnTo>
                  <a:pt x="24" y="2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994" name="Freeform 362"/>
          <p:cNvSpPr>
            <a:spLocks/>
          </p:cNvSpPr>
          <p:nvPr/>
        </p:nvSpPr>
        <p:spPr bwMode="auto">
          <a:xfrm>
            <a:off x="654050" y="2066925"/>
            <a:ext cx="65088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4" y="11"/>
                </a:lnTo>
                <a:lnTo>
                  <a:pt x="57" y="15"/>
                </a:lnTo>
                <a:lnTo>
                  <a:pt x="59" y="19"/>
                </a:lnTo>
                <a:lnTo>
                  <a:pt x="59" y="25"/>
                </a:lnTo>
                <a:lnTo>
                  <a:pt x="59" y="30"/>
                </a:lnTo>
                <a:lnTo>
                  <a:pt x="57" y="34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19"/>
                </a:lnTo>
                <a:lnTo>
                  <a:pt x="1" y="15"/>
                </a:lnTo>
                <a:lnTo>
                  <a:pt x="4" y="11"/>
                </a:lnTo>
                <a:lnTo>
                  <a:pt x="8" y="8"/>
                </a:lnTo>
                <a:lnTo>
                  <a:pt x="13" y="4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995" name="Freeform 363"/>
          <p:cNvSpPr>
            <a:spLocks/>
          </p:cNvSpPr>
          <p:nvPr/>
        </p:nvSpPr>
        <p:spPr bwMode="auto">
          <a:xfrm>
            <a:off x="654050" y="2066925"/>
            <a:ext cx="65088" cy="49213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0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0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0"/>
                </a:lnTo>
                <a:lnTo>
                  <a:pt x="41" y="1"/>
                </a:lnTo>
                <a:lnTo>
                  <a:pt x="47" y="4"/>
                </a:lnTo>
                <a:lnTo>
                  <a:pt x="51" y="8"/>
                </a:lnTo>
                <a:lnTo>
                  <a:pt x="54" y="11"/>
                </a:lnTo>
                <a:lnTo>
                  <a:pt x="57" y="15"/>
                </a:lnTo>
                <a:lnTo>
                  <a:pt x="59" y="19"/>
                </a:lnTo>
                <a:lnTo>
                  <a:pt x="59" y="25"/>
                </a:lnTo>
                <a:lnTo>
                  <a:pt x="59" y="30"/>
                </a:lnTo>
                <a:lnTo>
                  <a:pt x="57" y="34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19"/>
                </a:lnTo>
                <a:lnTo>
                  <a:pt x="1" y="15"/>
                </a:lnTo>
                <a:lnTo>
                  <a:pt x="4" y="11"/>
                </a:lnTo>
                <a:lnTo>
                  <a:pt x="8" y="8"/>
                </a:lnTo>
                <a:lnTo>
                  <a:pt x="13" y="4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996" name="Freeform 364"/>
          <p:cNvSpPr>
            <a:spLocks/>
          </p:cNvSpPr>
          <p:nvPr/>
        </p:nvSpPr>
        <p:spPr bwMode="auto">
          <a:xfrm>
            <a:off x="723900" y="2049463"/>
            <a:ext cx="69850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4"/>
                </a:lnTo>
                <a:lnTo>
                  <a:pt x="51" y="7"/>
                </a:lnTo>
                <a:lnTo>
                  <a:pt x="56" y="11"/>
                </a:lnTo>
                <a:lnTo>
                  <a:pt x="58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1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5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4" y="11"/>
                </a:lnTo>
                <a:lnTo>
                  <a:pt x="9" y="7"/>
                </a:lnTo>
                <a:lnTo>
                  <a:pt x="13" y="4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997" name="Freeform 365"/>
          <p:cNvSpPr>
            <a:spLocks/>
          </p:cNvSpPr>
          <p:nvPr/>
        </p:nvSpPr>
        <p:spPr bwMode="auto">
          <a:xfrm>
            <a:off x="723900" y="2049463"/>
            <a:ext cx="69850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4"/>
                </a:lnTo>
                <a:lnTo>
                  <a:pt x="51" y="7"/>
                </a:lnTo>
                <a:lnTo>
                  <a:pt x="56" y="11"/>
                </a:lnTo>
                <a:lnTo>
                  <a:pt x="58" y="15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6" y="38"/>
                </a:lnTo>
                <a:lnTo>
                  <a:pt x="51" y="41"/>
                </a:lnTo>
                <a:lnTo>
                  <a:pt x="47" y="45"/>
                </a:lnTo>
                <a:lnTo>
                  <a:pt x="41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5"/>
                </a:lnTo>
                <a:lnTo>
                  <a:pt x="9" y="41"/>
                </a:lnTo>
                <a:lnTo>
                  <a:pt x="4" y="38"/>
                </a:lnTo>
                <a:lnTo>
                  <a:pt x="2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4" y="11"/>
                </a:lnTo>
                <a:lnTo>
                  <a:pt x="9" y="7"/>
                </a:lnTo>
                <a:lnTo>
                  <a:pt x="13" y="4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998" name="Freeform 366"/>
          <p:cNvSpPr>
            <a:spLocks/>
          </p:cNvSpPr>
          <p:nvPr/>
        </p:nvSpPr>
        <p:spPr bwMode="auto">
          <a:xfrm>
            <a:off x="793750" y="2020888"/>
            <a:ext cx="66675" cy="52387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0" y="0"/>
                </a:moveTo>
                <a:lnTo>
                  <a:pt x="37" y="0"/>
                </a:lnTo>
                <a:lnTo>
                  <a:pt x="42" y="1"/>
                </a:lnTo>
                <a:lnTo>
                  <a:pt x="47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18"/>
                </a:lnTo>
                <a:lnTo>
                  <a:pt x="61" y="25"/>
                </a:lnTo>
                <a:lnTo>
                  <a:pt x="59" y="30"/>
                </a:lnTo>
                <a:lnTo>
                  <a:pt x="58" y="34"/>
                </a:lnTo>
                <a:lnTo>
                  <a:pt x="55" y="37"/>
                </a:lnTo>
                <a:lnTo>
                  <a:pt x="51" y="41"/>
                </a:lnTo>
                <a:lnTo>
                  <a:pt x="47" y="44"/>
                </a:lnTo>
                <a:lnTo>
                  <a:pt x="42" y="47"/>
                </a:lnTo>
                <a:lnTo>
                  <a:pt x="37" y="48"/>
                </a:lnTo>
                <a:lnTo>
                  <a:pt x="30" y="48"/>
                </a:lnTo>
                <a:lnTo>
                  <a:pt x="24" y="48"/>
                </a:lnTo>
                <a:lnTo>
                  <a:pt x="18" y="47"/>
                </a:lnTo>
                <a:lnTo>
                  <a:pt x="14" y="44"/>
                </a:lnTo>
                <a:lnTo>
                  <a:pt x="8" y="41"/>
                </a:lnTo>
                <a:lnTo>
                  <a:pt x="5" y="37"/>
                </a:lnTo>
                <a:lnTo>
                  <a:pt x="3" y="34"/>
                </a:lnTo>
                <a:lnTo>
                  <a:pt x="1" y="30"/>
                </a:lnTo>
                <a:lnTo>
                  <a:pt x="0" y="25"/>
                </a:lnTo>
                <a:lnTo>
                  <a:pt x="1" y="18"/>
                </a:lnTo>
                <a:lnTo>
                  <a:pt x="3" y="15"/>
                </a:lnTo>
                <a:lnTo>
                  <a:pt x="5" y="11"/>
                </a:lnTo>
                <a:lnTo>
                  <a:pt x="8" y="7"/>
                </a:lnTo>
                <a:lnTo>
                  <a:pt x="14" y="4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999" name="Freeform 367"/>
          <p:cNvSpPr>
            <a:spLocks/>
          </p:cNvSpPr>
          <p:nvPr/>
        </p:nvSpPr>
        <p:spPr bwMode="auto">
          <a:xfrm>
            <a:off x="793750" y="2020888"/>
            <a:ext cx="66675" cy="52387"/>
          </a:xfrm>
          <a:custGeom>
            <a:avLst/>
            <a:gdLst>
              <a:gd name="T0" fmla="*/ 2147483647 w 61"/>
              <a:gd name="T1" fmla="*/ 0 h 48"/>
              <a:gd name="T2" fmla="*/ 2147483647 w 61"/>
              <a:gd name="T3" fmla="*/ 0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2147483647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2147483647 h 48"/>
              <a:gd name="T16" fmla="*/ 2147483647 w 61"/>
              <a:gd name="T17" fmla="*/ 2147483647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2147483647 w 61"/>
              <a:gd name="T23" fmla="*/ 2147483647 h 48"/>
              <a:gd name="T24" fmla="*/ 2147483647 w 61"/>
              <a:gd name="T25" fmla="*/ 2147483647 h 48"/>
              <a:gd name="T26" fmla="*/ 2147483647 w 61"/>
              <a:gd name="T27" fmla="*/ 2147483647 h 48"/>
              <a:gd name="T28" fmla="*/ 2147483647 w 61"/>
              <a:gd name="T29" fmla="*/ 2147483647 h 48"/>
              <a:gd name="T30" fmla="*/ 2147483647 w 61"/>
              <a:gd name="T31" fmla="*/ 2147483647 h 48"/>
              <a:gd name="T32" fmla="*/ 2147483647 w 61"/>
              <a:gd name="T33" fmla="*/ 2147483647 h 48"/>
              <a:gd name="T34" fmla="*/ 2147483647 w 61"/>
              <a:gd name="T35" fmla="*/ 2147483647 h 48"/>
              <a:gd name="T36" fmla="*/ 2147483647 w 61"/>
              <a:gd name="T37" fmla="*/ 2147483647 h 48"/>
              <a:gd name="T38" fmla="*/ 2147483647 w 61"/>
              <a:gd name="T39" fmla="*/ 2147483647 h 48"/>
              <a:gd name="T40" fmla="*/ 2147483647 w 61"/>
              <a:gd name="T41" fmla="*/ 2147483647 h 48"/>
              <a:gd name="T42" fmla="*/ 2147483647 w 61"/>
              <a:gd name="T43" fmla="*/ 2147483647 h 48"/>
              <a:gd name="T44" fmla="*/ 2147483647 w 61"/>
              <a:gd name="T45" fmla="*/ 2147483647 h 48"/>
              <a:gd name="T46" fmla="*/ 2147483647 w 61"/>
              <a:gd name="T47" fmla="*/ 2147483647 h 48"/>
              <a:gd name="T48" fmla="*/ 0 w 61"/>
              <a:gd name="T49" fmla="*/ 2147483647 h 48"/>
              <a:gd name="T50" fmla="*/ 2147483647 w 61"/>
              <a:gd name="T51" fmla="*/ 2147483647 h 48"/>
              <a:gd name="T52" fmla="*/ 2147483647 w 61"/>
              <a:gd name="T53" fmla="*/ 2147483647 h 48"/>
              <a:gd name="T54" fmla="*/ 2147483647 w 61"/>
              <a:gd name="T55" fmla="*/ 2147483647 h 48"/>
              <a:gd name="T56" fmla="*/ 2147483647 w 61"/>
              <a:gd name="T57" fmla="*/ 2147483647 h 48"/>
              <a:gd name="T58" fmla="*/ 2147483647 w 61"/>
              <a:gd name="T59" fmla="*/ 2147483647 h 48"/>
              <a:gd name="T60" fmla="*/ 2147483647 w 61"/>
              <a:gd name="T61" fmla="*/ 2147483647 h 48"/>
              <a:gd name="T62" fmla="*/ 2147483647 w 61"/>
              <a:gd name="T63" fmla="*/ 0 h 48"/>
              <a:gd name="T64" fmla="*/ 2147483647 w 61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8"/>
              <a:gd name="T101" fmla="*/ 61 w 61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8">
                <a:moveTo>
                  <a:pt x="30" y="0"/>
                </a:moveTo>
                <a:lnTo>
                  <a:pt x="37" y="0"/>
                </a:lnTo>
                <a:lnTo>
                  <a:pt x="42" y="1"/>
                </a:lnTo>
                <a:lnTo>
                  <a:pt x="47" y="4"/>
                </a:lnTo>
                <a:lnTo>
                  <a:pt x="51" y="7"/>
                </a:lnTo>
                <a:lnTo>
                  <a:pt x="55" y="11"/>
                </a:lnTo>
                <a:lnTo>
                  <a:pt x="58" y="15"/>
                </a:lnTo>
                <a:lnTo>
                  <a:pt x="59" y="18"/>
                </a:lnTo>
                <a:lnTo>
                  <a:pt x="61" y="25"/>
                </a:lnTo>
                <a:lnTo>
                  <a:pt x="59" y="30"/>
                </a:lnTo>
                <a:lnTo>
                  <a:pt x="58" y="34"/>
                </a:lnTo>
                <a:lnTo>
                  <a:pt x="55" y="37"/>
                </a:lnTo>
                <a:lnTo>
                  <a:pt x="51" y="41"/>
                </a:lnTo>
                <a:lnTo>
                  <a:pt x="47" y="44"/>
                </a:lnTo>
                <a:lnTo>
                  <a:pt x="42" y="47"/>
                </a:lnTo>
                <a:lnTo>
                  <a:pt x="37" y="48"/>
                </a:lnTo>
                <a:lnTo>
                  <a:pt x="30" y="48"/>
                </a:lnTo>
                <a:lnTo>
                  <a:pt x="24" y="48"/>
                </a:lnTo>
                <a:lnTo>
                  <a:pt x="18" y="47"/>
                </a:lnTo>
                <a:lnTo>
                  <a:pt x="14" y="44"/>
                </a:lnTo>
                <a:lnTo>
                  <a:pt x="8" y="41"/>
                </a:lnTo>
                <a:lnTo>
                  <a:pt x="5" y="37"/>
                </a:lnTo>
                <a:lnTo>
                  <a:pt x="3" y="34"/>
                </a:lnTo>
                <a:lnTo>
                  <a:pt x="1" y="30"/>
                </a:lnTo>
                <a:lnTo>
                  <a:pt x="0" y="25"/>
                </a:lnTo>
                <a:lnTo>
                  <a:pt x="1" y="18"/>
                </a:lnTo>
                <a:lnTo>
                  <a:pt x="3" y="15"/>
                </a:lnTo>
                <a:lnTo>
                  <a:pt x="5" y="11"/>
                </a:lnTo>
                <a:lnTo>
                  <a:pt x="8" y="7"/>
                </a:lnTo>
                <a:lnTo>
                  <a:pt x="14" y="4"/>
                </a:lnTo>
                <a:lnTo>
                  <a:pt x="18" y="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00" name="Freeform 368"/>
          <p:cNvSpPr>
            <a:spLocks/>
          </p:cNvSpPr>
          <p:nvPr/>
        </p:nvSpPr>
        <p:spPr bwMode="auto">
          <a:xfrm>
            <a:off x="860425" y="1993900"/>
            <a:ext cx="66675" cy="49213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0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0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4" y="10"/>
                </a:lnTo>
                <a:lnTo>
                  <a:pt x="57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8"/>
                </a:lnTo>
                <a:lnTo>
                  <a:pt x="30" y="48"/>
                </a:lnTo>
                <a:lnTo>
                  <a:pt x="24" y="48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0"/>
                </a:lnTo>
                <a:lnTo>
                  <a:pt x="8" y="7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01" name="Freeform 369"/>
          <p:cNvSpPr>
            <a:spLocks/>
          </p:cNvSpPr>
          <p:nvPr/>
        </p:nvSpPr>
        <p:spPr bwMode="auto">
          <a:xfrm>
            <a:off x="860425" y="1993900"/>
            <a:ext cx="66675" cy="49213"/>
          </a:xfrm>
          <a:custGeom>
            <a:avLst/>
            <a:gdLst>
              <a:gd name="T0" fmla="*/ 2147483647 w 59"/>
              <a:gd name="T1" fmla="*/ 0 h 48"/>
              <a:gd name="T2" fmla="*/ 2147483647 w 59"/>
              <a:gd name="T3" fmla="*/ 0 h 48"/>
              <a:gd name="T4" fmla="*/ 2147483647 w 59"/>
              <a:gd name="T5" fmla="*/ 2147483647 h 48"/>
              <a:gd name="T6" fmla="*/ 2147483647 w 59"/>
              <a:gd name="T7" fmla="*/ 2147483647 h 48"/>
              <a:gd name="T8" fmla="*/ 2147483647 w 59"/>
              <a:gd name="T9" fmla="*/ 2147483647 h 48"/>
              <a:gd name="T10" fmla="*/ 2147483647 w 59"/>
              <a:gd name="T11" fmla="*/ 2147483647 h 48"/>
              <a:gd name="T12" fmla="*/ 2147483647 w 59"/>
              <a:gd name="T13" fmla="*/ 2147483647 h 48"/>
              <a:gd name="T14" fmla="*/ 2147483647 w 59"/>
              <a:gd name="T15" fmla="*/ 2147483647 h 48"/>
              <a:gd name="T16" fmla="*/ 2147483647 w 59"/>
              <a:gd name="T17" fmla="*/ 2147483647 h 48"/>
              <a:gd name="T18" fmla="*/ 2147483647 w 59"/>
              <a:gd name="T19" fmla="*/ 2147483647 h 48"/>
              <a:gd name="T20" fmla="*/ 2147483647 w 59"/>
              <a:gd name="T21" fmla="*/ 2147483647 h 48"/>
              <a:gd name="T22" fmla="*/ 2147483647 w 59"/>
              <a:gd name="T23" fmla="*/ 2147483647 h 48"/>
              <a:gd name="T24" fmla="*/ 2147483647 w 59"/>
              <a:gd name="T25" fmla="*/ 2147483647 h 48"/>
              <a:gd name="T26" fmla="*/ 2147483647 w 59"/>
              <a:gd name="T27" fmla="*/ 2147483647 h 48"/>
              <a:gd name="T28" fmla="*/ 2147483647 w 59"/>
              <a:gd name="T29" fmla="*/ 2147483647 h 48"/>
              <a:gd name="T30" fmla="*/ 2147483647 w 59"/>
              <a:gd name="T31" fmla="*/ 2147483647 h 48"/>
              <a:gd name="T32" fmla="*/ 2147483647 w 59"/>
              <a:gd name="T33" fmla="*/ 2147483647 h 48"/>
              <a:gd name="T34" fmla="*/ 2147483647 w 59"/>
              <a:gd name="T35" fmla="*/ 2147483647 h 48"/>
              <a:gd name="T36" fmla="*/ 2147483647 w 59"/>
              <a:gd name="T37" fmla="*/ 2147483647 h 48"/>
              <a:gd name="T38" fmla="*/ 2147483647 w 59"/>
              <a:gd name="T39" fmla="*/ 2147483647 h 48"/>
              <a:gd name="T40" fmla="*/ 2147483647 w 59"/>
              <a:gd name="T41" fmla="*/ 2147483647 h 48"/>
              <a:gd name="T42" fmla="*/ 2147483647 w 59"/>
              <a:gd name="T43" fmla="*/ 2147483647 h 48"/>
              <a:gd name="T44" fmla="*/ 2147483647 w 59"/>
              <a:gd name="T45" fmla="*/ 2147483647 h 48"/>
              <a:gd name="T46" fmla="*/ 0 w 59"/>
              <a:gd name="T47" fmla="*/ 2147483647 h 48"/>
              <a:gd name="T48" fmla="*/ 0 w 59"/>
              <a:gd name="T49" fmla="*/ 2147483647 h 48"/>
              <a:gd name="T50" fmla="*/ 0 w 59"/>
              <a:gd name="T51" fmla="*/ 2147483647 h 48"/>
              <a:gd name="T52" fmla="*/ 2147483647 w 59"/>
              <a:gd name="T53" fmla="*/ 2147483647 h 48"/>
              <a:gd name="T54" fmla="*/ 2147483647 w 59"/>
              <a:gd name="T55" fmla="*/ 2147483647 h 48"/>
              <a:gd name="T56" fmla="*/ 2147483647 w 59"/>
              <a:gd name="T57" fmla="*/ 2147483647 h 48"/>
              <a:gd name="T58" fmla="*/ 2147483647 w 59"/>
              <a:gd name="T59" fmla="*/ 2147483647 h 48"/>
              <a:gd name="T60" fmla="*/ 2147483647 w 59"/>
              <a:gd name="T61" fmla="*/ 2147483647 h 48"/>
              <a:gd name="T62" fmla="*/ 2147483647 w 59"/>
              <a:gd name="T63" fmla="*/ 0 h 48"/>
              <a:gd name="T64" fmla="*/ 2147483647 w 59"/>
              <a:gd name="T65" fmla="*/ 0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8"/>
              <a:gd name="T101" fmla="*/ 59 w 59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8">
                <a:moveTo>
                  <a:pt x="30" y="0"/>
                </a:moveTo>
                <a:lnTo>
                  <a:pt x="35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4" y="10"/>
                </a:lnTo>
                <a:lnTo>
                  <a:pt x="57" y="14"/>
                </a:lnTo>
                <a:lnTo>
                  <a:pt x="59" y="19"/>
                </a:lnTo>
                <a:lnTo>
                  <a:pt x="59" y="24"/>
                </a:lnTo>
                <a:lnTo>
                  <a:pt x="59" y="29"/>
                </a:lnTo>
                <a:lnTo>
                  <a:pt x="57" y="33"/>
                </a:lnTo>
                <a:lnTo>
                  <a:pt x="54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5" y="48"/>
                </a:lnTo>
                <a:lnTo>
                  <a:pt x="30" y="48"/>
                </a:lnTo>
                <a:lnTo>
                  <a:pt x="24" y="48"/>
                </a:lnTo>
                <a:lnTo>
                  <a:pt x="18" y="46"/>
                </a:lnTo>
                <a:lnTo>
                  <a:pt x="13" y="44"/>
                </a:lnTo>
                <a:lnTo>
                  <a:pt x="8" y="41"/>
                </a:lnTo>
                <a:lnTo>
                  <a:pt x="4" y="38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0"/>
                </a:lnTo>
                <a:lnTo>
                  <a:pt x="8" y="7"/>
                </a:lnTo>
                <a:lnTo>
                  <a:pt x="13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02" name="Freeform 370"/>
          <p:cNvSpPr>
            <a:spLocks/>
          </p:cNvSpPr>
          <p:nvPr/>
        </p:nvSpPr>
        <p:spPr bwMode="auto">
          <a:xfrm>
            <a:off x="927100" y="1954213"/>
            <a:ext cx="68263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19"/>
                </a:lnTo>
                <a:lnTo>
                  <a:pt x="60" y="26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2" y="41"/>
                </a:lnTo>
                <a:lnTo>
                  <a:pt x="47" y="45"/>
                </a:lnTo>
                <a:lnTo>
                  <a:pt x="42" y="48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8"/>
                </a:lnTo>
                <a:lnTo>
                  <a:pt x="13" y="45"/>
                </a:lnTo>
                <a:lnTo>
                  <a:pt x="9" y="41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19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03" name="Freeform 371"/>
          <p:cNvSpPr>
            <a:spLocks/>
          </p:cNvSpPr>
          <p:nvPr/>
        </p:nvSpPr>
        <p:spPr bwMode="auto">
          <a:xfrm>
            <a:off x="927100" y="1954213"/>
            <a:ext cx="68263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2" y="2"/>
                </a:lnTo>
                <a:lnTo>
                  <a:pt x="47" y="5"/>
                </a:lnTo>
                <a:lnTo>
                  <a:pt x="52" y="8"/>
                </a:lnTo>
                <a:lnTo>
                  <a:pt x="56" y="11"/>
                </a:lnTo>
                <a:lnTo>
                  <a:pt x="59" y="16"/>
                </a:lnTo>
                <a:lnTo>
                  <a:pt x="60" y="19"/>
                </a:lnTo>
                <a:lnTo>
                  <a:pt x="60" y="26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2" y="41"/>
                </a:lnTo>
                <a:lnTo>
                  <a:pt x="47" y="45"/>
                </a:lnTo>
                <a:lnTo>
                  <a:pt x="42" y="48"/>
                </a:lnTo>
                <a:lnTo>
                  <a:pt x="36" y="49"/>
                </a:lnTo>
                <a:lnTo>
                  <a:pt x="30" y="49"/>
                </a:lnTo>
                <a:lnTo>
                  <a:pt x="25" y="49"/>
                </a:lnTo>
                <a:lnTo>
                  <a:pt x="19" y="48"/>
                </a:lnTo>
                <a:lnTo>
                  <a:pt x="13" y="45"/>
                </a:lnTo>
                <a:lnTo>
                  <a:pt x="9" y="41"/>
                </a:lnTo>
                <a:lnTo>
                  <a:pt x="6" y="38"/>
                </a:lnTo>
                <a:lnTo>
                  <a:pt x="3" y="35"/>
                </a:lnTo>
                <a:lnTo>
                  <a:pt x="0" y="30"/>
                </a:lnTo>
                <a:lnTo>
                  <a:pt x="0" y="26"/>
                </a:lnTo>
                <a:lnTo>
                  <a:pt x="0" y="19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04" name="Freeform 372"/>
          <p:cNvSpPr>
            <a:spLocks/>
          </p:cNvSpPr>
          <p:nvPr/>
        </p:nvSpPr>
        <p:spPr bwMode="auto">
          <a:xfrm>
            <a:off x="1001713" y="1917700"/>
            <a:ext cx="68262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8" y="41"/>
                </a:lnTo>
                <a:lnTo>
                  <a:pt x="5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5" y="11"/>
                </a:lnTo>
                <a:lnTo>
                  <a:pt x="8" y="6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05" name="Freeform 373"/>
          <p:cNvSpPr>
            <a:spLocks/>
          </p:cNvSpPr>
          <p:nvPr/>
        </p:nvSpPr>
        <p:spPr bwMode="auto">
          <a:xfrm>
            <a:off x="1001713" y="1917700"/>
            <a:ext cx="68262" cy="49213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0" y="0"/>
                </a:move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1" y="6"/>
                </a:lnTo>
                <a:lnTo>
                  <a:pt x="55" y="11"/>
                </a:lnTo>
                <a:lnTo>
                  <a:pt x="58" y="14"/>
                </a:lnTo>
                <a:lnTo>
                  <a:pt x="59" y="19"/>
                </a:lnTo>
                <a:lnTo>
                  <a:pt x="61" y="24"/>
                </a:lnTo>
                <a:lnTo>
                  <a:pt x="59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2" y="46"/>
                </a:lnTo>
                <a:lnTo>
                  <a:pt x="37" y="47"/>
                </a:lnTo>
                <a:lnTo>
                  <a:pt x="30" y="49"/>
                </a:lnTo>
                <a:lnTo>
                  <a:pt x="24" y="47"/>
                </a:lnTo>
                <a:lnTo>
                  <a:pt x="18" y="46"/>
                </a:lnTo>
                <a:lnTo>
                  <a:pt x="14" y="44"/>
                </a:lnTo>
                <a:lnTo>
                  <a:pt x="8" y="41"/>
                </a:lnTo>
                <a:lnTo>
                  <a:pt x="5" y="38"/>
                </a:lnTo>
                <a:lnTo>
                  <a:pt x="3" y="33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4"/>
                </a:lnTo>
                <a:lnTo>
                  <a:pt x="5" y="11"/>
                </a:lnTo>
                <a:lnTo>
                  <a:pt x="8" y="6"/>
                </a:lnTo>
                <a:lnTo>
                  <a:pt x="14" y="3"/>
                </a:lnTo>
                <a:lnTo>
                  <a:pt x="18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06" name="Freeform 374"/>
          <p:cNvSpPr>
            <a:spLocks/>
          </p:cNvSpPr>
          <p:nvPr/>
        </p:nvSpPr>
        <p:spPr bwMode="auto">
          <a:xfrm>
            <a:off x="1073150" y="1878013"/>
            <a:ext cx="73025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8" y="4"/>
                </a:lnTo>
                <a:lnTo>
                  <a:pt x="53" y="7"/>
                </a:lnTo>
                <a:lnTo>
                  <a:pt x="55" y="11"/>
                </a:lnTo>
                <a:lnTo>
                  <a:pt x="58" y="15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4"/>
                </a:lnTo>
                <a:lnTo>
                  <a:pt x="55" y="38"/>
                </a:lnTo>
                <a:lnTo>
                  <a:pt x="53" y="41"/>
                </a:lnTo>
                <a:lnTo>
                  <a:pt x="48" y="45"/>
                </a:lnTo>
                <a:lnTo>
                  <a:pt x="43" y="46"/>
                </a:lnTo>
                <a:lnTo>
                  <a:pt x="37" y="48"/>
                </a:lnTo>
                <a:lnTo>
                  <a:pt x="31" y="49"/>
                </a:lnTo>
                <a:lnTo>
                  <a:pt x="24" y="48"/>
                </a:lnTo>
                <a:lnTo>
                  <a:pt x="18" y="46"/>
                </a:lnTo>
                <a:lnTo>
                  <a:pt x="14" y="45"/>
                </a:lnTo>
                <a:lnTo>
                  <a:pt x="10" y="41"/>
                </a:lnTo>
                <a:lnTo>
                  <a:pt x="6" y="38"/>
                </a:lnTo>
                <a:lnTo>
                  <a:pt x="3" y="34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4" y="4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07" name="Freeform 375"/>
          <p:cNvSpPr>
            <a:spLocks/>
          </p:cNvSpPr>
          <p:nvPr/>
        </p:nvSpPr>
        <p:spPr bwMode="auto">
          <a:xfrm>
            <a:off x="1073150" y="1878013"/>
            <a:ext cx="73025" cy="52387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3" y="2"/>
                </a:lnTo>
                <a:lnTo>
                  <a:pt x="48" y="4"/>
                </a:lnTo>
                <a:lnTo>
                  <a:pt x="53" y="7"/>
                </a:lnTo>
                <a:lnTo>
                  <a:pt x="55" y="11"/>
                </a:lnTo>
                <a:lnTo>
                  <a:pt x="58" y="15"/>
                </a:lnTo>
                <a:lnTo>
                  <a:pt x="60" y="19"/>
                </a:lnTo>
                <a:lnTo>
                  <a:pt x="61" y="24"/>
                </a:lnTo>
                <a:lnTo>
                  <a:pt x="60" y="29"/>
                </a:lnTo>
                <a:lnTo>
                  <a:pt x="58" y="34"/>
                </a:lnTo>
                <a:lnTo>
                  <a:pt x="55" y="38"/>
                </a:lnTo>
                <a:lnTo>
                  <a:pt x="53" y="41"/>
                </a:lnTo>
                <a:lnTo>
                  <a:pt x="48" y="45"/>
                </a:lnTo>
                <a:lnTo>
                  <a:pt x="43" y="46"/>
                </a:lnTo>
                <a:lnTo>
                  <a:pt x="37" y="48"/>
                </a:lnTo>
                <a:lnTo>
                  <a:pt x="31" y="49"/>
                </a:lnTo>
                <a:lnTo>
                  <a:pt x="24" y="48"/>
                </a:lnTo>
                <a:lnTo>
                  <a:pt x="18" y="46"/>
                </a:lnTo>
                <a:lnTo>
                  <a:pt x="14" y="45"/>
                </a:lnTo>
                <a:lnTo>
                  <a:pt x="10" y="41"/>
                </a:lnTo>
                <a:lnTo>
                  <a:pt x="6" y="38"/>
                </a:lnTo>
                <a:lnTo>
                  <a:pt x="3" y="34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lnTo>
                  <a:pt x="3" y="15"/>
                </a:lnTo>
                <a:lnTo>
                  <a:pt x="6" y="11"/>
                </a:lnTo>
                <a:lnTo>
                  <a:pt x="10" y="7"/>
                </a:lnTo>
                <a:lnTo>
                  <a:pt x="14" y="4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08" name="Freeform 376"/>
          <p:cNvSpPr>
            <a:spLocks/>
          </p:cNvSpPr>
          <p:nvPr/>
        </p:nvSpPr>
        <p:spPr bwMode="auto">
          <a:xfrm>
            <a:off x="1146175" y="1844675"/>
            <a:ext cx="65088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09" name="Freeform 377"/>
          <p:cNvSpPr>
            <a:spLocks/>
          </p:cNvSpPr>
          <p:nvPr/>
        </p:nvSpPr>
        <p:spPr bwMode="auto">
          <a:xfrm>
            <a:off x="1146175" y="1844675"/>
            <a:ext cx="65088" cy="50800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0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0 w 60"/>
              <a:gd name="T47" fmla="*/ 2147483647 h 49"/>
              <a:gd name="T48" fmla="*/ 0 w 60"/>
              <a:gd name="T49" fmla="*/ 2147483647 h 49"/>
              <a:gd name="T50" fmla="*/ 0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0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1" y="7"/>
                </a:lnTo>
                <a:lnTo>
                  <a:pt x="55" y="11"/>
                </a:lnTo>
                <a:lnTo>
                  <a:pt x="58" y="14"/>
                </a:lnTo>
                <a:lnTo>
                  <a:pt x="60" y="19"/>
                </a:lnTo>
                <a:lnTo>
                  <a:pt x="60" y="24"/>
                </a:lnTo>
                <a:lnTo>
                  <a:pt x="60" y="29"/>
                </a:lnTo>
                <a:lnTo>
                  <a:pt x="58" y="33"/>
                </a:lnTo>
                <a:lnTo>
                  <a:pt x="55" y="38"/>
                </a:lnTo>
                <a:lnTo>
                  <a:pt x="51" y="41"/>
                </a:lnTo>
                <a:lnTo>
                  <a:pt x="47" y="44"/>
                </a:lnTo>
                <a:lnTo>
                  <a:pt x="41" y="46"/>
                </a:lnTo>
                <a:lnTo>
                  <a:pt x="36" y="48"/>
                </a:lnTo>
                <a:lnTo>
                  <a:pt x="30" y="49"/>
                </a:lnTo>
                <a:lnTo>
                  <a:pt x="24" y="48"/>
                </a:lnTo>
                <a:lnTo>
                  <a:pt x="19" y="46"/>
                </a:lnTo>
                <a:lnTo>
                  <a:pt x="13" y="44"/>
                </a:lnTo>
                <a:lnTo>
                  <a:pt x="9" y="41"/>
                </a:lnTo>
                <a:lnTo>
                  <a:pt x="6" y="38"/>
                </a:lnTo>
                <a:lnTo>
                  <a:pt x="3" y="33"/>
                </a:lnTo>
                <a:lnTo>
                  <a:pt x="0" y="29"/>
                </a:lnTo>
                <a:lnTo>
                  <a:pt x="0" y="24"/>
                </a:lnTo>
                <a:lnTo>
                  <a:pt x="0" y="19"/>
                </a:lnTo>
                <a:lnTo>
                  <a:pt x="3" y="14"/>
                </a:lnTo>
                <a:lnTo>
                  <a:pt x="6" y="11"/>
                </a:lnTo>
                <a:lnTo>
                  <a:pt x="9" y="7"/>
                </a:lnTo>
                <a:lnTo>
                  <a:pt x="13" y="3"/>
                </a:lnTo>
                <a:lnTo>
                  <a:pt x="19" y="2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10" name="Freeform 378"/>
          <p:cNvSpPr>
            <a:spLocks/>
          </p:cNvSpPr>
          <p:nvPr/>
        </p:nvSpPr>
        <p:spPr bwMode="auto">
          <a:xfrm>
            <a:off x="1211263" y="1816100"/>
            <a:ext cx="68262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1"/>
                </a:lnTo>
                <a:lnTo>
                  <a:pt x="47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19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1"/>
                </a:lnTo>
                <a:lnTo>
                  <a:pt x="5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19"/>
                </a:lnTo>
                <a:lnTo>
                  <a:pt x="3" y="16"/>
                </a:lnTo>
                <a:lnTo>
                  <a:pt x="5" y="11"/>
                </a:lnTo>
                <a:lnTo>
                  <a:pt x="10" y="8"/>
                </a:lnTo>
                <a:lnTo>
                  <a:pt x="14" y="5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11" name="Freeform 379"/>
          <p:cNvSpPr>
            <a:spLocks/>
          </p:cNvSpPr>
          <p:nvPr/>
        </p:nvSpPr>
        <p:spPr bwMode="auto">
          <a:xfrm>
            <a:off x="1211263" y="1816100"/>
            <a:ext cx="68262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0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0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0"/>
                </a:lnTo>
                <a:lnTo>
                  <a:pt x="42" y="1"/>
                </a:lnTo>
                <a:lnTo>
                  <a:pt x="47" y="5"/>
                </a:lnTo>
                <a:lnTo>
                  <a:pt x="52" y="8"/>
                </a:lnTo>
                <a:lnTo>
                  <a:pt x="55" y="11"/>
                </a:lnTo>
                <a:lnTo>
                  <a:pt x="58" y="16"/>
                </a:lnTo>
                <a:lnTo>
                  <a:pt x="59" y="19"/>
                </a:lnTo>
                <a:lnTo>
                  <a:pt x="61" y="25"/>
                </a:lnTo>
                <a:lnTo>
                  <a:pt x="59" y="30"/>
                </a:lnTo>
                <a:lnTo>
                  <a:pt x="58" y="35"/>
                </a:lnTo>
                <a:lnTo>
                  <a:pt x="55" y="38"/>
                </a:lnTo>
                <a:lnTo>
                  <a:pt x="52" y="41"/>
                </a:lnTo>
                <a:lnTo>
                  <a:pt x="47" y="44"/>
                </a:lnTo>
                <a:lnTo>
                  <a:pt x="42" y="47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7"/>
                </a:lnTo>
                <a:lnTo>
                  <a:pt x="14" y="44"/>
                </a:lnTo>
                <a:lnTo>
                  <a:pt x="10" y="41"/>
                </a:lnTo>
                <a:lnTo>
                  <a:pt x="5" y="38"/>
                </a:lnTo>
                <a:lnTo>
                  <a:pt x="3" y="35"/>
                </a:lnTo>
                <a:lnTo>
                  <a:pt x="1" y="30"/>
                </a:lnTo>
                <a:lnTo>
                  <a:pt x="0" y="25"/>
                </a:lnTo>
                <a:lnTo>
                  <a:pt x="1" y="19"/>
                </a:lnTo>
                <a:lnTo>
                  <a:pt x="3" y="16"/>
                </a:lnTo>
                <a:lnTo>
                  <a:pt x="5" y="11"/>
                </a:lnTo>
                <a:lnTo>
                  <a:pt x="10" y="8"/>
                </a:lnTo>
                <a:lnTo>
                  <a:pt x="14" y="5"/>
                </a:lnTo>
                <a:lnTo>
                  <a:pt x="18" y="1"/>
                </a:lnTo>
                <a:lnTo>
                  <a:pt x="24" y="0"/>
                </a:lnTo>
                <a:lnTo>
                  <a:pt x="31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12" name="Freeform 380"/>
          <p:cNvSpPr>
            <a:spLocks/>
          </p:cNvSpPr>
          <p:nvPr/>
        </p:nvSpPr>
        <p:spPr bwMode="auto">
          <a:xfrm>
            <a:off x="1266825" y="1776413"/>
            <a:ext cx="68263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2147483647 w 60"/>
              <a:gd name="T47" fmla="*/ 2147483647 h 49"/>
              <a:gd name="T48" fmla="*/ 0 w 60"/>
              <a:gd name="T49" fmla="*/ 2147483647 h 49"/>
              <a:gd name="T50" fmla="*/ 2147483647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2"/>
                </a:lnTo>
                <a:lnTo>
                  <a:pt x="43" y="2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9" y="16"/>
                </a:lnTo>
                <a:lnTo>
                  <a:pt x="60" y="21"/>
                </a:lnTo>
                <a:lnTo>
                  <a:pt x="60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1" y="43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1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5" y="2"/>
                </a:ln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13" name="Freeform 381"/>
          <p:cNvSpPr>
            <a:spLocks/>
          </p:cNvSpPr>
          <p:nvPr/>
        </p:nvSpPr>
        <p:spPr bwMode="auto">
          <a:xfrm>
            <a:off x="1266825" y="1776413"/>
            <a:ext cx="68263" cy="52387"/>
          </a:xfrm>
          <a:custGeom>
            <a:avLst/>
            <a:gdLst>
              <a:gd name="T0" fmla="*/ 2147483647 w 60"/>
              <a:gd name="T1" fmla="*/ 0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2147483647 h 49"/>
              <a:gd name="T8" fmla="*/ 2147483647 w 60"/>
              <a:gd name="T9" fmla="*/ 2147483647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2147483647 w 60"/>
              <a:gd name="T15" fmla="*/ 2147483647 h 49"/>
              <a:gd name="T16" fmla="*/ 2147483647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2147483647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2147483647 w 60"/>
              <a:gd name="T47" fmla="*/ 2147483647 h 49"/>
              <a:gd name="T48" fmla="*/ 0 w 60"/>
              <a:gd name="T49" fmla="*/ 2147483647 h 49"/>
              <a:gd name="T50" fmla="*/ 2147483647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30" y="0"/>
                </a:moveTo>
                <a:lnTo>
                  <a:pt x="37" y="2"/>
                </a:lnTo>
                <a:lnTo>
                  <a:pt x="43" y="2"/>
                </a:lnTo>
                <a:lnTo>
                  <a:pt x="47" y="5"/>
                </a:lnTo>
                <a:lnTo>
                  <a:pt x="51" y="8"/>
                </a:lnTo>
                <a:lnTo>
                  <a:pt x="56" y="11"/>
                </a:lnTo>
                <a:lnTo>
                  <a:pt x="59" y="16"/>
                </a:lnTo>
                <a:lnTo>
                  <a:pt x="60" y="21"/>
                </a:lnTo>
                <a:lnTo>
                  <a:pt x="60" y="25"/>
                </a:lnTo>
                <a:lnTo>
                  <a:pt x="60" y="30"/>
                </a:lnTo>
                <a:lnTo>
                  <a:pt x="59" y="35"/>
                </a:lnTo>
                <a:lnTo>
                  <a:pt x="56" y="38"/>
                </a:lnTo>
                <a:lnTo>
                  <a:pt x="51" y="43"/>
                </a:lnTo>
                <a:lnTo>
                  <a:pt x="47" y="44"/>
                </a:lnTo>
                <a:lnTo>
                  <a:pt x="43" y="47"/>
                </a:lnTo>
                <a:lnTo>
                  <a:pt x="37" y="49"/>
                </a:lnTo>
                <a:lnTo>
                  <a:pt x="30" y="49"/>
                </a:lnTo>
                <a:lnTo>
                  <a:pt x="25" y="49"/>
                </a:lnTo>
                <a:lnTo>
                  <a:pt x="19" y="47"/>
                </a:lnTo>
                <a:lnTo>
                  <a:pt x="13" y="44"/>
                </a:lnTo>
                <a:lnTo>
                  <a:pt x="9" y="43"/>
                </a:lnTo>
                <a:lnTo>
                  <a:pt x="6" y="38"/>
                </a:lnTo>
                <a:lnTo>
                  <a:pt x="3" y="35"/>
                </a:lnTo>
                <a:lnTo>
                  <a:pt x="2" y="30"/>
                </a:lnTo>
                <a:lnTo>
                  <a:pt x="0" y="25"/>
                </a:lnTo>
                <a:lnTo>
                  <a:pt x="2" y="21"/>
                </a:lnTo>
                <a:lnTo>
                  <a:pt x="3" y="16"/>
                </a:lnTo>
                <a:lnTo>
                  <a:pt x="6" y="11"/>
                </a:lnTo>
                <a:lnTo>
                  <a:pt x="9" y="8"/>
                </a:lnTo>
                <a:lnTo>
                  <a:pt x="13" y="5"/>
                </a:lnTo>
                <a:lnTo>
                  <a:pt x="19" y="2"/>
                </a:lnTo>
                <a:lnTo>
                  <a:pt x="25" y="2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14" name="Freeform 382"/>
          <p:cNvSpPr>
            <a:spLocks/>
          </p:cNvSpPr>
          <p:nvPr/>
        </p:nvSpPr>
        <p:spPr bwMode="auto">
          <a:xfrm>
            <a:off x="1335088" y="1739900"/>
            <a:ext cx="66675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2"/>
                </a:lnTo>
                <a:lnTo>
                  <a:pt x="43" y="3"/>
                </a:lnTo>
                <a:lnTo>
                  <a:pt x="48" y="5"/>
                </a:lnTo>
                <a:lnTo>
                  <a:pt x="53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1" y="26"/>
                </a:lnTo>
                <a:lnTo>
                  <a:pt x="60" y="30"/>
                </a:lnTo>
                <a:lnTo>
                  <a:pt x="58" y="35"/>
                </a:lnTo>
                <a:lnTo>
                  <a:pt x="55" y="40"/>
                </a:lnTo>
                <a:lnTo>
                  <a:pt x="53" y="43"/>
                </a:lnTo>
                <a:lnTo>
                  <a:pt x="48" y="46"/>
                </a:lnTo>
                <a:lnTo>
                  <a:pt x="43" y="48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8"/>
                </a:lnTo>
                <a:lnTo>
                  <a:pt x="14" y="46"/>
                </a:lnTo>
                <a:lnTo>
                  <a:pt x="10" y="43"/>
                </a:lnTo>
                <a:lnTo>
                  <a:pt x="6" y="40"/>
                </a:lnTo>
                <a:lnTo>
                  <a:pt x="3" y="35"/>
                </a:lnTo>
                <a:lnTo>
                  <a:pt x="1" y="30"/>
                </a:lnTo>
                <a:lnTo>
                  <a:pt x="0" y="26"/>
                </a:lnTo>
                <a:lnTo>
                  <a:pt x="1" y="21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8" y="3"/>
                </a:lnTo>
                <a:lnTo>
                  <a:pt x="24" y="2"/>
                </a:lnTo>
                <a:lnTo>
                  <a:pt x="3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15" name="Freeform 383"/>
          <p:cNvSpPr>
            <a:spLocks/>
          </p:cNvSpPr>
          <p:nvPr/>
        </p:nvSpPr>
        <p:spPr bwMode="auto">
          <a:xfrm>
            <a:off x="1335088" y="1739900"/>
            <a:ext cx="66675" cy="52388"/>
          </a:xfrm>
          <a:custGeom>
            <a:avLst/>
            <a:gdLst>
              <a:gd name="T0" fmla="*/ 2147483647 w 61"/>
              <a:gd name="T1" fmla="*/ 0 h 49"/>
              <a:gd name="T2" fmla="*/ 2147483647 w 61"/>
              <a:gd name="T3" fmla="*/ 2147483647 h 49"/>
              <a:gd name="T4" fmla="*/ 2147483647 w 61"/>
              <a:gd name="T5" fmla="*/ 2147483647 h 49"/>
              <a:gd name="T6" fmla="*/ 2147483647 w 61"/>
              <a:gd name="T7" fmla="*/ 2147483647 h 49"/>
              <a:gd name="T8" fmla="*/ 2147483647 w 61"/>
              <a:gd name="T9" fmla="*/ 2147483647 h 49"/>
              <a:gd name="T10" fmla="*/ 2147483647 w 61"/>
              <a:gd name="T11" fmla="*/ 2147483647 h 49"/>
              <a:gd name="T12" fmla="*/ 2147483647 w 61"/>
              <a:gd name="T13" fmla="*/ 2147483647 h 49"/>
              <a:gd name="T14" fmla="*/ 2147483647 w 61"/>
              <a:gd name="T15" fmla="*/ 2147483647 h 49"/>
              <a:gd name="T16" fmla="*/ 2147483647 w 61"/>
              <a:gd name="T17" fmla="*/ 2147483647 h 49"/>
              <a:gd name="T18" fmla="*/ 2147483647 w 61"/>
              <a:gd name="T19" fmla="*/ 2147483647 h 49"/>
              <a:gd name="T20" fmla="*/ 2147483647 w 61"/>
              <a:gd name="T21" fmla="*/ 2147483647 h 49"/>
              <a:gd name="T22" fmla="*/ 2147483647 w 61"/>
              <a:gd name="T23" fmla="*/ 2147483647 h 49"/>
              <a:gd name="T24" fmla="*/ 2147483647 w 61"/>
              <a:gd name="T25" fmla="*/ 2147483647 h 49"/>
              <a:gd name="T26" fmla="*/ 2147483647 w 61"/>
              <a:gd name="T27" fmla="*/ 2147483647 h 49"/>
              <a:gd name="T28" fmla="*/ 2147483647 w 61"/>
              <a:gd name="T29" fmla="*/ 2147483647 h 49"/>
              <a:gd name="T30" fmla="*/ 2147483647 w 61"/>
              <a:gd name="T31" fmla="*/ 2147483647 h 49"/>
              <a:gd name="T32" fmla="*/ 2147483647 w 61"/>
              <a:gd name="T33" fmla="*/ 2147483647 h 49"/>
              <a:gd name="T34" fmla="*/ 2147483647 w 61"/>
              <a:gd name="T35" fmla="*/ 2147483647 h 49"/>
              <a:gd name="T36" fmla="*/ 2147483647 w 61"/>
              <a:gd name="T37" fmla="*/ 2147483647 h 49"/>
              <a:gd name="T38" fmla="*/ 2147483647 w 61"/>
              <a:gd name="T39" fmla="*/ 2147483647 h 49"/>
              <a:gd name="T40" fmla="*/ 2147483647 w 61"/>
              <a:gd name="T41" fmla="*/ 2147483647 h 49"/>
              <a:gd name="T42" fmla="*/ 2147483647 w 61"/>
              <a:gd name="T43" fmla="*/ 2147483647 h 49"/>
              <a:gd name="T44" fmla="*/ 2147483647 w 61"/>
              <a:gd name="T45" fmla="*/ 2147483647 h 49"/>
              <a:gd name="T46" fmla="*/ 2147483647 w 61"/>
              <a:gd name="T47" fmla="*/ 2147483647 h 49"/>
              <a:gd name="T48" fmla="*/ 0 w 61"/>
              <a:gd name="T49" fmla="*/ 2147483647 h 49"/>
              <a:gd name="T50" fmla="*/ 2147483647 w 61"/>
              <a:gd name="T51" fmla="*/ 2147483647 h 49"/>
              <a:gd name="T52" fmla="*/ 2147483647 w 61"/>
              <a:gd name="T53" fmla="*/ 2147483647 h 49"/>
              <a:gd name="T54" fmla="*/ 2147483647 w 61"/>
              <a:gd name="T55" fmla="*/ 2147483647 h 49"/>
              <a:gd name="T56" fmla="*/ 2147483647 w 61"/>
              <a:gd name="T57" fmla="*/ 2147483647 h 49"/>
              <a:gd name="T58" fmla="*/ 2147483647 w 61"/>
              <a:gd name="T59" fmla="*/ 2147483647 h 49"/>
              <a:gd name="T60" fmla="*/ 2147483647 w 61"/>
              <a:gd name="T61" fmla="*/ 2147483647 h 49"/>
              <a:gd name="T62" fmla="*/ 2147483647 w 61"/>
              <a:gd name="T63" fmla="*/ 2147483647 h 49"/>
              <a:gd name="T64" fmla="*/ 2147483647 w 61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49"/>
              <a:gd name="T101" fmla="*/ 61 w 61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49">
                <a:moveTo>
                  <a:pt x="31" y="0"/>
                </a:moveTo>
                <a:lnTo>
                  <a:pt x="37" y="2"/>
                </a:lnTo>
                <a:lnTo>
                  <a:pt x="43" y="3"/>
                </a:lnTo>
                <a:lnTo>
                  <a:pt x="48" y="5"/>
                </a:lnTo>
                <a:lnTo>
                  <a:pt x="53" y="8"/>
                </a:lnTo>
                <a:lnTo>
                  <a:pt x="55" y="11"/>
                </a:lnTo>
                <a:lnTo>
                  <a:pt x="58" y="16"/>
                </a:lnTo>
                <a:lnTo>
                  <a:pt x="60" y="21"/>
                </a:lnTo>
                <a:lnTo>
                  <a:pt x="61" y="26"/>
                </a:lnTo>
                <a:lnTo>
                  <a:pt x="60" y="30"/>
                </a:lnTo>
                <a:lnTo>
                  <a:pt x="58" y="35"/>
                </a:lnTo>
                <a:lnTo>
                  <a:pt x="55" y="40"/>
                </a:lnTo>
                <a:lnTo>
                  <a:pt x="53" y="43"/>
                </a:lnTo>
                <a:lnTo>
                  <a:pt x="48" y="46"/>
                </a:lnTo>
                <a:lnTo>
                  <a:pt x="43" y="48"/>
                </a:lnTo>
                <a:lnTo>
                  <a:pt x="37" y="49"/>
                </a:lnTo>
                <a:lnTo>
                  <a:pt x="31" y="49"/>
                </a:lnTo>
                <a:lnTo>
                  <a:pt x="24" y="49"/>
                </a:lnTo>
                <a:lnTo>
                  <a:pt x="18" y="48"/>
                </a:lnTo>
                <a:lnTo>
                  <a:pt x="14" y="46"/>
                </a:lnTo>
                <a:lnTo>
                  <a:pt x="10" y="43"/>
                </a:lnTo>
                <a:lnTo>
                  <a:pt x="6" y="40"/>
                </a:lnTo>
                <a:lnTo>
                  <a:pt x="3" y="35"/>
                </a:lnTo>
                <a:lnTo>
                  <a:pt x="1" y="30"/>
                </a:lnTo>
                <a:lnTo>
                  <a:pt x="0" y="26"/>
                </a:lnTo>
                <a:lnTo>
                  <a:pt x="1" y="21"/>
                </a:lnTo>
                <a:lnTo>
                  <a:pt x="3" y="16"/>
                </a:lnTo>
                <a:lnTo>
                  <a:pt x="6" y="11"/>
                </a:lnTo>
                <a:lnTo>
                  <a:pt x="10" y="8"/>
                </a:lnTo>
                <a:lnTo>
                  <a:pt x="14" y="5"/>
                </a:lnTo>
                <a:lnTo>
                  <a:pt x="18" y="3"/>
                </a:lnTo>
                <a:lnTo>
                  <a:pt x="24" y="2"/>
                </a:lnTo>
                <a:lnTo>
                  <a:pt x="31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16" name="Freeform 384"/>
          <p:cNvSpPr>
            <a:spLocks/>
          </p:cNvSpPr>
          <p:nvPr/>
        </p:nvSpPr>
        <p:spPr bwMode="auto">
          <a:xfrm>
            <a:off x="1409700" y="1719263"/>
            <a:ext cx="66675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1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7" y="34"/>
                </a:lnTo>
                <a:lnTo>
                  <a:pt x="54" y="38"/>
                </a:lnTo>
                <a:lnTo>
                  <a:pt x="51" y="42"/>
                </a:lnTo>
                <a:lnTo>
                  <a:pt x="47" y="46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6"/>
                </a:lnTo>
                <a:lnTo>
                  <a:pt x="8" y="42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8" y="3"/>
                </a:lnTo>
                <a:lnTo>
                  <a:pt x="24" y="1"/>
                </a:ln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17" name="Freeform 385"/>
          <p:cNvSpPr>
            <a:spLocks/>
          </p:cNvSpPr>
          <p:nvPr/>
        </p:nvSpPr>
        <p:spPr bwMode="auto">
          <a:xfrm>
            <a:off x="1409700" y="1719263"/>
            <a:ext cx="66675" cy="49212"/>
          </a:xfrm>
          <a:custGeom>
            <a:avLst/>
            <a:gdLst>
              <a:gd name="T0" fmla="*/ 2147483647 w 59"/>
              <a:gd name="T1" fmla="*/ 0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2147483647 h 49"/>
              <a:gd name="T8" fmla="*/ 2147483647 w 59"/>
              <a:gd name="T9" fmla="*/ 2147483647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2147483647 w 59"/>
              <a:gd name="T15" fmla="*/ 2147483647 h 49"/>
              <a:gd name="T16" fmla="*/ 2147483647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0 w 59"/>
              <a:gd name="T47" fmla="*/ 2147483647 h 49"/>
              <a:gd name="T48" fmla="*/ 0 w 59"/>
              <a:gd name="T49" fmla="*/ 2147483647 h 49"/>
              <a:gd name="T50" fmla="*/ 0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0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30" y="0"/>
                </a:moveTo>
                <a:lnTo>
                  <a:pt x="35" y="1"/>
                </a:lnTo>
                <a:lnTo>
                  <a:pt x="41" y="3"/>
                </a:lnTo>
                <a:lnTo>
                  <a:pt x="47" y="5"/>
                </a:lnTo>
                <a:lnTo>
                  <a:pt x="51" y="8"/>
                </a:lnTo>
                <a:lnTo>
                  <a:pt x="54" y="11"/>
                </a:lnTo>
                <a:lnTo>
                  <a:pt x="57" y="16"/>
                </a:lnTo>
                <a:lnTo>
                  <a:pt x="59" y="20"/>
                </a:lnTo>
                <a:lnTo>
                  <a:pt x="59" y="25"/>
                </a:lnTo>
                <a:lnTo>
                  <a:pt x="59" y="30"/>
                </a:lnTo>
                <a:lnTo>
                  <a:pt x="57" y="34"/>
                </a:lnTo>
                <a:lnTo>
                  <a:pt x="54" y="38"/>
                </a:lnTo>
                <a:lnTo>
                  <a:pt x="51" y="42"/>
                </a:lnTo>
                <a:lnTo>
                  <a:pt x="47" y="46"/>
                </a:lnTo>
                <a:lnTo>
                  <a:pt x="41" y="47"/>
                </a:lnTo>
                <a:lnTo>
                  <a:pt x="35" y="49"/>
                </a:lnTo>
                <a:lnTo>
                  <a:pt x="30" y="49"/>
                </a:lnTo>
                <a:lnTo>
                  <a:pt x="24" y="49"/>
                </a:lnTo>
                <a:lnTo>
                  <a:pt x="18" y="47"/>
                </a:lnTo>
                <a:lnTo>
                  <a:pt x="13" y="46"/>
                </a:lnTo>
                <a:lnTo>
                  <a:pt x="8" y="42"/>
                </a:lnTo>
                <a:lnTo>
                  <a:pt x="4" y="38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1" y="16"/>
                </a:lnTo>
                <a:lnTo>
                  <a:pt x="4" y="11"/>
                </a:lnTo>
                <a:lnTo>
                  <a:pt x="8" y="8"/>
                </a:lnTo>
                <a:lnTo>
                  <a:pt x="13" y="5"/>
                </a:lnTo>
                <a:lnTo>
                  <a:pt x="18" y="3"/>
                </a:lnTo>
                <a:lnTo>
                  <a:pt x="24" y="1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71450" tIns="85725" rIns="171450" bIns="85725"/>
          <a:lstStyle/>
          <a:p>
            <a:pPr algn="ctr"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2003" name="Text Box 1024"/>
          <p:cNvSpPr txBox="1">
            <a:spLocks noChangeArrowheads="1"/>
          </p:cNvSpPr>
          <p:nvPr/>
        </p:nvSpPr>
        <p:spPr bwMode="auto">
          <a:xfrm>
            <a:off x="-31750" y="1404938"/>
            <a:ext cx="13335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1450" tIns="85725" rIns="171450" bIns="85725">
            <a:spAutoFit/>
          </a:bodyPr>
          <a:lstStyle/>
          <a:p>
            <a:pPr defTabSz="979290"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</a:rPr>
              <a:t>Signal Peptide</a:t>
            </a:r>
          </a:p>
        </p:txBody>
      </p:sp>
      <p:sp>
        <p:nvSpPr>
          <p:cNvPr id="2004" name="Text Box 1024"/>
          <p:cNvSpPr txBox="1">
            <a:spLocks noChangeArrowheads="1"/>
          </p:cNvSpPr>
          <p:nvPr/>
        </p:nvSpPr>
        <p:spPr bwMode="auto">
          <a:xfrm>
            <a:off x="2071688" y="1206500"/>
            <a:ext cx="13858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1450" tIns="85725" rIns="171450" bIns="85725">
            <a:spAutoFit/>
          </a:bodyPr>
          <a:lstStyle/>
          <a:p>
            <a:pPr defTabSz="979290"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</a:rPr>
              <a:t>Mature Peptide</a:t>
            </a:r>
          </a:p>
        </p:txBody>
      </p:sp>
      <p:cxnSp>
        <p:nvCxnSpPr>
          <p:cNvPr id="2006" name="Straight Arrow Connector 2005"/>
          <p:cNvCxnSpPr/>
          <p:nvPr/>
        </p:nvCxnSpPr>
        <p:spPr>
          <a:xfrm>
            <a:off x="573088" y="1755775"/>
            <a:ext cx="357187" cy="15875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8" name="Straight Arrow Connector 1017"/>
          <p:cNvCxnSpPr/>
          <p:nvPr/>
        </p:nvCxnSpPr>
        <p:spPr>
          <a:xfrm>
            <a:off x="2597150" y="1525588"/>
            <a:ext cx="357188" cy="15875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9" name="Rectangle 28"/>
          <p:cNvSpPr>
            <a:spLocks noChangeArrowheads="1"/>
          </p:cNvSpPr>
          <p:nvPr/>
        </p:nvSpPr>
        <p:spPr bwMode="auto">
          <a:xfrm>
            <a:off x="8410575" y="5086350"/>
            <a:ext cx="2873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101328"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ea typeface="+mn-ea"/>
              </a:rPr>
              <a:t> r</a:t>
            </a:r>
          </a:p>
        </p:txBody>
      </p:sp>
      <p:sp>
        <p:nvSpPr>
          <p:cNvPr id="1020" name="Rectangle 44"/>
          <p:cNvSpPr>
            <a:spLocks noChangeArrowheads="1"/>
          </p:cNvSpPr>
          <p:nvPr/>
        </p:nvSpPr>
        <p:spPr bwMode="auto">
          <a:xfrm>
            <a:off x="8108950" y="5822950"/>
            <a:ext cx="5984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101328"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</a:rPr>
              <a:t>    3</a:t>
            </a:r>
          </a:p>
        </p:txBody>
      </p:sp>
      <p:pic>
        <p:nvPicPr>
          <p:cNvPr id="1021" name="Picture 200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r="33067"/>
          <a:stretch>
            <a:fillRect/>
          </a:stretch>
        </p:blipFill>
        <p:spPr bwMode="auto">
          <a:xfrm>
            <a:off x="6175375" y="1371600"/>
            <a:ext cx="13731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2" name="TextBox 1021"/>
          <p:cNvSpPr txBox="1"/>
          <p:nvPr/>
        </p:nvSpPr>
        <p:spPr>
          <a:xfrm>
            <a:off x="5214938" y="2667000"/>
            <a:ext cx="10922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+mn-ea"/>
              </a:rPr>
              <a:t>Extracellular</a:t>
            </a:r>
          </a:p>
        </p:txBody>
      </p:sp>
      <p:sp>
        <p:nvSpPr>
          <p:cNvPr id="1023" name="TextBox 1022"/>
          <p:cNvSpPr txBox="1"/>
          <p:nvPr/>
        </p:nvSpPr>
        <p:spPr>
          <a:xfrm>
            <a:off x="5210175" y="4343400"/>
            <a:ext cx="10620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+mn-ea"/>
              </a:rPr>
              <a:t>Intracellular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5181600" y="3505200"/>
            <a:ext cx="13049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+mn-ea"/>
              </a:rPr>
              <a:t>Cell Membrane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6080125" y="1447800"/>
            <a:ext cx="457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Symbol"/>
              </a:rPr>
              <a:t>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alibri"/>
              </a:rPr>
              <a:t>2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028" name="Straight Connector 1027"/>
          <p:cNvCxnSpPr/>
          <p:nvPr/>
        </p:nvCxnSpPr>
        <p:spPr>
          <a:xfrm>
            <a:off x="5943600" y="4267200"/>
            <a:ext cx="1752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Connector 1035"/>
          <p:cNvCxnSpPr/>
          <p:nvPr/>
        </p:nvCxnSpPr>
        <p:spPr>
          <a:xfrm>
            <a:off x="5943600" y="3122613"/>
            <a:ext cx="17526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1029" grpId="0"/>
      <p:bldP spid="1030" grpId="0"/>
      <p:bldP spid="1031" grpId="0"/>
      <p:bldP spid="1032" grpId="0"/>
      <p:bldP spid="1033" grpId="0"/>
      <p:bldP spid="1034" grpId="0"/>
      <p:bldP spid="1035" grpId="0"/>
      <p:bldP spid="48158" grpId="0"/>
      <p:bldP spid="1037" grpId="0"/>
      <p:bldP spid="1038" grpId="0"/>
      <p:bldP spid="1039" grpId="0"/>
      <p:bldP spid="1040" grpId="0"/>
      <p:bldP spid="1041" grpId="0"/>
      <p:bldP spid="1042" grpId="0"/>
      <p:bldP spid="1043" grpId="0"/>
      <p:bldP spid="1019" grpId="0"/>
      <p:bldP spid="1020" grpId="0"/>
      <p:bldP spid="1022" grpId="0"/>
      <p:bldP spid="1023" grpId="0"/>
      <p:bldP spid="1024" grpId="0"/>
      <p:bldP spid="10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31788"/>
            <a:ext cx="8094663" cy="811212"/>
          </a:xfrm>
        </p:spPr>
        <p:txBody>
          <a:bodyPr/>
          <a:lstStyle/>
          <a:p>
            <a:pPr defTabSz="1524000" eaLnBrk="1" hangingPunct="1"/>
            <a:r>
              <a:rPr lang="en-US">
                <a:latin typeface="Calibri" charset="0"/>
              </a:rPr>
              <a:t>GABA</a:t>
            </a:r>
            <a:r>
              <a:rPr lang="en-US" baseline="-25000">
                <a:latin typeface="Calibri" charset="0"/>
              </a:rPr>
              <a:t>A</a:t>
            </a:r>
            <a:r>
              <a:rPr lang="en-US">
                <a:latin typeface="Calibri" charset="0"/>
              </a:rPr>
              <a:t> receptors are heteropentamers.</a:t>
            </a:r>
          </a:p>
        </p:txBody>
      </p:sp>
      <p:pic>
        <p:nvPicPr>
          <p:cNvPr id="19459" name="Picture 10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" b="9068"/>
          <a:stretch>
            <a:fillRect/>
          </a:stretch>
        </p:blipFill>
        <p:spPr bwMode="auto">
          <a:xfrm>
            <a:off x="3327400" y="2309813"/>
            <a:ext cx="2487613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2" name="TextBox 1021"/>
          <p:cNvSpPr txBox="1"/>
          <p:nvPr/>
        </p:nvSpPr>
        <p:spPr>
          <a:xfrm>
            <a:off x="3494088" y="4476750"/>
            <a:ext cx="4778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  <a:sym typeface="Symbol"/>
              </a:rPr>
              <a:t>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2</a:t>
            </a:r>
            <a:endParaRPr lang="en-US" sz="2000" dirty="0">
              <a:solidFill>
                <a:schemeClr val="bg1">
                  <a:lumMod val="50000"/>
                </a:schemeClr>
              </a:solidFill>
              <a:ea typeface="+mn-ea"/>
            </a:endParaRPr>
          </a:p>
        </p:txBody>
      </p:sp>
      <p:sp>
        <p:nvSpPr>
          <p:cNvPr id="19461" name="TextBox 1022"/>
          <p:cNvSpPr txBox="1">
            <a:spLocks noChangeArrowheads="1"/>
          </p:cNvSpPr>
          <p:nvPr/>
        </p:nvSpPr>
        <p:spPr bwMode="auto">
          <a:xfrm>
            <a:off x="3048000" y="3546475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2000">
                <a:solidFill>
                  <a:srgbClr val="FF0000"/>
                </a:solidFill>
                <a:cs typeface="Arial" charset="0"/>
              </a:rPr>
              <a:t>α</a:t>
            </a:r>
            <a:r>
              <a:rPr lang="en-US" sz="2000">
                <a:solidFill>
                  <a:srgbClr val="FF0000"/>
                </a:solidFill>
                <a:cs typeface="Arial" charset="0"/>
              </a:rPr>
              <a:t>1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9462" name="TextBox 1023"/>
          <p:cNvSpPr txBox="1">
            <a:spLocks noChangeArrowheads="1"/>
          </p:cNvSpPr>
          <p:nvPr/>
        </p:nvSpPr>
        <p:spPr bwMode="auto">
          <a:xfrm>
            <a:off x="3886200" y="2057400"/>
            <a:ext cx="600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2000">
                <a:solidFill>
                  <a:srgbClr val="0000CC"/>
                </a:solidFill>
              </a:rPr>
              <a:t>β</a:t>
            </a:r>
            <a:r>
              <a:rPr lang="en-US" sz="2000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19463" name="TextBox 1024"/>
          <p:cNvSpPr txBox="1">
            <a:spLocks noChangeArrowheads="1"/>
          </p:cNvSpPr>
          <p:nvPr/>
        </p:nvSpPr>
        <p:spPr bwMode="auto">
          <a:xfrm>
            <a:off x="5410200" y="2555875"/>
            <a:ext cx="53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2000">
                <a:solidFill>
                  <a:srgbClr val="FF0000"/>
                </a:solidFill>
                <a:cs typeface="Arial" charset="0"/>
              </a:rPr>
              <a:t>α</a:t>
            </a:r>
            <a:r>
              <a:rPr lang="en-US" sz="2000">
                <a:solidFill>
                  <a:srgbClr val="FF0000"/>
                </a:solidFill>
                <a:cs typeface="Arial" charset="0"/>
              </a:rPr>
              <a:t>1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9464" name="TextBox 1027"/>
          <p:cNvSpPr txBox="1">
            <a:spLocks noChangeArrowheads="1"/>
          </p:cNvSpPr>
          <p:nvPr/>
        </p:nvSpPr>
        <p:spPr bwMode="auto">
          <a:xfrm>
            <a:off x="5232400" y="4443413"/>
            <a:ext cx="51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2000">
                <a:solidFill>
                  <a:srgbClr val="0000CC"/>
                </a:solidFill>
              </a:rPr>
              <a:t>β</a:t>
            </a:r>
            <a:r>
              <a:rPr lang="en-US" sz="2000">
                <a:solidFill>
                  <a:srgbClr val="0000CC"/>
                </a:solidFill>
              </a:rPr>
              <a:t>3</a:t>
            </a:r>
          </a:p>
        </p:txBody>
      </p:sp>
      <p:pic>
        <p:nvPicPr>
          <p:cNvPr id="19465" name="Picture 19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5" r="15190"/>
          <a:stretch>
            <a:fillRect/>
          </a:stretch>
        </p:blipFill>
        <p:spPr bwMode="auto">
          <a:xfrm>
            <a:off x="6115050" y="1447800"/>
            <a:ext cx="237966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00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r="33067"/>
          <a:stretch>
            <a:fillRect/>
          </a:stretch>
        </p:blipFill>
        <p:spPr bwMode="auto">
          <a:xfrm>
            <a:off x="1050925" y="1371600"/>
            <a:ext cx="16303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127125" y="1905000"/>
            <a:ext cx="457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Symbol"/>
              </a:rPr>
              <a:t>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alibri"/>
              </a:rPr>
              <a:t>2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90600" y="3579813"/>
            <a:ext cx="17526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90600" y="4724400"/>
            <a:ext cx="1752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1938" y="3124200"/>
            <a:ext cx="10922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+mn-ea"/>
              </a:rPr>
              <a:t>Extracellular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175" y="4800600"/>
            <a:ext cx="10620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+mn-ea"/>
              </a:rPr>
              <a:t>Intracellular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5588" y="3959225"/>
            <a:ext cx="13049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+mn-ea"/>
              </a:rPr>
              <a:t>Cell Membrane</a:t>
            </a:r>
          </a:p>
        </p:txBody>
      </p:sp>
      <p:sp>
        <p:nvSpPr>
          <p:cNvPr id="19473" name="TextBox 35"/>
          <p:cNvSpPr txBox="1">
            <a:spLocks noChangeArrowheads="1"/>
          </p:cNvSpPr>
          <p:nvPr/>
        </p:nvSpPr>
        <p:spPr bwMode="auto">
          <a:xfrm>
            <a:off x="5883275" y="4060825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2000">
                <a:solidFill>
                  <a:srgbClr val="FF0000"/>
                </a:solidFill>
                <a:cs typeface="Arial" charset="0"/>
              </a:rPr>
              <a:t>α</a:t>
            </a:r>
            <a:r>
              <a:rPr lang="en-US" sz="2000">
                <a:solidFill>
                  <a:srgbClr val="FF0000"/>
                </a:solidFill>
                <a:cs typeface="Arial" charset="0"/>
              </a:rPr>
              <a:t>1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9474" name="TextBox 36"/>
          <p:cNvSpPr txBox="1">
            <a:spLocks noChangeArrowheads="1"/>
          </p:cNvSpPr>
          <p:nvPr/>
        </p:nvSpPr>
        <p:spPr bwMode="auto">
          <a:xfrm>
            <a:off x="8245475" y="4075113"/>
            <a:ext cx="51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2000">
                <a:solidFill>
                  <a:srgbClr val="0000CC"/>
                </a:solidFill>
              </a:rPr>
              <a:t>β</a:t>
            </a:r>
            <a:r>
              <a:rPr lang="en-US" sz="2000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31075" y="5032375"/>
            <a:ext cx="4778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  <a:sym typeface="Symbol"/>
              </a:rPr>
              <a:t>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2</a:t>
            </a:r>
            <a:endParaRPr lang="en-US" sz="2000" dirty="0">
              <a:solidFill>
                <a:schemeClr val="bg1">
                  <a:lumMod val="50000"/>
                </a:schemeClr>
              </a:solidFill>
              <a:ea typeface="+mn-ea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434138" y="3602038"/>
            <a:ext cx="17526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34138" y="4746625"/>
            <a:ext cx="1752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2" name="TextBox 42"/>
          <p:cNvSpPr txBox="1">
            <a:spLocks noChangeArrowheads="1"/>
          </p:cNvSpPr>
          <p:nvPr/>
        </p:nvSpPr>
        <p:spPr bwMode="auto">
          <a:xfrm>
            <a:off x="2362200" y="2601913"/>
            <a:ext cx="319088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15383" name="TextBox 43"/>
          <p:cNvSpPr txBox="1">
            <a:spLocks noChangeArrowheads="1"/>
          </p:cNvSpPr>
          <p:nvPr/>
        </p:nvSpPr>
        <p:spPr bwMode="auto">
          <a:xfrm>
            <a:off x="1143000" y="2557463"/>
            <a:ext cx="261938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-</a:t>
            </a:r>
          </a:p>
        </p:txBody>
      </p:sp>
      <p:sp>
        <p:nvSpPr>
          <p:cNvPr id="19480" name="TextBox 42"/>
          <p:cNvSpPr txBox="1">
            <a:spLocks noChangeArrowheads="1"/>
          </p:cNvSpPr>
          <p:nvPr/>
        </p:nvSpPr>
        <p:spPr bwMode="auto">
          <a:xfrm>
            <a:off x="3352800" y="2895600"/>
            <a:ext cx="31908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19481" name="TextBox 43"/>
          <p:cNvSpPr txBox="1">
            <a:spLocks noChangeArrowheads="1"/>
          </p:cNvSpPr>
          <p:nvPr/>
        </p:nvSpPr>
        <p:spPr bwMode="auto">
          <a:xfrm>
            <a:off x="4800600" y="2209800"/>
            <a:ext cx="26193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-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" grpId="0"/>
      <p:bldP spid="19461" grpId="0"/>
      <p:bldP spid="19462" grpId="0"/>
      <p:bldP spid="19463" grpId="0"/>
      <p:bldP spid="19464" grpId="0"/>
      <p:bldP spid="19473" grpId="0"/>
      <p:bldP spid="19474" grpId="0"/>
      <p:bldP spid="38" grpId="0"/>
      <p:bldP spid="19480" grpId="0" animBg="1"/>
      <p:bldP spid="194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334963"/>
            <a:ext cx="8342312" cy="815975"/>
          </a:xfrm>
        </p:spPr>
        <p:txBody>
          <a:bodyPr rtlCol="0">
            <a:noAutofit/>
          </a:bodyPr>
          <a:lstStyle/>
          <a:p>
            <a:pPr defTabSz="1524000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j-ea"/>
              </a:rPr>
              <a:t>GABA</a:t>
            </a:r>
            <a:r>
              <a:rPr lang="en-US" baseline="-25000" dirty="0" smtClean="0">
                <a:latin typeface="+mn-lt"/>
                <a:ea typeface="+mj-ea"/>
              </a:rPr>
              <a:t>A</a:t>
            </a:r>
            <a:r>
              <a:rPr lang="en-US" dirty="0" smtClean="0">
                <a:latin typeface="+mn-lt"/>
                <a:ea typeface="+mj-ea"/>
              </a:rPr>
              <a:t> receptor biogenesis</a:t>
            </a:r>
            <a:endParaRPr lang="en-US" dirty="0">
              <a:latin typeface="+mn-lt"/>
              <a:ea typeface="+mj-ea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82863"/>
            <a:ext cx="7461250" cy="311785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5148263" y="4860925"/>
            <a:ext cx="431800" cy="249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186" tIns="55091" rIns="110186" bIns="55091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  <a:latin typeface="Calibri" charset="0"/>
              </a:rPr>
              <a:t>  x</a:t>
            </a:r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4997450" y="5081588"/>
            <a:ext cx="2933700" cy="603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186" tIns="55091" rIns="110186" bIns="55091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1"/>
                </a:solidFill>
                <a:latin typeface="Calibri" charset="0"/>
              </a:rPr>
              <a:t>xxxxxxxxxxxxxxx</a:t>
            </a: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5535613" y="4791075"/>
            <a:ext cx="2384425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186" tIns="55091" rIns="110186" bIns="55091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chemeClr val="bg1"/>
                </a:solidFill>
                <a:latin typeface="Calibri" charset="0"/>
              </a:rPr>
              <a:t>Xxxxxxxxxxxxxxx xxxxxxxxxxxxxxxxxxx</a:t>
            </a:r>
          </a:p>
          <a:p>
            <a:pPr eaLnBrk="1" hangingPunct="1"/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6391" name="Text Box 14"/>
          <p:cNvSpPr txBox="1">
            <a:spLocks noChangeArrowheads="1"/>
          </p:cNvSpPr>
          <p:nvPr/>
        </p:nvSpPr>
        <p:spPr bwMode="auto">
          <a:xfrm>
            <a:off x="4814888" y="4970463"/>
            <a:ext cx="317500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16" tIns="85706" rIns="171416" bIns="8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">
                <a:solidFill>
                  <a:schemeClr val="bg1"/>
                </a:solidFill>
                <a:latin typeface="Calibri" charset="0"/>
              </a:rPr>
              <a:t>x</a:t>
            </a: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152400" y="16764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7030A0"/>
                </a:solidFill>
              </a:rPr>
              <a:t>subunit gene transcription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00200" y="1676400"/>
            <a:ext cx="1371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+mn-ea"/>
              </a:rPr>
              <a:t>subunit biogenesis</a:t>
            </a:r>
            <a:endParaRPr lang="en-US" dirty="0">
              <a:ea typeface="+mn-ea"/>
            </a:endParaRP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3276600" y="1674813"/>
            <a:ext cx="289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8BBC"/>
                </a:solidFill>
              </a:rPr>
              <a:t>receptor assembly/trafficking </a:t>
            </a:r>
            <a:endParaRPr lang="en-US"/>
          </a:p>
        </p:txBody>
      </p: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6858000" y="16764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9900"/>
                </a:solidFill>
              </a:rPr>
              <a:t>receptor channel function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i="1">
                <a:latin typeface="Calibri" charset="0"/>
              </a:rPr>
              <a:t>GABR</a:t>
            </a:r>
            <a:r>
              <a:rPr lang="en-US" sz="3000">
                <a:latin typeface="Calibri" charset="0"/>
              </a:rPr>
              <a:t> human epilepsy 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1524000"/>
            <a:ext cx="89916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Genetic epilepsies have been associated with 20 mutations in human epilepsy </a:t>
            </a:r>
            <a:r>
              <a:rPr lang="en-US" i="1" dirty="0" smtClean="0">
                <a:ea typeface="+mn-ea"/>
              </a:rPr>
              <a:t>GABR</a:t>
            </a:r>
            <a:r>
              <a:rPr lang="en-US" dirty="0" smtClean="0">
                <a:solidFill>
                  <a:prstClr val="black"/>
                </a:solidFill>
                <a:ea typeface="+mn-ea"/>
              </a:rPr>
              <a:t> genes and variants</a:t>
            </a:r>
            <a:r>
              <a:rPr lang="en-US" dirty="0" smtClean="0">
                <a:ea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Epilepsy mutations have been shown to impair: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ea typeface="+mn-ea"/>
              </a:rPr>
              <a:t>subunit gene transcription ([1]reduced promoter function)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subunit biogenesis (degraded subunit [2]mRNA or [3]protein)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8BBC"/>
                </a:solidFill>
                <a:ea typeface="+mn-ea"/>
              </a:rPr>
              <a:t>receptor assembly/trafficking (ER retention due to [4]subunit truncation with a dominant negative effect or [5]impaired subunit oligomerization)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9900"/>
                </a:solidFill>
                <a:ea typeface="+mn-ea"/>
              </a:rPr>
              <a:t>receptor channel function ([6]impaired channel gating).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Epilepsy mutations have been classified into these 6 mechanistic classes.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334963"/>
            <a:ext cx="8723312" cy="815975"/>
          </a:xfrm>
        </p:spPr>
        <p:txBody>
          <a:bodyPr rtlCol="0">
            <a:noAutofit/>
          </a:bodyPr>
          <a:lstStyle/>
          <a:p>
            <a:pPr defTabSz="1524000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j-ea"/>
              </a:rPr>
              <a:t>Defects </a:t>
            </a:r>
            <a:r>
              <a:rPr lang="en-US" dirty="0">
                <a:latin typeface="+mn-lt"/>
                <a:ea typeface="+mj-ea"/>
              </a:rPr>
              <a:t>in mutant GABA</a:t>
            </a:r>
            <a:r>
              <a:rPr lang="en-US" baseline="-25000" dirty="0">
                <a:latin typeface="+mn-lt"/>
                <a:ea typeface="+mj-ea"/>
              </a:rPr>
              <a:t>A</a:t>
            </a:r>
            <a:r>
              <a:rPr lang="en-US" dirty="0">
                <a:latin typeface="+mn-lt"/>
                <a:ea typeface="+mj-ea"/>
              </a:rPr>
              <a:t> </a:t>
            </a:r>
            <a:r>
              <a:rPr lang="en-US" dirty="0" smtClean="0">
                <a:latin typeface="+mn-lt"/>
                <a:ea typeface="+mj-ea"/>
              </a:rPr>
              <a:t>receptor biogenesis or function</a:t>
            </a:r>
            <a:endParaRPr lang="en-US" dirty="0">
              <a:latin typeface="+mn-lt"/>
              <a:ea typeface="+mj-ea"/>
            </a:endParaRP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-33338" y="963613"/>
            <a:ext cx="35385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198" tIns="55099" rIns="110198" bIns="55099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7030A0"/>
                </a:solidFill>
                <a:latin typeface="Calibri" charset="0"/>
              </a:rPr>
              <a:t>Class I (promoter) Mutations:</a:t>
            </a:r>
          </a:p>
          <a:p>
            <a:pPr algn="ctr" eaLnBrk="1" hangingPunct="1"/>
            <a:r>
              <a:rPr lang="en-US" sz="1200">
                <a:solidFill>
                  <a:srgbClr val="7030A0"/>
                </a:solidFill>
                <a:latin typeface="Calibri" charset="0"/>
              </a:rPr>
              <a:t>Reduced subunit due to impaired transcription</a:t>
            </a:r>
          </a:p>
          <a:p>
            <a:pPr algn="ctr" eaLnBrk="1" hangingPunct="1"/>
            <a:r>
              <a:rPr lang="en-US" sz="1200">
                <a:solidFill>
                  <a:srgbClr val="0000CC"/>
                </a:solidFill>
                <a:latin typeface="Calibri" charset="0"/>
                <a:sym typeface="Symbol" charset="0"/>
              </a:rPr>
              <a:t></a:t>
            </a:r>
            <a:r>
              <a:rPr lang="en-US" sz="1200">
                <a:solidFill>
                  <a:srgbClr val="0000CC"/>
                </a:solidFill>
                <a:latin typeface="Calibri" charset="0"/>
              </a:rPr>
              <a:t>3(-897 T/C) CAE </a:t>
            </a:r>
          </a:p>
          <a:p>
            <a:pPr algn="ctr" eaLnBrk="1" hangingPunct="1"/>
            <a:endParaRPr lang="en-US" sz="1200">
              <a:latin typeface="Calibri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82863"/>
            <a:ext cx="7461250" cy="311785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5148263" y="4860925"/>
            <a:ext cx="431800" cy="249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186" tIns="55091" rIns="110186" bIns="55091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  <a:latin typeface="Calibri" charset="0"/>
              </a:rPr>
              <a:t>  x</a:t>
            </a: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4997450" y="5081588"/>
            <a:ext cx="2933700" cy="603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186" tIns="55091" rIns="110186" bIns="55091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1"/>
                </a:solidFill>
                <a:latin typeface="Calibri" charset="0"/>
              </a:rPr>
              <a:t>xxxxxxxxxxxxxxx</a:t>
            </a:r>
          </a:p>
        </p:txBody>
      </p:sp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5535613" y="4791075"/>
            <a:ext cx="2384425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186" tIns="55091" rIns="110186" bIns="55091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chemeClr val="bg1"/>
                </a:solidFill>
                <a:latin typeface="Calibri" charset="0"/>
              </a:rPr>
              <a:t>Xxxxxxxxxxxxxxx xxxxxxxxxxxxxxxxxxx</a:t>
            </a:r>
          </a:p>
          <a:p>
            <a:pPr eaLnBrk="1" hangingPunct="1"/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8440" name="Text Box 14"/>
          <p:cNvSpPr txBox="1">
            <a:spLocks noChangeArrowheads="1"/>
          </p:cNvSpPr>
          <p:nvPr/>
        </p:nvSpPr>
        <p:spPr bwMode="auto">
          <a:xfrm>
            <a:off x="4814888" y="4970463"/>
            <a:ext cx="317500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16" tIns="85706" rIns="171416" bIns="8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">
                <a:solidFill>
                  <a:schemeClr val="bg1"/>
                </a:solidFill>
                <a:latin typeface="Calibri" charset="0"/>
              </a:rPr>
              <a:t>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962025"/>
            <a:ext cx="3200400" cy="7143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334963"/>
            <a:ext cx="8723312" cy="815975"/>
          </a:xfrm>
        </p:spPr>
        <p:txBody>
          <a:bodyPr rtlCol="0">
            <a:noAutofit/>
          </a:bodyPr>
          <a:lstStyle/>
          <a:p>
            <a:pPr defTabSz="1524000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j-ea"/>
              </a:rPr>
              <a:t>Defects </a:t>
            </a:r>
            <a:r>
              <a:rPr lang="en-US" dirty="0">
                <a:latin typeface="+mn-lt"/>
                <a:ea typeface="+mj-ea"/>
              </a:rPr>
              <a:t>in mutant GABA</a:t>
            </a:r>
            <a:r>
              <a:rPr lang="en-US" baseline="-25000" dirty="0">
                <a:latin typeface="+mn-lt"/>
                <a:ea typeface="+mj-ea"/>
              </a:rPr>
              <a:t>A</a:t>
            </a:r>
            <a:r>
              <a:rPr lang="en-US" dirty="0">
                <a:latin typeface="+mn-lt"/>
                <a:ea typeface="+mj-ea"/>
              </a:rPr>
              <a:t> </a:t>
            </a:r>
            <a:r>
              <a:rPr lang="en-US" dirty="0" smtClean="0">
                <a:latin typeface="+mn-lt"/>
                <a:ea typeface="+mj-ea"/>
              </a:rPr>
              <a:t>receptor </a:t>
            </a:r>
            <a:r>
              <a:rPr lang="en-US" dirty="0" smtClean="0">
                <a:ea typeface="+mj-ea"/>
              </a:rPr>
              <a:t>biogenesis or </a:t>
            </a:r>
            <a:r>
              <a:rPr lang="en-US" dirty="0" smtClean="0">
                <a:latin typeface="+mn-lt"/>
                <a:ea typeface="+mj-ea"/>
              </a:rPr>
              <a:t>function</a:t>
            </a:r>
            <a:endParaRPr lang="en-US" dirty="0">
              <a:latin typeface="+mn-lt"/>
              <a:ea typeface="+mj-ea"/>
            </a:endParaRP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-33338" y="963613"/>
            <a:ext cx="3538538" cy="849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10198" tIns="55099" rIns="110198" bIns="55099">
            <a:spAutoFit/>
          </a:bodyPr>
          <a:lstStyle/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ea typeface="+mn-ea"/>
              </a:rPr>
              <a:t>Class I (promoter) Mutations: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ea typeface="+mn-ea"/>
              </a:rPr>
              <a:t>Reduced subunit due to impaired transcription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CC"/>
                </a:solidFill>
                <a:latin typeface="+mn-lt"/>
                <a:ea typeface="+mn-ea"/>
                <a:sym typeface="Symbol"/>
              </a:rPr>
              <a:t></a:t>
            </a:r>
            <a:r>
              <a:rPr lang="en-US" sz="1200" dirty="0">
                <a:solidFill>
                  <a:srgbClr val="0000CC"/>
                </a:solidFill>
                <a:latin typeface="+mn-lt"/>
                <a:ea typeface="+mn-ea"/>
              </a:rPr>
              <a:t>3(-897 T/C) CAE 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82863"/>
            <a:ext cx="7461250" cy="311785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5148263" y="4860925"/>
            <a:ext cx="431800" cy="249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186" tIns="55091" rIns="110186" bIns="55091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  <a:latin typeface="Calibri" charset="0"/>
              </a:rPr>
              <a:t>  x</a:t>
            </a: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4997450" y="5081588"/>
            <a:ext cx="2933700" cy="603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186" tIns="55091" rIns="110186" bIns="55091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1"/>
                </a:solidFill>
                <a:latin typeface="Calibri" charset="0"/>
              </a:rPr>
              <a:t>xxxxxxxxxxxxxxx</a:t>
            </a:r>
          </a:p>
        </p:txBody>
      </p:sp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5535613" y="4791075"/>
            <a:ext cx="2384425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186" tIns="55091" rIns="110186" bIns="55091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chemeClr val="bg1"/>
                </a:solidFill>
                <a:latin typeface="Calibri" charset="0"/>
              </a:rPr>
              <a:t>Xxxxxxxxxxxxxxx xxxxxxxxxxxxxxxxxxx</a:t>
            </a:r>
          </a:p>
          <a:p>
            <a:pPr eaLnBrk="1" hangingPunct="1"/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9464" name="Text Box 14"/>
          <p:cNvSpPr txBox="1">
            <a:spLocks noChangeArrowheads="1"/>
          </p:cNvSpPr>
          <p:nvPr/>
        </p:nvSpPr>
        <p:spPr bwMode="auto">
          <a:xfrm>
            <a:off x="4814888" y="4970463"/>
            <a:ext cx="317500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16" tIns="85706" rIns="171416" bIns="8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">
                <a:solidFill>
                  <a:schemeClr val="bg1"/>
                </a:solidFill>
                <a:latin typeface="Calibri" charset="0"/>
              </a:rPr>
              <a:t>x</a:t>
            </a:r>
          </a:p>
        </p:txBody>
      </p:sp>
      <p:sp>
        <p:nvSpPr>
          <p:cNvPr id="22537" name="TextBox 18"/>
          <p:cNvSpPr txBox="1">
            <a:spLocks noChangeArrowheads="1"/>
          </p:cNvSpPr>
          <p:nvPr/>
        </p:nvSpPr>
        <p:spPr bwMode="auto">
          <a:xfrm>
            <a:off x="-22225" y="1570038"/>
            <a:ext cx="3527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E46C0A"/>
                </a:solidFill>
                <a:latin typeface="Calibri" charset="0"/>
              </a:rPr>
              <a:t>Class II (early exon nonsense) Mutations:</a:t>
            </a:r>
          </a:p>
          <a:p>
            <a:pPr algn="ctr" eaLnBrk="1" hangingPunct="1"/>
            <a:r>
              <a:rPr lang="en-US" sz="1200">
                <a:solidFill>
                  <a:srgbClr val="E46C0A"/>
                </a:solidFill>
                <a:latin typeface="Calibri" charset="0"/>
              </a:rPr>
              <a:t>Impaired translation (NMD) of truncated subunits</a:t>
            </a:r>
          </a:p>
          <a:p>
            <a:pPr algn="ctr" eaLnBrk="1" hangingPunct="1"/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2(Q40X) FS, GEFS+;</a:t>
            </a:r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 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2(IVS6+2T-&gt;G) CAE, FS; </a:t>
            </a:r>
            <a:endParaRPr lang="en-US" altLang="zh-CN" sz="1200">
              <a:solidFill>
                <a:srgbClr val="7F7F7F"/>
              </a:solidFill>
              <a:latin typeface="Calibri" charset="0"/>
              <a:ea typeface="宋体" charset="0"/>
              <a:cs typeface="宋体" charset="0"/>
            </a:endParaRPr>
          </a:p>
          <a:p>
            <a:pPr algn="ctr" eaLnBrk="1" hangingPunct="1"/>
            <a:r>
              <a:rPr lang="en-US" sz="120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2(R136X) CAE, FS;</a:t>
            </a:r>
            <a:r>
              <a:rPr lang="el-GR" sz="1200">
                <a:solidFill>
                  <a:srgbClr val="7F7F7F"/>
                </a:solidFill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lang="el-GR" sz="120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α</a:t>
            </a:r>
            <a:r>
              <a:rPr lang="en-US" sz="1200">
                <a:solidFill>
                  <a:srgbClr val="FF0000"/>
                </a:solidFill>
                <a:latin typeface="Calibri" charset="0"/>
              </a:rPr>
              <a:t>1(975delC, S326fs328X) CAE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2713" y="1614488"/>
            <a:ext cx="3276600" cy="914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0" r="31775"/>
          <a:stretch>
            <a:fillRect/>
          </a:stretch>
        </p:blipFill>
        <p:spPr bwMode="auto">
          <a:xfrm>
            <a:off x="6302375" y="1514475"/>
            <a:ext cx="14351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4" r="29349"/>
          <a:stretch>
            <a:fillRect/>
          </a:stretch>
        </p:blipFill>
        <p:spPr bwMode="auto">
          <a:xfrm>
            <a:off x="4422775" y="1462088"/>
            <a:ext cx="15208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0" y="14288"/>
            <a:ext cx="9144000" cy="1143000"/>
          </a:xfrm>
        </p:spPr>
        <p:txBody>
          <a:bodyPr/>
          <a:lstStyle/>
          <a:p>
            <a:pPr eaLnBrk="1" hangingPunct="1"/>
            <a:r>
              <a:rPr lang="en-US" i="1">
                <a:solidFill>
                  <a:srgbClr val="000000"/>
                </a:solidFill>
                <a:latin typeface="Calibri" charset="0"/>
              </a:rPr>
              <a:t>GABR</a:t>
            </a:r>
            <a:r>
              <a:rPr lang="en-US">
                <a:solidFill>
                  <a:srgbClr val="000000"/>
                </a:solidFill>
                <a:latin typeface="Calibri" charset="0"/>
              </a:rPr>
              <a:t> IGE nonsense mutations: early exons</a:t>
            </a:r>
            <a:endParaRPr lang="en-US">
              <a:latin typeface="Calibri" charset="0"/>
            </a:endParaRPr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t="12968" r="13203" b="43033"/>
          <a:stretch>
            <a:fillRect/>
          </a:stretch>
        </p:blipFill>
        <p:spPr bwMode="auto">
          <a:xfrm>
            <a:off x="1066800" y="1600200"/>
            <a:ext cx="14319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2" r="16081"/>
          <a:stretch>
            <a:fillRect/>
          </a:stretch>
        </p:blipFill>
        <p:spPr bwMode="auto">
          <a:xfrm>
            <a:off x="2651125" y="1511300"/>
            <a:ext cx="15240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2590800" y="3576638"/>
            <a:ext cx="1801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00138"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R136X </a:t>
            </a:r>
          </a:p>
          <a:p>
            <a:pPr defTabSz="1100138"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FS</a:t>
            </a:r>
          </a:p>
          <a:p>
            <a:pPr defTabSz="1100138"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Johnston et al., submitted</a:t>
            </a:r>
          </a:p>
        </p:txBody>
      </p:sp>
      <p:sp>
        <p:nvSpPr>
          <p:cNvPr id="20488" name="TextBox 19"/>
          <p:cNvSpPr txBox="1">
            <a:spLocks noChangeArrowheads="1"/>
          </p:cNvSpPr>
          <p:nvPr/>
        </p:nvSpPr>
        <p:spPr bwMode="auto">
          <a:xfrm>
            <a:off x="2911475" y="968375"/>
            <a:ext cx="1141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Calibri" charset="0"/>
                <a:cs typeface="Calibri" charset="0"/>
              </a:rPr>
              <a:t>γ2(</a:t>
            </a:r>
            <a:r>
              <a:rPr lang="en-US">
                <a:solidFill>
                  <a:srgbClr val="7F7F7F"/>
                </a:solidFill>
                <a:latin typeface="Calibri" charset="0"/>
              </a:rPr>
              <a:t>R136X)</a:t>
            </a:r>
          </a:p>
        </p:txBody>
      </p:sp>
      <p:sp>
        <p:nvSpPr>
          <p:cNvPr id="24585" name="TextBox 4"/>
          <p:cNvSpPr txBox="1">
            <a:spLocks noChangeArrowheads="1"/>
          </p:cNvSpPr>
          <p:nvPr/>
        </p:nvSpPr>
        <p:spPr bwMode="auto">
          <a:xfrm>
            <a:off x="1042988" y="2509838"/>
            <a:ext cx="1319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00138"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Q40X</a:t>
            </a:r>
          </a:p>
          <a:p>
            <a:pPr defTabSz="1100138"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FS,GEFS+</a:t>
            </a:r>
          </a:p>
          <a:p>
            <a:pPr defTabSz="1100138"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Hirose et al., 2004</a:t>
            </a:r>
          </a:p>
        </p:txBody>
      </p:sp>
      <p:sp>
        <p:nvSpPr>
          <p:cNvPr id="20490" name="TextBox 23"/>
          <p:cNvSpPr txBox="1">
            <a:spLocks noChangeArrowheads="1"/>
          </p:cNvSpPr>
          <p:nvPr/>
        </p:nvSpPr>
        <p:spPr bwMode="auto">
          <a:xfrm>
            <a:off x="4337050" y="968375"/>
            <a:ext cx="165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Calibri" charset="0"/>
                <a:cs typeface="Calibri" charset="0"/>
              </a:rPr>
              <a:t>γ2(IVS6+2T→G)</a:t>
            </a:r>
            <a:endParaRPr lang="en-US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4343400" y="4549775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100138" eaLnBrk="0" hangingPunct="0"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IVS6+2T-&gt;G</a:t>
            </a:r>
          </a:p>
          <a:p>
            <a:pPr defTabSz="1100138" eaLnBrk="0" hangingPunct="0"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AD CAE &amp; FS, DS</a:t>
            </a:r>
          </a:p>
          <a:p>
            <a:pPr defTabSz="1100138" eaLnBrk="0" hangingPunct="0"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Kananura et al., 2002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400" y="1352498"/>
            <a:ext cx="457200" cy="20690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N-terminal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2400" y="3421568"/>
            <a:ext cx="457200" cy="1523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TMs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2400" y="4945568"/>
            <a:ext cx="457200" cy="1184576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ITD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9600" y="1352550"/>
            <a:ext cx="8534400" cy="206851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" y="3421063"/>
            <a:ext cx="8534400" cy="152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9600" y="4945063"/>
            <a:ext cx="8534400" cy="1185862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98" name="TextBox 29"/>
          <p:cNvSpPr txBox="1">
            <a:spLocks noChangeArrowheads="1"/>
          </p:cNvSpPr>
          <p:nvPr/>
        </p:nvSpPr>
        <p:spPr bwMode="auto">
          <a:xfrm>
            <a:off x="1271588" y="971550"/>
            <a:ext cx="1169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Calibri" charset="0"/>
                <a:cs typeface="Calibri" charset="0"/>
              </a:rPr>
              <a:t>γ2(Q</a:t>
            </a:r>
            <a:r>
              <a:rPr lang="en-US">
                <a:solidFill>
                  <a:srgbClr val="7F7F7F"/>
                </a:solidFill>
                <a:latin typeface="Calibri" charset="0"/>
              </a:rPr>
              <a:t>40X)*</a:t>
            </a:r>
          </a:p>
        </p:txBody>
      </p:sp>
      <p:sp>
        <p:nvSpPr>
          <p:cNvPr id="20499" name="TextBox 30"/>
          <p:cNvSpPr txBox="1">
            <a:spLocks noChangeArrowheads="1"/>
          </p:cNvSpPr>
          <p:nvPr/>
        </p:nvSpPr>
        <p:spPr bwMode="auto">
          <a:xfrm>
            <a:off x="5175250" y="6215063"/>
            <a:ext cx="328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*aa position in the immature peptide</a:t>
            </a:r>
          </a:p>
        </p:txBody>
      </p:sp>
      <p:sp>
        <p:nvSpPr>
          <p:cNvPr id="20500" name="TextBox 32"/>
          <p:cNvSpPr txBox="1">
            <a:spLocks noChangeArrowheads="1"/>
          </p:cNvSpPr>
          <p:nvPr/>
        </p:nvSpPr>
        <p:spPr bwMode="auto">
          <a:xfrm>
            <a:off x="6172200" y="963613"/>
            <a:ext cx="1712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>
                <a:solidFill>
                  <a:srgbClr val="FF0000"/>
                </a:solidFill>
                <a:latin typeface="Calibri" charset="0"/>
                <a:cs typeface="Arial" charset="0"/>
              </a:rPr>
              <a:t>α</a:t>
            </a:r>
            <a:r>
              <a:rPr lang="en-US">
                <a:solidFill>
                  <a:srgbClr val="FF0000"/>
                </a:solidFill>
                <a:latin typeface="Calibri" charset="0"/>
                <a:cs typeface="Arial" charset="0"/>
              </a:rPr>
              <a:t>1(S326fs328X)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0501" name="TextBox 33"/>
          <p:cNvSpPr txBox="1">
            <a:spLocks noChangeArrowheads="1"/>
          </p:cNvSpPr>
          <p:nvPr/>
        </p:nvSpPr>
        <p:spPr bwMode="auto">
          <a:xfrm>
            <a:off x="6400800" y="5486400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0000"/>
                </a:solidFill>
                <a:latin typeface="Calibri" charset="0"/>
              </a:rPr>
              <a:t>975delC, S326fs328X</a:t>
            </a:r>
          </a:p>
          <a:p>
            <a:pPr eaLnBrk="1" hangingPunct="1"/>
            <a:r>
              <a:rPr lang="en-US" sz="1200">
                <a:solidFill>
                  <a:srgbClr val="FF0000"/>
                </a:solidFill>
                <a:latin typeface="Calibri" charset="0"/>
              </a:rPr>
              <a:t>AD CAE</a:t>
            </a:r>
          </a:p>
          <a:p>
            <a:pPr eaLnBrk="1" hangingPunct="1"/>
            <a:r>
              <a:rPr lang="en-US" sz="1200">
                <a:solidFill>
                  <a:srgbClr val="FF0000"/>
                </a:solidFill>
                <a:latin typeface="Calibri" charset="0"/>
              </a:rPr>
              <a:t>Maljevic et al., 2006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579438"/>
            <a:ext cx="9142412" cy="782637"/>
          </a:xfrm>
        </p:spPr>
        <p:txBody>
          <a:bodyPr/>
          <a:lstStyle/>
          <a:p>
            <a:pPr defTabSz="1524000" eaLnBrk="1" hangingPunct="1"/>
            <a:r>
              <a:rPr lang="en-US">
                <a:latin typeface="Calibri" charset="0"/>
              </a:rPr>
              <a:t>ER Quality Control</a:t>
            </a:r>
            <a:r>
              <a:rPr lang="en-US" u="sng">
                <a:latin typeface="Calibri" charset="0"/>
              </a:rPr>
              <a:t/>
            </a:r>
            <a:br>
              <a:rPr lang="en-US" u="sng">
                <a:latin typeface="Calibri" charset="0"/>
              </a:rPr>
            </a:br>
            <a:r>
              <a:rPr lang="en-US" u="sng">
                <a:latin typeface="Calibri" charset="0"/>
              </a:rPr>
              <a:t>N</a:t>
            </a:r>
            <a:r>
              <a:rPr lang="en-US">
                <a:latin typeface="Calibri" charset="0"/>
              </a:rPr>
              <a:t>onsense-</a:t>
            </a:r>
            <a:r>
              <a:rPr lang="en-US" u="sng">
                <a:latin typeface="Calibri" charset="0"/>
              </a:rPr>
              <a:t>M</a:t>
            </a:r>
            <a:r>
              <a:rPr lang="en-US">
                <a:latin typeface="Calibri" charset="0"/>
              </a:rPr>
              <a:t>ediated mRNA </a:t>
            </a:r>
            <a:r>
              <a:rPr lang="en-US" u="sng">
                <a:latin typeface="Calibri" charset="0"/>
              </a:rPr>
              <a:t>D</a:t>
            </a:r>
            <a:r>
              <a:rPr lang="en-US">
                <a:latin typeface="Calibri" charset="0"/>
              </a:rPr>
              <a:t>ecay (NMD)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4813" y="4606925"/>
            <a:ext cx="8097837" cy="1489075"/>
          </a:xfrm>
        </p:spPr>
        <p:txBody>
          <a:bodyPr rtlCol="0">
            <a:normAutofit/>
          </a:bodyPr>
          <a:lstStyle/>
          <a:p>
            <a:pPr marL="642938" indent="-64293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ea typeface="+mn-ea"/>
              </a:rPr>
              <a:t>During the first (pioneer) round of translation, 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ea typeface="+mn-ea"/>
              </a:rPr>
              <a:t>NMD degrades mRNAs with PTCs &gt;50-55 bp upstream of an exon-exon junction </a:t>
            </a:r>
            <a:r>
              <a:rPr lang="en-US" sz="2100" dirty="0" smtClean="0">
                <a:ea typeface="+mn-ea"/>
              </a:rPr>
              <a:t>to prevent translation of truncated proteins that could have deleterious actions.</a:t>
            </a:r>
          </a:p>
        </p:txBody>
      </p:sp>
      <p:pic>
        <p:nvPicPr>
          <p:cNvPr id="21508" name="Picture 8" descr="Nonsense-Mediated mRNA Decay: Splicing, Translation And mRNP Dynamic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75" y="1914525"/>
            <a:ext cx="5543550" cy="2625725"/>
          </a:xfrm>
        </p:spPr>
      </p:pic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6777038" y="57165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71450" tIns="85725" rIns="171450" bIns="85725"/>
          <a:lstStyle/>
          <a:p>
            <a:endParaRPr lang="en-US"/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2457450" y="1966913"/>
            <a:ext cx="43243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1450" tIns="85725" rIns="171450" bIns="85725">
            <a:spAutoFit/>
          </a:bodyPr>
          <a:lstStyle>
            <a:lvl1pPr defTabSz="977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77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7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7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7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>
                <a:latin typeface="Calibri" charset="0"/>
              </a:rPr>
              <a:t>Start codon</a:t>
            </a:r>
            <a:r>
              <a:rPr lang="en-US" sz="1700">
                <a:latin typeface="Calibri" charset="0"/>
              </a:rPr>
              <a:t>      </a:t>
            </a:r>
            <a:r>
              <a:rPr lang="en-US" sz="2300">
                <a:latin typeface="Calibri" charset="0"/>
              </a:rPr>
              <a:t>mRNA</a:t>
            </a:r>
            <a:r>
              <a:rPr lang="en-US" sz="1700">
                <a:latin typeface="Calibri" charset="0"/>
              </a:rPr>
              <a:t>                       </a:t>
            </a:r>
            <a:r>
              <a:rPr lang="en-US" sz="1500">
                <a:latin typeface="Calibri" charset="0"/>
              </a:rPr>
              <a:t>Stop codon</a:t>
            </a: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4589463" y="2006600"/>
            <a:ext cx="954087" cy="681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50" tIns="85725" rIns="171450" bIns="85725">
            <a:spAutoFit/>
          </a:bodyPr>
          <a:lstStyle>
            <a:lvl1pPr defTabSz="977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77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7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7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7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>
                <a:latin typeface="Calibri" charset="0"/>
              </a:rPr>
              <a:t>3</a:t>
            </a:r>
            <a:r>
              <a:rPr lang="ja-JP" altLang="en-US" sz="1100">
                <a:latin typeface="Calibri" charset="0"/>
              </a:rPr>
              <a:t>’</a:t>
            </a:r>
            <a:r>
              <a:rPr lang="en-US" sz="1100">
                <a:latin typeface="Calibri" charset="0"/>
              </a:rPr>
              <a:t>-most exon-exon junction</a:t>
            </a:r>
          </a:p>
        </p:txBody>
      </p:sp>
    </p:spTree>
  </p:cSld>
  <p:clrMapOvr>
    <a:masterClrMapping/>
  </p:clrMapOvr>
  <p:transition xmlns:p14="http://schemas.microsoft.com/office/powerpoint/2010/main" advTm="8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73038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Definitions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72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Seizures:</a:t>
            </a:r>
            <a:r>
              <a:rPr lang="en-US">
                <a:latin typeface="Calibri" charset="0"/>
              </a:rPr>
              <a:t> the clinical manifestations (symptoms and signs) of excessive and/or hypersynchronous, usually self-limited, abnormal activity of neurons.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334963"/>
            <a:ext cx="8723312" cy="815975"/>
          </a:xfrm>
        </p:spPr>
        <p:txBody>
          <a:bodyPr rtlCol="0">
            <a:noAutofit/>
          </a:bodyPr>
          <a:lstStyle/>
          <a:p>
            <a:pPr defTabSz="1524000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j-ea"/>
              </a:rPr>
              <a:t>Defects </a:t>
            </a:r>
            <a:r>
              <a:rPr lang="en-US" dirty="0">
                <a:latin typeface="+mn-lt"/>
                <a:ea typeface="+mj-ea"/>
              </a:rPr>
              <a:t>in mutant GABA</a:t>
            </a:r>
            <a:r>
              <a:rPr lang="en-US" baseline="-25000" dirty="0">
                <a:latin typeface="+mn-lt"/>
                <a:ea typeface="+mj-ea"/>
              </a:rPr>
              <a:t>A</a:t>
            </a:r>
            <a:r>
              <a:rPr lang="en-US" dirty="0">
                <a:latin typeface="+mn-lt"/>
                <a:ea typeface="+mj-ea"/>
              </a:rPr>
              <a:t> </a:t>
            </a:r>
            <a:r>
              <a:rPr lang="en-US" dirty="0" smtClean="0">
                <a:latin typeface="+mn-lt"/>
                <a:ea typeface="+mj-ea"/>
              </a:rPr>
              <a:t>receptor </a:t>
            </a:r>
            <a:r>
              <a:rPr lang="en-US" dirty="0" smtClean="0">
                <a:ea typeface="+mj-ea"/>
              </a:rPr>
              <a:t>biogenesis or </a:t>
            </a:r>
            <a:r>
              <a:rPr lang="en-US" dirty="0" smtClean="0">
                <a:latin typeface="+mn-lt"/>
                <a:ea typeface="+mj-ea"/>
              </a:rPr>
              <a:t>function</a:t>
            </a:r>
            <a:endParaRPr lang="en-US" dirty="0">
              <a:latin typeface="+mn-lt"/>
              <a:ea typeface="+mj-ea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-152400" y="5688013"/>
            <a:ext cx="3571875" cy="665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10198" tIns="55099" rIns="110198" bIns="55099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E46C0A"/>
                </a:solidFill>
                <a:latin typeface="Calibri" charset="0"/>
              </a:rPr>
              <a:t>Class III (missense) Mutations:</a:t>
            </a:r>
          </a:p>
          <a:p>
            <a:pPr algn="ctr" eaLnBrk="1" hangingPunct="1"/>
            <a:r>
              <a:rPr lang="en-US" sz="1200">
                <a:solidFill>
                  <a:srgbClr val="E46C0A"/>
                </a:solidFill>
                <a:latin typeface="Calibri" charset="0"/>
              </a:rPr>
              <a:t>Subunit misfolded and degraded (ERAD)</a:t>
            </a:r>
            <a:r>
              <a:rPr lang="el-GR" sz="1200">
                <a:solidFill>
                  <a:srgbClr val="E46C0A"/>
                </a:solidFill>
                <a:latin typeface="Times New Roman" charset="0"/>
                <a:cs typeface="Times New Roman" charset="0"/>
              </a:rPr>
              <a:t> </a:t>
            </a:r>
            <a:endParaRPr lang="en-US" sz="1200">
              <a:solidFill>
                <a:srgbClr val="E46C0A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el-GR" sz="12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α</a:t>
            </a:r>
            <a:r>
              <a:rPr lang="en-US" sz="1200">
                <a:solidFill>
                  <a:srgbClr val="FF0000"/>
                </a:solidFill>
                <a:latin typeface="Calibri" charset="0"/>
              </a:rPr>
              <a:t>1(A322D) JME</a:t>
            </a: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-33338" y="963613"/>
            <a:ext cx="3538538" cy="849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10198" tIns="55099" rIns="110198" bIns="55099">
            <a:spAutoFit/>
          </a:bodyPr>
          <a:lstStyle/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ea typeface="+mn-ea"/>
              </a:rPr>
              <a:t>Class I (promoter) Mutations: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ea typeface="+mn-ea"/>
              </a:rPr>
              <a:t>Reduced subunit due to impaired transcription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CC"/>
                </a:solidFill>
                <a:latin typeface="+mn-lt"/>
                <a:ea typeface="+mn-ea"/>
                <a:sym typeface="Symbol"/>
              </a:rPr>
              <a:t></a:t>
            </a:r>
            <a:r>
              <a:rPr lang="en-US" sz="1200" dirty="0">
                <a:solidFill>
                  <a:srgbClr val="0000CC"/>
                </a:solidFill>
                <a:latin typeface="+mn-lt"/>
                <a:ea typeface="+mn-ea"/>
              </a:rPr>
              <a:t>3(-897 T/C) CAE 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82863"/>
            <a:ext cx="7461250" cy="311785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5148263" y="4860925"/>
            <a:ext cx="431800" cy="249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186" tIns="55091" rIns="110186" bIns="55091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  <a:latin typeface="Calibri" charset="0"/>
              </a:rPr>
              <a:t>  x</a:t>
            </a: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4997450" y="5081588"/>
            <a:ext cx="2933700" cy="603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186" tIns="55091" rIns="110186" bIns="55091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1"/>
                </a:solidFill>
                <a:latin typeface="Calibri" charset="0"/>
              </a:rPr>
              <a:t>xxxxxxxxxxxxxxx</a:t>
            </a:r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5535613" y="4791075"/>
            <a:ext cx="2384425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186" tIns="55091" rIns="110186" bIns="55091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chemeClr val="bg1"/>
                </a:solidFill>
                <a:latin typeface="Calibri" charset="0"/>
              </a:rPr>
              <a:t>Xxxxxxxxxxxxxxx xxxxxxxxxxxxxxxxxxx</a:t>
            </a:r>
          </a:p>
          <a:p>
            <a:pPr eaLnBrk="1" hangingPunct="1"/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2537" name="Text Box 14"/>
          <p:cNvSpPr txBox="1">
            <a:spLocks noChangeArrowheads="1"/>
          </p:cNvSpPr>
          <p:nvPr/>
        </p:nvSpPr>
        <p:spPr bwMode="auto">
          <a:xfrm>
            <a:off x="4814888" y="4970463"/>
            <a:ext cx="317500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16" tIns="85706" rIns="171416" bIns="8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">
                <a:solidFill>
                  <a:schemeClr val="bg1"/>
                </a:solidFill>
                <a:latin typeface="Calibri" charset="0"/>
              </a:rPr>
              <a:t>x</a:t>
            </a: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-22225" y="1570038"/>
            <a:ext cx="3527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latin typeface="Calibri" charset="0"/>
              </a:rPr>
              <a:t>Class II (early exon nonsense) Mutations:</a:t>
            </a:r>
          </a:p>
          <a:p>
            <a:pPr algn="ctr" eaLnBrk="1" hangingPunct="1"/>
            <a:r>
              <a:rPr lang="en-US" sz="1200">
                <a:latin typeface="Calibri" charset="0"/>
              </a:rPr>
              <a:t>Impaired translation (NMD) of truncated subunits</a:t>
            </a:r>
          </a:p>
          <a:p>
            <a:pPr algn="ctr" eaLnBrk="1" hangingPunct="1"/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2(Q40X) FS, GEFS+;</a:t>
            </a:r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 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2(IVS6+2T-&gt;G) CAE, FS; </a:t>
            </a:r>
            <a:endParaRPr lang="en-US" altLang="zh-CN" sz="1200">
              <a:solidFill>
                <a:srgbClr val="7F7F7F"/>
              </a:solidFill>
              <a:latin typeface="Calibri" charset="0"/>
              <a:ea typeface="宋体" charset="0"/>
              <a:cs typeface="宋体" charset="0"/>
            </a:endParaRPr>
          </a:p>
          <a:p>
            <a:pPr algn="ctr" eaLnBrk="1" hangingPunct="1"/>
            <a:r>
              <a:rPr lang="en-US" sz="120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2(R136X) CAE, FS;</a:t>
            </a:r>
            <a:r>
              <a:rPr lang="el-GR" sz="1200">
                <a:solidFill>
                  <a:srgbClr val="7F7F7F"/>
                </a:solidFill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lang="el-GR" sz="120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α</a:t>
            </a:r>
            <a:r>
              <a:rPr lang="en-US" sz="1200">
                <a:solidFill>
                  <a:srgbClr val="FF0000"/>
                </a:solidFill>
                <a:latin typeface="Calibri" charset="0"/>
              </a:rPr>
              <a:t>1(975delC, S326fs328X) CAE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5743575"/>
            <a:ext cx="2667000" cy="58102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385888"/>
            <a:ext cx="8534400" cy="24241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0070C0"/>
              </a:solidFill>
            </a:endParaRPr>
          </a:p>
        </p:txBody>
      </p:sp>
      <p:sp>
        <p:nvSpPr>
          <p:cNvPr id="23555" name="Title 3"/>
          <p:cNvSpPr>
            <a:spLocks noGrp="1"/>
          </p:cNvSpPr>
          <p:nvPr>
            <p:ph type="title"/>
          </p:nvPr>
        </p:nvSpPr>
        <p:spPr>
          <a:xfrm>
            <a:off x="0" y="14288"/>
            <a:ext cx="9144000" cy="1143000"/>
          </a:xfrm>
        </p:spPr>
        <p:txBody>
          <a:bodyPr/>
          <a:lstStyle/>
          <a:p>
            <a:pPr eaLnBrk="1" hangingPunct="1"/>
            <a:r>
              <a:rPr lang="en-US" i="1">
                <a:solidFill>
                  <a:srgbClr val="000000"/>
                </a:solidFill>
                <a:latin typeface="Calibri" charset="0"/>
              </a:rPr>
              <a:t>GABR </a:t>
            </a:r>
            <a:r>
              <a:rPr lang="en-US">
                <a:solidFill>
                  <a:srgbClr val="000000"/>
                </a:solidFill>
                <a:latin typeface="Calibri" charset="0"/>
              </a:rPr>
              <a:t>IGE missense epilepsy mutations</a:t>
            </a:r>
            <a:endParaRPr lang="en-US">
              <a:latin typeface="Calibri" charset="0"/>
            </a:endParaRP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3" r="38673"/>
          <a:stretch>
            <a:fillRect/>
          </a:stretch>
        </p:blipFill>
        <p:spPr bwMode="auto">
          <a:xfrm>
            <a:off x="912813" y="3810000"/>
            <a:ext cx="89376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 r="25433"/>
          <a:stretch>
            <a:fillRect/>
          </a:stretch>
        </p:blipFill>
        <p:spPr bwMode="auto">
          <a:xfrm>
            <a:off x="685800" y="1579563"/>
            <a:ext cx="1601788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1690688" y="4645025"/>
            <a:ext cx="12461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FF0000"/>
                </a:solidFill>
                <a:latin typeface="Calibri" charset="0"/>
              </a:rPr>
              <a:t>A322D </a:t>
            </a:r>
          </a:p>
          <a:p>
            <a:pPr eaLnBrk="1" hangingPunct="1"/>
            <a:r>
              <a:rPr lang="en-US" sz="1000">
                <a:solidFill>
                  <a:srgbClr val="FF0000"/>
                </a:solidFill>
                <a:latin typeface="Calibri" charset="0"/>
              </a:rPr>
              <a:t>AD JME</a:t>
            </a:r>
          </a:p>
          <a:p>
            <a:pPr eaLnBrk="1" hangingPunct="1"/>
            <a:r>
              <a:rPr lang="en-US" sz="1000">
                <a:solidFill>
                  <a:srgbClr val="FF0000"/>
                </a:solidFill>
                <a:latin typeface="Calibri" charset="0"/>
              </a:rPr>
              <a:t>Cossette et al., 2002</a:t>
            </a:r>
          </a:p>
        </p:txBody>
      </p:sp>
      <p:pic>
        <p:nvPicPr>
          <p:cNvPr id="2355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3" r="23286"/>
          <a:stretch>
            <a:fillRect/>
          </a:stretch>
        </p:blipFill>
        <p:spPr bwMode="auto">
          <a:xfrm>
            <a:off x="3087688" y="1509713"/>
            <a:ext cx="1865312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1" t="5867" r="61819" b="84370"/>
          <a:stretch>
            <a:fillRect/>
          </a:stretch>
        </p:blipFill>
        <p:spPr bwMode="auto">
          <a:xfrm>
            <a:off x="2867025" y="1792288"/>
            <a:ext cx="19208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14"/>
          <p:cNvSpPr/>
          <p:nvPr/>
        </p:nvSpPr>
        <p:spPr>
          <a:xfrm>
            <a:off x="2884488" y="1679575"/>
            <a:ext cx="209550" cy="182563"/>
          </a:xfrm>
          <a:custGeom>
            <a:avLst/>
            <a:gdLst>
              <a:gd name="connsiteX0" fmla="*/ 19484 w 209679"/>
              <a:gd name="connsiteY0" fmla="*/ 0 h 182880"/>
              <a:gd name="connsiteX1" fmla="*/ 12169 w 209679"/>
              <a:gd name="connsiteY1" fmla="*/ 36576 h 182880"/>
              <a:gd name="connsiteX2" fmla="*/ 12169 w 209679"/>
              <a:gd name="connsiteY2" fmla="*/ 124359 h 182880"/>
              <a:gd name="connsiteX3" fmla="*/ 34114 w 209679"/>
              <a:gd name="connsiteY3" fmla="*/ 138989 h 182880"/>
              <a:gd name="connsiteX4" fmla="*/ 85321 w 209679"/>
              <a:gd name="connsiteY4" fmla="*/ 153619 h 182880"/>
              <a:gd name="connsiteX5" fmla="*/ 107266 w 209679"/>
              <a:gd name="connsiteY5" fmla="*/ 160935 h 182880"/>
              <a:gd name="connsiteX6" fmla="*/ 136527 w 209679"/>
              <a:gd name="connsiteY6" fmla="*/ 153619 h 182880"/>
              <a:gd name="connsiteX7" fmla="*/ 165788 w 209679"/>
              <a:gd name="connsiteY7" fmla="*/ 117043 h 182880"/>
              <a:gd name="connsiteX8" fmla="*/ 180418 w 209679"/>
              <a:gd name="connsiteY8" fmla="*/ 73152 h 182880"/>
              <a:gd name="connsiteX9" fmla="*/ 92636 w 209679"/>
              <a:gd name="connsiteY9" fmla="*/ 73152 h 182880"/>
              <a:gd name="connsiteX10" fmla="*/ 85321 w 209679"/>
              <a:gd name="connsiteY10" fmla="*/ 95098 h 182880"/>
              <a:gd name="connsiteX11" fmla="*/ 107266 w 209679"/>
              <a:gd name="connsiteY11" fmla="*/ 168250 h 182880"/>
              <a:gd name="connsiteX12" fmla="*/ 151158 w 209679"/>
              <a:gd name="connsiteY12" fmla="*/ 182880 h 182880"/>
              <a:gd name="connsiteX13" fmla="*/ 209679 w 209679"/>
              <a:gd name="connsiteY13" fmla="*/ 175565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679" h="182880">
                <a:moveTo>
                  <a:pt x="19484" y="0"/>
                </a:moveTo>
                <a:cubicBezTo>
                  <a:pt x="17046" y="12192"/>
                  <a:pt x="15184" y="24514"/>
                  <a:pt x="12169" y="36576"/>
                </a:cubicBezTo>
                <a:cubicBezTo>
                  <a:pt x="2630" y="74731"/>
                  <a:pt x="-9624" y="64426"/>
                  <a:pt x="12169" y="124359"/>
                </a:cubicBezTo>
                <a:cubicBezTo>
                  <a:pt x="15173" y="132621"/>
                  <a:pt x="26251" y="135057"/>
                  <a:pt x="34114" y="138989"/>
                </a:cubicBezTo>
                <a:cubicBezTo>
                  <a:pt x="45807" y="144835"/>
                  <a:pt x="74383" y="150494"/>
                  <a:pt x="85321" y="153619"/>
                </a:cubicBezTo>
                <a:cubicBezTo>
                  <a:pt x="92735" y="155737"/>
                  <a:pt x="99951" y="158496"/>
                  <a:pt x="107266" y="160935"/>
                </a:cubicBezTo>
                <a:cubicBezTo>
                  <a:pt x="117020" y="158496"/>
                  <a:pt x="127535" y="158115"/>
                  <a:pt x="136527" y="153619"/>
                </a:cubicBezTo>
                <a:cubicBezTo>
                  <a:pt x="145215" y="149275"/>
                  <a:pt x="162833" y="123691"/>
                  <a:pt x="165788" y="117043"/>
                </a:cubicBezTo>
                <a:cubicBezTo>
                  <a:pt x="172051" y="102950"/>
                  <a:pt x="180418" y="73152"/>
                  <a:pt x="180418" y="73152"/>
                </a:cubicBezTo>
                <a:cubicBezTo>
                  <a:pt x="147637" y="62225"/>
                  <a:pt x="137181" y="55334"/>
                  <a:pt x="92636" y="73152"/>
                </a:cubicBezTo>
                <a:cubicBezTo>
                  <a:pt x="85477" y="76016"/>
                  <a:pt x="87759" y="87783"/>
                  <a:pt x="85321" y="95098"/>
                </a:cubicBezTo>
                <a:cubicBezTo>
                  <a:pt x="88069" y="117085"/>
                  <a:pt x="80638" y="154936"/>
                  <a:pt x="107266" y="168250"/>
                </a:cubicBezTo>
                <a:cubicBezTo>
                  <a:pt x="121060" y="175147"/>
                  <a:pt x="151158" y="182880"/>
                  <a:pt x="151158" y="182880"/>
                </a:cubicBezTo>
                <a:lnTo>
                  <a:pt x="209679" y="175565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/>
          </a:p>
        </p:txBody>
      </p:sp>
      <p:pic>
        <p:nvPicPr>
          <p:cNvPr id="23562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9" t="7451" r="68942" b="81203"/>
          <a:stretch>
            <a:fillRect/>
          </a:stretch>
        </p:blipFill>
        <p:spPr bwMode="auto">
          <a:xfrm>
            <a:off x="2727325" y="1598613"/>
            <a:ext cx="2508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0" r="25229"/>
          <a:stretch>
            <a:fillRect/>
          </a:stretch>
        </p:blipFill>
        <p:spPr bwMode="auto">
          <a:xfrm>
            <a:off x="5126038" y="1546225"/>
            <a:ext cx="17192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0" r="35304"/>
          <a:stretch>
            <a:fillRect/>
          </a:stretch>
        </p:blipFill>
        <p:spPr bwMode="auto">
          <a:xfrm>
            <a:off x="5462588" y="3908425"/>
            <a:ext cx="104616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5" r="24225"/>
          <a:stretch>
            <a:fillRect/>
          </a:stretch>
        </p:blipFill>
        <p:spPr bwMode="auto">
          <a:xfrm>
            <a:off x="7499350" y="1628775"/>
            <a:ext cx="15684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381703"/>
            <a:ext cx="457200" cy="24239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N-terminus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2400" y="3810000"/>
            <a:ext cx="457200" cy="19085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TMD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9600" y="3810000"/>
            <a:ext cx="8534400" cy="19081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/>
          </a:p>
        </p:txBody>
      </p:sp>
      <p:sp>
        <p:nvSpPr>
          <p:cNvPr id="38" name="Rectangle 37"/>
          <p:cNvSpPr/>
          <p:nvPr/>
        </p:nvSpPr>
        <p:spPr>
          <a:xfrm>
            <a:off x="152400" y="5715000"/>
            <a:ext cx="457200" cy="910801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ITD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09600" y="5715000"/>
            <a:ext cx="8534400" cy="911225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71" name="TextBox 40"/>
          <p:cNvSpPr txBox="1">
            <a:spLocks noChangeArrowheads="1"/>
          </p:cNvSpPr>
          <p:nvPr/>
        </p:nvSpPr>
        <p:spPr bwMode="auto">
          <a:xfrm>
            <a:off x="5997575" y="6550025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Hernandez and Macdonald, unpublished</a:t>
            </a:r>
          </a:p>
        </p:txBody>
      </p:sp>
      <p:sp>
        <p:nvSpPr>
          <p:cNvPr id="23572" name="Rectangle 41"/>
          <p:cNvSpPr>
            <a:spLocks noChangeArrowheads="1"/>
          </p:cNvSpPr>
          <p:nvPr/>
        </p:nvSpPr>
        <p:spPr bwMode="auto">
          <a:xfrm>
            <a:off x="706438" y="990600"/>
            <a:ext cx="120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>
                <a:solidFill>
                  <a:srgbClr val="FF0000"/>
                </a:solidFill>
                <a:latin typeface="Calibri" charset="0"/>
                <a:cs typeface="Times New Roman" charset="0"/>
              </a:rPr>
              <a:t>α</a:t>
            </a:r>
            <a:r>
              <a:rPr lang="en-US">
                <a:solidFill>
                  <a:srgbClr val="FF0000"/>
                </a:solidFill>
                <a:latin typeface="Calibri" charset="0"/>
                <a:cs typeface="Times New Roman" charset="0"/>
              </a:rPr>
              <a:t>1 Subunit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3573" name="Rectangle 42"/>
          <p:cNvSpPr>
            <a:spLocks noChangeArrowheads="1"/>
          </p:cNvSpPr>
          <p:nvPr/>
        </p:nvSpPr>
        <p:spPr bwMode="auto">
          <a:xfrm>
            <a:off x="3141663" y="990600"/>
            <a:ext cx="120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CC"/>
                </a:solidFill>
                <a:latin typeface="Calibri" charset="0"/>
                <a:sym typeface="Symbol" charset="0"/>
              </a:rPr>
              <a:t></a:t>
            </a:r>
            <a:r>
              <a:rPr lang="en-US">
                <a:solidFill>
                  <a:srgbClr val="0000CC"/>
                </a:solidFill>
                <a:latin typeface="Calibri" charset="0"/>
              </a:rPr>
              <a:t>3</a:t>
            </a:r>
            <a:r>
              <a:rPr lang="en-US">
                <a:solidFill>
                  <a:srgbClr val="0000CC"/>
                </a:solidFill>
                <a:latin typeface="Calibri" charset="0"/>
                <a:cs typeface="Times New Roman" charset="0"/>
              </a:rPr>
              <a:t> Subunit</a:t>
            </a:r>
            <a:endParaRPr lang="en-US">
              <a:solidFill>
                <a:srgbClr val="0000CC"/>
              </a:solidFill>
              <a:latin typeface="Calibri" charset="0"/>
            </a:endParaRPr>
          </a:p>
        </p:txBody>
      </p:sp>
      <p:sp>
        <p:nvSpPr>
          <p:cNvPr id="29718" name="Rectangle 43"/>
          <p:cNvSpPr>
            <a:spLocks noChangeArrowheads="1"/>
          </p:cNvSpPr>
          <p:nvPr/>
        </p:nvSpPr>
        <p:spPr bwMode="auto">
          <a:xfrm>
            <a:off x="5257800" y="1012825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sym typeface="Symbol" pitchFamily="18" charset="2"/>
              </a:rPr>
              <a:t>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 Subunit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n-ea"/>
            </a:endParaRPr>
          </a:p>
        </p:txBody>
      </p:sp>
      <p:sp>
        <p:nvSpPr>
          <p:cNvPr id="23575" name="Rectangle 44"/>
          <p:cNvSpPr>
            <a:spLocks noChangeArrowheads="1"/>
          </p:cNvSpPr>
          <p:nvPr/>
        </p:nvSpPr>
        <p:spPr bwMode="auto">
          <a:xfrm>
            <a:off x="7453313" y="990600"/>
            <a:ext cx="108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>
                <a:solidFill>
                  <a:srgbClr val="009900"/>
                </a:solidFill>
                <a:latin typeface="Calibri" charset="0"/>
              </a:rPr>
              <a:t>δ</a:t>
            </a:r>
            <a:r>
              <a:rPr lang="en-US">
                <a:solidFill>
                  <a:srgbClr val="009900"/>
                </a:solidFill>
                <a:latin typeface="Calibri" charset="0"/>
              </a:rPr>
              <a:t> Subunit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95400" y="4572000"/>
            <a:ext cx="17526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2588"/>
            <a:ext cx="9144000" cy="1214437"/>
          </a:xfrm>
        </p:spPr>
        <p:txBody>
          <a:bodyPr/>
          <a:lstStyle/>
          <a:p>
            <a:pPr defTabSz="1524000" eaLnBrk="1" hangingPunct="1"/>
            <a:r>
              <a:rPr lang="en-US" sz="3200">
                <a:latin typeface="Calibri" charset="0"/>
              </a:rPr>
              <a:t>ER Quality Control </a:t>
            </a:r>
            <a:br>
              <a:rPr lang="en-US" sz="3200">
                <a:latin typeface="Calibri" charset="0"/>
              </a:rPr>
            </a:br>
            <a:r>
              <a:rPr lang="en-US" sz="3000">
                <a:latin typeface="Calibri" charset="0"/>
              </a:rPr>
              <a:t>ER associated degradation (ERAD)</a:t>
            </a:r>
          </a:p>
        </p:txBody>
      </p:sp>
      <p:pic>
        <p:nvPicPr>
          <p:cNvPr id="24579" name="Picture 3" descr="Fig 2 full siz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8313" y="1736725"/>
            <a:ext cx="3281362" cy="4525963"/>
          </a:xfrm>
          <a:ln w="12700">
            <a:solidFill>
              <a:srgbClr val="FFDD99"/>
            </a:solidFill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357313" y="2357438"/>
            <a:ext cx="6985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198" tIns="55099" rIns="110198" bIns="55099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latin typeface="Calibri" charset="0"/>
              </a:rPr>
              <a:t>ER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35075" y="5046663"/>
            <a:ext cx="969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198" tIns="55099" rIns="110198" bIns="55099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latin typeface="Calibri" charset="0"/>
              </a:rPr>
              <a:t>UPS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118100" y="6492875"/>
            <a:ext cx="41179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198" tIns="55099" rIns="110198" bIns="55099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Meusser et al., Nature Cell Biology 7:766, 2005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334963"/>
            <a:ext cx="8723312" cy="815975"/>
          </a:xfrm>
        </p:spPr>
        <p:txBody>
          <a:bodyPr rtlCol="0">
            <a:noAutofit/>
          </a:bodyPr>
          <a:lstStyle/>
          <a:p>
            <a:pPr defTabSz="1524000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j-ea"/>
              </a:rPr>
              <a:t>Defects </a:t>
            </a:r>
            <a:r>
              <a:rPr lang="en-US" dirty="0">
                <a:latin typeface="+mn-lt"/>
                <a:ea typeface="+mj-ea"/>
              </a:rPr>
              <a:t>in mutant GABA</a:t>
            </a:r>
            <a:r>
              <a:rPr lang="en-US" baseline="-25000" dirty="0">
                <a:latin typeface="+mn-lt"/>
                <a:ea typeface="+mj-ea"/>
              </a:rPr>
              <a:t>A</a:t>
            </a:r>
            <a:r>
              <a:rPr lang="en-US" dirty="0">
                <a:latin typeface="+mn-lt"/>
                <a:ea typeface="+mj-ea"/>
              </a:rPr>
              <a:t> </a:t>
            </a:r>
            <a:r>
              <a:rPr lang="en-US" dirty="0" smtClean="0">
                <a:latin typeface="+mn-lt"/>
                <a:ea typeface="+mj-ea"/>
              </a:rPr>
              <a:t>receptor </a:t>
            </a:r>
            <a:r>
              <a:rPr lang="en-US" dirty="0" smtClean="0">
                <a:ea typeface="+mj-ea"/>
              </a:rPr>
              <a:t>biogenesis or </a:t>
            </a:r>
            <a:r>
              <a:rPr lang="en-US" dirty="0" smtClean="0">
                <a:latin typeface="+mn-lt"/>
                <a:ea typeface="+mj-ea"/>
              </a:rPr>
              <a:t>function</a:t>
            </a:r>
            <a:endParaRPr lang="en-US" dirty="0">
              <a:latin typeface="+mn-lt"/>
              <a:ea typeface="+mj-ea"/>
            </a:endParaRP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3457575" y="992188"/>
            <a:ext cx="2867025" cy="1403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10198" tIns="55099" rIns="110198" bIns="55099">
            <a:spAutoFit/>
          </a:bodyPr>
          <a:lstStyle/>
          <a:p>
            <a:pPr algn="ctr" defTabSz="11001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8BBC"/>
                </a:solidFill>
                <a:latin typeface="+mn-lt"/>
                <a:ea typeface="+mn-ea"/>
              </a:rPr>
              <a:t>Class IV (last exon nonsense) Mutations: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8BBC"/>
                </a:solidFill>
                <a:latin typeface="+mn-lt"/>
                <a:ea typeface="+mn-ea"/>
              </a:rPr>
              <a:t>ER retention of truncated subunits, with dominant negative effect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Symbol" pitchFamily="18" charset="2"/>
              </a:rPr>
              <a:t>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2(Q390X) GEFS+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sym typeface="Symbol" pitchFamily="18" charset="2"/>
            </a:endParaRP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Symbol" pitchFamily="18" charset="2"/>
              </a:rPr>
              <a:t>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2(W429X) GEFS+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Symbol" pitchFamily="18" charset="2"/>
              </a:rPr>
              <a:t>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2(S443delC) GEFS+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Symbol" pitchFamily="18" charset="2"/>
              </a:rPr>
              <a:t> 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latin typeface="+mn-lt"/>
                <a:ea typeface="+mn-ea"/>
                <a:sym typeface="Symbol" pitchFamily="18" charset="2"/>
              </a:rPr>
              <a:t></a:t>
            </a:r>
            <a:r>
              <a:rPr lang="en-US" sz="12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1(</a:t>
            </a:r>
            <a:r>
              <a:rPr lang="en-US" altLang="zh-CN" sz="12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K353delins18X</a:t>
            </a:r>
            <a:r>
              <a:rPr lang="en-US" sz="12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) </a:t>
            </a:r>
            <a:r>
              <a:rPr lang="en-US" altLang="zh-CN" sz="1200" dirty="0">
                <a:solidFill>
                  <a:srgbClr val="FF0000"/>
                </a:solidFill>
                <a:latin typeface="+mn-lt"/>
                <a:ea typeface="+mn-ea"/>
              </a:rPr>
              <a:t>GTCS</a:t>
            </a:r>
            <a:endParaRPr lang="en-US" sz="12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-33338" y="963613"/>
            <a:ext cx="3538538" cy="849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10198" tIns="55099" rIns="110198" bIns="55099">
            <a:spAutoFit/>
          </a:bodyPr>
          <a:lstStyle/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ea typeface="+mn-ea"/>
              </a:rPr>
              <a:t>Class I (promoter) Mutations: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ea typeface="+mn-ea"/>
              </a:rPr>
              <a:t>Reduced subunit due to impaired transcription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CC"/>
                </a:solidFill>
                <a:latin typeface="+mn-lt"/>
                <a:ea typeface="+mn-ea"/>
                <a:sym typeface="Symbol"/>
              </a:rPr>
              <a:t></a:t>
            </a:r>
            <a:r>
              <a:rPr lang="en-US" sz="1200" dirty="0">
                <a:solidFill>
                  <a:srgbClr val="0000CC"/>
                </a:solidFill>
                <a:latin typeface="+mn-lt"/>
                <a:ea typeface="+mn-ea"/>
              </a:rPr>
              <a:t>3(-897 T/C) CAE 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82863"/>
            <a:ext cx="7461250" cy="311785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5148263" y="4860925"/>
            <a:ext cx="431800" cy="249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186" tIns="55091" rIns="110186" bIns="55091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  <a:latin typeface="Calibri" charset="0"/>
              </a:rPr>
              <a:t>  x</a:t>
            </a:r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4997450" y="5081588"/>
            <a:ext cx="2933700" cy="603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186" tIns="55091" rIns="110186" bIns="55091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1"/>
                </a:solidFill>
                <a:latin typeface="Calibri" charset="0"/>
              </a:rPr>
              <a:t>xxxxxxxxxxxxxxx</a:t>
            </a: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5535613" y="4791075"/>
            <a:ext cx="2384425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186" tIns="55091" rIns="110186" bIns="55091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chemeClr val="bg1"/>
                </a:solidFill>
                <a:latin typeface="Calibri" charset="0"/>
              </a:rPr>
              <a:t>Xxxxxxxxxxxxxxx xxxxxxxxxxxxxxxxxxx</a:t>
            </a:r>
          </a:p>
          <a:p>
            <a:pPr eaLnBrk="1" hangingPunct="1"/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5609" name="Text Box 14"/>
          <p:cNvSpPr txBox="1">
            <a:spLocks noChangeArrowheads="1"/>
          </p:cNvSpPr>
          <p:nvPr/>
        </p:nvSpPr>
        <p:spPr bwMode="auto">
          <a:xfrm>
            <a:off x="4814888" y="4970463"/>
            <a:ext cx="317500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16" tIns="85706" rIns="171416" bIns="8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">
                <a:solidFill>
                  <a:schemeClr val="bg1"/>
                </a:solidFill>
                <a:latin typeface="Calibri" charset="0"/>
              </a:rPr>
              <a:t>x</a:t>
            </a:r>
          </a:p>
        </p:txBody>
      </p:sp>
      <p:sp>
        <p:nvSpPr>
          <p:cNvPr id="26634" name="TextBox 18"/>
          <p:cNvSpPr txBox="1">
            <a:spLocks noChangeArrowheads="1"/>
          </p:cNvSpPr>
          <p:nvPr/>
        </p:nvSpPr>
        <p:spPr bwMode="auto">
          <a:xfrm>
            <a:off x="-22225" y="1570038"/>
            <a:ext cx="3527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latin typeface="Calibri" charset="0"/>
              </a:rPr>
              <a:t>Class II (early exon nonsense) Mutations:</a:t>
            </a:r>
          </a:p>
          <a:p>
            <a:pPr algn="ctr" eaLnBrk="1" hangingPunct="1"/>
            <a:r>
              <a:rPr lang="en-US" sz="1200">
                <a:latin typeface="Calibri" charset="0"/>
              </a:rPr>
              <a:t>Impaired translation (NMD) of truncated subunits</a:t>
            </a:r>
          </a:p>
          <a:p>
            <a:pPr algn="ctr" eaLnBrk="1" hangingPunct="1"/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2(Q40X) FS, GEFS+;</a:t>
            </a:r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 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2(IVS6+2T-&gt;G) CAE, FS; </a:t>
            </a:r>
            <a:endParaRPr lang="en-US" altLang="zh-CN" sz="1200">
              <a:solidFill>
                <a:srgbClr val="7F7F7F"/>
              </a:solidFill>
              <a:latin typeface="Calibri" charset="0"/>
              <a:ea typeface="宋体" charset="0"/>
              <a:cs typeface="宋体" charset="0"/>
            </a:endParaRPr>
          </a:p>
          <a:p>
            <a:pPr algn="ctr" eaLnBrk="1" hangingPunct="1"/>
            <a:r>
              <a:rPr lang="en-US" sz="120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2(R136X) CAE, FS;</a:t>
            </a:r>
            <a:r>
              <a:rPr lang="el-GR" sz="1200">
                <a:solidFill>
                  <a:srgbClr val="7F7F7F"/>
                </a:solidFill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lang="el-GR" sz="120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α</a:t>
            </a:r>
            <a:r>
              <a:rPr lang="en-US" sz="1200">
                <a:solidFill>
                  <a:srgbClr val="FF0000"/>
                </a:solidFill>
                <a:latin typeface="Calibri" charset="0"/>
              </a:rPr>
              <a:t>1(975delC, S326fs328X) CAE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05200" y="990600"/>
            <a:ext cx="2819400" cy="1371600"/>
          </a:xfrm>
          <a:prstGeom prst="rect">
            <a:avLst/>
          </a:prstGeom>
          <a:noFill/>
          <a:ln>
            <a:solidFill>
              <a:srgbClr val="008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12" name="Text Box 6"/>
          <p:cNvSpPr txBox="1">
            <a:spLocks noChangeArrowheads="1"/>
          </p:cNvSpPr>
          <p:nvPr/>
        </p:nvSpPr>
        <p:spPr bwMode="auto">
          <a:xfrm>
            <a:off x="-152400" y="5688013"/>
            <a:ext cx="357187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198" tIns="55099" rIns="110198" bIns="55099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latin typeface="Calibri" charset="0"/>
              </a:rPr>
              <a:t>Class III (missense) Mutations:</a:t>
            </a:r>
          </a:p>
          <a:p>
            <a:pPr algn="ctr" eaLnBrk="1" hangingPunct="1"/>
            <a:r>
              <a:rPr lang="en-US" sz="1200">
                <a:latin typeface="Calibri" charset="0"/>
              </a:rPr>
              <a:t>Subunit misfolded and degraded (ERAD)</a:t>
            </a:r>
            <a:r>
              <a:rPr lang="el-GR" sz="1200">
                <a:latin typeface="Times New Roman" charset="0"/>
                <a:cs typeface="Times New Roman" charset="0"/>
              </a:rPr>
              <a:t> </a:t>
            </a:r>
            <a:endParaRPr lang="en-US" sz="1200"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el-GR" sz="12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α</a:t>
            </a:r>
            <a:r>
              <a:rPr lang="en-US" sz="1200">
                <a:solidFill>
                  <a:srgbClr val="FF0000"/>
                </a:solidFill>
                <a:latin typeface="Calibri" charset="0"/>
              </a:rPr>
              <a:t>1(A322D) JME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0" r="33064"/>
          <a:stretch>
            <a:fillRect/>
          </a:stretch>
        </p:blipFill>
        <p:spPr bwMode="auto">
          <a:xfrm>
            <a:off x="6946900" y="1357313"/>
            <a:ext cx="1555750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2"/>
          <p:cNvSpPr>
            <a:spLocks noChangeArrowheads="1"/>
          </p:cNvSpPr>
          <p:nvPr/>
        </p:nvSpPr>
        <p:spPr bwMode="auto">
          <a:xfrm>
            <a:off x="6694488" y="6099175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028700"/>
            <a:r>
              <a:rPr lang="en-US" altLang="zh-CN" sz="1200">
                <a:solidFill>
                  <a:srgbClr val="FF0000"/>
                </a:solidFill>
                <a:latin typeface="Calibri" charset="0"/>
                <a:ea typeface="宋体" charset="0"/>
                <a:cs typeface="Times New Roman" charset="0"/>
              </a:rPr>
              <a:t>K353delins18X</a:t>
            </a:r>
            <a:r>
              <a:rPr lang="en-US" sz="1200">
                <a:solidFill>
                  <a:srgbClr val="FF0000"/>
                </a:solidFill>
                <a:latin typeface="Calibri" charset="0"/>
                <a:ea typeface="宋体" charset="0"/>
                <a:cs typeface="Times New Roman" charset="0"/>
              </a:rPr>
              <a:t> </a:t>
            </a:r>
          </a:p>
          <a:p>
            <a:pPr defTabSz="1028700"/>
            <a:r>
              <a:rPr lang="en-US" altLang="zh-CN" sz="1200">
                <a:solidFill>
                  <a:srgbClr val="FF0000"/>
                </a:solidFill>
                <a:latin typeface="Calibri" charset="0"/>
                <a:ea typeface="宋体" charset="0"/>
                <a:cs typeface="Times New Roman" charset="0"/>
              </a:rPr>
              <a:t>GTCS</a:t>
            </a:r>
          </a:p>
          <a:p>
            <a:pPr defTabSz="1028700"/>
            <a:r>
              <a:rPr lang="en-US" sz="1200">
                <a:solidFill>
                  <a:srgbClr val="FF0000"/>
                </a:solidFill>
                <a:latin typeface="Calibri" charset="0"/>
                <a:ea typeface="宋体" charset="0"/>
                <a:cs typeface="Times New Roman" charset="0"/>
              </a:rPr>
              <a:t>Lachance-Touchette et al., 2011</a:t>
            </a:r>
          </a:p>
        </p:txBody>
      </p:sp>
      <p:pic>
        <p:nvPicPr>
          <p:cNvPr id="26628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9" r="30127"/>
          <a:stretch>
            <a:fillRect/>
          </a:stretch>
        </p:blipFill>
        <p:spPr bwMode="auto">
          <a:xfrm>
            <a:off x="4814888" y="1363663"/>
            <a:ext cx="1741487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4" r="31068"/>
          <a:stretch>
            <a:fillRect/>
          </a:stretch>
        </p:blipFill>
        <p:spPr bwMode="auto">
          <a:xfrm>
            <a:off x="2589213" y="1366838"/>
            <a:ext cx="1855787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7" r="33498"/>
          <a:stretch>
            <a:fillRect/>
          </a:stretch>
        </p:blipFill>
        <p:spPr bwMode="auto">
          <a:xfrm>
            <a:off x="914400" y="1363663"/>
            <a:ext cx="1574800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24"/>
          <p:cNvSpPr txBox="1">
            <a:spLocks noChangeArrowheads="1"/>
          </p:cNvSpPr>
          <p:nvPr/>
        </p:nvSpPr>
        <p:spPr bwMode="auto">
          <a:xfrm>
            <a:off x="914400" y="6088063"/>
            <a:ext cx="1327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00138" eaLnBrk="0" hangingPunct="0"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Q390X </a:t>
            </a:r>
          </a:p>
          <a:p>
            <a:pPr defTabSz="1100138" eaLnBrk="0" hangingPunct="0"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AD GEFS+</a:t>
            </a:r>
          </a:p>
          <a:p>
            <a:pPr defTabSz="1100138" eaLnBrk="0" hangingPunct="0"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Harkin et al., 2002</a:t>
            </a:r>
          </a:p>
        </p:txBody>
      </p:sp>
      <p:sp>
        <p:nvSpPr>
          <p:cNvPr id="27656" name="TextBox 25"/>
          <p:cNvSpPr txBox="1">
            <a:spLocks noChangeArrowheads="1"/>
          </p:cNvSpPr>
          <p:nvPr/>
        </p:nvSpPr>
        <p:spPr bwMode="auto">
          <a:xfrm>
            <a:off x="3144838" y="6083300"/>
            <a:ext cx="1149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W429X </a:t>
            </a:r>
          </a:p>
          <a:p>
            <a:pPr eaLnBrk="0" hangingPunct="0"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AD GEFS+</a:t>
            </a:r>
          </a:p>
          <a:p>
            <a:pPr eaLnBrk="0" hangingPunct="0"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Sun et al., 2008</a:t>
            </a:r>
          </a:p>
        </p:txBody>
      </p:sp>
      <p:sp>
        <p:nvSpPr>
          <p:cNvPr id="26633" name="Title 3"/>
          <p:cNvSpPr>
            <a:spLocks noGrp="1"/>
          </p:cNvSpPr>
          <p:nvPr>
            <p:ph type="title"/>
          </p:nvPr>
        </p:nvSpPr>
        <p:spPr>
          <a:xfrm>
            <a:off x="0" y="14288"/>
            <a:ext cx="9144000" cy="1143000"/>
          </a:xfrm>
        </p:spPr>
        <p:txBody>
          <a:bodyPr/>
          <a:lstStyle/>
          <a:p>
            <a:pPr eaLnBrk="1" hangingPunct="1"/>
            <a:r>
              <a:rPr lang="en-US" i="1">
                <a:solidFill>
                  <a:srgbClr val="000000"/>
                </a:solidFill>
                <a:latin typeface="Calibri" charset="0"/>
              </a:rPr>
              <a:t>GABR</a:t>
            </a:r>
            <a:r>
              <a:rPr lang="en-US">
                <a:solidFill>
                  <a:srgbClr val="000000"/>
                </a:solidFill>
                <a:latin typeface="Calibri" charset="0"/>
              </a:rPr>
              <a:t> IGE nonsense mutations: last exon</a:t>
            </a:r>
            <a:endParaRPr lang="en-US">
              <a:latin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352498"/>
            <a:ext cx="457200" cy="21527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N-terminal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2400" y="3505200"/>
            <a:ext cx="457200" cy="14403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TMs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2400" y="4945568"/>
            <a:ext cx="457200" cy="1184576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ITD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09600" y="4945063"/>
            <a:ext cx="8534400" cy="1185862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352550"/>
            <a:ext cx="8534400" cy="21526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09600" y="3505200"/>
            <a:ext cx="8534400" cy="14398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40" name="TextBox 11"/>
          <p:cNvSpPr txBox="1">
            <a:spLocks noChangeArrowheads="1"/>
          </p:cNvSpPr>
          <p:nvPr/>
        </p:nvSpPr>
        <p:spPr bwMode="auto">
          <a:xfrm>
            <a:off x="4929188" y="971550"/>
            <a:ext cx="1409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Calibri" charset="0"/>
                <a:cs typeface="Calibri" charset="0"/>
              </a:rPr>
              <a:t>γ2(</a:t>
            </a:r>
            <a:r>
              <a:rPr lang="en-US">
                <a:solidFill>
                  <a:srgbClr val="7F7F7F"/>
                </a:solidFill>
                <a:latin typeface="Calibri" charset="0"/>
              </a:rPr>
              <a:t>S443delC)</a:t>
            </a:r>
          </a:p>
        </p:txBody>
      </p:sp>
      <p:sp>
        <p:nvSpPr>
          <p:cNvPr id="26641" name="TextBox 26"/>
          <p:cNvSpPr txBox="1">
            <a:spLocks noChangeArrowheads="1"/>
          </p:cNvSpPr>
          <p:nvPr/>
        </p:nvSpPr>
        <p:spPr bwMode="auto">
          <a:xfrm>
            <a:off x="1042988" y="971550"/>
            <a:ext cx="1165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Calibri" charset="0"/>
                <a:cs typeface="Calibri" charset="0"/>
              </a:rPr>
              <a:t>γ2(</a:t>
            </a:r>
            <a:r>
              <a:rPr lang="en-US">
                <a:solidFill>
                  <a:srgbClr val="7F7F7F"/>
                </a:solidFill>
                <a:latin typeface="Calibri" charset="0"/>
              </a:rPr>
              <a:t>Q390X)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5137150" y="6091238"/>
            <a:ext cx="152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S443delC</a:t>
            </a:r>
          </a:p>
          <a:p>
            <a:pPr eaLnBrk="0" hangingPunct="0"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GEFS+</a:t>
            </a:r>
          </a:p>
          <a:p>
            <a:pPr eaLnBrk="0" hangingPunct="0"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Tian et al., in press</a:t>
            </a:r>
          </a:p>
        </p:txBody>
      </p:sp>
      <p:sp>
        <p:nvSpPr>
          <p:cNvPr id="26643" name="TextBox 20"/>
          <p:cNvSpPr txBox="1">
            <a:spLocks noChangeArrowheads="1"/>
          </p:cNvSpPr>
          <p:nvPr/>
        </p:nvSpPr>
        <p:spPr bwMode="auto">
          <a:xfrm>
            <a:off x="3035300" y="968375"/>
            <a:ext cx="1220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Calibri" charset="0"/>
                <a:cs typeface="Calibri" charset="0"/>
              </a:rPr>
              <a:t>γ2(</a:t>
            </a:r>
            <a:r>
              <a:rPr lang="en-US">
                <a:solidFill>
                  <a:srgbClr val="7F7F7F"/>
                </a:solidFill>
                <a:latin typeface="Calibri" charset="0"/>
              </a:rPr>
              <a:t>W429X)</a:t>
            </a:r>
          </a:p>
        </p:txBody>
      </p:sp>
      <p:sp>
        <p:nvSpPr>
          <p:cNvPr id="26644" name="TextBox 23"/>
          <p:cNvSpPr txBox="1">
            <a:spLocks noChangeArrowheads="1"/>
          </p:cNvSpPr>
          <p:nvPr/>
        </p:nvSpPr>
        <p:spPr bwMode="auto">
          <a:xfrm>
            <a:off x="6745288" y="963613"/>
            <a:ext cx="195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>
                <a:solidFill>
                  <a:srgbClr val="FF0000"/>
                </a:solidFill>
                <a:latin typeface="Calibri" charset="0"/>
                <a:cs typeface="Arial" charset="0"/>
              </a:rPr>
              <a:t>α</a:t>
            </a:r>
            <a:r>
              <a:rPr lang="en-US">
                <a:solidFill>
                  <a:srgbClr val="FF0000"/>
                </a:solidFill>
                <a:latin typeface="Calibri" charset="0"/>
                <a:cs typeface="Arial" charset="0"/>
              </a:rPr>
              <a:t>1(K353delins18X)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334963"/>
            <a:ext cx="8723312" cy="815975"/>
          </a:xfrm>
        </p:spPr>
        <p:txBody>
          <a:bodyPr rtlCol="0">
            <a:noAutofit/>
          </a:bodyPr>
          <a:lstStyle/>
          <a:p>
            <a:pPr defTabSz="1524000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j-ea"/>
              </a:rPr>
              <a:t>Defects </a:t>
            </a:r>
            <a:r>
              <a:rPr lang="en-US" dirty="0">
                <a:latin typeface="+mn-lt"/>
                <a:ea typeface="+mj-ea"/>
              </a:rPr>
              <a:t>in mutant GABA</a:t>
            </a:r>
            <a:r>
              <a:rPr lang="en-US" baseline="-25000" dirty="0">
                <a:latin typeface="+mn-lt"/>
                <a:ea typeface="+mj-ea"/>
              </a:rPr>
              <a:t>A</a:t>
            </a:r>
            <a:r>
              <a:rPr lang="en-US" dirty="0">
                <a:latin typeface="+mn-lt"/>
                <a:ea typeface="+mj-ea"/>
              </a:rPr>
              <a:t> </a:t>
            </a:r>
            <a:r>
              <a:rPr lang="en-US" dirty="0" smtClean="0">
                <a:latin typeface="+mn-lt"/>
                <a:ea typeface="+mj-ea"/>
              </a:rPr>
              <a:t>receptor </a:t>
            </a:r>
            <a:r>
              <a:rPr lang="en-US" dirty="0" smtClean="0">
                <a:ea typeface="+mj-ea"/>
              </a:rPr>
              <a:t>biogenesis or </a:t>
            </a:r>
            <a:r>
              <a:rPr lang="en-US" dirty="0" smtClean="0">
                <a:latin typeface="+mn-lt"/>
                <a:ea typeface="+mj-ea"/>
              </a:rPr>
              <a:t>function</a:t>
            </a:r>
            <a:endParaRPr lang="en-US" dirty="0">
              <a:latin typeface="+mn-lt"/>
              <a:ea typeface="+mj-ea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-152400" y="5688013"/>
            <a:ext cx="357187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198" tIns="55099" rIns="110198" bIns="55099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latin typeface="Calibri" charset="0"/>
              </a:rPr>
              <a:t>Class III (missense) Mutations:</a:t>
            </a:r>
          </a:p>
          <a:p>
            <a:pPr algn="ctr" eaLnBrk="1" hangingPunct="1"/>
            <a:r>
              <a:rPr lang="en-US" sz="1200">
                <a:latin typeface="Calibri" charset="0"/>
              </a:rPr>
              <a:t>Subunit misfolded and degraded (ERAD)</a:t>
            </a:r>
            <a:r>
              <a:rPr lang="el-GR" sz="1200">
                <a:latin typeface="Times New Roman" charset="0"/>
                <a:cs typeface="Times New Roman" charset="0"/>
              </a:rPr>
              <a:t> </a:t>
            </a:r>
            <a:endParaRPr lang="en-US" sz="1200"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el-GR" sz="12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α</a:t>
            </a:r>
            <a:r>
              <a:rPr lang="en-US" sz="1200">
                <a:solidFill>
                  <a:srgbClr val="FF0000"/>
                </a:solidFill>
                <a:latin typeface="Calibri" charset="0"/>
              </a:rPr>
              <a:t>1(A322D) JME</a:t>
            </a: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-33338" y="963613"/>
            <a:ext cx="3538538" cy="849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10198" tIns="55099" rIns="110198" bIns="55099">
            <a:spAutoFit/>
          </a:bodyPr>
          <a:lstStyle/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ea typeface="+mn-ea"/>
              </a:rPr>
              <a:t>Class I (promoter) Mutations: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ea typeface="+mn-ea"/>
              </a:rPr>
              <a:t>Reduced subunit due to impaired transcription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CC"/>
                </a:solidFill>
                <a:latin typeface="+mn-lt"/>
                <a:ea typeface="+mn-ea"/>
                <a:sym typeface="Symbol"/>
              </a:rPr>
              <a:t></a:t>
            </a:r>
            <a:r>
              <a:rPr lang="en-US" sz="1200" dirty="0">
                <a:solidFill>
                  <a:srgbClr val="0000CC"/>
                </a:solidFill>
                <a:latin typeface="+mn-lt"/>
                <a:ea typeface="+mn-ea"/>
              </a:rPr>
              <a:t>3(-897 T/C) CAE 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1749" name="Text Box 15"/>
          <p:cNvSpPr txBox="1">
            <a:spLocks noChangeArrowheads="1"/>
          </p:cNvSpPr>
          <p:nvPr/>
        </p:nvSpPr>
        <p:spPr bwMode="auto">
          <a:xfrm>
            <a:off x="2895600" y="5700713"/>
            <a:ext cx="34290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10198" tIns="55099" rIns="110198" bIns="55099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008BBC"/>
                </a:solidFill>
                <a:latin typeface="Calibri" charset="0"/>
              </a:rPr>
              <a:t>Class V (missense) Mutations:</a:t>
            </a:r>
          </a:p>
          <a:p>
            <a:pPr algn="ctr" eaLnBrk="1" hangingPunct="1"/>
            <a:r>
              <a:rPr lang="en-US" sz="1200">
                <a:solidFill>
                  <a:srgbClr val="008BBC"/>
                </a:solidFill>
                <a:latin typeface="Calibri" charset="0"/>
              </a:rPr>
              <a:t>ER retention with impaired subunit oligomerization</a:t>
            </a:r>
          </a:p>
          <a:p>
            <a:pPr algn="ctr" eaLnBrk="1" hangingPunct="1"/>
            <a:r>
              <a:rPr lang="el-GR" sz="1200">
                <a:latin typeface="Times New Roman" charset="0"/>
                <a:cs typeface="Times New Roman" charset="0"/>
              </a:rPr>
              <a:t>α</a:t>
            </a:r>
            <a:r>
              <a:rPr lang="en-US" sz="1200">
                <a:latin typeface="Calibri" charset="0"/>
              </a:rPr>
              <a:t>1</a:t>
            </a:r>
            <a:r>
              <a:rPr lang="en-US" sz="1200">
                <a:latin typeface="Calibri" charset="0"/>
                <a:sym typeface="Symbol" charset="0"/>
              </a:rPr>
              <a:t></a:t>
            </a:r>
            <a:r>
              <a:rPr lang="en-US" sz="1200">
                <a:latin typeface="Calibri" charset="0"/>
              </a:rPr>
              <a:t>2</a:t>
            </a:r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2(R82Q) CAE/FS, </a:t>
            </a:r>
            <a:r>
              <a:rPr lang="el-GR" sz="1200">
                <a:latin typeface="Times New Roman" charset="0"/>
                <a:cs typeface="Times New Roman" charset="0"/>
              </a:rPr>
              <a:t>α</a:t>
            </a:r>
            <a:r>
              <a:rPr lang="en-US" sz="1200">
                <a:latin typeface="Calibri" charset="0"/>
              </a:rPr>
              <a:t>1</a:t>
            </a:r>
            <a:r>
              <a:rPr lang="en-US" sz="1200">
                <a:latin typeface="Calibri" charset="0"/>
                <a:sym typeface="Symbol" charset="0"/>
              </a:rPr>
              <a:t></a:t>
            </a:r>
            <a:r>
              <a:rPr lang="en-US" sz="1200">
                <a:latin typeface="Calibri" charset="0"/>
              </a:rPr>
              <a:t>2</a:t>
            </a:r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2(P83S) FS</a:t>
            </a:r>
          </a:p>
          <a:p>
            <a:pPr algn="ctr" eaLnBrk="1" hangingPunct="1"/>
            <a:r>
              <a:rPr lang="el-GR" sz="1200">
                <a:latin typeface="Times New Roman" charset="0"/>
                <a:cs typeface="Times New Roman" charset="0"/>
              </a:rPr>
              <a:t>α</a:t>
            </a:r>
            <a:r>
              <a:rPr lang="en-US" sz="1200">
                <a:latin typeface="Calibri" charset="0"/>
              </a:rPr>
              <a:t>1</a:t>
            </a:r>
            <a:r>
              <a:rPr lang="en-US" sz="1200">
                <a:latin typeface="Calibri" charset="0"/>
                <a:sym typeface="Symbol" charset="0"/>
              </a:rPr>
              <a:t></a:t>
            </a:r>
            <a:r>
              <a:rPr lang="en-US" sz="1200">
                <a:latin typeface="Calibri" charset="0"/>
              </a:rPr>
              <a:t>2</a:t>
            </a:r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2(D219N) FS +/- GTCS, CAE</a:t>
            </a:r>
          </a:p>
          <a:p>
            <a:pPr algn="ctr" eaLnBrk="1" hangingPunct="1"/>
            <a:r>
              <a:rPr lang="el-GR" sz="1200">
                <a:latin typeface="Times New Roman" charset="0"/>
                <a:cs typeface="Times New Roman" charset="0"/>
              </a:rPr>
              <a:t>α</a:t>
            </a:r>
            <a:r>
              <a:rPr lang="en-US" sz="1200">
                <a:latin typeface="Calibri" charset="0"/>
              </a:rPr>
              <a:t>1</a:t>
            </a:r>
            <a:r>
              <a:rPr lang="en-US" sz="1200">
                <a:latin typeface="Calibri" charset="0"/>
                <a:sym typeface="Symbol" charset="0"/>
              </a:rPr>
              <a:t></a:t>
            </a:r>
            <a:r>
              <a:rPr lang="en-US" sz="1200">
                <a:latin typeface="Calibri" charset="0"/>
              </a:rPr>
              <a:t>2</a:t>
            </a:r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2(R177G) FS</a:t>
            </a:r>
          </a:p>
          <a:p>
            <a:pPr algn="ctr" eaLnBrk="1" hangingPunct="1"/>
            <a:r>
              <a:rPr lang="el-GR" sz="1200">
                <a:latin typeface="Times New Roman" charset="0"/>
                <a:cs typeface="Times New Roman" charset="0"/>
              </a:rPr>
              <a:t>α</a:t>
            </a:r>
            <a:r>
              <a:rPr lang="en-US" sz="1200">
                <a:latin typeface="Calibri" charset="0"/>
              </a:rPr>
              <a:t>1</a:t>
            </a:r>
            <a:r>
              <a:rPr lang="en-US" sz="1200">
                <a:latin typeface="Calibri" charset="0"/>
                <a:sym typeface="Symbol" charset="0"/>
              </a:rPr>
              <a:t></a:t>
            </a:r>
            <a:r>
              <a:rPr lang="en-US" sz="1200">
                <a:latin typeface="Calibri" charset="0"/>
              </a:rPr>
              <a:t>2</a:t>
            </a:r>
            <a:r>
              <a:rPr lang="en-US" sz="1200">
                <a:solidFill>
                  <a:srgbClr val="0000CC"/>
                </a:solidFill>
                <a:latin typeface="Calibri" charset="0"/>
                <a:sym typeface="Symbol" charset="0"/>
              </a:rPr>
              <a:t></a:t>
            </a:r>
            <a:r>
              <a:rPr lang="en-US" sz="1200">
                <a:solidFill>
                  <a:srgbClr val="0000CC"/>
                </a:solidFill>
                <a:latin typeface="Calibri" charset="0"/>
              </a:rPr>
              <a:t>3(P11S, S15F, G32R)? CAE</a:t>
            </a: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82863"/>
            <a:ext cx="7461250" cy="311785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5148263" y="4860925"/>
            <a:ext cx="431800" cy="249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186" tIns="55091" rIns="110186" bIns="55091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  <a:latin typeface="Calibri" charset="0"/>
              </a:rPr>
              <a:t>  x</a:t>
            </a: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4997450" y="5081588"/>
            <a:ext cx="2933700" cy="603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186" tIns="55091" rIns="110186" bIns="55091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1"/>
                </a:solidFill>
                <a:latin typeface="Calibri" charset="0"/>
              </a:rPr>
              <a:t>xxxxxxxxxxxxxxx</a:t>
            </a:r>
          </a:p>
        </p:txBody>
      </p:sp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5535613" y="4791075"/>
            <a:ext cx="2384425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186" tIns="55091" rIns="110186" bIns="55091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chemeClr val="bg1"/>
                </a:solidFill>
                <a:latin typeface="Calibri" charset="0"/>
              </a:rPr>
              <a:t>Xxxxxxxxxxxxxxx xxxxxxxxxxxxxxxxxxx</a:t>
            </a:r>
          </a:p>
          <a:p>
            <a:pPr eaLnBrk="1" hangingPunct="1"/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7658" name="Text Box 14"/>
          <p:cNvSpPr txBox="1">
            <a:spLocks noChangeArrowheads="1"/>
          </p:cNvSpPr>
          <p:nvPr/>
        </p:nvSpPr>
        <p:spPr bwMode="auto">
          <a:xfrm>
            <a:off x="4814888" y="4970463"/>
            <a:ext cx="317500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16" tIns="85706" rIns="171416" bIns="8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">
                <a:solidFill>
                  <a:schemeClr val="bg1"/>
                </a:solidFill>
                <a:latin typeface="Calibri" charset="0"/>
              </a:rPr>
              <a:t>x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457575" y="992188"/>
            <a:ext cx="2867025" cy="1403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10198" tIns="55099" rIns="110198" bIns="55099">
            <a:spAutoFit/>
          </a:bodyPr>
          <a:lstStyle/>
          <a:p>
            <a:pPr algn="ctr" defTabSz="11001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ea typeface="+mn-ea"/>
              </a:rPr>
              <a:t>Class IV (last exon nonsense) Mutations: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ea typeface="+mn-ea"/>
              </a:rPr>
              <a:t>ER retention of truncated subunits, with dominant negative effect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Symbol" pitchFamily="18" charset="2"/>
              </a:rPr>
              <a:t>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2(Q390X) GEFS+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sym typeface="Symbol" pitchFamily="18" charset="2"/>
            </a:endParaRP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Symbol" pitchFamily="18" charset="2"/>
              </a:rPr>
              <a:t>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2(W429X) GEFS+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Symbol" pitchFamily="18" charset="2"/>
              </a:rPr>
              <a:t>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2(S443delC) GEFS+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Symbol" pitchFamily="18" charset="2"/>
              </a:rPr>
              <a:t> 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latin typeface="+mn-lt"/>
                <a:ea typeface="+mn-ea"/>
                <a:sym typeface="Symbol" pitchFamily="18" charset="2"/>
              </a:rPr>
              <a:t></a:t>
            </a:r>
            <a:r>
              <a:rPr lang="en-US" sz="12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1(</a:t>
            </a:r>
            <a:r>
              <a:rPr lang="en-US" altLang="zh-CN" sz="12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K353delins18X</a:t>
            </a:r>
            <a:r>
              <a:rPr lang="en-US" sz="12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) </a:t>
            </a:r>
            <a:r>
              <a:rPr lang="en-US" altLang="zh-CN" sz="1200" dirty="0">
                <a:solidFill>
                  <a:srgbClr val="FF0000"/>
                </a:solidFill>
                <a:latin typeface="+mn-lt"/>
                <a:ea typeface="+mn-ea"/>
              </a:rPr>
              <a:t>GTCS</a:t>
            </a:r>
            <a:endParaRPr lang="en-US" sz="12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31756" name="TextBox 14"/>
          <p:cNvSpPr txBox="1">
            <a:spLocks noChangeArrowheads="1"/>
          </p:cNvSpPr>
          <p:nvPr/>
        </p:nvSpPr>
        <p:spPr bwMode="auto">
          <a:xfrm>
            <a:off x="-22225" y="1570038"/>
            <a:ext cx="3527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latin typeface="Calibri" charset="0"/>
              </a:rPr>
              <a:t>Class II (early exon nonsense) Mutations:</a:t>
            </a:r>
          </a:p>
          <a:p>
            <a:pPr algn="ctr" eaLnBrk="1" hangingPunct="1"/>
            <a:r>
              <a:rPr lang="en-US" sz="1200">
                <a:latin typeface="Calibri" charset="0"/>
              </a:rPr>
              <a:t>Impaired translation (NMD) of truncated subunits</a:t>
            </a:r>
          </a:p>
          <a:p>
            <a:pPr algn="ctr" eaLnBrk="1" hangingPunct="1"/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2(Q40X) FS, GEFS+;</a:t>
            </a:r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 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2(IVS6+2T-&gt;G) CAE, FS; </a:t>
            </a:r>
            <a:endParaRPr lang="en-US" altLang="zh-CN" sz="1200">
              <a:solidFill>
                <a:srgbClr val="7F7F7F"/>
              </a:solidFill>
              <a:latin typeface="Calibri" charset="0"/>
              <a:ea typeface="宋体" charset="0"/>
              <a:cs typeface="宋体" charset="0"/>
            </a:endParaRPr>
          </a:p>
          <a:p>
            <a:pPr algn="ctr" eaLnBrk="1" hangingPunct="1"/>
            <a:r>
              <a:rPr lang="en-US" sz="120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2(R136X) CAE, FS;</a:t>
            </a:r>
            <a:r>
              <a:rPr lang="el-GR" sz="1200">
                <a:solidFill>
                  <a:srgbClr val="7F7F7F"/>
                </a:solidFill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lang="el-GR" sz="120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α</a:t>
            </a:r>
            <a:r>
              <a:rPr lang="en-US" sz="1200">
                <a:solidFill>
                  <a:srgbClr val="FF0000"/>
                </a:solidFill>
                <a:latin typeface="Calibri" charset="0"/>
              </a:rPr>
              <a:t>1(975delC, S326fs328X) CAE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71800" y="5748338"/>
            <a:ext cx="3276600" cy="1087437"/>
          </a:xfrm>
          <a:prstGeom prst="rect">
            <a:avLst/>
          </a:prstGeom>
          <a:noFill/>
          <a:ln>
            <a:solidFill>
              <a:srgbClr val="008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385888"/>
            <a:ext cx="8534400" cy="24241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0070C0"/>
              </a:solidFill>
            </a:endParaRPr>
          </a:p>
        </p:txBody>
      </p:sp>
      <p:sp>
        <p:nvSpPr>
          <p:cNvPr id="28675" name="Title 3"/>
          <p:cNvSpPr>
            <a:spLocks noGrp="1"/>
          </p:cNvSpPr>
          <p:nvPr>
            <p:ph type="title"/>
          </p:nvPr>
        </p:nvSpPr>
        <p:spPr>
          <a:xfrm>
            <a:off x="0" y="14288"/>
            <a:ext cx="9144000" cy="1143000"/>
          </a:xfrm>
        </p:spPr>
        <p:txBody>
          <a:bodyPr/>
          <a:lstStyle/>
          <a:p>
            <a:pPr eaLnBrk="1" hangingPunct="1"/>
            <a:r>
              <a:rPr lang="en-US" i="1">
                <a:solidFill>
                  <a:srgbClr val="000000"/>
                </a:solidFill>
                <a:latin typeface="Calibri" charset="0"/>
              </a:rPr>
              <a:t>GABR IGE</a:t>
            </a:r>
            <a:r>
              <a:rPr lang="en-US">
                <a:solidFill>
                  <a:srgbClr val="000000"/>
                </a:solidFill>
                <a:latin typeface="Calibri" charset="0"/>
              </a:rPr>
              <a:t> missense epilepsy mutations</a:t>
            </a:r>
            <a:endParaRPr lang="en-US">
              <a:latin typeface="Calibri" charset="0"/>
            </a:endParaRP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3" r="38673"/>
          <a:stretch>
            <a:fillRect/>
          </a:stretch>
        </p:blipFill>
        <p:spPr bwMode="auto">
          <a:xfrm>
            <a:off x="912813" y="3810000"/>
            <a:ext cx="89376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 r="25433"/>
          <a:stretch>
            <a:fillRect/>
          </a:stretch>
        </p:blipFill>
        <p:spPr bwMode="auto">
          <a:xfrm>
            <a:off x="685800" y="1579563"/>
            <a:ext cx="1601788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10"/>
          <p:cNvSpPr txBox="1">
            <a:spLocks noChangeArrowheads="1"/>
          </p:cNvSpPr>
          <p:nvPr/>
        </p:nvSpPr>
        <p:spPr bwMode="auto">
          <a:xfrm>
            <a:off x="1690688" y="4645025"/>
            <a:ext cx="12461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FF0000"/>
                </a:solidFill>
                <a:latin typeface="Calibri" charset="0"/>
              </a:rPr>
              <a:t>A322D </a:t>
            </a:r>
          </a:p>
          <a:p>
            <a:pPr eaLnBrk="1" hangingPunct="1"/>
            <a:r>
              <a:rPr lang="en-US" sz="1000">
                <a:solidFill>
                  <a:srgbClr val="FF0000"/>
                </a:solidFill>
                <a:latin typeface="Calibri" charset="0"/>
              </a:rPr>
              <a:t>AD JME</a:t>
            </a:r>
          </a:p>
          <a:p>
            <a:pPr eaLnBrk="1" hangingPunct="1"/>
            <a:r>
              <a:rPr lang="en-US" sz="1000">
                <a:solidFill>
                  <a:srgbClr val="FF0000"/>
                </a:solidFill>
                <a:latin typeface="Calibri" charset="0"/>
              </a:rPr>
              <a:t>Cossette et al., 2002</a:t>
            </a:r>
          </a:p>
        </p:txBody>
      </p:sp>
      <p:pic>
        <p:nvPicPr>
          <p:cNvPr id="2867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3" r="23286"/>
          <a:stretch>
            <a:fillRect/>
          </a:stretch>
        </p:blipFill>
        <p:spPr bwMode="auto">
          <a:xfrm>
            <a:off x="3087688" y="1509713"/>
            <a:ext cx="1865312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1" t="5867" r="61819" b="84370"/>
          <a:stretch>
            <a:fillRect/>
          </a:stretch>
        </p:blipFill>
        <p:spPr bwMode="auto">
          <a:xfrm>
            <a:off x="2867025" y="1792288"/>
            <a:ext cx="19208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14"/>
          <p:cNvSpPr/>
          <p:nvPr/>
        </p:nvSpPr>
        <p:spPr>
          <a:xfrm>
            <a:off x="2884488" y="1679575"/>
            <a:ext cx="209550" cy="182563"/>
          </a:xfrm>
          <a:custGeom>
            <a:avLst/>
            <a:gdLst>
              <a:gd name="connsiteX0" fmla="*/ 19484 w 209679"/>
              <a:gd name="connsiteY0" fmla="*/ 0 h 182880"/>
              <a:gd name="connsiteX1" fmla="*/ 12169 w 209679"/>
              <a:gd name="connsiteY1" fmla="*/ 36576 h 182880"/>
              <a:gd name="connsiteX2" fmla="*/ 12169 w 209679"/>
              <a:gd name="connsiteY2" fmla="*/ 124359 h 182880"/>
              <a:gd name="connsiteX3" fmla="*/ 34114 w 209679"/>
              <a:gd name="connsiteY3" fmla="*/ 138989 h 182880"/>
              <a:gd name="connsiteX4" fmla="*/ 85321 w 209679"/>
              <a:gd name="connsiteY4" fmla="*/ 153619 h 182880"/>
              <a:gd name="connsiteX5" fmla="*/ 107266 w 209679"/>
              <a:gd name="connsiteY5" fmla="*/ 160935 h 182880"/>
              <a:gd name="connsiteX6" fmla="*/ 136527 w 209679"/>
              <a:gd name="connsiteY6" fmla="*/ 153619 h 182880"/>
              <a:gd name="connsiteX7" fmla="*/ 165788 w 209679"/>
              <a:gd name="connsiteY7" fmla="*/ 117043 h 182880"/>
              <a:gd name="connsiteX8" fmla="*/ 180418 w 209679"/>
              <a:gd name="connsiteY8" fmla="*/ 73152 h 182880"/>
              <a:gd name="connsiteX9" fmla="*/ 92636 w 209679"/>
              <a:gd name="connsiteY9" fmla="*/ 73152 h 182880"/>
              <a:gd name="connsiteX10" fmla="*/ 85321 w 209679"/>
              <a:gd name="connsiteY10" fmla="*/ 95098 h 182880"/>
              <a:gd name="connsiteX11" fmla="*/ 107266 w 209679"/>
              <a:gd name="connsiteY11" fmla="*/ 168250 h 182880"/>
              <a:gd name="connsiteX12" fmla="*/ 151158 w 209679"/>
              <a:gd name="connsiteY12" fmla="*/ 182880 h 182880"/>
              <a:gd name="connsiteX13" fmla="*/ 209679 w 209679"/>
              <a:gd name="connsiteY13" fmla="*/ 175565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679" h="182880">
                <a:moveTo>
                  <a:pt x="19484" y="0"/>
                </a:moveTo>
                <a:cubicBezTo>
                  <a:pt x="17046" y="12192"/>
                  <a:pt x="15184" y="24514"/>
                  <a:pt x="12169" y="36576"/>
                </a:cubicBezTo>
                <a:cubicBezTo>
                  <a:pt x="2630" y="74731"/>
                  <a:pt x="-9624" y="64426"/>
                  <a:pt x="12169" y="124359"/>
                </a:cubicBezTo>
                <a:cubicBezTo>
                  <a:pt x="15173" y="132621"/>
                  <a:pt x="26251" y="135057"/>
                  <a:pt x="34114" y="138989"/>
                </a:cubicBezTo>
                <a:cubicBezTo>
                  <a:pt x="45807" y="144835"/>
                  <a:pt x="74383" y="150494"/>
                  <a:pt x="85321" y="153619"/>
                </a:cubicBezTo>
                <a:cubicBezTo>
                  <a:pt x="92735" y="155737"/>
                  <a:pt x="99951" y="158496"/>
                  <a:pt x="107266" y="160935"/>
                </a:cubicBezTo>
                <a:cubicBezTo>
                  <a:pt x="117020" y="158496"/>
                  <a:pt x="127535" y="158115"/>
                  <a:pt x="136527" y="153619"/>
                </a:cubicBezTo>
                <a:cubicBezTo>
                  <a:pt x="145215" y="149275"/>
                  <a:pt x="162833" y="123691"/>
                  <a:pt x="165788" y="117043"/>
                </a:cubicBezTo>
                <a:cubicBezTo>
                  <a:pt x="172051" y="102950"/>
                  <a:pt x="180418" y="73152"/>
                  <a:pt x="180418" y="73152"/>
                </a:cubicBezTo>
                <a:cubicBezTo>
                  <a:pt x="147637" y="62225"/>
                  <a:pt x="137181" y="55334"/>
                  <a:pt x="92636" y="73152"/>
                </a:cubicBezTo>
                <a:cubicBezTo>
                  <a:pt x="85477" y="76016"/>
                  <a:pt x="87759" y="87783"/>
                  <a:pt x="85321" y="95098"/>
                </a:cubicBezTo>
                <a:cubicBezTo>
                  <a:pt x="88069" y="117085"/>
                  <a:pt x="80638" y="154936"/>
                  <a:pt x="107266" y="168250"/>
                </a:cubicBezTo>
                <a:cubicBezTo>
                  <a:pt x="121060" y="175147"/>
                  <a:pt x="151158" y="182880"/>
                  <a:pt x="151158" y="182880"/>
                </a:cubicBezTo>
                <a:lnTo>
                  <a:pt x="209679" y="175565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/>
          </a:p>
        </p:txBody>
      </p:sp>
      <p:sp>
        <p:nvSpPr>
          <p:cNvPr id="28682" name="TextBox 15"/>
          <p:cNvSpPr txBox="1">
            <a:spLocks noChangeArrowheads="1"/>
          </p:cNvSpPr>
          <p:nvPr/>
        </p:nvSpPr>
        <p:spPr bwMode="auto">
          <a:xfrm>
            <a:off x="2638425" y="1371600"/>
            <a:ext cx="441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CC"/>
                </a:solidFill>
                <a:latin typeface="Calibri" charset="0"/>
              </a:rPr>
              <a:t>P11S</a:t>
            </a:r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2486025" y="1816100"/>
            <a:ext cx="4349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CC"/>
                </a:solidFill>
                <a:latin typeface="Calibri" charset="0"/>
              </a:rPr>
              <a:t>S15F</a:t>
            </a:r>
          </a:p>
        </p:txBody>
      </p:sp>
      <p:sp>
        <p:nvSpPr>
          <p:cNvPr id="28684" name="TextBox 17"/>
          <p:cNvSpPr txBox="1">
            <a:spLocks noChangeArrowheads="1"/>
          </p:cNvSpPr>
          <p:nvPr/>
        </p:nvSpPr>
        <p:spPr bwMode="auto">
          <a:xfrm>
            <a:off x="2644775" y="1935163"/>
            <a:ext cx="11652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928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928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928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928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928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92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92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92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92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rgbClr val="0000CC"/>
                </a:solidFill>
                <a:latin typeface="Calibri" charset="0"/>
              </a:rPr>
              <a:t>             G32R</a:t>
            </a:r>
          </a:p>
          <a:p>
            <a:r>
              <a:rPr lang="en-US" sz="1000">
                <a:solidFill>
                  <a:srgbClr val="0000CC"/>
                </a:solidFill>
                <a:latin typeface="Calibri" charset="0"/>
              </a:rPr>
              <a:t>CAE</a:t>
            </a:r>
            <a:endParaRPr lang="en-US" sz="1000">
              <a:solidFill>
                <a:srgbClr val="0000CC"/>
              </a:solidFill>
              <a:latin typeface="Calibri" charset="0"/>
              <a:ea typeface="宋体" charset="0"/>
              <a:cs typeface="宋体" charset="0"/>
            </a:endParaRPr>
          </a:p>
          <a:p>
            <a:r>
              <a:rPr lang="en-US" sz="1000">
                <a:solidFill>
                  <a:srgbClr val="0000CC"/>
                </a:solidFill>
                <a:latin typeface="Calibri" charset="0"/>
                <a:ea typeface="宋体" charset="0"/>
                <a:cs typeface="宋体" charset="0"/>
              </a:rPr>
              <a:t>Tanaka et al., 2008</a:t>
            </a:r>
          </a:p>
        </p:txBody>
      </p:sp>
      <p:pic>
        <p:nvPicPr>
          <p:cNvPr id="28685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9" t="7451" r="68942" b="81203"/>
          <a:stretch>
            <a:fillRect/>
          </a:stretch>
        </p:blipFill>
        <p:spPr bwMode="auto">
          <a:xfrm>
            <a:off x="2727325" y="1598613"/>
            <a:ext cx="2508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0" r="25229"/>
          <a:stretch>
            <a:fillRect/>
          </a:stretch>
        </p:blipFill>
        <p:spPr bwMode="auto">
          <a:xfrm>
            <a:off x="5126038" y="1546225"/>
            <a:ext cx="17192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3" name="TextBox 20"/>
          <p:cNvSpPr txBox="1">
            <a:spLocks noChangeArrowheads="1"/>
          </p:cNvSpPr>
          <p:nvPr/>
        </p:nvSpPr>
        <p:spPr bwMode="auto">
          <a:xfrm>
            <a:off x="5867400" y="1344613"/>
            <a:ext cx="979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00138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N79S GTCS</a:t>
            </a:r>
          </a:p>
          <a:p>
            <a:pPr defTabSz="1100138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Sh i et al., 2010</a:t>
            </a:r>
          </a:p>
        </p:txBody>
      </p:sp>
      <p:sp>
        <p:nvSpPr>
          <p:cNvPr id="32784" name="TextBox 23"/>
          <p:cNvSpPr txBox="1">
            <a:spLocks noChangeArrowheads="1"/>
          </p:cNvSpPr>
          <p:nvPr/>
        </p:nvSpPr>
        <p:spPr bwMode="auto">
          <a:xfrm>
            <a:off x="5006975" y="2038350"/>
            <a:ext cx="822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100138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R177G </a:t>
            </a:r>
          </a:p>
          <a:p>
            <a:pPr defTabSz="1100138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AD FS</a:t>
            </a:r>
          </a:p>
          <a:p>
            <a:pPr defTabSz="1100138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Audenaert et al., 2006</a:t>
            </a:r>
          </a:p>
        </p:txBody>
      </p:sp>
      <p:pic>
        <p:nvPicPr>
          <p:cNvPr id="28689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0" r="35304"/>
          <a:stretch>
            <a:fillRect/>
          </a:stretch>
        </p:blipFill>
        <p:spPr bwMode="auto">
          <a:xfrm>
            <a:off x="5462588" y="3908425"/>
            <a:ext cx="104616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5" r="24225"/>
          <a:stretch>
            <a:fillRect/>
          </a:stretch>
        </p:blipFill>
        <p:spPr bwMode="auto">
          <a:xfrm>
            <a:off x="7499350" y="1628775"/>
            <a:ext cx="15684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381703"/>
            <a:ext cx="457200" cy="24239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N-terminus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2400" y="3810000"/>
            <a:ext cx="457200" cy="19085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TMD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9600" y="3810000"/>
            <a:ext cx="8534400" cy="19081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/>
          </a:p>
        </p:txBody>
      </p:sp>
      <p:sp>
        <p:nvSpPr>
          <p:cNvPr id="38" name="Rectangle 37"/>
          <p:cNvSpPr/>
          <p:nvPr/>
        </p:nvSpPr>
        <p:spPr>
          <a:xfrm>
            <a:off x="152400" y="5715000"/>
            <a:ext cx="457200" cy="910801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ITD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09600" y="5715000"/>
            <a:ext cx="8534400" cy="911225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96" name="TextBox 40"/>
          <p:cNvSpPr txBox="1">
            <a:spLocks noChangeArrowheads="1"/>
          </p:cNvSpPr>
          <p:nvPr/>
        </p:nvSpPr>
        <p:spPr bwMode="auto">
          <a:xfrm>
            <a:off x="5997575" y="6550025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Hernandez and Macdonald, unpublished</a:t>
            </a:r>
          </a:p>
        </p:txBody>
      </p:sp>
      <p:sp>
        <p:nvSpPr>
          <p:cNvPr id="28697" name="TextBox 9"/>
          <p:cNvSpPr txBox="1">
            <a:spLocks noChangeArrowheads="1"/>
          </p:cNvSpPr>
          <p:nvPr/>
        </p:nvSpPr>
        <p:spPr bwMode="auto">
          <a:xfrm>
            <a:off x="1670050" y="2954338"/>
            <a:ext cx="20637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rgbClr val="FF0000"/>
                </a:solidFill>
                <a:latin typeface="Calibri" charset="0"/>
              </a:rPr>
              <a:t>D219N </a:t>
            </a:r>
          </a:p>
          <a:p>
            <a:r>
              <a:rPr lang="en-US" sz="1000">
                <a:solidFill>
                  <a:srgbClr val="FF0000"/>
                </a:solidFill>
                <a:latin typeface="Calibri" charset="0"/>
                <a:ea typeface="宋体" charset="0"/>
                <a:cs typeface="Times New Roman" charset="0"/>
              </a:rPr>
              <a:t>FS +/- GTCS</a:t>
            </a:r>
          </a:p>
          <a:p>
            <a:r>
              <a:rPr lang="en-US" sz="1000">
                <a:solidFill>
                  <a:srgbClr val="FF0000"/>
                </a:solidFill>
                <a:latin typeface="Calibri" charset="0"/>
                <a:ea typeface="宋体" charset="0"/>
                <a:cs typeface="Times New Roman" charset="0"/>
              </a:rPr>
              <a:t>Lachance-Touchette et al., 2011 </a:t>
            </a:r>
          </a:p>
        </p:txBody>
      </p:sp>
      <p:sp>
        <p:nvSpPr>
          <p:cNvPr id="32794" name="TextBox 22"/>
          <p:cNvSpPr txBox="1">
            <a:spLocks noChangeArrowheads="1"/>
          </p:cNvSpPr>
          <p:nvPr/>
        </p:nvSpPr>
        <p:spPr bwMode="auto">
          <a:xfrm>
            <a:off x="6326188" y="1609725"/>
            <a:ext cx="1236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00138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R82Q AD CAE/FS</a:t>
            </a:r>
          </a:p>
          <a:p>
            <a:pPr defTabSz="1100138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Wallace et al., 2001 </a:t>
            </a:r>
          </a:p>
        </p:txBody>
      </p:sp>
      <p:sp>
        <p:nvSpPr>
          <p:cNvPr id="32795" name="TextBox 21"/>
          <p:cNvSpPr txBox="1">
            <a:spLocks noChangeArrowheads="1"/>
          </p:cNvSpPr>
          <p:nvPr/>
        </p:nvSpPr>
        <p:spPr bwMode="auto">
          <a:xfrm>
            <a:off x="6381750" y="1878013"/>
            <a:ext cx="12795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P83S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  <a:t>FS, CAE </a:t>
            </a:r>
          </a:p>
          <a:p>
            <a:pPr defTabSz="1028700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  <a:t>Lachance-Touchette et al., 2011 </a:t>
            </a:r>
          </a:p>
        </p:txBody>
      </p:sp>
      <p:sp>
        <p:nvSpPr>
          <p:cNvPr id="28700" name="Rectangle 41"/>
          <p:cNvSpPr>
            <a:spLocks noChangeArrowheads="1"/>
          </p:cNvSpPr>
          <p:nvPr/>
        </p:nvSpPr>
        <p:spPr bwMode="auto">
          <a:xfrm>
            <a:off x="706438" y="990600"/>
            <a:ext cx="120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>
                <a:solidFill>
                  <a:srgbClr val="FF0000"/>
                </a:solidFill>
                <a:latin typeface="Calibri" charset="0"/>
                <a:cs typeface="Times New Roman" charset="0"/>
              </a:rPr>
              <a:t>α</a:t>
            </a:r>
            <a:r>
              <a:rPr lang="en-US">
                <a:solidFill>
                  <a:srgbClr val="FF0000"/>
                </a:solidFill>
                <a:latin typeface="Calibri" charset="0"/>
                <a:cs typeface="Times New Roman" charset="0"/>
              </a:rPr>
              <a:t>1 Subunit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8701" name="Rectangle 42"/>
          <p:cNvSpPr>
            <a:spLocks noChangeArrowheads="1"/>
          </p:cNvSpPr>
          <p:nvPr/>
        </p:nvSpPr>
        <p:spPr bwMode="auto">
          <a:xfrm>
            <a:off x="3141663" y="990600"/>
            <a:ext cx="120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CC"/>
                </a:solidFill>
                <a:latin typeface="Calibri" charset="0"/>
                <a:sym typeface="Symbol" charset="0"/>
              </a:rPr>
              <a:t></a:t>
            </a:r>
            <a:r>
              <a:rPr lang="en-US">
                <a:solidFill>
                  <a:srgbClr val="0000CC"/>
                </a:solidFill>
                <a:latin typeface="Calibri" charset="0"/>
              </a:rPr>
              <a:t>3</a:t>
            </a:r>
            <a:r>
              <a:rPr lang="en-US">
                <a:solidFill>
                  <a:srgbClr val="0000CC"/>
                </a:solidFill>
                <a:latin typeface="Calibri" charset="0"/>
                <a:cs typeface="Times New Roman" charset="0"/>
              </a:rPr>
              <a:t> Subunit</a:t>
            </a:r>
            <a:endParaRPr lang="en-US">
              <a:solidFill>
                <a:srgbClr val="0000CC"/>
              </a:solidFill>
              <a:latin typeface="Calibri" charset="0"/>
            </a:endParaRPr>
          </a:p>
        </p:txBody>
      </p:sp>
      <p:sp>
        <p:nvSpPr>
          <p:cNvPr id="32798" name="Rectangle 43"/>
          <p:cNvSpPr>
            <a:spLocks noChangeArrowheads="1"/>
          </p:cNvSpPr>
          <p:nvPr/>
        </p:nvSpPr>
        <p:spPr bwMode="auto">
          <a:xfrm>
            <a:off x="5257800" y="1012825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sym typeface="Symbol" pitchFamily="18" charset="2"/>
              </a:rPr>
              <a:t>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 Subunit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n-ea"/>
            </a:endParaRPr>
          </a:p>
        </p:txBody>
      </p:sp>
      <p:sp>
        <p:nvSpPr>
          <p:cNvPr id="28703" name="Rectangle 44"/>
          <p:cNvSpPr>
            <a:spLocks noChangeArrowheads="1"/>
          </p:cNvSpPr>
          <p:nvPr/>
        </p:nvSpPr>
        <p:spPr bwMode="auto">
          <a:xfrm>
            <a:off x="7453313" y="990600"/>
            <a:ext cx="108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>
                <a:solidFill>
                  <a:srgbClr val="009900"/>
                </a:solidFill>
                <a:latin typeface="Calibri" charset="0"/>
              </a:rPr>
              <a:t>δ</a:t>
            </a:r>
            <a:r>
              <a:rPr lang="en-US">
                <a:solidFill>
                  <a:srgbClr val="009900"/>
                </a:solidFill>
                <a:latin typeface="Calibri" charset="0"/>
              </a:rPr>
              <a:t> Subunit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79525" y="1385888"/>
            <a:ext cx="6264275" cy="2078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 </a:t>
            </a:r>
            <a:r>
              <a:rPr lang="en-US">
                <a:latin typeface="Calibri" charset="0"/>
                <a:sym typeface="Symbol" charset="0"/>
              </a:rPr>
              <a:t>2 (</a:t>
            </a:r>
            <a:r>
              <a:rPr lang="en-US">
                <a:latin typeface="Calibri" charset="0"/>
              </a:rPr>
              <a:t>N79S, R82Q, P83S, R177G) and </a:t>
            </a:r>
            <a:r>
              <a:rPr lang="el-GR">
                <a:latin typeface="Calibri" charset="0"/>
              </a:rPr>
              <a:t>β</a:t>
            </a:r>
            <a:r>
              <a:rPr lang="en-US">
                <a:latin typeface="Calibri" charset="0"/>
              </a:rPr>
              <a:t>3(G32R) </a:t>
            </a:r>
            <a:r>
              <a:rPr lang="en-US">
                <a:latin typeface="Calibri" charset="0"/>
                <a:sym typeface="Symbol" charset="0"/>
              </a:rPr>
              <a:t>subunit mutations </a:t>
            </a:r>
            <a:r>
              <a:rPr lang="en-US">
                <a:latin typeface="Calibri" charset="0"/>
              </a:rPr>
              <a:t>are at subunit-</a:t>
            </a:r>
            <a:r>
              <a:rPr lang="en-US">
                <a:latin typeface="Calibri" charset="0"/>
                <a:sym typeface="Symbol" charset="0"/>
              </a:rPr>
              <a:t>subunit interfaces.</a:t>
            </a:r>
            <a:endParaRPr lang="en-US">
              <a:latin typeface="Calibri" charset="0"/>
            </a:endParaRPr>
          </a:p>
        </p:txBody>
      </p:sp>
      <p:pic>
        <p:nvPicPr>
          <p:cNvPr id="296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1" r="23792"/>
          <a:stretch>
            <a:fillRect/>
          </a:stretch>
        </p:blipFill>
        <p:spPr bwMode="auto">
          <a:xfrm>
            <a:off x="1349375" y="1685925"/>
            <a:ext cx="24511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1685925"/>
            <a:ext cx="32861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1" t="13300" r="20921" b="9251"/>
          <a:stretch>
            <a:fillRect/>
          </a:stretch>
        </p:blipFill>
        <p:spPr bwMode="auto">
          <a:xfrm>
            <a:off x="1600200" y="4284663"/>
            <a:ext cx="217646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4175125"/>
            <a:ext cx="3298825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0" y="1685925"/>
            <a:ext cx="1524000" cy="893763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73575" y="1685925"/>
            <a:ext cx="3286125" cy="178593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276600" y="1685925"/>
            <a:ext cx="11969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76600" y="2579688"/>
            <a:ext cx="1196975" cy="892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33600" y="5210175"/>
            <a:ext cx="914400" cy="649288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49775" y="4175125"/>
            <a:ext cx="3298825" cy="179228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048000" y="4175125"/>
            <a:ext cx="1501775" cy="1035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5859463"/>
            <a:ext cx="1501775" cy="107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1" name="TextBox 19"/>
          <p:cNvSpPr txBox="1">
            <a:spLocks noChangeArrowheads="1"/>
          </p:cNvSpPr>
          <p:nvPr/>
        </p:nvSpPr>
        <p:spPr bwMode="auto">
          <a:xfrm>
            <a:off x="2355850" y="1708150"/>
            <a:ext cx="56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N79S</a:t>
            </a:r>
          </a:p>
        </p:txBody>
      </p:sp>
      <p:sp>
        <p:nvSpPr>
          <p:cNvPr id="29712" name="TextBox 20"/>
          <p:cNvSpPr txBox="1">
            <a:spLocks noChangeArrowheads="1"/>
          </p:cNvSpPr>
          <p:nvPr/>
        </p:nvSpPr>
        <p:spPr bwMode="auto">
          <a:xfrm>
            <a:off x="2122488" y="1936750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P83S</a:t>
            </a:r>
          </a:p>
        </p:txBody>
      </p:sp>
      <p:sp>
        <p:nvSpPr>
          <p:cNvPr id="29713" name="TextBox 21"/>
          <p:cNvSpPr txBox="1">
            <a:spLocks noChangeArrowheads="1"/>
          </p:cNvSpPr>
          <p:nvPr/>
        </p:nvSpPr>
        <p:spPr bwMode="auto">
          <a:xfrm>
            <a:off x="2497138" y="2235200"/>
            <a:ext cx="584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R82Q</a:t>
            </a:r>
          </a:p>
        </p:txBody>
      </p:sp>
      <p:sp>
        <p:nvSpPr>
          <p:cNvPr id="29714" name="TextBox 22"/>
          <p:cNvSpPr txBox="1">
            <a:spLocks noChangeArrowheads="1"/>
          </p:cNvSpPr>
          <p:nvPr/>
        </p:nvSpPr>
        <p:spPr bwMode="auto">
          <a:xfrm>
            <a:off x="1828800" y="2387600"/>
            <a:ext cx="669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R177G</a:t>
            </a:r>
          </a:p>
        </p:txBody>
      </p:sp>
      <p:sp>
        <p:nvSpPr>
          <p:cNvPr id="29715" name="TextBox 29"/>
          <p:cNvSpPr txBox="1">
            <a:spLocks noChangeArrowheads="1"/>
          </p:cNvSpPr>
          <p:nvPr/>
        </p:nvSpPr>
        <p:spPr bwMode="auto">
          <a:xfrm>
            <a:off x="6238875" y="2165350"/>
            <a:ext cx="56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N79S</a:t>
            </a:r>
            <a:endParaRPr lang="en-US" sz="1100">
              <a:solidFill>
                <a:srgbClr val="FF0000"/>
              </a:solidFill>
            </a:endParaRPr>
          </a:p>
        </p:txBody>
      </p:sp>
      <p:sp>
        <p:nvSpPr>
          <p:cNvPr id="29716" name="TextBox 30"/>
          <p:cNvSpPr txBox="1">
            <a:spLocks noChangeArrowheads="1"/>
          </p:cNvSpPr>
          <p:nvPr/>
        </p:nvSpPr>
        <p:spPr bwMode="auto">
          <a:xfrm>
            <a:off x="5638800" y="2085975"/>
            <a:ext cx="5429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P83S</a:t>
            </a:r>
          </a:p>
        </p:txBody>
      </p:sp>
      <p:sp>
        <p:nvSpPr>
          <p:cNvPr id="29717" name="TextBox 31"/>
          <p:cNvSpPr txBox="1">
            <a:spLocks noChangeArrowheads="1"/>
          </p:cNvSpPr>
          <p:nvPr/>
        </p:nvSpPr>
        <p:spPr bwMode="auto">
          <a:xfrm>
            <a:off x="6342063" y="2757488"/>
            <a:ext cx="584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R82Q</a:t>
            </a:r>
          </a:p>
        </p:txBody>
      </p:sp>
      <p:sp>
        <p:nvSpPr>
          <p:cNvPr id="29718" name="TextBox 32"/>
          <p:cNvSpPr txBox="1">
            <a:spLocks noChangeArrowheads="1"/>
          </p:cNvSpPr>
          <p:nvPr/>
        </p:nvSpPr>
        <p:spPr bwMode="auto">
          <a:xfrm>
            <a:off x="5526088" y="2927350"/>
            <a:ext cx="669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R177G</a:t>
            </a:r>
          </a:p>
        </p:txBody>
      </p:sp>
      <p:sp>
        <p:nvSpPr>
          <p:cNvPr id="29719" name="TextBox 33"/>
          <p:cNvSpPr txBox="1">
            <a:spLocks noChangeArrowheads="1"/>
          </p:cNvSpPr>
          <p:nvPr/>
        </p:nvSpPr>
        <p:spPr bwMode="auto">
          <a:xfrm>
            <a:off x="6421438" y="1638300"/>
            <a:ext cx="57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G32R</a:t>
            </a:r>
          </a:p>
        </p:txBody>
      </p:sp>
      <p:sp>
        <p:nvSpPr>
          <p:cNvPr id="29720" name="TextBox 34"/>
          <p:cNvSpPr txBox="1">
            <a:spLocks noChangeArrowheads="1"/>
          </p:cNvSpPr>
          <p:nvPr/>
        </p:nvSpPr>
        <p:spPr bwMode="auto">
          <a:xfrm>
            <a:off x="5832475" y="4102100"/>
            <a:ext cx="56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N79S</a:t>
            </a:r>
          </a:p>
        </p:txBody>
      </p:sp>
      <p:sp>
        <p:nvSpPr>
          <p:cNvPr id="29721" name="TextBox 35"/>
          <p:cNvSpPr txBox="1">
            <a:spLocks noChangeArrowheads="1"/>
          </p:cNvSpPr>
          <p:nvPr/>
        </p:nvSpPr>
        <p:spPr bwMode="auto">
          <a:xfrm>
            <a:off x="5472113" y="4919663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P83S</a:t>
            </a:r>
          </a:p>
        </p:txBody>
      </p:sp>
      <p:sp>
        <p:nvSpPr>
          <p:cNvPr id="29722" name="TextBox 36"/>
          <p:cNvSpPr txBox="1">
            <a:spLocks noChangeArrowheads="1"/>
          </p:cNvSpPr>
          <p:nvPr/>
        </p:nvSpPr>
        <p:spPr bwMode="auto">
          <a:xfrm>
            <a:off x="5305425" y="5738813"/>
            <a:ext cx="584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R82Q</a:t>
            </a:r>
          </a:p>
        </p:txBody>
      </p:sp>
      <p:sp>
        <p:nvSpPr>
          <p:cNvPr id="29723" name="TextBox 37"/>
          <p:cNvSpPr txBox="1">
            <a:spLocks noChangeArrowheads="1"/>
          </p:cNvSpPr>
          <p:nvPr/>
        </p:nvSpPr>
        <p:spPr bwMode="auto">
          <a:xfrm>
            <a:off x="4572000" y="5543550"/>
            <a:ext cx="669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R177G</a:t>
            </a:r>
          </a:p>
        </p:txBody>
      </p:sp>
      <p:sp>
        <p:nvSpPr>
          <p:cNvPr id="29724" name="TextBox 38"/>
          <p:cNvSpPr txBox="1">
            <a:spLocks noChangeArrowheads="1"/>
          </p:cNvSpPr>
          <p:nvPr/>
        </p:nvSpPr>
        <p:spPr bwMode="auto">
          <a:xfrm>
            <a:off x="6388100" y="5630863"/>
            <a:ext cx="481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G32</a:t>
            </a:r>
          </a:p>
        </p:txBody>
      </p:sp>
      <p:sp>
        <p:nvSpPr>
          <p:cNvPr id="29725" name="TextBox 39"/>
          <p:cNvSpPr txBox="1">
            <a:spLocks noChangeArrowheads="1"/>
          </p:cNvSpPr>
          <p:nvPr/>
        </p:nvSpPr>
        <p:spPr bwMode="auto">
          <a:xfrm>
            <a:off x="1524000" y="3994150"/>
            <a:ext cx="433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>
                <a:cs typeface="Times New Roman" charset="0"/>
              </a:rPr>
              <a:t>α</a:t>
            </a:r>
            <a:r>
              <a:rPr lang="en-US">
                <a:cs typeface="Times New Roman" charset="0"/>
              </a:rPr>
              <a:t>1</a:t>
            </a:r>
            <a:endParaRPr lang="en-US"/>
          </a:p>
        </p:txBody>
      </p:sp>
      <p:sp>
        <p:nvSpPr>
          <p:cNvPr id="29726" name="TextBox 40"/>
          <p:cNvSpPr txBox="1">
            <a:spLocks noChangeArrowheads="1"/>
          </p:cNvSpPr>
          <p:nvPr/>
        </p:nvSpPr>
        <p:spPr bwMode="auto">
          <a:xfrm>
            <a:off x="2438400" y="3994150"/>
            <a:ext cx="39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ym typeface="Symbol" charset="0"/>
              </a:rPr>
              <a:t>2</a:t>
            </a:r>
            <a:endParaRPr lang="en-US"/>
          </a:p>
        </p:txBody>
      </p:sp>
      <p:sp>
        <p:nvSpPr>
          <p:cNvPr id="29727" name="TextBox 41"/>
          <p:cNvSpPr txBox="1">
            <a:spLocks noChangeArrowheads="1"/>
          </p:cNvSpPr>
          <p:nvPr/>
        </p:nvSpPr>
        <p:spPr bwMode="auto">
          <a:xfrm>
            <a:off x="3200400" y="3994150"/>
            <a:ext cx="425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>
                <a:cs typeface="Times New Roman" charset="0"/>
              </a:rPr>
              <a:t>β</a:t>
            </a:r>
            <a:r>
              <a:rPr lang="en-US">
                <a:cs typeface="Times New Roman" charset="0"/>
              </a:rPr>
              <a:t>3</a:t>
            </a:r>
            <a:endParaRPr lang="en-US"/>
          </a:p>
        </p:txBody>
      </p:sp>
      <p:sp>
        <p:nvSpPr>
          <p:cNvPr id="29728" name="TextBox 42"/>
          <p:cNvSpPr txBox="1">
            <a:spLocks noChangeArrowheads="1"/>
          </p:cNvSpPr>
          <p:nvPr/>
        </p:nvSpPr>
        <p:spPr bwMode="auto">
          <a:xfrm>
            <a:off x="5997575" y="6550025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Hernandez and Macdonald, unpublished</a:t>
            </a:r>
          </a:p>
        </p:txBody>
      </p:sp>
      <p:sp>
        <p:nvSpPr>
          <p:cNvPr id="29729" name="TextBox 43"/>
          <p:cNvSpPr txBox="1">
            <a:spLocks noChangeArrowheads="1"/>
          </p:cNvSpPr>
          <p:nvPr/>
        </p:nvSpPr>
        <p:spPr bwMode="auto">
          <a:xfrm>
            <a:off x="3317875" y="1663700"/>
            <a:ext cx="579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G32R</a:t>
            </a:r>
          </a:p>
        </p:txBody>
      </p:sp>
      <p:sp>
        <p:nvSpPr>
          <p:cNvPr id="29730" name="TextBox 44"/>
          <p:cNvSpPr txBox="1">
            <a:spLocks noChangeArrowheads="1"/>
          </p:cNvSpPr>
          <p:nvPr/>
        </p:nvSpPr>
        <p:spPr bwMode="auto">
          <a:xfrm>
            <a:off x="2427288" y="4981575"/>
            <a:ext cx="5635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N79S</a:t>
            </a:r>
          </a:p>
        </p:txBody>
      </p:sp>
      <p:sp>
        <p:nvSpPr>
          <p:cNvPr id="29731" name="TextBox 45"/>
          <p:cNvSpPr txBox="1">
            <a:spLocks noChangeArrowheads="1"/>
          </p:cNvSpPr>
          <p:nvPr/>
        </p:nvSpPr>
        <p:spPr bwMode="auto">
          <a:xfrm>
            <a:off x="2238375" y="5830888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P83S</a:t>
            </a:r>
          </a:p>
        </p:txBody>
      </p:sp>
      <p:sp>
        <p:nvSpPr>
          <p:cNvPr id="29732" name="TextBox 46"/>
          <p:cNvSpPr txBox="1">
            <a:spLocks noChangeArrowheads="1"/>
          </p:cNvSpPr>
          <p:nvPr/>
        </p:nvSpPr>
        <p:spPr bwMode="auto">
          <a:xfrm>
            <a:off x="2667000" y="5783263"/>
            <a:ext cx="585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R82Q</a:t>
            </a:r>
          </a:p>
        </p:txBody>
      </p:sp>
      <p:sp>
        <p:nvSpPr>
          <p:cNvPr id="29733" name="TextBox 47"/>
          <p:cNvSpPr txBox="1">
            <a:spLocks noChangeArrowheads="1"/>
          </p:cNvSpPr>
          <p:nvPr/>
        </p:nvSpPr>
        <p:spPr bwMode="auto">
          <a:xfrm>
            <a:off x="1862138" y="5678488"/>
            <a:ext cx="669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R177G</a:t>
            </a:r>
          </a:p>
        </p:txBody>
      </p:sp>
      <p:sp>
        <p:nvSpPr>
          <p:cNvPr id="29734" name="TextBox 48"/>
          <p:cNvSpPr txBox="1">
            <a:spLocks noChangeArrowheads="1"/>
          </p:cNvSpPr>
          <p:nvPr/>
        </p:nvSpPr>
        <p:spPr bwMode="auto">
          <a:xfrm>
            <a:off x="3048000" y="5588000"/>
            <a:ext cx="579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G32R</a:t>
            </a:r>
          </a:p>
        </p:txBody>
      </p:sp>
      <p:sp>
        <p:nvSpPr>
          <p:cNvPr id="29735" name="TextBox 53"/>
          <p:cNvSpPr txBox="1">
            <a:spLocks noChangeArrowheads="1"/>
          </p:cNvSpPr>
          <p:nvPr/>
        </p:nvSpPr>
        <p:spPr bwMode="auto">
          <a:xfrm>
            <a:off x="4953000" y="350520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ym typeface="Symbol" charset="0"/>
              </a:rPr>
              <a:t>2-</a:t>
            </a:r>
            <a:endParaRPr lang="en-US"/>
          </a:p>
        </p:txBody>
      </p:sp>
      <p:sp>
        <p:nvSpPr>
          <p:cNvPr id="29736" name="TextBox 54"/>
          <p:cNvSpPr txBox="1">
            <a:spLocks noChangeArrowheads="1"/>
          </p:cNvSpPr>
          <p:nvPr/>
        </p:nvSpPr>
        <p:spPr bwMode="auto">
          <a:xfrm>
            <a:off x="4419600" y="3505200"/>
            <a:ext cx="536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>
                <a:latin typeface="Times New Roman" charset="0"/>
                <a:cs typeface="Times New Roman" charset="0"/>
                <a:sym typeface="Symbol" charset="0"/>
              </a:rPr>
              <a:t>α</a:t>
            </a:r>
            <a:r>
              <a:rPr lang="en-US">
                <a:cs typeface="Times New Roman" charset="0"/>
              </a:rPr>
              <a:t>1+</a:t>
            </a:r>
            <a:endParaRPr lang="en-US"/>
          </a:p>
        </p:txBody>
      </p:sp>
      <p:sp>
        <p:nvSpPr>
          <p:cNvPr id="29737" name="TextBox 55"/>
          <p:cNvSpPr txBox="1">
            <a:spLocks noChangeArrowheads="1"/>
          </p:cNvSpPr>
          <p:nvPr/>
        </p:nvSpPr>
        <p:spPr bwMode="auto">
          <a:xfrm>
            <a:off x="4959350" y="5954713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ym typeface="Symbol" charset="0"/>
              </a:rPr>
              <a:t>2-</a:t>
            </a:r>
            <a:endParaRPr lang="en-US"/>
          </a:p>
        </p:txBody>
      </p:sp>
      <p:sp>
        <p:nvSpPr>
          <p:cNvPr id="29738" name="TextBox 56"/>
          <p:cNvSpPr txBox="1">
            <a:spLocks noChangeArrowheads="1"/>
          </p:cNvSpPr>
          <p:nvPr/>
        </p:nvSpPr>
        <p:spPr bwMode="auto">
          <a:xfrm>
            <a:off x="4422775" y="5954713"/>
            <a:ext cx="538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>
                <a:latin typeface="Times New Roman" charset="0"/>
                <a:cs typeface="Times New Roman" charset="0"/>
                <a:sym typeface="Symbol" charset="0"/>
              </a:rPr>
              <a:t>α</a:t>
            </a:r>
            <a:r>
              <a:rPr lang="en-US">
                <a:cs typeface="Times New Roman" charset="0"/>
              </a:rPr>
              <a:t>1+</a:t>
            </a:r>
            <a:endParaRPr lang="en-US"/>
          </a:p>
        </p:txBody>
      </p:sp>
      <p:sp>
        <p:nvSpPr>
          <p:cNvPr id="29739" name="TextBox 57"/>
          <p:cNvSpPr txBox="1">
            <a:spLocks noChangeArrowheads="1"/>
          </p:cNvSpPr>
          <p:nvPr/>
        </p:nvSpPr>
        <p:spPr bwMode="auto">
          <a:xfrm>
            <a:off x="5715000" y="5980113"/>
            <a:ext cx="511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ym typeface="Symbol" charset="0"/>
              </a:rPr>
              <a:t>2+</a:t>
            </a:r>
            <a:endParaRPr lang="en-US"/>
          </a:p>
        </p:txBody>
      </p:sp>
      <p:sp>
        <p:nvSpPr>
          <p:cNvPr id="29740" name="TextBox 58"/>
          <p:cNvSpPr txBox="1">
            <a:spLocks noChangeArrowheads="1"/>
          </p:cNvSpPr>
          <p:nvPr/>
        </p:nvSpPr>
        <p:spPr bwMode="auto">
          <a:xfrm>
            <a:off x="6324600" y="5989638"/>
            <a:ext cx="498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>
                <a:cs typeface="Arial" charset="0"/>
                <a:sym typeface="Symbol" charset="0"/>
              </a:rPr>
              <a:t></a:t>
            </a:r>
            <a:r>
              <a:rPr lang="en-US">
                <a:cs typeface="Times New Roman" charset="0"/>
              </a:rPr>
              <a:t>3-</a:t>
            </a:r>
            <a:endParaRPr lang="en-US"/>
          </a:p>
        </p:txBody>
      </p:sp>
      <p:sp>
        <p:nvSpPr>
          <p:cNvPr id="29741" name="TextBox 59"/>
          <p:cNvSpPr txBox="1">
            <a:spLocks noChangeArrowheads="1"/>
          </p:cNvSpPr>
          <p:nvPr/>
        </p:nvSpPr>
        <p:spPr bwMode="auto">
          <a:xfrm>
            <a:off x="5715000" y="3494088"/>
            <a:ext cx="511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ym typeface="Symbol" charset="0"/>
              </a:rPr>
              <a:t>2+</a:t>
            </a:r>
            <a:endParaRPr lang="en-US"/>
          </a:p>
        </p:txBody>
      </p:sp>
      <p:sp>
        <p:nvSpPr>
          <p:cNvPr id="29742" name="TextBox 60"/>
          <p:cNvSpPr txBox="1">
            <a:spLocks noChangeArrowheads="1"/>
          </p:cNvSpPr>
          <p:nvPr/>
        </p:nvSpPr>
        <p:spPr bwMode="auto">
          <a:xfrm>
            <a:off x="6324600" y="3505200"/>
            <a:ext cx="498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>
                <a:cs typeface="Arial" charset="0"/>
                <a:sym typeface="Symbol" charset="0"/>
              </a:rPr>
              <a:t></a:t>
            </a:r>
            <a:r>
              <a:rPr lang="en-US">
                <a:cs typeface="Times New Roman" charset="0"/>
              </a:rPr>
              <a:t>3-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334963"/>
            <a:ext cx="8723312" cy="815975"/>
          </a:xfrm>
        </p:spPr>
        <p:txBody>
          <a:bodyPr rtlCol="0">
            <a:noAutofit/>
          </a:bodyPr>
          <a:lstStyle/>
          <a:p>
            <a:pPr defTabSz="1524000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j-ea"/>
              </a:rPr>
              <a:t>Defects </a:t>
            </a:r>
            <a:r>
              <a:rPr lang="en-US" dirty="0">
                <a:latin typeface="+mn-lt"/>
                <a:ea typeface="+mj-ea"/>
              </a:rPr>
              <a:t>in mutant GABA</a:t>
            </a:r>
            <a:r>
              <a:rPr lang="en-US" baseline="-25000" dirty="0">
                <a:latin typeface="+mn-lt"/>
                <a:ea typeface="+mj-ea"/>
              </a:rPr>
              <a:t>A</a:t>
            </a:r>
            <a:r>
              <a:rPr lang="en-US" dirty="0">
                <a:latin typeface="+mn-lt"/>
                <a:ea typeface="+mj-ea"/>
              </a:rPr>
              <a:t> </a:t>
            </a:r>
            <a:r>
              <a:rPr lang="en-US" dirty="0" smtClean="0">
                <a:latin typeface="+mn-lt"/>
                <a:ea typeface="+mj-ea"/>
              </a:rPr>
              <a:t>receptor </a:t>
            </a:r>
            <a:r>
              <a:rPr lang="en-US" dirty="0" smtClean="0">
                <a:ea typeface="+mj-ea"/>
              </a:rPr>
              <a:t>biogenesis or </a:t>
            </a:r>
            <a:r>
              <a:rPr lang="en-US" dirty="0" smtClean="0">
                <a:latin typeface="+mn-lt"/>
                <a:ea typeface="+mj-ea"/>
              </a:rPr>
              <a:t>function</a:t>
            </a:r>
            <a:endParaRPr lang="en-US" dirty="0">
              <a:latin typeface="+mn-lt"/>
              <a:ea typeface="+mj-ea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6000750" y="5691188"/>
            <a:ext cx="2914650" cy="1035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10198" tIns="55099" rIns="110198" bIns="55099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009900"/>
                </a:solidFill>
                <a:latin typeface="Calibri" charset="0"/>
              </a:rPr>
              <a:t>Class VI (missense) Mutations:</a:t>
            </a:r>
          </a:p>
          <a:p>
            <a:pPr algn="ctr" eaLnBrk="1" hangingPunct="1"/>
            <a:r>
              <a:rPr lang="en-US" sz="1200">
                <a:solidFill>
                  <a:srgbClr val="009900"/>
                </a:solidFill>
                <a:latin typeface="Calibri" charset="0"/>
              </a:rPr>
              <a:t>Impaired surface receptor function</a:t>
            </a:r>
          </a:p>
          <a:p>
            <a:pPr algn="ctr" eaLnBrk="1" hangingPunct="1"/>
            <a:r>
              <a:rPr lang="el-GR" sz="1200">
                <a:latin typeface="Times New Roman" charset="0"/>
                <a:cs typeface="Times New Roman" charset="0"/>
              </a:rPr>
              <a:t>α</a:t>
            </a:r>
            <a:r>
              <a:rPr lang="en-US" sz="1200">
                <a:latin typeface="Calibri" charset="0"/>
              </a:rPr>
              <a:t>1</a:t>
            </a:r>
            <a:r>
              <a:rPr lang="en-US" sz="1200">
                <a:latin typeface="Calibri" charset="0"/>
                <a:sym typeface="Symbol" charset="0"/>
              </a:rPr>
              <a:t></a:t>
            </a:r>
            <a:r>
              <a:rPr lang="en-US" sz="1200">
                <a:latin typeface="Calibri" charset="0"/>
              </a:rPr>
              <a:t>2</a:t>
            </a:r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2(K328M) GEFS+</a:t>
            </a:r>
          </a:p>
          <a:p>
            <a:pPr algn="ctr" eaLnBrk="1" hangingPunct="1"/>
            <a:r>
              <a:rPr lang="el-GR" sz="1200">
                <a:latin typeface="Times New Roman" charset="0"/>
                <a:cs typeface="Times New Roman" charset="0"/>
              </a:rPr>
              <a:t>α</a:t>
            </a:r>
            <a:r>
              <a:rPr lang="en-US" sz="1200">
                <a:latin typeface="Calibri" charset="0"/>
              </a:rPr>
              <a:t>1</a:t>
            </a:r>
            <a:r>
              <a:rPr lang="en-US" sz="1200">
                <a:latin typeface="Calibri" charset="0"/>
                <a:sym typeface="Symbol" charset="0"/>
              </a:rPr>
              <a:t></a:t>
            </a:r>
            <a:r>
              <a:rPr lang="en-US" sz="1200">
                <a:latin typeface="Calibri" charset="0"/>
              </a:rPr>
              <a:t>2</a:t>
            </a:r>
            <a:r>
              <a:rPr lang="el-GR" sz="1200">
                <a:solidFill>
                  <a:srgbClr val="33CC33"/>
                </a:solidFill>
                <a:latin typeface="Calibri" charset="0"/>
                <a:sym typeface="Symbol" charset="0"/>
              </a:rPr>
              <a:t>δ</a:t>
            </a:r>
            <a:r>
              <a:rPr lang="en-US" sz="1200">
                <a:solidFill>
                  <a:srgbClr val="33CC33"/>
                </a:solidFill>
                <a:latin typeface="Calibri" charset="0"/>
              </a:rPr>
              <a:t>(E177A) GEFS+</a:t>
            </a:r>
          </a:p>
          <a:p>
            <a:pPr algn="ctr" eaLnBrk="1" hangingPunct="1"/>
            <a:r>
              <a:rPr lang="el-GR" sz="1200">
                <a:latin typeface="Times New Roman" charset="0"/>
                <a:cs typeface="Times New Roman" charset="0"/>
              </a:rPr>
              <a:t>α</a:t>
            </a:r>
            <a:r>
              <a:rPr lang="en-US" sz="1200">
                <a:latin typeface="Calibri" charset="0"/>
              </a:rPr>
              <a:t>1</a:t>
            </a:r>
            <a:r>
              <a:rPr lang="en-US" sz="1200">
                <a:latin typeface="Calibri" charset="0"/>
                <a:sym typeface="Symbol" charset="0"/>
              </a:rPr>
              <a:t></a:t>
            </a:r>
            <a:r>
              <a:rPr lang="en-US" sz="1200">
                <a:latin typeface="Calibri" charset="0"/>
              </a:rPr>
              <a:t>2</a:t>
            </a:r>
            <a:r>
              <a:rPr lang="el-GR" sz="1200">
                <a:solidFill>
                  <a:srgbClr val="33CC33"/>
                </a:solidFill>
                <a:latin typeface="Calibri" charset="0"/>
                <a:sym typeface="Symbol" charset="0"/>
              </a:rPr>
              <a:t>δ</a:t>
            </a:r>
            <a:r>
              <a:rPr lang="en-US" sz="1200">
                <a:solidFill>
                  <a:srgbClr val="33CC33"/>
                </a:solidFill>
                <a:latin typeface="Calibri" charset="0"/>
              </a:rPr>
              <a:t>(R220H) GEFS+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-152400" y="5688013"/>
            <a:ext cx="357187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198" tIns="55099" rIns="110198" bIns="55099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latin typeface="Calibri" charset="0"/>
              </a:rPr>
              <a:t>Class IV (missense) Mutations:</a:t>
            </a:r>
          </a:p>
          <a:p>
            <a:pPr algn="ctr" eaLnBrk="1" hangingPunct="1"/>
            <a:r>
              <a:rPr lang="en-US" sz="1200">
                <a:latin typeface="Calibri" charset="0"/>
              </a:rPr>
              <a:t>Subunit misfolded and degraded (ERAD)</a:t>
            </a:r>
            <a:r>
              <a:rPr lang="el-GR" sz="1200">
                <a:latin typeface="Times New Roman" charset="0"/>
                <a:cs typeface="Times New Roman" charset="0"/>
              </a:rPr>
              <a:t> </a:t>
            </a:r>
            <a:endParaRPr lang="en-US" sz="1200"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el-GR" sz="12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α</a:t>
            </a:r>
            <a:r>
              <a:rPr lang="en-US" sz="1200">
                <a:solidFill>
                  <a:srgbClr val="FF0000"/>
                </a:solidFill>
                <a:latin typeface="Calibri" charset="0"/>
              </a:rPr>
              <a:t>1(A322D) JME</a:t>
            </a: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-33338" y="963613"/>
            <a:ext cx="3538538" cy="849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10198" tIns="55099" rIns="110198" bIns="55099">
            <a:spAutoFit/>
          </a:bodyPr>
          <a:lstStyle/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ea typeface="+mn-ea"/>
              </a:rPr>
              <a:t>Class I (promoter) Mutations: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ea typeface="+mn-ea"/>
              </a:rPr>
              <a:t>Reduced subunit due to impaired transcription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CC"/>
                </a:solidFill>
                <a:latin typeface="+mn-lt"/>
                <a:ea typeface="+mn-ea"/>
                <a:sym typeface="Symbol"/>
              </a:rPr>
              <a:t></a:t>
            </a:r>
            <a:r>
              <a:rPr lang="en-US" sz="1200" dirty="0">
                <a:solidFill>
                  <a:srgbClr val="0000CC"/>
                </a:solidFill>
                <a:latin typeface="+mn-lt"/>
                <a:ea typeface="+mn-ea"/>
              </a:rPr>
              <a:t>3(-897 T/C) CAE 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846" name="Text Box 15"/>
          <p:cNvSpPr txBox="1">
            <a:spLocks noChangeArrowheads="1"/>
          </p:cNvSpPr>
          <p:nvPr/>
        </p:nvSpPr>
        <p:spPr bwMode="auto">
          <a:xfrm>
            <a:off x="2895600" y="5700713"/>
            <a:ext cx="34290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10198" tIns="55099" rIns="110198" bIns="55099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latin typeface="Calibri" charset="0"/>
              </a:rPr>
              <a:t>Class V (missense) Mutations:</a:t>
            </a:r>
          </a:p>
          <a:p>
            <a:pPr algn="ctr" eaLnBrk="1" hangingPunct="1"/>
            <a:r>
              <a:rPr lang="en-US" sz="1200">
                <a:latin typeface="Calibri" charset="0"/>
              </a:rPr>
              <a:t>ER retention with impaired subunit oligomerization</a:t>
            </a:r>
          </a:p>
          <a:p>
            <a:pPr algn="ctr" eaLnBrk="1" hangingPunct="1"/>
            <a:r>
              <a:rPr lang="el-GR" sz="1200">
                <a:latin typeface="Times New Roman" charset="0"/>
                <a:cs typeface="Times New Roman" charset="0"/>
              </a:rPr>
              <a:t>α</a:t>
            </a:r>
            <a:r>
              <a:rPr lang="en-US" sz="1200">
                <a:latin typeface="Calibri" charset="0"/>
              </a:rPr>
              <a:t>1</a:t>
            </a:r>
            <a:r>
              <a:rPr lang="en-US" sz="1200">
                <a:latin typeface="Calibri" charset="0"/>
                <a:sym typeface="Symbol" charset="0"/>
              </a:rPr>
              <a:t></a:t>
            </a:r>
            <a:r>
              <a:rPr lang="en-US" sz="1200">
                <a:latin typeface="Calibri" charset="0"/>
              </a:rPr>
              <a:t>2</a:t>
            </a:r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2(R82Q) CAE/FS, </a:t>
            </a:r>
            <a:r>
              <a:rPr lang="el-GR" sz="1200">
                <a:latin typeface="Times New Roman" charset="0"/>
                <a:cs typeface="Times New Roman" charset="0"/>
              </a:rPr>
              <a:t>α</a:t>
            </a:r>
            <a:r>
              <a:rPr lang="en-US" sz="1200">
                <a:latin typeface="Calibri" charset="0"/>
              </a:rPr>
              <a:t>1</a:t>
            </a:r>
            <a:r>
              <a:rPr lang="en-US" sz="1200">
                <a:latin typeface="Calibri" charset="0"/>
                <a:sym typeface="Symbol" charset="0"/>
              </a:rPr>
              <a:t></a:t>
            </a:r>
            <a:r>
              <a:rPr lang="en-US" sz="1200">
                <a:latin typeface="Calibri" charset="0"/>
              </a:rPr>
              <a:t>2</a:t>
            </a:r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2(P83S) FS</a:t>
            </a:r>
          </a:p>
          <a:p>
            <a:pPr algn="ctr" eaLnBrk="1" hangingPunct="1"/>
            <a:r>
              <a:rPr lang="el-GR" sz="1200">
                <a:latin typeface="Times New Roman" charset="0"/>
                <a:cs typeface="Times New Roman" charset="0"/>
              </a:rPr>
              <a:t>α</a:t>
            </a:r>
            <a:r>
              <a:rPr lang="en-US" sz="1200">
                <a:latin typeface="Calibri" charset="0"/>
              </a:rPr>
              <a:t>1</a:t>
            </a:r>
            <a:r>
              <a:rPr lang="en-US" sz="1200">
                <a:latin typeface="Calibri" charset="0"/>
                <a:sym typeface="Symbol" charset="0"/>
              </a:rPr>
              <a:t></a:t>
            </a:r>
            <a:r>
              <a:rPr lang="en-US" sz="1200">
                <a:latin typeface="Calibri" charset="0"/>
              </a:rPr>
              <a:t>2</a:t>
            </a:r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2(D219N) FS +/- GTCS, CAE</a:t>
            </a:r>
          </a:p>
          <a:p>
            <a:pPr algn="ctr" eaLnBrk="1" hangingPunct="1"/>
            <a:r>
              <a:rPr lang="el-GR" sz="1200">
                <a:latin typeface="Times New Roman" charset="0"/>
                <a:cs typeface="Times New Roman" charset="0"/>
              </a:rPr>
              <a:t>α</a:t>
            </a:r>
            <a:r>
              <a:rPr lang="en-US" sz="1200">
                <a:latin typeface="Calibri" charset="0"/>
              </a:rPr>
              <a:t>1</a:t>
            </a:r>
            <a:r>
              <a:rPr lang="en-US" sz="1200">
                <a:latin typeface="Calibri" charset="0"/>
                <a:sym typeface="Symbol" charset="0"/>
              </a:rPr>
              <a:t></a:t>
            </a:r>
            <a:r>
              <a:rPr lang="en-US" sz="1200">
                <a:latin typeface="Calibri" charset="0"/>
              </a:rPr>
              <a:t>2</a:t>
            </a:r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2(R177G) FS</a:t>
            </a:r>
          </a:p>
          <a:p>
            <a:pPr algn="ctr" eaLnBrk="1" hangingPunct="1"/>
            <a:r>
              <a:rPr lang="el-GR" sz="1200">
                <a:latin typeface="Times New Roman" charset="0"/>
                <a:cs typeface="Times New Roman" charset="0"/>
              </a:rPr>
              <a:t>α</a:t>
            </a:r>
            <a:r>
              <a:rPr lang="en-US" sz="1200">
                <a:latin typeface="Calibri" charset="0"/>
              </a:rPr>
              <a:t>1</a:t>
            </a:r>
            <a:r>
              <a:rPr lang="en-US" sz="1200">
                <a:latin typeface="Calibri" charset="0"/>
                <a:sym typeface="Symbol" charset="0"/>
              </a:rPr>
              <a:t></a:t>
            </a:r>
            <a:r>
              <a:rPr lang="en-US" sz="1200">
                <a:latin typeface="Calibri" charset="0"/>
              </a:rPr>
              <a:t>2</a:t>
            </a:r>
            <a:r>
              <a:rPr lang="en-US" sz="1200">
                <a:solidFill>
                  <a:srgbClr val="0000CC"/>
                </a:solidFill>
                <a:latin typeface="Calibri" charset="0"/>
                <a:sym typeface="Symbol" charset="0"/>
              </a:rPr>
              <a:t></a:t>
            </a:r>
            <a:r>
              <a:rPr lang="en-US" sz="1200">
                <a:solidFill>
                  <a:srgbClr val="0000CC"/>
                </a:solidFill>
                <a:latin typeface="Calibri" charset="0"/>
              </a:rPr>
              <a:t>3(P11S, S15F, G32R)? CAE</a:t>
            </a:r>
          </a:p>
        </p:txBody>
      </p:sp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82863"/>
            <a:ext cx="7461250" cy="311785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148263" y="4860925"/>
            <a:ext cx="431800" cy="249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186" tIns="55091" rIns="110186" bIns="55091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  <a:latin typeface="Calibri" charset="0"/>
              </a:rPr>
              <a:t>  x</a:t>
            </a: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4997450" y="5081588"/>
            <a:ext cx="2933700" cy="603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186" tIns="55091" rIns="110186" bIns="55091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1"/>
                </a:solidFill>
                <a:latin typeface="Calibri" charset="0"/>
              </a:rPr>
              <a:t>xxxxxxxxxxxxxxx</a:t>
            </a:r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5535613" y="4791075"/>
            <a:ext cx="2384425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186" tIns="55091" rIns="110186" bIns="55091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chemeClr val="bg1"/>
                </a:solidFill>
                <a:latin typeface="Calibri" charset="0"/>
              </a:rPr>
              <a:t>Xxxxxxxxxxxxxxx xxxxxxxxxxxxxxxxxxx</a:t>
            </a:r>
          </a:p>
          <a:p>
            <a:pPr eaLnBrk="1" hangingPunct="1"/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0731" name="Text Box 14"/>
          <p:cNvSpPr txBox="1">
            <a:spLocks noChangeArrowheads="1"/>
          </p:cNvSpPr>
          <p:nvPr/>
        </p:nvSpPr>
        <p:spPr bwMode="auto">
          <a:xfrm>
            <a:off x="4814888" y="4970463"/>
            <a:ext cx="317500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16" tIns="85706" rIns="171416" bIns="8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">
                <a:solidFill>
                  <a:schemeClr val="bg1"/>
                </a:solidFill>
                <a:latin typeface="Calibri" charset="0"/>
              </a:rPr>
              <a:t>x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457575" y="992188"/>
            <a:ext cx="2867025" cy="1403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10198" tIns="55099" rIns="110198" bIns="55099">
            <a:spAutoFit/>
          </a:bodyPr>
          <a:lstStyle/>
          <a:p>
            <a:pPr algn="ctr" defTabSz="11001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ea typeface="+mn-ea"/>
              </a:rPr>
              <a:t>Class III (last exon nonsense) Mutations: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ea typeface="+mn-ea"/>
              </a:rPr>
              <a:t>ER retention of truncated subunits, with or without dominant negative effect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Symbol" pitchFamily="18" charset="2"/>
              </a:rPr>
              <a:t>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2(Q390X) GEFS+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sym typeface="Symbol" pitchFamily="18" charset="2"/>
            </a:endParaRP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Symbol" pitchFamily="18" charset="2"/>
              </a:rPr>
              <a:t>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2(W429X) GEFS+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Symbol" pitchFamily="18" charset="2"/>
              </a:rPr>
              <a:t>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2(S443delC) GEFS+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Symbol" pitchFamily="18" charset="2"/>
              </a:rPr>
              <a:t> </a:t>
            </a:r>
          </a:p>
          <a:p>
            <a:pPr algn="ctr" defTabSz="11013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latin typeface="+mn-lt"/>
                <a:ea typeface="+mn-ea"/>
                <a:sym typeface="Symbol" pitchFamily="18" charset="2"/>
              </a:rPr>
              <a:t></a:t>
            </a:r>
            <a:r>
              <a:rPr lang="en-US" sz="12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1(</a:t>
            </a:r>
            <a:r>
              <a:rPr lang="en-US" altLang="zh-CN" sz="12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K353delins18X</a:t>
            </a:r>
            <a:r>
              <a:rPr lang="en-US" sz="12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) </a:t>
            </a:r>
            <a:r>
              <a:rPr lang="en-US" altLang="zh-CN" sz="1200" dirty="0">
                <a:solidFill>
                  <a:srgbClr val="FF0000"/>
                </a:solidFill>
                <a:latin typeface="+mn-lt"/>
                <a:ea typeface="+mn-ea"/>
              </a:rPr>
              <a:t>GTCS</a:t>
            </a:r>
            <a:endParaRPr lang="en-US" sz="12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35853" name="TextBox 14"/>
          <p:cNvSpPr txBox="1">
            <a:spLocks noChangeArrowheads="1"/>
          </p:cNvSpPr>
          <p:nvPr/>
        </p:nvSpPr>
        <p:spPr bwMode="auto">
          <a:xfrm>
            <a:off x="-22225" y="1570038"/>
            <a:ext cx="3527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latin typeface="Calibri" charset="0"/>
              </a:rPr>
              <a:t>Class II (early exon nonsense) Mutations:</a:t>
            </a:r>
          </a:p>
          <a:p>
            <a:pPr algn="ctr" eaLnBrk="1" hangingPunct="1"/>
            <a:r>
              <a:rPr lang="en-US" sz="1200">
                <a:latin typeface="Calibri" charset="0"/>
              </a:rPr>
              <a:t>Impaired translation (NMD) of truncated subunits</a:t>
            </a:r>
          </a:p>
          <a:p>
            <a:pPr algn="ctr" eaLnBrk="1" hangingPunct="1"/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2(Q40X) FS, GEFS+;</a:t>
            </a:r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 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2(IVS6+2T-&gt;G) CAE, FS; </a:t>
            </a:r>
            <a:endParaRPr lang="en-US" altLang="zh-CN" sz="1200">
              <a:solidFill>
                <a:srgbClr val="7F7F7F"/>
              </a:solidFill>
              <a:latin typeface="Calibri" charset="0"/>
              <a:ea typeface="宋体" charset="0"/>
              <a:cs typeface="宋体" charset="0"/>
            </a:endParaRPr>
          </a:p>
          <a:p>
            <a:pPr algn="ctr" eaLnBrk="1" hangingPunct="1"/>
            <a:r>
              <a:rPr lang="en-US" sz="1200">
                <a:solidFill>
                  <a:srgbClr val="7F7F7F"/>
                </a:solidFill>
                <a:latin typeface="Calibri" charset="0"/>
              </a:rPr>
              <a:t> </a:t>
            </a:r>
            <a:r>
              <a:rPr lang="en-US" sz="1200">
                <a:solidFill>
                  <a:srgbClr val="7F7F7F"/>
                </a:solidFill>
                <a:latin typeface="Calibri" charset="0"/>
                <a:sym typeface="Symbol" charset="0"/>
              </a:rPr>
              <a:t></a:t>
            </a:r>
            <a:r>
              <a:rPr lang="en-US" sz="1200">
                <a:solidFill>
                  <a:srgbClr val="7F7F7F"/>
                </a:solidFill>
                <a:latin typeface="Calibri" charset="0"/>
              </a:rPr>
              <a:t>2(R136X) CAE, FS;</a:t>
            </a:r>
            <a:r>
              <a:rPr lang="el-GR" sz="1200">
                <a:solidFill>
                  <a:srgbClr val="7F7F7F"/>
                </a:solidFill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lang="el-GR" sz="120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α</a:t>
            </a:r>
            <a:r>
              <a:rPr lang="en-US" sz="1200">
                <a:solidFill>
                  <a:srgbClr val="FF0000"/>
                </a:solidFill>
                <a:latin typeface="Calibri" charset="0"/>
              </a:rPr>
              <a:t>1(975delC, S326fs328X) CAE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24600" y="5754688"/>
            <a:ext cx="2286000" cy="936625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385888"/>
            <a:ext cx="8534400" cy="24241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0070C0"/>
              </a:solidFill>
            </a:endParaRPr>
          </a:p>
        </p:txBody>
      </p:sp>
      <p:sp>
        <p:nvSpPr>
          <p:cNvPr id="31747" name="Title 3"/>
          <p:cNvSpPr>
            <a:spLocks noGrp="1"/>
          </p:cNvSpPr>
          <p:nvPr>
            <p:ph type="title"/>
          </p:nvPr>
        </p:nvSpPr>
        <p:spPr>
          <a:xfrm>
            <a:off x="0" y="14288"/>
            <a:ext cx="9144000" cy="1143000"/>
          </a:xfrm>
        </p:spPr>
        <p:txBody>
          <a:bodyPr/>
          <a:lstStyle/>
          <a:p>
            <a:pPr eaLnBrk="1" hangingPunct="1"/>
            <a:r>
              <a:rPr lang="en-US" i="1">
                <a:solidFill>
                  <a:srgbClr val="000000"/>
                </a:solidFill>
                <a:latin typeface="Calibri" charset="0"/>
              </a:rPr>
              <a:t>GABR IGE</a:t>
            </a:r>
            <a:r>
              <a:rPr lang="en-US">
                <a:solidFill>
                  <a:srgbClr val="000000"/>
                </a:solidFill>
                <a:latin typeface="Calibri" charset="0"/>
              </a:rPr>
              <a:t> missense epilepsy mutations</a:t>
            </a:r>
            <a:endParaRPr lang="en-US">
              <a:latin typeface="Calibri" charset="0"/>
            </a:endParaRPr>
          </a:p>
        </p:txBody>
      </p:sp>
      <p:pic>
        <p:nvPicPr>
          <p:cNvPr id="3174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3" r="38673"/>
          <a:stretch>
            <a:fillRect/>
          </a:stretch>
        </p:blipFill>
        <p:spPr bwMode="auto">
          <a:xfrm>
            <a:off x="912813" y="3810000"/>
            <a:ext cx="89376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 r="25433"/>
          <a:stretch>
            <a:fillRect/>
          </a:stretch>
        </p:blipFill>
        <p:spPr bwMode="auto">
          <a:xfrm>
            <a:off x="685800" y="1579563"/>
            <a:ext cx="1601788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10"/>
          <p:cNvSpPr txBox="1">
            <a:spLocks noChangeArrowheads="1"/>
          </p:cNvSpPr>
          <p:nvPr/>
        </p:nvSpPr>
        <p:spPr bwMode="auto">
          <a:xfrm>
            <a:off x="1690688" y="4645025"/>
            <a:ext cx="12461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FF0000"/>
                </a:solidFill>
                <a:latin typeface="Calibri" charset="0"/>
              </a:rPr>
              <a:t>A322D </a:t>
            </a:r>
          </a:p>
          <a:p>
            <a:pPr eaLnBrk="1" hangingPunct="1"/>
            <a:r>
              <a:rPr lang="en-US" sz="1000">
                <a:solidFill>
                  <a:srgbClr val="FF0000"/>
                </a:solidFill>
                <a:latin typeface="Calibri" charset="0"/>
              </a:rPr>
              <a:t>AD JME</a:t>
            </a:r>
          </a:p>
          <a:p>
            <a:pPr eaLnBrk="1" hangingPunct="1"/>
            <a:r>
              <a:rPr lang="en-US" sz="1000">
                <a:solidFill>
                  <a:srgbClr val="FF0000"/>
                </a:solidFill>
                <a:latin typeface="Calibri" charset="0"/>
              </a:rPr>
              <a:t>Cossette et al., 2002</a:t>
            </a:r>
          </a:p>
        </p:txBody>
      </p:sp>
      <p:pic>
        <p:nvPicPr>
          <p:cNvPr id="31751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3" r="23286"/>
          <a:stretch>
            <a:fillRect/>
          </a:stretch>
        </p:blipFill>
        <p:spPr bwMode="auto">
          <a:xfrm>
            <a:off x="3087688" y="1509713"/>
            <a:ext cx="1865312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1" t="5867" r="61819" b="84370"/>
          <a:stretch>
            <a:fillRect/>
          </a:stretch>
        </p:blipFill>
        <p:spPr bwMode="auto">
          <a:xfrm>
            <a:off x="2867025" y="1792288"/>
            <a:ext cx="19208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14"/>
          <p:cNvSpPr/>
          <p:nvPr/>
        </p:nvSpPr>
        <p:spPr>
          <a:xfrm>
            <a:off x="2884488" y="1679575"/>
            <a:ext cx="209550" cy="182563"/>
          </a:xfrm>
          <a:custGeom>
            <a:avLst/>
            <a:gdLst>
              <a:gd name="connsiteX0" fmla="*/ 19484 w 209679"/>
              <a:gd name="connsiteY0" fmla="*/ 0 h 182880"/>
              <a:gd name="connsiteX1" fmla="*/ 12169 w 209679"/>
              <a:gd name="connsiteY1" fmla="*/ 36576 h 182880"/>
              <a:gd name="connsiteX2" fmla="*/ 12169 w 209679"/>
              <a:gd name="connsiteY2" fmla="*/ 124359 h 182880"/>
              <a:gd name="connsiteX3" fmla="*/ 34114 w 209679"/>
              <a:gd name="connsiteY3" fmla="*/ 138989 h 182880"/>
              <a:gd name="connsiteX4" fmla="*/ 85321 w 209679"/>
              <a:gd name="connsiteY4" fmla="*/ 153619 h 182880"/>
              <a:gd name="connsiteX5" fmla="*/ 107266 w 209679"/>
              <a:gd name="connsiteY5" fmla="*/ 160935 h 182880"/>
              <a:gd name="connsiteX6" fmla="*/ 136527 w 209679"/>
              <a:gd name="connsiteY6" fmla="*/ 153619 h 182880"/>
              <a:gd name="connsiteX7" fmla="*/ 165788 w 209679"/>
              <a:gd name="connsiteY7" fmla="*/ 117043 h 182880"/>
              <a:gd name="connsiteX8" fmla="*/ 180418 w 209679"/>
              <a:gd name="connsiteY8" fmla="*/ 73152 h 182880"/>
              <a:gd name="connsiteX9" fmla="*/ 92636 w 209679"/>
              <a:gd name="connsiteY9" fmla="*/ 73152 h 182880"/>
              <a:gd name="connsiteX10" fmla="*/ 85321 w 209679"/>
              <a:gd name="connsiteY10" fmla="*/ 95098 h 182880"/>
              <a:gd name="connsiteX11" fmla="*/ 107266 w 209679"/>
              <a:gd name="connsiteY11" fmla="*/ 168250 h 182880"/>
              <a:gd name="connsiteX12" fmla="*/ 151158 w 209679"/>
              <a:gd name="connsiteY12" fmla="*/ 182880 h 182880"/>
              <a:gd name="connsiteX13" fmla="*/ 209679 w 209679"/>
              <a:gd name="connsiteY13" fmla="*/ 175565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679" h="182880">
                <a:moveTo>
                  <a:pt x="19484" y="0"/>
                </a:moveTo>
                <a:cubicBezTo>
                  <a:pt x="17046" y="12192"/>
                  <a:pt x="15184" y="24514"/>
                  <a:pt x="12169" y="36576"/>
                </a:cubicBezTo>
                <a:cubicBezTo>
                  <a:pt x="2630" y="74731"/>
                  <a:pt x="-9624" y="64426"/>
                  <a:pt x="12169" y="124359"/>
                </a:cubicBezTo>
                <a:cubicBezTo>
                  <a:pt x="15173" y="132621"/>
                  <a:pt x="26251" y="135057"/>
                  <a:pt x="34114" y="138989"/>
                </a:cubicBezTo>
                <a:cubicBezTo>
                  <a:pt x="45807" y="144835"/>
                  <a:pt x="74383" y="150494"/>
                  <a:pt x="85321" y="153619"/>
                </a:cubicBezTo>
                <a:cubicBezTo>
                  <a:pt x="92735" y="155737"/>
                  <a:pt x="99951" y="158496"/>
                  <a:pt x="107266" y="160935"/>
                </a:cubicBezTo>
                <a:cubicBezTo>
                  <a:pt x="117020" y="158496"/>
                  <a:pt x="127535" y="158115"/>
                  <a:pt x="136527" y="153619"/>
                </a:cubicBezTo>
                <a:cubicBezTo>
                  <a:pt x="145215" y="149275"/>
                  <a:pt x="162833" y="123691"/>
                  <a:pt x="165788" y="117043"/>
                </a:cubicBezTo>
                <a:cubicBezTo>
                  <a:pt x="172051" y="102950"/>
                  <a:pt x="180418" y="73152"/>
                  <a:pt x="180418" y="73152"/>
                </a:cubicBezTo>
                <a:cubicBezTo>
                  <a:pt x="147637" y="62225"/>
                  <a:pt x="137181" y="55334"/>
                  <a:pt x="92636" y="73152"/>
                </a:cubicBezTo>
                <a:cubicBezTo>
                  <a:pt x="85477" y="76016"/>
                  <a:pt x="87759" y="87783"/>
                  <a:pt x="85321" y="95098"/>
                </a:cubicBezTo>
                <a:cubicBezTo>
                  <a:pt x="88069" y="117085"/>
                  <a:pt x="80638" y="154936"/>
                  <a:pt x="107266" y="168250"/>
                </a:cubicBezTo>
                <a:cubicBezTo>
                  <a:pt x="121060" y="175147"/>
                  <a:pt x="151158" y="182880"/>
                  <a:pt x="151158" y="182880"/>
                </a:cubicBezTo>
                <a:lnTo>
                  <a:pt x="209679" y="175565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/>
          </a:p>
        </p:txBody>
      </p:sp>
      <p:sp>
        <p:nvSpPr>
          <p:cNvPr id="31754" name="TextBox 15"/>
          <p:cNvSpPr txBox="1">
            <a:spLocks noChangeArrowheads="1"/>
          </p:cNvSpPr>
          <p:nvPr/>
        </p:nvSpPr>
        <p:spPr bwMode="auto">
          <a:xfrm>
            <a:off x="2638425" y="1371600"/>
            <a:ext cx="441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CC"/>
                </a:solidFill>
                <a:latin typeface="Calibri" charset="0"/>
              </a:rPr>
              <a:t>P11S</a:t>
            </a:r>
          </a:p>
        </p:txBody>
      </p:sp>
      <p:sp>
        <p:nvSpPr>
          <p:cNvPr id="31755" name="TextBox 16"/>
          <p:cNvSpPr txBox="1">
            <a:spLocks noChangeArrowheads="1"/>
          </p:cNvSpPr>
          <p:nvPr/>
        </p:nvSpPr>
        <p:spPr bwMode="auto">
          <a:xfrm>
            <a:off x="2486025" y="1816100"/>
            <a:ext cx="4349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CC"/>
                </a:solidFill>
                <a:latin typeface="Calibri" charset="0"/>
              </a:rPr>
              <a:t>S15F</a:t>
            </a:r>
          </a:p>
        </p:txBody>
      </p:sp>
      <p:sp>
        <p:nvSpPr>
          <p:cNvPr id="31756" name="TextBox 17"/>
          <p:cNvSpPr txBox="1">
            <a:spLocks noChangeArrowheads="1"/>
          </p:cNvSpPr>
          <p:nvPr/>
        </p:nvSpPr>
        <p:spPr bwMode="auto">
          <a:xfrm>
            <a:off x="2644775" y="1935163"/>
            <a:ext cx="11652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928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928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928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928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928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92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92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92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92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rgbClr val="0000CC"/>
                </a:solidFill>
                <a:latin typeface="Calibri" charset="0"/>
              </a:rPr>
              <a:t>             G32R</a:t>
            </a:r>
          </a:p>
          <a:p>
            <a:r>
              <a:rPr lang="en-US" sz="1000">
                <a:solidFill>
                  <a:srgbClr val="0000CC"/>
                </a:solidFill>
                <a:latin typeface="Calibri" charset="0"/>
              </a:rPr>
              <a:t>CAE</a:t>
            </a:r>
            <a:endParaRPr lang="en-US" sz="1000">
              <a:solidFill>
                <a:srgbClr val="0000CC"/>
              </a:solidFill>
              <a:latin typeface="Calibri" charset="0"/>
              <a:ea typeface="宋体" charset="0"/>
              <a:cs typeface="宋体" charset="0"/>
            </a:endParaRPr>
          </a:p>
          <a:p>
            <a:r>
              <a:rPr lang="en-US" sz="1000">
                <a:solidFill>
                  <a:srgbClr val="0000CC"/>
                </a:solidFill>
                <a:latin typeface="Calibri" charset="0"/>
                <a:ea typeface="宋体" charset="0"/>
                <a:cs typeface="宋体" charset="0"/>
              </a:rPr>
              <a:t>Tanaka et al., 2008</a:t>
            </a:r>
          </a:p>
        </p:txBody>
      </p:sp>
      <p:pic>
        <p:nvPicPr>
          <p:cNvPr id="31757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9" t="7451" r="68942" b="81203"/>
          <a:stretch>
            <a:fillRect/>
          </a:stretch>
        </p:blipFill>
        <p:spPr bwMode="auto">
          <a:xfrm>
            <a:off x="2727325" y="1598613"/>
            <a:ext cx="2508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0" r="25229"/>
          <a:stretch>
            <a:fillRect/>
          </a:stretch>
        </p:blipFill>
        <p:spPr bwMode="auto">
          <a:xfrm>
            <a:off x="5126038" y="1546225"/>
            <a:ext cx="17192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1" name="TextBox 20"/>
          <p:cNvSpPr txBox="1">
            <a:spLocks noChangeArrowheads="1"/>
          </p:cNvSpPr>
          <p:nvPr/>
        </p:nvSpPr>
        <p:spPr bwMode="auto">
          <a:xfrm>
            <a:off x="5867400" y="1344613"/>
            <a:ext cx="979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00138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N79S GTCS</a:t>
            </a:r>
          </a:p>
          <a:p>
            <a:pPr defTabSz="1100138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Sh i et al., 2010</a:t>
            </a:r>
          </a:p>
        </p:txBody>
      </p:sp>
      <p:sp>
        <p:nvSpPr>
          <p:cNvPr id="34832" name="TextBox 23"/>
          <p:cNvSpPr txBox="1">
            <a:spLocks noChangeArrowheads="1"/>
          </p:cNvSpPr>
          <p:nvPr/>
        </p:nvSpPr>
        <p:spPr bwMode="auto">
          <a:xfrm>
            <a:off x="5006975" y="2038350"/>
            <a:ext cx="822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100138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R177G </a:t>
            </a:r>
          </a:p>
          <a:p>
            <a:pPr defTabSz="1100138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AD FS</a:t>
            </a:r>
          </a:p>
          <a:p>
            <a:pPr defTabSz="1100138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Audenaert et al., 2006</a:t>
            </a:r>
          </a:p>
        </p:txBody>
      </p:sp>
      <p:pic>
        <p:nvPicPr>
          <p:cNvPr id="31761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0" r="35304"/>
          <a:stretch>
            <a:fillRect/>
          </a:stretch>
        </p:blipFill>
        <p:spPr bwMode="auto">
          <a:xfrm>
            <a:off x="5462588" y="3908425"/>
            <a:ext cx="104616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4" name="TextBox 25"/>
          <p:cNvSpPr txBox="1">
            <a:spLocks noChangeArrowheads="1"/>
          </p:cNvSpPr>
          <p:nvPr/>
        </p:nvSpPr>
        <p:spPr bwMode="auto">
          <a:xfrm>
            <a:off x="6472238" y="4213225"/>
            <a:ext cx="11382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00138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K328M </a:t>
            </a:r>
          </a:p>
          <a:p>
            <a:pPr defTabSz="1100138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AD GEFS+</a:t>
            </a:r>
          </a:p>
          <a:p>
            <a:pPr defTabSz="1100138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Baulac et al., 2001</a:t>
            </a:r>
          </a:p>
        </p:txBody>
      </p:sp>
      <p:pic>
        <p:nvPicPr>
          <p:cNvPr id="31763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5" r="24225"/>
          <a:stretch>
            <a:fillRect/>
          </a:stretch>
        </p:blipFill>
        <p:spPr bwMode="auto">
          <a:xfrm>
            <a:off x="7499350" y="1628775"/>
            <a:ext cx="15684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381703"/>
            <a:ext cx="457200" cy="24239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N-terminus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2400" y="3810000"/>
            <a:ext cx="457200" cy="19085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TMD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9600" y="3810000"/>
            <a:ext cx="8534400" cy="19081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/>
          </a:p>
        </p:txBody>
      </p:sp>
      <p:sp>
        <p:nvSpPr>
          <p:cNvPr id="38" name="Rectangle 37"/>
          <p:cNvSpPr/>
          <p:nvPr/>
        </p:nvSpPr>
        <p:spPr>
          <a:xfrm>
            <a:off x="152400" y="5715000"/>
            <a:ext cx="457200" cy="910801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ITD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09600" y="5715000"/>
            <a:ext cx="8534400" cy="911225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69" name="TextBox 40"/>
          <p:cNvSpPr txBox="1">
            <a:spLocks noChangeArrowheads="1"/>
          </p:cNvSpPr>
          <p:nvPr/>
        </p:nvSpPr>
        <p:spPr bwMode="auto">
          <a:xfrm>
            <a:off x="5997575" y="6550025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Hernandez and Macdonald, unpublished</a:t>
            </a:r>
          </a:p>
        </p:txBody>
      </p:sp>
      <p:sp>
        <p:nvSpPr>
          <p:cNvPr id="31770" name="TextBox 9"/>
          <p:cNvSpPr txBox="1">
            <a:spLocks noChangeArrowheads="1"/>
          </p:cNvSpPr>
          <p:nvPr/>
        </p:nvSpPr>
        <p:spPr bwMode="auto">
          <a:xfrm>
            <a:off x="1670050" y="2954338"/>
            <a:ext cx="20637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rgbClr val="FF0000"/>
                </a:solidFill>
                <a:latin typeface="Calibri" charset="0"/>
              </a:rPr>
              <a:t>D219N </a:t>
            </a:r>
          </a:p>
          <a:p>
            <a:r>
              <a:rPr lang="en-US" sz="1000">
                <a:solidFill>
                  <a:srgbClr val="FF0000"/>
                </a:solidFill>
                <a:latin typeface="Calibri" charset="0"/>
                <a:ea typeface="宋体" charset="0"/>
                <a:cs typeface="Times New Roman" charset="0"/>
              </a:rPr>
              <a:t>FS +/- GTCS</a:t>
            </a:r>
          </a:p>
          <a:p>
            <a:r>
              <a:rPr lang="en-US" sz="1000">
                <a:solidFill>
                  <a:srgbClr val="FF0000"/>
                </a:solidFill>
                <a:latin typeface="Calibri" charset="0"/>
                <a:ea typeface="宋体" charset="0"/>
                <a:cs typeface="Times New Roman" charset="0"/>
              </a:rPr>
              <a:t>Lachance-Touchette et al., 2011 </a:t>
            </a:r>
          </a:p>
        </p:txBody>
      </p:sp>
      <p:sp>
        <p:nvSpPr>
          <p:cNvPr id="34843" name="TextBox 22"/>
          <p:cNvSpPr txBox="1">
            <a:spLocks noChangeArrowheads="1"/>
          </p:cNvSpPr>
          <p:nvPr/>
        </p:nvSpPr>
        <p:spPr bwMode="auto">
          <a:xfrm>
            <a:off x="6326188" y="1609725"/>
            <a:ext cx="1236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00138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R82Q AD CAE/FS</a:t>
            </a:r>
          </a:p>
          <a:p>
            <a:pPr defTabSz="1100138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Wallace et al., 2001 </a:t>
            </a:r>
          </a:p>
        </p:txBody>
      </p:sp>
      <p:sp>
        <p:nvSpPr>
          <p:cNvPr id="31772" name="TextBox 39"/>
          <p:cNvSpPr txBox="1">
            <a:spLocks noChangeArrowheads="1"/>
          </p:cNvSpPr>
          <p:nvPr/>
        </p:nvSpPr>
        <p:spPr bwMode="auto">
          <a:xfrm>
            <a:off x="6848475" y="2876550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001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0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rgbClr val="009900"/>
                </a:solidFill>
                <a:latin typeface="Calibri" charset="0"/>
              </a:rPr>
              <a:t>E177A</a:t>
            </a:r>
          </a:p>
          <a:p>
            <a:r>
              <a:rPr lang="en-US" sz="1000">
                <a:solidFill>
                  <a:srgbClr val="009900"/>
                </a:solidFill>
                <a:latin typeface="Calibri" charset="0"/>
              </a:rPr>
              <a:t>R220H, R220C </a:t>
            </a:r>
          </a:p>
          <a:p>
            <a:r>
              <a:rPr lang="en-US" sz="1000">
                <a:solidFill>
                  <a:srgbClr val="009900"/>
                </a:solidFill>
                <a:latin typeface="Calibri" charset="0"/>
              </a:rPr>
              <a:t>AD GEFS+</a:t>
            </a:r>
          </a:p>
          <a:p>
            <a:r>
              <a:rPr lang="en-US" sz="1000">
                <a:solidFill>
                  <a:srgbClr val="009900"/>
                </a:solidFill>
                <a:latin typeface="Calibri" charset="0"/>
              </a:rPr>
              <a:t>Dibbens et al., 2004</a:t>
            </a:r>
          </a:p>
        </p:txBody>
      </p:sp>
      <p:sp>
        <p:nvSpPr>
          <p:cNvPr id="31773" name="Rectangle 41"/>
          <p:cNvSpPr>
            <a:spLocks noChangeArrowheads="1"/>
          </p:cNvSpPr>
          <p:nvPr/>
        </p:nvSpPr>
        <p:spPr bwMode="auto">
          <a:xfrm>
            <a:off x="706438" y="990600"/>
            <a:ext cx="120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>
                <a:solidFill>
                  <a:srgbClr val="FF0000"/>
                </a:solidFill>
                <a:latin typeface="Calibri" charset="0"/>
                <a:cs typeface="Times New Roman" charset="0"/>
              </a:rPr>
              <a:t>α</a:t>
            </a:r>
            <a:r>
              <a:rPr lang="en-US">
                <a:solidFill>
                  <a:srgbClr val="FF0000"/>
                </a:solidFill>
                <a:latin typeface="Calibri" charset="0"/>
                <a:cs typeface="Times New Roman" charset="0"/>
              </a:rPr>
              <a:t>1 Subunit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1774" name="Rectangle 42"/>
          <p:cNvSpPr>
            <a:spLocks noChangeArrowheads="1"/>
          </p:cNvSpPr>
          <p:nvPr/>
        </p:nvSpPr>
        <p:spPr bwMode="auto">
          <a:xfrm>
            <a:off x="3141663" y="990600"/>
            <a:ext cx="120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CC"/>
                </a:solidFill>
                <a:latin typeface="Calibri" charset="0"/>
                <a:sym typeface="Symbol" charset="0"/>
              </a:rPr>
              <a:t></a:t>
            </a:r>
            <a:r>
              <a:rPr lang="en-US">
                <a:solidFill>
                  <a:srgbClr val="0000CC"/>
                </a:solidFill>
                <a:latin typeface="Calibri" charset="0"/>
              </a:rPr>
              <a:t>3</a:t>
            </a:r>
            <a:r>
              <a:rPr lang="en-US">
                <a:solidFill>
                  <a:srgbClr val="0000CC"/>
                </a:solidFill>
                <a:latin typeface="Calibri" charset="0"/>
                <a:cs typeface="Times New Roman" charset="0"/>
              </a:rPr>
              <a:t> Subunit</a:t>
            </a:r>
            <a:endParaRPr lang="en-US">
              <a:solidFill>
                <a:srgbClr val="0000CC"/>
              </a:solidFill>
              <a:latin typeface="Calibri" charset="0"/>
            </a:endParaRPr>
          </a:p>
        </p:txBody>
      </p:sp>
      <p:sp>
        <p:nvSpPr>
          <p:cNvPr id="34848" name="Rectangle 43"/>
          <p:cNvSpPr>
            <a:spLocks noChangeArrowheads="1"/>
          </p:cNvSpPr>
          <p:nvPr/>
        </p:nvSpPr>
        <p:spPr bwMode="auto">
          <a:xfrm>
            <a:off x="5257800" y="1012825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sym typeface="Symbol" pitchFamily="18" charset="2"/>
              </a:rPr>
              <a:t>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 Subunit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n-ea"/>
            </a:endParaRPr>
          </a:p>
        </p:txBody>
      </p:sp>
      <p:sp>
        <p:nvSpPr>
          <p:cNvPr id="31776" name="Rectangle 44"/>
          <p:cNvSpPr>
            <a:spLocks noChangeArrowheads="1"/>
          </p:cNvSpPr>
          <p:nvPr/>
        </p:nvSpPr>
        <p:spPr bwMode="auto">
          <a:xfrm>
            <a:off x="7453313" y="990600"/>
            <a:ext cx="108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>
                <a:solidFill>
                  <a:srgbClr val="009900"/>
                </a:solidFill>
                <a:latin typeface="Calibri" charset="0"/>
              </a:rPr>
              <a:t>δ</a:t>
            </a:r>
            <a:r>
              <a:rPr lang="en-US">
                <a:solidFill>
                  <a:srgbClr val="009900"/>
                </a:solidFill>
                <a:latin typeface="Calibri" charset="0"/>
              </a:rPr>
              <a:t> Subunit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48400" y="2743200"/>
            <a:ext cx="2286000" cy="2078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Box 21"/>
          <p:cNvSpPr txBox="1">
            <a:spLocks noChangeArrowheads="1"/>
          </p:cNvSpPr>
          <p:nvPr/>
        </p:nvSpPr>
        <p:spPr bwMode="auto">
          <a:xfrm>
            <a:off x="6381750" y="1878013"/>
            <a:ext cx="12795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</a:rPr>
              <a:t>P83S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  <a:t>FS, CAE </a:t>
            </a:r>
          </a:p>
          <a:p>
            <a:pPr defTabSz="1028700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  <a:t>Lachance-Touchette et al., 2011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73038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72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Seizures: the clinical manifestations (symptoms and signs) of excessive and/or hypersynchronous, usually self-limited, abnormal activity of neurons.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Epilepsy: </a:t>
            </a:r>
            <a:r>
              <a:rPr lang="en-US">
                <a:latin typeface="Calibri" charset="0"/>
              </a:rPr>
              <a:t>a chronic disorder characterized by recurrent unprovoked seizures.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8" y="395288"/>
            <a:ext cx="8664575" cy="1144587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Mutation-specific therapies for IGEs associated with GABA</a:t>
            </a:r>
            <a:r>
              <a:rPr lang="en-US" baseline="-25000">
                <a:latin typeface="Calibri" charset="0"/>
              </a:rPr>
              <a:t>A</a:t>
            </a:r>
            <a:r>
              <a:rPr lang="en-US">
                <a:latin typeface="Calibri" charset="0"/>
              </a:rPr>
              <a:t> receptor mutations.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12738" y="1606550"/>
            <a:ext cx="8526462" cy="5016500"/>
          </a:xfrm>
        </p:spPr>
        <p:txBody>
          <a:bodyPr>
            <a:normAutofit/>
          </a:bodyPr>
          <a:lstStyle/>
          <a:p>
            <a:pPr marL="365125" indent="-365125" eaLnBrk="1" hangingPunct="1"/>
            <a:r>
              <a:rPr lang="en-US" sz="2400">
                <a:solidFill>
                  <a:srgbClr val="7030A0"/>
                </a:solidFill>
                <a:latin typeface="Calibri" charset="0"/>
              </a:rPr>
              <a:t>Class I therapy </a:t>
            </a:r>
            <a:r>
              <a:rPr lang="en-US" sz="1800">
                <a:solidFill>
                  <a:srgbClr val="7030A0"/>
                </a:solidFill>
                <a:latin typeface="Calibri" charset="0"/>
              </a:rPr>
              <a:t>(Reduced subunit due to impaired transcription)</a:t>
            </a:r>
          </a:p>
          <a:p>
            <a:pPr marL="793750" lvl="1" indent="-365125" eaLnBrk="1" hangingPunct="1"/>
            <a:r>
              <a:rPr lang="en-US" sz="2000">
                <a:solidFill>
                  <a:srgbClr val="7030A0"/>
                </a:solidFill>
                <a:latin typeface="Calibri" charset="0"/>
              </a:rPr>
              <a:t>Use specific transcriptional activators to increase gene transcription. </a:t>
            </a:r>
          </a:p>
          <a:p>
            <a:pPr marL="365125" indent="-365125" eaLnBrk="1" hangingPunct="1"/>
            <a:r>
              <a:rPr lang="en-US" sz="2400">
                <a:latin typeface="Calibri" charset="0"/>
              </a:rPr>
              <a:t>Class II therapy </a:t>
            </a:r>
            <a:r>
              <a:rPr lang="en-US" sz="1800">
                <a:latin typeface="Calibri" charset="0"/>
              </a:rPr>
              <a:t>(Reduced</a:t>
            </a:r>
            <a:r>
              <a:rPr lang="en-US" sz="1800">
                <a:solidFill>
                  <a:srgbClr val="254061"/>
                </a:solidFill>
                <a:latin typeface="Calibri" charset="0"/>
              </a:rPr>
              <a:t> </a:t>
            </a:r>
            <a:r>
              <a:rPr lang="en-US" sz="1800">
                <a:latin typeface="Calibri" charset="0"/>
              </a:rPr>
              <a:t>subunit due to impaired translation (NMD))</a:t>
            </a:r>
          </a:p>
          <a:p>
            <a:pPr marL="793750" lvl="1" indent="-365125" eaLnBrk="1" hangingPunct="1"/>
            <a:r>
              <a:rPr lang="en-US" sz="2000">
                <a:latin typeface="Calibri" charset="0"/>
              </a:rPr>
              <a:t>Use aminoglycoside antibiotics, or related drugs, to suppress PTCs by enabling amino acid incorporation (read-through), thus permitting translation to continue until the normal termination of the transcript.</a:t>
            </a:r>
          </a:p>
          <a:p>
            <a:pPr marL="365125" indent="-365125" eaLnBrk="1" hangingPunct="1"/>
            <a:r>
              <a:rPr lang="en-US" sz="2400">
                <a:latin typeface="Calibri" charset="0"/>
              </a:rPr>
              <a:t>Class III therapy </a:t>
            </a:r>
            <a:r>
              <a:rPr lang="en-US" sz="1800">
                <a:latin typeface="Calibri" charset="0"/>
              </a:rPr>
              <a:t>(Subunit misfolded and degraded by ERAD)</a:t>
            </a:r>
          </a:p>
          <a:p>
            <a:pPr marL="793750" lvl="1" indent="-365125" eaLnBrk="1" hangingPunct="1"/>
            <a:r>
              <a:rPr lang="en-US" sz="2000">
                <a:latin typeface="Calibri" charset="0"/>
              </a:rPr>
              <a:t>Up regulate wild type or replace mutant subunits – </a:t>
            </a:r>
            <a:r>
              <a:rPr lang="ja-JP" altLang="en-US" sz="2000">
                <a:latin typeface="Calibri" charset="0"/>
              </a:rPr>
              <a:t>“</a:t>
            </a:r>
            <a:r>
              <a:rPr lang="en-US" sz="2000">
                <a:latin typeface="Calibri" charset="0"/>
              </a:rPr>
              <a:t>gene therapy</a:t>
            </a:r>
            <a:r>
              <a:rPr lang="ja-JP" altLang="en-US" sz="2000">
                <a:latin typeface="Calibri" charset="0"/>
              </a:rPr>
              <a:t>”</a:t>
            </a:r>
            <a:r>
              <a:rPr lang="en-US" sz="2000">
                <a:latin typeface="Calibri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4813" y="1676400"/>
            <a:ext cx="8366125" cy="7620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lIns="171450" tIns="85725" rIns="171450" bIns="857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8" y="395288"/>
            <a:ext cx="8664575" cy="1144587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Mutation-specific therapies for IGEs associated with GABA</a:t>
            </a:r>
            <a:r>
              <a:rPr lang="en-US" baseline="-25000">
                <a:latin typeface="Calibri" charset="0"/>
              </a:rPr>
              <a:t>A</a:t>
            </a:r>
            <a:r>
              <a:rPr lang="en-US">
                <a:latin typeface="Calibri" charset="0"/>
              </a:rPr>
              <a:t> receptor mutations.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12738" y="1606550"/>
            <a:ext cx="8526462" cy="5016500"/>
          </a:xfrm>
        </p:spPr>
        <p:txBody>
          <a:bodyPr>
            <a:normAutofit/>
          </a:bodyPr>
          <a:lstStyle/>
          <a:p>
            <a:pPr marL="365125" indent="-365125" eaLnBrk="1" hangingPunct="1"/>
            <a:r>
              <a:rPr lang="en-US" sz="2400">
                <a:latin typeface="Calibri" charset="0"/>
              </a:rPr>
              <a:t>Class I therapy </a:t>
            </a:r>
            <a:r>
              <a:rPr lang="en-US" sz="1800">
                <a:latin typeface="Calibri" charset="0"/>
              </a:rPr>
              <a:t>(Reduced</a:t>
            </a:r>
            <a:r>
              <a:rPr lang="en-US" sz="1800">
                <a:solidFill>
                  <a:srgbClr val="254061"/>
                </a:solidFill>
                <a:latin typeface="Calibri" charset="0"/>
              </a:rPr>
              <a:t> </a:t>
            </a:r>
            <a:r>
              <a:rPr lang="en-US" sz="1800">
                <a:latin typeface="Calibri" charset="0"/>
              </a:rPr>
              <a:t>subunit due to impaired transcription)</a:t>
            </a:r>
          </a:p>
          <a:p>
            <a:pPr marL="793750" lvl="1" indent="-365125" eaLnBrk="1" hangingPunct="1"/>
            <a:r>
              <a:rPr lang="en-US" sz="2000">
                <a:latin typeface="Calibri" charset="0"/>
              </a:rPr>
              <a:t>Use specific transcriptional activators to increase gene transcription. </a:t>
            </a:r>
          </a:p>
          <a:p>
            <a:pPr marL="365125" indent="-365125" eaLnBrk="1" hangingPunct="1"/>
            <a:r>
              <a:rPr lang="en-US" sz="2400">
                <a:solidFill>
                  <a:srgbClr val="E46C0A"/>
                </a:solidFill>
                <a:latin typeface="Calibri" charset="0"/>
              </a:rPr>
              <a:t>Class II therapy </a:t>
            </a:r>
            <a:r>
              <a:rPr lang="en-US" sz="1800">
                <a:solidFill>
                  <a:srgbClr val="E46C0A"/>
                </a:solidFill>
                <a:latin typeface="Calibri" charset="0"/>
              </a:rPr>
              <a:t>(Reduced subunit due to impaired translation (NMD))</a:t>
            </a:r>
          </a:p>
          <a:p>
            <a:pPr marL="793750" lvl="1" indent="-365125" eaLnBrk="1" hangingPunct="1"/>
            <a:r>
              <a:rPr lang="en-US" sz="2000">
                <a:solidFill>
                  <a:srgbClr val="E46C0A"/>
                </a:solidFill>
                <a:latin typeface="Calibri" charset="0"/>
              </a:rPr>
              <a:t>Use aminoglycoside antibiotics, or related drugs, to suppress PTCs by enabling amino acid incorporation (read-through), thus permitting translation to continue until the normal termination of the transcript.</a:t>
            </a:r>
          </a:p>
          <a:p>
            <a:pPr marL="365125" indent="-365125" eaLnBrk="1" hangingPunct="1"/>
            <a:r>
              <a:rPr lang="en-US" sz="2400">
                <a:latin typeface="Calibri" charset="0"/>
              </a:rPr>
              <a:t>Class III therapy </a:t>
            </a:r>
            <a:r>
              <a:rPr lang="en-US" sz="1800">
                <a:latin typeface="Calibri" charset="0"/>
              </a:rPr>
              <a:t>(Subunit misfolded and degraded by ERAD)</a:t>
            </a:r>
          </a:p>
          <a:p>
            <a:pPr marL="793750" lvl="1" indent="-365125" eaLnBrk="1" hangingPunct="1"/>
            <a:r>
              <a:rPr lang="en-US" sz="2000">
                <a:latin typeface="Calibri" charset="0"/>
              </a:rPr>
              <a:t>Up regulate wild type or replace mutant subunits – </a:t>
            </a:r>
            <a:r>
              <a:rPr lang="ja-JP" altLang="en-US" sz="2000">
                <a:latin typeface="Calibri" charset="0"/>
              </a:rPr>
              <a:t>“</a:t>
            </a:r>
            <a:r>
              <a:rPr lang="en-US" sz="2000">
                <a:latin typeface="Calibri" charset="0"/>
              </a:rPr>
              <a:t>gene therapy</a:t>
            </a:r>
            <a:r>
              <a:rPr lang="ja-JP" altLang="en-US" sz="2000">
                <a:latin typeface="Calibri" charset="0"/>
              </a:rPr>
              <a:t>”</a:t>
            </a:r>
            <a:r>
              <a:rPr lang="en-US" sz="2000">
                <a:latin typeface="Calibri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3225" y="2438400"/>
            <a:ext cx="8366125" cy="14478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lIns="171450" tIns="85725" rIns="171450" bIns="857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8" y="395288"/>
            <a:ext cx="8664575" cy="1144587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Mutation-specific therapies for IGEs associated with GABA</a:t>
            </a:r>
            <a:r>
              <a:rPr lang="en-US" baseline="-25000">
                <a:latin typeface="Calibri" charset="0"/>
              </a:rPr>
              <a:t>A</a:t>
            </a:r>
            <a:r>
              <a:rPr lang="en-US">
                <a:latin typeface="Calibri" charset="0"/>
              </a:rPr>
              <a:t> receptor mutations.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12738" y="1606550"/>
            <a:ext cx="8526462" cy="5016500"/>
          </a:xfrm>
        </p:spPr>
        <p:txBody>
          <a:bodyPr>
            <a:normAutofit/>
          </a:bodyPr>
          <a:lstStyle/>
          <a:p>
            <a:pPr marL="365125" indent="-365125" eaLnBrk="1" hangingPunct="1"/>
            <a:r>
              <a:rPr lang="en-US" sz="2400">
                <a:latin typeface="Calibri" charset="0"/>
              </a:rPr>
              <a:t>Class I therapy </a:t>
            </a:r>
            <a:r>
              <a:rPr lang="en-US" sz="1800">
                <a:latin typeface="Calibri" charset="0"/>
              </a:rPr>
              <a:t>(Reduced</a:t>
            </a:r>
            <a:r>
              <a:rPr lang="en-US" sz="1800">
                <a:solidFill>
                  <a:srgbClr val="254061"/>
                </a:solidFill>
                <a:latin typeface="Calibri" charset="0"/>
              </a:rPr>
              <a:t> </a:t>
            </a:r>
            <a:r>
              <a:rPr lang="en-US" sz="1800">
                <a:latin typeface="Calibri" charset="0"/>
              </a:rPr>
              <a:t>subunit due to impaired transcription)</a:t>
            </a:r>
          </a:p>
          <a:p>
            <a:pPr marL="793750" lvl="1" indent="-365125" eaLnBrk="1" hangingPunct="1"/>
            <a:r>
              <a:rPr lang="en-US" sz="2000">
                <a:latin typeface="Calibri" charset="0"/>
              </a:rPr>
              <a:t>Use specific transcriptional activators to increase gene transcription. </a:t>
            </a:r>
          </a:p>
          <a:p>
            <a:pPr marL="365125" indent="-365125" eaLnBrk="1" hangingPunct="1"/>
            <a:r>
              <a:rPr lang="en-US" sz="2400">
                <a:latin typeface="Calibri" charset="0"/>
              </a:rPr>
              <a:t>Class II therapy </a:t>
            </a:r>
            <a:r>
              <a:rPr lang="en-US" sz="1800">
                <a:latin typeface="Calibri" charset="0"/>
              </a:rPr>
              <a:t>(Reduced</a:t>
            </a:r>
            <a:r>
              <a:rPr lang="en-US" sz="1800">
                <a:solidFill>
                  <a:srgbClr val="254061"/>
                </a:solidFill>
                <a:latin typeface="Calibri" charset="0"/>
              </a:rPr>
              <a:t> </a:t>
            </a:r>
            <a:r>
              <a:rPr lang="en-US" sz="1800">
                <a:latin typeface="Calibri" charset="0"/>
              </a:rPr>
              <a:t>subunit due to impaired translation (NMD))</a:t>
            </a:r>
          </a:p>
          <a:p>
            <a:pPr marL="793750" lvl="1" indent="-365125" eaLnBrk="1" hangingPunct="1"/>
            <a:r>
              <a:rPr lang="en-US" sz="2000">
                <a:latin typeface="Calibri" charset="0"/>
              </a:rPr>
              <a:t>Use aminoglycoside antibiotics, or related drugs, to suppress PTCs by enabling amino acid incorporation (read-through), thus permitting translation to continue until the normal termination of the transcript.</a:t>
            </a:r>
          </a:p>
          <a:p>
            <a:pPr marL="365125" indent="-365125" eaLnBrk="1" hangingPunct="1"/>
            <a:r>
              <a:rPr lang="en-US" sz="2400">
                <a:solidFill>
                  <a:srgbClr val="E46C0A"/>
                </a:solidFill>
                <a:latin typeface="Calibri" charset="0"/>
              </a:rPr>
              <a:t>Class III therapy </a:t>
            </a:r>
            <a:r>
              <a:rPr lang="en-US" sz="1800">
                <a:solidFill>
                  <a:srgbClr val="E46C0A"/>
                </a:solidFill>
                <a:latin typeface="Calibri" charset="0"/>
              </a:rPr>
              <a:t>(Subunit misfolded and degraded by ERAD)</a:t>
            </a:r>
          </a:p>
          <a:p>
            <a:pPr marL="793750" lvl="1" indent="-365125" eaLnBrk="1" hangingPunct="1"/>
            <a:r>
              <a:rPr lang="en-US" sz="2000">
                <a:solidFill>
                  <a:srgbClr val="E46C0A"/>
                </a:solidFill>
                <a:latin typeface="Calibri" charset="0"/>
              </a:rPr>
              <a:t>Up regulate wild type or replace mutant subunits – </a:t>
            </a:r>
            <a:r>
              <a:rPr lang="ja-JP" altLang="en-US" sz="2000">
                <a:solidFill>
                  <a:srgbClr val="E46C0A"/>
                </a:solidFill>
                <a:latin typeface="Calibri" charset="0"/>
              </a:rPr>
              <a:t>“</a:t>
            </a:r>
            <a:r>
              <a:rPr lang="en-US" sz="2000">
                <a:solidFill>
                  <a:srgbClr val="E46C0A"/>
                </a:solidFill>
                <a:latin typeface="Calibri" charset="0"/>
              </a:rPr>
              <a:t>gene therapy</a:t>
            </a:r>
            <a:r>
              <a:rPr lang="ja-JP" altLang="en-US" sz="2000">
                <a:solidFill>
                  <a:srgbClr val="E46C0A"/>
                </a:solidFill>
                <a:latin typeface="Calibri" charset="0"/>
              </a:rPr>
              <a:t>”</a:t>
            </a:r>
            <a:r>
              <a:rPr lang="en-US" sz="2000">
                <a:solidFill>
                  <a:srgbClr val="E46C0A"/>
                </a:solidFill>
                <a:latin typeface="Calibri" charset="0"/>
              </a:rPr>
              <a:t>.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04813" y="3886200"/>
            <a:ext cx="8366125" cy="7620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lIns="171450" tIns="85725" rIns="171450" bIns="857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395288"/>
            <a:ext cx="8586788" cy="1144587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Mutation-specific therapies for IGEs associated with GABA</a:t>
            </a:r>
            <a:r>
              <a:rPr lang="en-US" baseline="-25000">
                <a:latin typeface="Calibri" charset="0"/>
              </a:rPr>
              <a:t>A</a:t>
            </a:r>
            <a:r>
              <a:rPr lang="en-US">
                <a:latin typeface="Calibri" charset="0"/>
              </a:rPr>
              <a:t> receptor mutations.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6550"/>
            <a:ext cx="8534400" cy="4705350"/>
          </a:xfrm>
        </p:spPr>
        <p:txBody>
          <a:bodyPr/>
          <a:lstStyle/>
          <a:p>
            <a:pPr marL="365125" indent="-365125" eaLnBrk="1" hangingPunct="1"/>
            <a:r>
              <a:rPr lang="en-US" sz="2400">
                <a:solidFill>
                  <a:srgbClr val="008BBC"/>
                </a:solidFill>
                <a:latin typeface="Calibri" charset="0"/>
              </a:rPr>
              <a:t>Class IV therapy </a:t>
            </a:r>
            <a:r>
              <a:rPr lang="en-US" sz="1800">
                <a:solidFill>
                  <a:srgbClr val="008BBC"/>
                </a:solidFill>
                <a:latin typeface="Calibri" charset="0"/>
              </a:rPr>
              <a:t>(Subunit truncated with or without dominant negative effect)</a:t>
            </a:r>
          </a:p>
          <a:p>
            <a:pPr marL="793750" lvl="1" indent="-303213" eaLnBrk="1" hangingPunct="1"/>
            <a:r>
              <a:rPr lang="en-US" sz="2000">
                <a:solidFill>
                  <a:srgbClr val="008BBC"/>
                </a:solidFill>
                <a:latin typeface="Calibri" charset="0"/>
              </a:rPr>
              <a:t>Use aminoglycoside antibiotics or other drugs to promote read-through.</a:t>
            </a:r>
          </a:p>
          <a:p>
            <a:pPr marL="793750" lvl="1" indent="-303213" eaLnBrk="1" hangingPunct="1"/>
            <a:r>
              <a:rPr lang="en-US" sz="2000">
                <a:solidFill>
                  <a:srgbClr val="008BBC"/>
                </a:solidFill>
                <a:latin typeface="Calibri" charset="0"/>
              </a:rPr>
              <a:t>Knock-down dominant negative gene – viral delivery of an siRNA?</a:t>
            </a:r>
          </a:p>
          <a:p>
            <a:pPr marL="365125" indent="-365125" eaLnBrk="1" hangingPunct="1"/>
            <a:r>
              <a:rPr lang="en-US" sz="2400">
                <a:latin typeface="Calibri" charset="0"/>
              </a:rPr>
              <a:t>Class V therapy </a:t>
            </a:r>
            <a:r>
              <a:rPr lang="en-US" sz="1800">
                <a:latin typeface="Calibri" charset="0"/>
              </a:rPr>
              <a:t>(ER retention with impaired subunit oligomerization)</a:t>
            </a:r>
          </a:p>
          <a:p>
            <a:pPr marL="793750" lvl="1" indent="-303213" eaLnBrk="1" hangingPunct="1"/>
            <a:r>
              <a:rPr lang="en-US" sz="2000">
                <a:latin typeface="Calibri" charset="0"/>
              </a:rPr>
              <a:t>Use pharmacological chaperones (correctors) to stabilize protein structure and promote folding and assembly, enabling surface expression of functional mutant receptors.</a:t>
            </a:r>
          </a:p>
          <a:p>
            <a:pPr marL="365125" indent="-365125" eaLnBrk="1" hangingPunct="1"/>
            <a:r>
              <a:rPr lang="en-US" sz="2400">
                <a:latin typeface="Calibri" charset="0"/>
              </a:rPr>
              <a:t>Class VI therapy </a:t>
            </a:r>
            <a:r>
              <a:rPr lang="en-US" sz="1800">
                <a:latin typeface="Calibri" charset="0"/>
              </a:rPr>
              <a:t>(Impaired surface receptor function)</a:t>
            </a:r>
          </a:p>
          <a:p>
            <a:pPr marL="793750" lvl="1" indent="-303213" eaLnBrk="1" hangingPunct="1"/>
            <a:r>
              <a:rPr lang="en-US" sz="2000">
                <a:latin typeface="Calibri" charset="0"/>
              </a:rPr>
              <a:t>Use specific or nonspecific GABA</a:t>
            </a:r>
            <a:r>
              <a:rPr lang="en-US" sz="2000" baseline="-25000">
                <a:latin typeface="Calibri" charset="0"/>
              </a:rPr>
              <a:t>A</a:t>
            </a:r>
            <a:r>
              <a:rPr lang="en-US" sz="2000">
                <a:latin typeface="Calibri" charset="0"/>
              </a:rPr>
              <a:t> receptor positive allosteric modulators to enhance current (channel </a:t>
            </a:r>
            <a:r>
              <a:rPr lang="ja-JP" altLang="en-US" sz="2000">
                <a:latin typeface="Calibri" charset="0"/>
              </a:rPr>
              <a:t>‘</a:t>
            </a:r>
            <a:r>
              <a:rPr lang="en-US" sz="2000">
                <a:latin typeface="Calibri" charset="0"/>
              </a:rPr>
              <a:t>potentiators</a:t>
            </a:r>
            <a:r>
              <a:rPr lang="ja-JP" altLang="en-US" sz="2000">
                <a:latin typeface="Calibri" charset="0"/>
              </a:rPr>
              <a:t>’</a:t>
            </a:r>
            <a:r>
              <a:rPr lang="en-US" sz="2000">
                <a:latin typeface="Calibri" charset="0"/>
              </a:rPr>
              <a:t>).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4325" y="1687513"/>
            <a:ext cx="8456613" cy="10795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171450" tIns="85725" rIns="171450" bIns="85725"/>
          <a:lstStyle/>
          <a:p>
            <a:pPr marL="642938" indent="-642938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26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395288"/>
            <a:ext cx="8637587" cy="1144587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Mutation-specific therapies for IGEs associated with GABA</a:t>
            </a:r>
            <a:r>
              <a:rPr lang="en-US" baseline="-25000">
                <a:latin typeface="Calibri" charset="0"/>
              </a:rPr>
              <a:t>A</a:t>
            </a:r>
            <a:r>
              <a:rPr lang="en-US">
                <a:latin typeface="Calibri" charset="0"/>
              </a:rPr>
              <a:t> receptor mutations.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6550"/>
            <a:ext cx="8534400" cy="4705350"/>
          </a:xfrm>
        </p:spPr>
        <p:txBody>
          <a:bodyPr/>
          <a:lstStyle/>
          <a:p>
            <a:pPr marL="365125" indent="-365125" eaLnBrk="1" hangingPunct="1"/>
            <a:r>
              <a:rPr lang="en-US" sz="2400">
                <a:latin typeface="Calibri" charset="0"/>
              </a:rPr>
              <a:t>Class IV therapy </a:t>
            </a:r>
            <a:r>
              <a:rPr lang="en-US" sz="1800">
                <a:latin typeface="Calibri" charset="0"/>
              </a:rPr>
              <a:t>(Subunit truncated with or without dominant negative effect)</a:t>
            </a:r>
          </a:p>
          <a:p>
            <a:pPr marL="793750" lvl="1" indent="-303213" eaLnBrk="1" hangingPunct="1"/>
            <a:r>
              <a:rPr lang="en-US" sz="2000">
                <a:latin typeface="Calibri" charset="0"/>
              </a:rPr>
              <a:t>Use aminoglycoside antibiotics or other drugs to promote read-through.</a:t>
            </a:r>
          </a:p>
          <a:p>
            <a:pPr marL="793750" lvl="1" indent="-303213" eaLnBrk="1" hangingPunct="1"/>
            <a:r>
              <a:rPr lang="en-US" sz="2000">
                <a:latin typeface="Calibri" charset="0"/>
              </a:rPr>
              <a:t>Knock-down dominant negative gene – viral delivery of an siRNA?</a:t>
            </a:r>
          </a:p>
          <a:p>
            <a:pPr marL="365125" indent="-365125" eaLnBrk="1" hangingPunct="1"/>
            <a:r>
              <a:rPr lang="en-US" sz="2400">
                <a:solidFill>
                  <a:srgbClr val="008BBC"/>
                </a:solidFill>
                <a:latin typeface="Calibri" charset="0"/>
              </a:rPr>
              <a:t>Class V therapy </a:t>
            </a:r>
            <a:r>
              <a:rPr lang="en-US" sz="1800">
                <a:solidFill>
                  <a:srgbClr val="008BBC"/>
                </a:solidFill>
                <a:latin typeface="Calibri" charset="0"/>
              </a:rPr>
              <a:t>(ER retention with impaired subunit oligomerization)</a:t>
            </a:r>
          </a:p>
          <a:p>
            <a:pPr marL="793750" lvl="1" indent="-303213" eaLnBrk="1" hangingPunct="1"/>
            <a:r>
              <a:rPr lang="en-US" sz="2000">
                <a:solidFill>
                  <a:srgbClr val="008BBC"/>
                </a:solidFill>
                <a:latin typeface="Calibri" charset="0"/>
              </a:rPr>
              <a:t>Use pharmacological chaperones (correctors) to stabilize protein structure and promote folding and assembly, enabling surface expression of functional mutant receptors.</a:t>
            </a:r>
          </a:p>
          <a:p>
            <a:pPr marL="365125" indent="-365125" eaLnBrk="1" hangingPunct="1"/>
            <a:r>
              <a:rPr lang="en-US" sz="2400">
                <a:solidFill>
                  <a:srgbClr val="009900"/>
                </a:solidFill>
                <a:latin typeface="Calibri" charset="0"/>
              </a:rPr>
              <a:t>Class VI therapy </a:t>
            </a:r>
            <a:r>
              <a:rPr lang="en-US" sz="1800">
                <a:solidFill>
                  <a:srgbClr val="009900"/>
                </a:solidFill>
                <a:latin typeface="Calibri" charset="0"/>
              </a:rPr>
              <a:t>(Impaired surface receptor function)</a:t>
            </a:r>
          </a:p>
          <a:p>
            <a:pPr marL="793750" lvl="1" indent="-303213" eaLnBrk="1" hangingPunct="1"/>
            <a:r>
              <a:rPr lang="en-US" sz="2000">
                <a:solidFill>
                  <a:srgbClr val="009900"/>
                </a:solidFill>
                <a:latin typeface="Calibri" charset="0"/>
              </a:rPr>
              <a:t>Use specific or nonspecific GABA</a:t>
            </a:r>
            <a:r>
              <a:rPr lang="en-US" sz="2000" baseline="-25000">
                <a:solidFill>
                  <a:srgbClr val="009900"/>
                </a:solidFill>
                <a:latin typeface="Calibri" charset="0"/>
              </a:rPr>
              <a:t>A</a:t>
            </a:r>
            <a:r>
              <a:rPr lang="en-US" sz="2000">
                <a:solidFill>
                  <a:srgbClr val="009900"/>
                </a:solidFill>
                <a:latin typeface="Calibri" charset="0"/>
              </a:rPr>
              <a:t> receptor positive allosteric modulators to enhance current (channel </a:t>
            </a:r>
            <a:r>
              <a:rPr lang="ja-JP" altLang="en-US" sz="2000">
                <a:solidFill>
                  <a:srgbClr val="009900"/>
                </a:solidFill>
                <a:latin typeface="Calibri" charset="0"/>
              </a:rPr>
              <a:t>‘</a:t>
            </a:r>
            <a:r>
              <a:rPr lang="en-US" sz="2000">
                <a:solidFill>
                  <a:srgbClr val="009900"/>
                </a:solidFill>
                <a:latin typeface="Calibri" charset="0"/>
              </a:rPr>
              <a:t>potentiators</a:t>
            </a:r>
            <a:r>
              <a:rPr lang="ja-JP" altLang="en-US" sz="2000">
                <a:solidFill>
                  <a:srgbClr val="009900"/>
                </a:solidFill>
                <a:latin typeface="Calibri" charset="0"/>
              </a:rPr>
              <a:t>’</a:t>
            </a:r>
            <a:r>
              <a:rPr lang="en-US" sz="2000">
                <a:solidFill>
                  <a:srgbClr val="009900"/>
                </a:solidFill>
                <a:latin typeface="Calibri" charset="0"/>
              </a:rPr>
              <a:t>).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4325" y="2768600"/>
            <a:ext cx="8456613" cy="14224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171450" tIns="85725" rIns="171450" bIns="85725"/>
          <a:lstStyle/>
          <a:p>
            <a:pPr marL="642938" indent="-642938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2600" dirty="0">
              <a:solidFill>
                <a:srgbClr val="FF9933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395288"/>
            <a:ext cx="8637587" cy="1144587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Mutation-specific therapies for IGEs associated with GABA</a:t>
            </a:r>
            <a:r>
              <a:rPr lang="en-US" baseline="-25000">
                <a:latin typeface="Calibri" charset="0"/>
              </a:rPr>
              <a:t>A</a:t>
            </a:r>
            <a:r>
              <a:rPr lang="en-US">
                <a:latin typeface="Calibri" charset="0"/>
              </a:rPr>
              <a:t> receptor mutations.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6550"/>
            <a:ext cx="8534400" cy="4705350"/>
          </a:xfrm>
        </p:spPr>
        <p:txBody>
          <a:bodyPr/>
          <a:lstStyle/>
          <a:p>
            <a:pPr marL="365125" indent="-365125" eaLnBrk="1" hangingPunct="1"/>
            <a:r>
              <a:rPr lang="en-US" sz="2400">
                <a:solidFill>
                  <a:srgbClr val="008BBC"/>
                </a:solidFill>
                <a:latin typeface="Calibri" charset="0"/>
              </a:rPr>
              <a:t>Class IV therapy </a:t>
            </a:r>
            <a:r>
              <a:rPr lang="en-US" sz="1800">
                <a:solidFill>
                  <a:srgbClr val="008BBC"/>
                </a:solidFill>
                <a:latin typeface="Calibri" charset="0"/>
              </a:rPr>
              <a:t>(Subunit truncated with or without dominant negative effect)</a:t>
            </a:r>
          </a:p>
          <a:p>
            <a:pPr marL="793750" lvl="1" indent="-303213" eaLnBrk="1" hangingPunct="1"/>
            <a:r>
              <a:rPr lang="en-US" sz="2000">
                <a:solidFill>
                  <a:srgbClr val="008BBC"/>
                </a:solidFill>
                <a:latin typeface="Calibri" charset="0"/>
              </a:rPr>
              <a:t>Use aminoglycoside antibiotics or other drugs to promote read-through.</a:t>
            </a:r>
          </a:p>
          <a:p>
            <a:pPr marL="793750" lvl="1" indent="-303213" eaLnBrk="1" hangingPunct="1"/>
            <a:r>
              <a:rPr lang="en-US" sz="2000">
                <a:solidFill>
                  <a:srgbClr val="008BBC"/>
                </a:solidFill>
                <a:latin typeface="Calibri" charset="0"/>
              </a:rPr>
              <a:t>Knock-down dominant negative gene – viral delivery of an siRNA?</a:t>
            </a:r>
          </a:p>
          <a:p>
            <a:pPr marL="365125" indent="-365125" eaLnBrk="1" hangingPunct="1"/>
            <a:r>
              <a:rPr lang="en-US" sz="2400">
                <a:latin typeface="Calibri" charset="0"/>
              </a:rPr>
              <a:t>Class V therapy </a:t>
            </a:r>
            <a:r>
              <a:rPr lang="en-US" sz="1800">
                <a:latin typeface="Calibri" charset="0"/>
              </a:rPr>
              <a:t>(ER retention with impaired subunit oligomerization)</a:t>
            </a:r>
          </a:p>
          <a:p>
            <a:pPr marL="793750" lvl="1" indent="-303213" eaLnBrk="1" hangingPunct="1"/>
            <a:r>
              <a:rPr lang="en-US" sz="2000">
                <a:latin typeface="Calibri" charset="0"/>
              </a:rPr>
              <a:t>Use pharmacological chaperones (correctors) to stabilize protein structure and promote folding and assembly, enabling surface expression of functional mutant receptors.</a:t>
            </a:r>
          </a:p>
          <a:p>
            <a:pPr marL="365125" indent="-365125" eaLnBrk="1" hangingPunct="1"/>
            <a:r>
              <a:rPr lang="en-US" sz="2400">
                <a:solidFill>
                  <a:srgbClr val="009900"/>
                </a:solidFill>
                <a:latin typeface="Calibri" charset="0"/>
              </a:rPr>
              <a:t>Class VI therapy </a:t>
            </a:r>
            <a:r>
              <a:rPr lang="en-US" sz="1800">
                <a:solidFill>
                  <a:srgbClr val="009900"/>
                </a:solidFill>
                <a:latin typeface="Calibri" charset="0"/>
              </a:rPr>
              <a:t>(Impaired surface receptor function)</a:t>
            </a:r>
          </a:p>
          <a:p>
            <a:pPr marL="793750" lvl="1" indent="-303213" eaLnBrk="1" hangingPunct="1"/>
            <a:r>
              <a:rPr lang="en-US" sz="2000">
                <a:solidFill>
                  <a:srgbClr val="009900"/>
                </a:solidFill>
                <a:latin typeface="Calibri" charset="0"/>
              </a:rPr>
              <a:t>Use specific or nonspecific GABA</a:t>
            </a:r>
            <a:r>
              <a:rPr lang="en-US" sz="2000" baseline="-25000">
                <a:solidFill>
                  <a:srgbClr val="009900"/>
                </a:solidFill>
                <a:latin typeface="Calibri" charset="0"/>
              </a:rPr>
              <a:t>A</a:t>
            </a:r>
            <a:r>
              <a:rPr lang="en-US" sz="2000">
                <a:solidFill>
                  <a:srgbClr val="009900"/>
                </a:solidFill>
                <a:latin typeface="Calibri" charset="0"/>
              </a:rPr>
              <a:t> receptor positive allosteric modulators to enhance current (channel </a:t>
            </a:r>
            <a:r>
              <a:rPr lang="ja-JP" altLang="en-US" sz="2000">
                <a:solidFill>
                  <a:srgbClr val="009900"/>
                </a:solidFill>
                <a:latin typeface="Calibri" charset="0"/>
              </a:rPr>
              <a:t>‘</a:t>
            </a:r>
            <a:r>
              <a:rPr lang="en-US" sz="2000">
                <a:solidFill>
                  <a:srgbClr val="009900"/>
                </a:solidFill>
                <a:latin typeface="Calibri" charset="0"/>
              </a:rPr>
              <a:t>potentiators</a:t>
            </a:r>
            <a:r>
              <a:rPr lang="ja-JP" altLang="en-US" sz="2000">
                <a:solidFill>
                  <a:srgbClr val="009900"/>
                </a:solidFill>
                <a:latin typeface="Calibri" charset="0"/>
              </a:rPr>
              <a:t>’</a:t>
            </a:r>
            <a:r>
              <a:rPr lang="en-US" sz="2000">
                <a:solidFill>
                  <a:srgbClr val="009900"/>
                </a:solidFill>
                <a:latin typeface="Calibri" charset="0"/>
              </a:rPr>
              <a:t>).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14325" y="4195763"/>
            <a:ext cx="8456613" cy="10795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171450" tIns="85725" rIns="171450" bIns="85725"/>
          <a:lstStyle/>
          <a:p>
            <a:pPr marL="642938" indent="-642938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26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IGEs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IGEs have been associated primarily with ion channel mutations 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IGEs genetic components include:</a:t>
            </a:r>
          </a:p>
          <a:p>
            <a:pPr lvl="1" eaLnBrk="1" hangingPunct="1"/>
            <a:r>
              <a:rPr lang="en-US">
                <a:latin typeface="Calibri" charset="0"/>
              </a:rPr>
              <a:t>fully penetrant monogenetic alleles less penetrant alleles of large effect (~2%)</a:t>
            </a:r>
          </a:p>
          <a:p>
            <a:pPr lvl="1" eaLnBrk="1" hangingPunct="1"/>
            <a:r>
              <a:rPr lang="en-US" u="sng">
                <a:solidFill>
                  <a:srgbClr val="FF0000"/>
                </a:solidFill>
                <a:latin typeface="Calibri" charset="0"/>
              </a:rPr>
              <a:t>polygenetic alleles of small effect (&gt;95%)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Steps in filtering genomic variants for identification of Mendelian disease mutations or rare variants</a:t>
            </a:r>
          </a:p>
        </p:txBody>
      </p:sp>
      <p:pic>
        <p:nvPicPr>
          <p:cNvPr id="39939" name="Picture 9" descr="D:\kuloth\2012\July\25-07-2012\NR_aop\slides_img\nrneurol_2012_148-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866900"/>
            <a:ext cx="5873750" cy="803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200" y="5276850"/>
            <a:ext cx="3657600" cy="3146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941" name="Text Box 10"/>
          <p:cNvSpPr txBox="1">
            <a:spLocks noChangeArrowheads="1"/>
          </p:cNvSpPr>
          <p:nvPr/>
        </p:nvSpPr>
        <p:spPr bwMode="auto">
          <a:xfrm>
            <a:off x="5638800" y="6535738"/>
            <a:ext cx="3505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400">
                <a:latin typeface="Calibri" charset="0"/>
                <a:cs typeface="Arial" charset="0"/>
              </a:rPr>
              <a:t>Foo, J.-N. et al. </a:t>
            </a:r>
            <a:r>
              <a:rPr lang="en-US" sz="1400">
                <a:latin typeface="Calibri" charset="0"/>
                <a:cs typeface="Arial" charset="0"/>
              </a:rPr>
              <a:t>Nat. Rev. Neurol. 8:508, 2012</a:t>
            </a:r>
          </a:p>
        </p:txBody>
      </p:sp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1752600" y="5715000"/>
            <a:ext cx="563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Premise is that one or multiple nsSNPs in one or more excitability gene confers additive risk for IGE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52400" y="552450"/>
            <a:ext cx="8839200" cy="8397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Whole </a:t>
            </a:r>
            <a:r>
              <a:rPr lang="en-US" dirty="0" err="1" smtClean="0">
                <a:ea typeface="+mj-ea"/>
              </a:rPr>
              <a:t>exome</a:t>
            </a:r>
            <a:r>
              <a:rPr lang="en-US" dirty="0" smtClean="0">
                <a:ea typeface="+mj-ea"/>
              </a:rPr>
              <a:t> sequencing: single nucleotide polymorphisms (SNPs) in ion channel genes (237) in IGE cases (152) and controls (139)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/>
        </p:nvGraphicFramePr>
        <p:xfrm>
          <a:off x="677863" y="1738313"/>
          <a:ext cx="7812087" cy="4369370"/>
        </p:xfrm>
        <a:graphic>
          <a:graphicData uri="http://schemas.openxmlformats.org/drawingml/2006/table">
            <a:tbl>
              <a:tblPr/>
              <a:tblGrid>
                <a:gridCol w="1873250"/>
                <a:gridCol w="877887"/>
                <a:gridCol w="990600"/>
                <a:gridCol w="1052513"/>
                <a:gridCol w="985837"/>
                <a:gridCol w="1016000"/>
                <a:gridCol w="101600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  Number of Validated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SNPs/Megabases Sequenced 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Type/Location of SNP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Number of Validated SNPs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Percent of Validated Data Set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Number of Novel SNPs Discovered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Cases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Only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(n = 152)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Controls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Only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(n = 139)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SNPs 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Both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(n = 291)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Promoter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80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2.6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0.4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0.4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5′ UTR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79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2.6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0.2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0.5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3′ UTR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461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14.9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62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1.4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0.6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3.0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Synonymous (sSNP)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936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30.2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351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5.1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2.2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4.2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Nonsynonymous (nsSNP)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668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21.6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415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4.9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2.2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1.9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Nonsense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&lt;1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0.03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Splice site SNP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&lt;1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0.03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0.02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Splice region SNP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90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2.9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0.3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0.6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Intron SNP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737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23.8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2.3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4.7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Undefined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23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&lt;1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0.2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Totals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3095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100.0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989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14.6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6.3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15.6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" y="3886200"/>
            <a:ext cx="2514600" cy="282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1054" name="TextBox 6"/>
          <p:cNvSpPr txBox="1">
            <a:spLocks noChangeArrowheads="1"/>
          </p:cNvSpPr>
          <p:nvPr/>
        </p:nvSpPr>
        <p:spPr bwMode="auto">
          <a:xfrm>
            <a:off x="5994400" y="6535738"/>
            <a:ext cx="3135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Klassen et al., Cell 24;145:1036-48 ,2011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52400" y="552450"/>
            <a:ext cx="8839200" cy="8397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Whole </a:t>
            </a:r>
            <a:r>
              <a:rPr lang="en-US" dirty="0" err="1" smtClean="0">
                <a:ea typeface="+mj-ea"/>
              </a:rPr>
              <a:t>exome</a:t>
            </a:r>
            <a:r>
              <a:rPr lang="en-US" dirty="0" smtClean="0">
                <a:ea typeface="+mj-ea"/>
              </a:rPr>
              <a:t> sequencing: single nucleotide polymorphisms (SNPs) in ion channel genes (237) in IGE cases (152) and controls (139)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/>
        </p:nvGraphicFramePr>
        <p:xfrm>
          <a:off x="677863" y="1738313"/>
          <a:ext cx="7812087" cy="4369370"/>
        </p:xfrm>
        <a:graphic>
          <a:graphicData uri="http://schemas.openxmlformats.org/drawingml/2006/table">
            <a:tbl>
              <a:tblPr/>
              <a:tblGrid>
                <a:gridCol w="1873250"/>
                <a:gridCol w="877887"/>
                <a:gridCol w="990600"/>
                <a:gridCol w="1052513"/>
                <a:gridCol w="985837"/>
                <a:gridCol w="1016000"/>
                <a:gridCol w="101600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  Number of Validated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SNPs/Megabases Sequenced 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Type/Location of SNP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Number of Validated SNPs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Percent of Validated Data Set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Number of Novel SNPs Discovered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Cases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Only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(n = 152)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Controls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Only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(n = 139)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SNPs 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Both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(n = 291)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Promoter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80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2.6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0.4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0.4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5′ UTR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79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2.6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0.2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0.5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3′ UTR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461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14.9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62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1.4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0.6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3.0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Synonymous (sSNP)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936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30.2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351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5.1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2.2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4.2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Nonsynonymous (nsSNP)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668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21.6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415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4.9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2.2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1.9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Nonsense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&lt;1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0.03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Splice site SNP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&lt;1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0.03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0.02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Splice region SNP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90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2.9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0.3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0.6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Intron SNP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737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23.8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2.3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4.7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Undefined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23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&lt;1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0.1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0.2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Totals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3095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100.0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989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14.6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6.3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15.6</a:t>
                      </a:r>
                    </a:p>
                  </a:txBody>
                  <a:tcPr marL="8268" marR="8268" marT="9302" marB="93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0" y="3886200"/>
            <a:ext cx="2514600" cy="282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2078" name="TextBox 8"/>
          <p:cNvSpPr txBox="1">
            <a:spLocks noChangeArrowheads="1"/>
          </p:cNvSpPr>
          <p:nvPr/>
        </p:nvSpPr>
        <p:spPr bwMode="auto">
          <a:xfrm>
            <a:off x="5994400" y="6535738"/>
            <a:ext cx="3135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Klassen et al., Cell 24;145:1036-48 ,2011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886200"/>
            <a:ext cx="2514600" cy="282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452438"/>
            <a:ext cx="8596313" cy="5730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  <a:ea typeface="+mj-ea"/>
              </a:rPr>
              <a:t>Etiologies of the epilepsies</a:t>
            </a:r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4541838" y="3787775"/>
            <a:ext cx="1417637" cy="906463"/>
          </a:xfrm>
          <a:custGeom>
            <a:avLst/>
            <a:gdLst>
              <a:gd name="T0" fmla="*/ 0 w 677"/>
              <a:gd name="T1" fmla="*/ 2147483647 h 377"/>
              <a:gd name="T2" fmla="*/ 2147483647 w 677"/>
              <a:gd name="T3" fmla="*/ 0 h 377"/>
              <a:gd name="T4" fmla="*/ 2147483647 w 677"/>
              <a:gd name="T5" fmla="*/ 2147483647 h 377"/>
              <a:gd name="T6" fmla="*/ 0 w 677"/>
              <a:gd name="T7" fmla="*/ 2147483647 h 377"/>
              <a:gd name="T8" fmla="*/ 0 w 677"/>
              <a:gd name="T9" fmla="*/ 2147483647 h 3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7"/>
              <a:gd name="T16" fmla="*/ 0 h 377"/>
              <a:gd name="T17" fmla="*/ 677 w 677"/>
              <a:gd name="T18" fmla="*/ 377 h 3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7" h="377">
                <a:moveTo>
                  <a:pt x="0" y="156"/>
                </a:moveTo>
                <a:lnTo>
                  <a:pt x="677" y="0"/>
                </a:lnTo>
                <a:lnTo>
                  <a:pt x="677" y="220"/>
                </a:lnTo>
                <a:lnTo>
                  <a:pt x="0" y="377"/>
                </a:lnTo>
                <a:lnTo>
                  <a:pt x="0" y="156"/>
                </a:lnTo>
                <a:close/>
              </a:path>
            </a:pathLst>
          </a:custGeom>
          <a:solidFill>
            <a:srgbClr val="31487F"/>
          </a:solidFill>
          <a:ln w="7938">
            <a:solidFill>
              <a:srgbClr val="FAFD00"/>
            </a:solidFill>
            <a:round/>
            <a:headEnd/>
            <a:tailEnd/>
          </a:ln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4541838" y="3494088"/>
            <a:ext cx="1417637" cy="668337"/>
          </a:xfrm>
          <a:custGeom>
            <a:avLst/>
            <a:gdLst>
              <a:gd name="T0" fmla="*/ 0 w 677"/>
              <a:gd name="T1" fmla="*/ 0 h 279"/>
              <a:gd name="T2" fmla="*/ 2147483647 w 677"/>
              <a:gd name="T3" fmla="*/ 0 h 279"/>
              <a:gd name="T4" fmla="*/ 2147483647 w 677"/>
              <a:gd name="T5" fmla="*/ 0 h 279"/>
              <a:gd name="T6" fmla="*/ 2147483647 w 677"/>
              <a:gd name="T7" fmla="*/ 0 h 279"/>
              <a:gd name="T8" fmla="*/ 2147483647 w 677"/>
              <a:gd name="T9" fmla="*/ 0 h 279"/>
              <a:gd name="T10" fmla="*/ 2147483647 w 677"/>
              <a:gd name="T11" fmla="*/ 0 h 279"/>
              <a:gd name="T12" fmla="*/ 2147483647 w 677"/>
              <a:gd name="T13" fmla="*/ 0 h 279"/>
              <a:gd name="T14" fmla="*/ 2147483647 w 677"/>
              <a:gd name="T15" fmla="*/ 0 h 279"/>
              <a:gd name="T16" fmla="*/ 2147483647 w 677"/>
              <a:gd name="T17" fmla="*/ 2147483647 h 279"/>
              <a:gd name="T18" fmla="*/ 2147483647 w 677"/>
              <a:gd name="T19" fmla="*/ 2147483647 h 279"/>
              <a:gd name="T20" fmla="*/ 2147483647 w 677"/>
              <a:gd name="T21" fmla="*/ 2147483647 h 279"/>
              <a:gd name="T22" fmla="*/ 2147483647 w 677"/>
              <a:gd name="T23" fmla="*/ 2147483647 h 279"/>
              <a:gd name="T24" fmla="*/ 2147483647 w 677"/>
              <a:gd name="T25" fmla="*/ 2147483647 h 279"/>
              <a:gd name="T26" fmla="*/ 2147483647 w 677"/>
              <a:gd name="T27" fmla="*/ 2147483647 h 279"/>
              <a:gd name="T28" fmla="*/ 2147483647 w 677"/>
              <a:gd name="T29" fmla="*/ 2147483647 h 279"/>
              <a:gd name="T30" fmla="*/ 2147483647 w 677"/>
              <a:gd name="T31" fmla="*/ 2147483647 h 279"/>
              <a:gd name="T32" fmla="*/ 2147483647 w 677"/>
              <a:gd name="T33" fmla="*/ 2147483647 h 279"/>
              <a:gd name="T34" fmla="*/ 2147483647 w 677"/>
              <a:gd name="T35" fmla="*/ 2147483647 h 279"/>
              <a:gd name="T36" fmla="*/ 2147483647 w 677"/>
              <a:gd name="T37" fmla="*/ 2147483647 h 279"/>
              <a:gd name="T38" fmla="*/ 2147483647 w 677"/>
              <a:gd name="T39" fmla="*/ 2147483647 h 279"/>
              <a:gd name="T40" fmla="*/ 2147483647 w 677"/>
              <a:gd name="T41" fmla="*/ 2147483647 h 279"/>
              <a:gd name="T42" fmla="*/ 2147483647 w 677"/>
              <a:gd name="T43" fmla="*/ 2147483647 h 279"/>
              <a:gd name="T44" fmla="*/ 2147483647 w 677"/>
              <a:gd name="T45" fmla="*/ 2147483647 h 279"/>
              <a:gd name="T46" fmla="*/ 2147483647 w 677"/>
              <a:gd name="T47" fmla="*/ 2147483647 h 279"/>
              <a:gd name="T48" fmla="*/ 2147483647 w 677"/>
              <a:gd name="T49" fmla="*/ 2147483647 h 279"/>
              <a:gd name="T50" fmla="*/ 2147483647 w 677"/>
              <a:gd name="T51" fmla="*/ 2147483647 h 279"/>
              <a:gd name="T52" fmla="*/ 2147483647 w 677"/>
              <a:gd name="T53" fmla="*/ 2147483647 h 279"/>
              <a:gd name="T54" fmla="*/ 2147483647 w 677"/>
              <a:gd name="T55" fmla="*/ 2147483647 h 279"/>
              <a:gd name="T56" fmla="*/ 2147483647 w 677"/>
              <a:gd name="T57" fmla="*/ 2147483647 h 279"/>
              <a:gd name="T58" fmla="*/ 2147483647 w 677"/>
              <a:gd name="T59" fmla="*/ 2147483647 h 279"/>
              <a:gd name="T60" fmla="*/ 2147483647 w 677"/>
              <a:gd name="T61" fmla="*/ 2147483647 h 279"/>
              <a:gd name="T62" fmla="*/ 2147483647 w 677"/>
              <a:gd name="T63" fmla="*/ 2147483647 h 279"/>
              <a:gd name="T64" fmla="*/ 2147483647 w 677"/>
              <a:gd name="T65" fmla="*/ 2147483647 h 279"/>
              <a:gd name="T66" fmla="*/ 2147483647 w 677"/>
              <a:gd name="T67" fmla="*/ 2147483647 h 279"/>
              <a:gd name="T68" fmla="*/ 2147483647 w 677"/>
              <a:gd name="T69" fmla="*/ 2147483647 h 279"/>
              <a:gd name="T70" fmla="*/ 2147483647 w 677"/>
              <a:gd name="T71" fmla="*/ 2147483647 h 279"/>
              <a:gd name="T72" fmla="*/ 2147483647 w 677"/>
              <a:gd name="T73" fmla="*/ 2147483647 h 279"/>
              <a:gd name="T74" fmla="*/ 2147483647 w 677"/>
              <a:gd name="T75" fmla="*/ 2147483647 h 279"/>
              <a:gd name="T76" fmla="*/ 2147483647 w 677"/>
              <a:gd name="T77" fmla="*/ 2147483647 h 279"/>
              <a:gd name="T78" fmla="*/ 2147483647 w 677"/>
              <a:gd name="T79" fmla="*/ 2147483647 h 279"/>
              <a:gd name="T80" fmla="*/ 2147483647 w 677"/>
              <a:gd name="T81" fmla="*/ 2147483647 h 279"/>
              <a:gd name="T82" fmla="*/ 2147483647 w 677"/>
              <a:gd name="T83" fmla="*/ 2147483647 h 279"/>
              <a:gd name="T84" fmla="*/ 2147483647 w 677"/>
              <a:gd name="T85" fmla="*/ 2147483647 h 279"/>
              <a:gd name="T86" fmla="*/ 0 w 677"/>
              <a:gd name="T87" fmla="*/ 2147483647 h 279"/>
              <a:gd name="T88" fmla="*/ 0 w 677"/>
              <a:gd name="T89" fmla="*/ 0 h 2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77"/>
              <a:gd name="T136" fmla="*/ 0 h 279"/>
              <a:gd name="T137" fmla="*/ 677 w 677"/>
              <a:gd name="T138" fmla="*/ 279 h 27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77" h="279">
                <a:moveTo>
                  <a:pt x="0" y="0"/>
                </a:moveTo>
                <a:lnTo>
                  <a:pt x="15" y="0"/>
                </a:lnTo>
                <a:lnTo>
                  <a:pt x="44" y="0"/>
                </a:lnTo>
                <a:lnTo>
                  <a:pt x="59" y="0"/>
                </a:lnTo>
                <a:lnTo>
                  <a:pt x="73" y="0"/>
                </a:lnTo>
                <a:lnTo>
                  <a:pt x="103" y="0"/>
                </a:lnTo>
                <a:lnTo>
                  <a:pt x="113" y="0"/>
                </a:lnTo>
                <a:lnTo>
                  <a:pt x="127" y="0"/>
                </a:lnTo>
                <a:lnTo>
                  <a:pt x="157" y="5"/>
                </a:lnTo>
                <a:lnTo>
                  <a:pt x="172" y="5"/>
                </a:lnTo>
                <a:lnTo>
                  <a:pt x="186" y="5"/>
                </a:lnTo>
                <a:lnTo>
                  <a:pt x="211" y="10"/>
                </a:lnTo>
                <a:lnTo>
                  <a:pt x="225" y="10"/>
                </a:lnTo>
                <a:lnTo>
                  <a:pt x="240" y="10"/>
                </a:lnTo>
                <a:lnTo>
                  <a:pt x="265" y="15"/>
                </a:lnTo>
                <a:lnTo>
                  <a:pt x="279" y="15"/>
                </a:lnTo>
                <a:lnTo>
                  <a:pt x="294" y="20"/>
                </a:lnTo>
                <a:lnTo>
                  <a:pt x="319" y="20"/>
                </a:lnTo>
                <a:lnTo>
                  <a:pt x="333" y="24"/>
                </a:lnTo>
                <a:lnTo>
                  <a:pt x="348" y="24"/>
                </a:lnTo>
                <a:lnTo>
                  <a:pt x="373" y="29"/>
                </a:lnTo>
                <a:lnTo>
                  <a:pt x="382" y="29"/>
                </a:lnTo>
                <a:lnTo>
                  <a:pt x="397" y="34"/>
                </a:lnTo>
                <a:lnTo>
                  <a:pt x="422" y="39"/>
                </a:lnTo>
                <a:lnTo>
                  <a:pt x="432" y="39"/>
                </a:lnTo>
                <a:lnTo>
                  <a:pt x="446" y="44"/>
                </a:lnTo>
                <a:lnTo>
                  <a:pt x="471" y="49"/>
                </a:lnTo>
                <a:lnTo>
                  <a:pt x="481" y="54"/>
                </a:lnTo>
                <a:lnTo>
                  <a:pt x="490" y="54"/>
                </a:lnTo>
                <a:lnTo>
                  <a:pt x="515" y="59"/>
                </a:lnTo>
                <a:lnTo>
                  <a:pt x="525" y="64"/>
                </a:lnTo>
                <a:lnTo>
                  <a:pt x="535" y="69"/>
                </a:lnTo>
                <a:lnTo>
                  <a:pt x="559" y="73"/>
                </a:lnTo>
                <a:lnTo>
                  <a:pt x="569" y="78"/>
                </a:lnTo>
                <a:lnTo>
                  <a:pt x="579" y="78"/>
                </a:lnTo>
                <a:lnTo>
                  <a:pt x="598" y="88"/>
                </a:lnTo>
                <a:lnTo>
                  <a:pt x="608" y="93"/>
                </a:lnTo>
                <a:lnTo>
                  <a:pt x="618" y="93"/>
                </a:lnTo>
                <a:lnTo>
                  <a:pt x="638" y="103"/>
                </a:lnTo>
                <a:lnTo>
                  <a:pt x="642" y="108"/>
                </a:lnTo>
                <a:lnTo>
                  <a:pt x="652" y="108"/>
                </a:lnTo>
                <a:lnTo>
                  <a:pt x="672" y="118"/>
                </a:lnTo>
                <a:lnTo>
                  <a:pt x="677" y="123"/>
                </a:lnTo>
                <a:lnTo>
                  <a:pt x="0" y="279"/>
                </a:lnTo>
                <a:lnTo>
                  <a:pt x="0" y="0"/>
                </a:lnTo>
                <a:close/>
              </a:path>
            </a:pathLst>
          </a:custGeom>
          <a:solidFill>
            <a:srgbClr val="618FFD"/>
          </a:solidFill>
          <a:ln w="7938">
            <a:solidFill>
              <a:srgbClr val="FAFD00"/>
            </a:solidFill>
            <a:round/>
            <a:headEnd/>
            <a:tailEnd/>
          </a:ln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5341938" y="2362200"/>
            <a:ext cx="163512" cy="1212850"/>
          </a:xfrm>
          <a:custGeom>
            <a:avLst/>
            <a:gdLst>
              <a:gd name="T0" fmla="*/ 2147483647 w 16"/>
              <a:gd name="T1" fmla="*/ 0 h 103"/>
              <a:gd name="T2" fmla="*/ 2147483647 w 16"/>
              <a:gd name="T3" fmla="*/ 0 h 103"/>
              <a:gd name="T4" fmla="*/ 0 w 16"/>
              <a:gd name="T5" fmla="*/ 2147483647 h 103"/>
              <a:gd name="T6" fmla="*/ 0 60000 65536"/>
              <a:gd name="T7" fmla="*/ 0 60000 65536"/>
              <a:gd name="T8" fmla="*/ 0 60000 65536"/>
              <a:gd name="T9" fmla="*/ 0 w 16"/>
              <a:gd name="T10" fmla="*/ 0 h 103"/>
              <a:gd name="T11" fmla="*/ 16 w 16"/>
              <a:gd name="T12" fmla="*/ 103 h 1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103">
                <a:moveTo>
                  <a:pt x="16" y="0"/>
                </a:moveTo>
                <a:lnTo>
                  <a:pt x="6" y="0"/>
                </a:lnTo>
                <a:lnTo>
                  <a:pt x="0" y="103"/>
                </a:lnTo>
              </a:path>
            </a:pathLst>
          </a:custGeom>
          <a:noFill/>
          <a:ln w="79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4541838" y="3883025"/>
            <a:ext cx="1552575" cy="811213"/>
          </a:xfrm>
          <a:custGeom>
            <a:avLst/>
            <a:gdLst>
              <a:gd name="T0" fmla="*/ 0 w 741"/>
              <a:gd name="T1" fmla="*/ 2147483647 h 338"/>
              <a:gd name="T2" fmla="*/ 2147483647 w 741"/>
              <a:gd name="T3" fmla="*/ 0 h 338"/>
              <a:gd name="T4" fmla="*/ 2147483647 w 741"/>
              <a:gd name="T5" fmla="*/ 2147483647 h 338"/>
              <a:gd name="T6" fmla="*/ 0 w 741"/>
              <a:gd name="T7" fmla="*/ 2147483647 h 338"/>
              <a:gd name="T8" fmla="*/ 0 w 741"/>
              <a:gd name="T9" fmla="*/ 2147483647 h 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1"/>
              <a:gd name="T16" fmla="*/ 0 h 338"/>
              <a:gd name="T17" fmla="*/ 741 w 741"/>
              <a:gd name="T18" fmla="*/ 338 h 3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1" h="338">
                <a:moveTo>
                  <a:pt x="0" y="117"/>
                </a:moveTo>
                <a:lnTo>
                  <a:pt x="741" y="0"/>
                </a:lnTo>
                <a:lnTo>
                  <a:pt x="741" y="220"/>
                </a:lnTo>
                <a:lnTo>
                  <a:pt x="0" y="338"/>
                </a:lnTo>
                <a:lnTo>
                  <a:pt x="0" y="117"/>
                </a:lnTo>
                <a:close/>
              </a:path>
            </a:pathLst>
          </a:custGeom>
          <a:solidFill>
            <a:srgbClr val="005700"/>
          </a:solidFill>
          <a:ln w="7938">
            <a:solidFill>
              <a:srgbClr val="FAFD00"/>
            </a:solidFill>
            <a:round/>
            <a:headEnd/>
            <a:tailEnd/>
          </a:ln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4541838" y="3787775"/>
            <a:ext cx="1552575" cy="374650"/>
          </a:xfrm>
          <a:custGeom>
            <a:avLst/>
            <a:gdLst>
              <a:gd name="T0" fmla="*/ 2147483647 w 741"/>
              <a:gd name="T1" fmla="*/ 0 h 156"/>
              <a:gd name="T2" fmla="*/ 2147483647 w 741"/>
              <a:gd name="T3" fmla="*/ 2147483647 h 156"/>
              <a:gd name="T4" fmla="*/ 2147483647 w 741"/>
              <a:gd name="T5" fmla="*/ 2147483647 h 156"/>
              <a:gd name="T6" fmla="*/ 2147483647 w 741"/>
              <a:gd name="T7" fmla="*/ 2147483647 h 156"/>
              <a:gd name="T8" fmla="*/ 2147483647 w 741"/>
              <a:gd name="T9" fmla="*/ 2147483647 h 156"/>
              <a:gd name="T10" fmla="*/ 2147483647 w 741"/>
              <a:gd name="T11" fmla="*/ 2147483647 h 156"/>
              <a:gd name="T12" fmla="*/ 2147483647 w 741"/>
              <a:gd name="T13" fmla="*/ 2147483647 h 156"/>
              <a:gd name="T14" fmla="*/ 2147483647 w 741"/>
              <a:gd name="T15" fmla="*/ 2147483647 h 156"/>
              <a:gd name="T16" fmla="*/ 2147483647 w 741"/>
              <a:gd name="T17" fmla="*/ 2147483647 h 156"/>
              <a:gd name="T18" fmla="*/ 2147483647 w 741"/>
              <a:gd name="T19" fmla="*/ 2147483647 h 156"/>
              <a:gd name="T20" fmla="*/ 0 w 741"/>
              <a:gd name="T21" fmla="*/ 2147483647 h 156"/>
              <a:gd name="T22" fmla="*/ 2147483647 w 741"/>
              <a:gd name="T23" fmla="*/ 0 h 1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41"/>
              <a:gd name="T37" fmla="*/ 0 h 156"/>
              <a:gd name="T38" fmla="*/ 741 w 741"/>
              <a:gd name="T39" fmla="*/ 156 h 15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41" h="156">
                <a:moveTo>
                  <a:pt x="677" y="0"/>
                </a:moveTo>
                <a:lnTo>
                  <a:pt x="687" y="4"/>
                </a:lnTo>
                <a:lnTo>
                  <a:pt x="692" y="9"/>
                </a:lnTo>
                <a:lnTo>
                  <a:pt x="701" y="9"/>
                </a:lnTo>
                <a:lnTo>
                  <a:pt x="706" y="14"/>
                </a:lnTo>
                <a:lnTo>
                  <a:pt x="716" y="19"/>
                </a:lnTo>
                <a:lnTo>
                  <a:pt x="721" y="24"/>
                </a:lnTo>
                <a:lnTo>
                  <a:pt x="731" y="29"/>
                </a:lnTo>
                <a:lnTo>
                  <a:pt x="736" y="34"/>
                </a:lnTo>
                <a:lnTo>
                  <a:pt x="741" y="39"/>
                </a:lnTo>
                <a:lnTo>
                  <a:pt x="0" y="156"/>
                </a:lnTo>
                <a:lnTo>
                  <a:pt x="677" y="0"/>
                </a:lnTo>
                <a:close/>
              </a:path>
            </a:pathLst>
          </a:custGeom>
          <a:solidFill>
            <a:srgbClr val="00AE00"/>
          </a:solidFill>
          <a:ln w="7938">
            <a:solidFill>
              <a:srgbClr val="FAFD00"/>
            </a:solidFill>
            <a:round/>
            <a:headEnd/>
            <a:tailEnd/>
          </a:ln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>
            <a:off x="6030913" y="2938463"/>
            <a:ext cx="225425" cy="884237"/>
          </a:xfrm>
          <a:custGeom>
            <a:avLst/>
            <a:gdLst>
              <a:gd name="T0" fmla="*/ 2147483647 w 22"/>
              <a:gd name="T1" fmla="*/ 0 h 75"/>
              <a:gd name="T2" fmla="*/ 2147483647 w 22"/>
              <a:gd name="T3" fmla="*/ 0 h 75"/>
              <a:gd name="T4" fmla="*/ 0 w 22"/>
              <a:gd name="T5" fmla="*/ 2147483647 h 75"/>
              <a:gd name="T6" fmla="*/ 0 60000 65536"/>
              <a:gd name="T7" fmla="*/ 0 60000 65536"/>
              <a:gd name="T8" fmla="*/ 0 60000 65536"/>
              <a:gd name="T9" fmla="*/ 0 w 22"/>
              <a:gd name="T10" fmla="*/ 0 h 75"/>
              <a:gd name="T11" fmla="*/ 22 w 22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75">
                <a:moveTo>
                  <a:pt x="22" y="0"/>
                </a:moveTo>
                <a:lnTo>
                  <a:pt x="12" y="0"/>
                </a:lnTo>
                <a:lnTo>
                  <a:pt x="0" y="75"/>
                </a:lnTo>
              </a:path>
            </a:pathLst>
          </a:custGeom>
          <a:noFill/>
          <a:ln w="79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4541838" y="4013200"/>
            <a:ext cx="1663700" cy="681038"/>
          </a:xfrm>
          <a:custGeom>
            <a:avLst/>
            <a:gdLst>
              <a:gd name="T0" fmla="*/ 0 w 795"/>
              <a:gd name="T1" fmla="*/ 2147483647 h 284"/>
              <a:gd name="T2" fmla="*/ 2147483647 w 795"/>
              <a:gd name="T3" fmla="*/ 0 h 284"/>
              <a:gd name="T4" fmla="*/ 2147483647 w 795"/>
              <a:gd name="T5" fmla="*/ 2147483647 h 284"/>
              <a:gd name="T6" fmla="*/ 0 w 795"/>
              <a:gd name="T7" fmla="*/ 2147483647 h 284"/>
              <a:gd name="T8" fmla="*/ 0 w 795"/>
              <a:gd name="T9" fmla="*/ 2147483647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5"/>
              <a:gd name="T16" fmla="*/ 0 h 284"/>
              <a:gd name="T17" fmla="*/ 795 w 795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5" h="284">
                <a:moveTo>
                  <a:pt x="0" y="63"/>
                </a:moveTo>
                <a:lnTo>
                  <a:pt x="795" y="0"/>
                </a:lnTo>
                <a:lnTo>
                  <a:pt x="795" y="220"/>
                </a:lnTo>
                <a:lnTo>
                  <a:pt x="0" y="284"/>
                </a:lnTo>
                <a:lnTo>
                  <a:pt x="0" y="63"/>
                </a:lnTo>
                <a:close/>
              </a:path>
            </a:pathLst>
          </a:custGeom>
          <a:solidFill>
            <a:srgbClr val="7E0114"/>
          </a:solidFill>
          <a:ln w="7938">
            <a:solidFill>
              <a:srgbClr val="FAFD00"/>
            </a:solidFill>
            <a:round/>
            <a:headEnd/>
            <a:tailEnd/>
          </a:ln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4541838" y="3883025"/>
            <a:ext cx="1663700" cy="279400"/>
          </a:xfrm>
          <a:custGeom>
            <a:avLst/>
            <a:gdLst>
              <a:gd name="T0" fmla="*/ 2147483647 w 795"/>
              <a:gd name="T1" fmla="*/ 0 h 117"/>
              <a:gd name="T2" fmla="*/ 2147483647 w 795"/>
              <a:gd name="T3" fmla="*/ 2147483647 h 117"/>
              <a:gd name="T4" fmla="*/ 2147483647 w 795"/>
              <a:gd name="T5" fmla="*/ 2147483647 h 117"/>
              <a:gd name="T6" fmla="*/ 2147483647 w 795"/>
              <a:gd name="T7" fmla="*/ 2147483647 h 117"/>
              <a:gd name="T8" fmla="*/ 2147483647 w 795"/>
              <a:gd name="T9" fmla="*/ 2147483647 h 117"/>
              <a:gd name="T10" fmla="*/ 2147483647 w 795"/>
              <a:gd name="T11" fmla="*/ 2147483647 h 117"/>
              <a:gd name="T12" fmla="*/ 2147483647 w 795"/>
              <a:gd name="T13" fmla="*/ 2147483647 h 117"/>
              <a:gd name="T14" fmla="*/ 2147483647 w 795"/>
              <a:gd name="T15" fmla="*/ 2147483647 h 117"/>
              <a:gd name="T16" fmla="*/ 2147483647 w 795"/>
              <a:gd name="T17" fmla="*/ 2147483647 h 117"/>
              <a:gd name="T18" fmla="*/ 2147483647 w 795"/>
              <a:gd name="T19" fmla="*/ 2147483647 h 117"/>
              <a:gd name="T20" fmla="*/ 0 w 795"/>
              <a:gd name="T21" fmla="*/ 2147483647 h 117"/>
              <a:gd name="T22" fmla="*/ 2147483647 w 795"/>
              <a:gd name="T23" fmla="*/ 0 h 1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95"/>
              <a:gd name="T37" fmla="*/ 0 h 117"/>
              <a:gd name="T38" fmla="*/ 795 w 795"/>
              <a:gd name="T39" fmla="*/ 117 h 1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95" h="117">
                <a:moveTo>
                  <a:pt x="741" y="0"/>
                </a:moveTo>
                <a:lnTo>
                  <a:pt x="745" y="5"/>
                </a:lnTo>
                <a:lnTo>
                  <a:pt x="760" y="10"/>
                </a:lnTo>
                <a:lnTo>
                  <a:pt x="765" y="14"/>
                </a:lnTo>
                <a:lnTo>
                  <a:pt x="770" y="19"/>
                </a:lnTo>
                <a:lnTo>
                  <a:pt x="780" y="29"/>
                </a:lnTo>
                <a:lnTo>
                  <a:pt x="780" y="34"/>
                </a:lnTo>
                <a:lnTo>
                  <a:pt x="785" y="39"/>
                </a:lnTo>
                <a:lnTo>
                  <a:pt x="795" y="49"/>
                </a:lnTo>
                <a:lnTo>
                  <a:pt x="795" y="54"/>
                </a:lnTo>
                <a:lnTo>
                  <a:pt x="0" y="117"/>
                </a:lnTo>
                <a:lnTo>
                  <a:pt x="741" y="0"/>
                </a:lnTo>
                <a:close/>
              </a:path>
            </a:pathLst>
          </a:custGeom>
          <a:solidFill>
            <a:srgbClr val="FC0128"/>
          </a:solidFill>
          <a:ln w="7938">
            <a:solidFill>
              <a:srgbClr val="FAFD00"/>
            </a:solidFill>
            <a:round/>
            <a:headEnd/>
            <a:tailEnd/>
          </a:ln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6164263" y="3517900"/>
            <a:ext cx="236537" cy="422275"/>
          </a:xfrm>
          <a:custGeom>
            <a:avLst/>
            <a:gdLst>
              <a:gd name="T0" fmla="*/ 2147483647 w 23"/>
              <a:gd name="T1" fmla="*/ 0 h 36"/>
              <a:gd name="T2" fmla="*/ 2147483647 w 23"/>
              <a:gd name="T3" fmla="*/ 0 h 36"/>
              <a:gd name="T4" fmla="*/ 0 w 23"/>
              <a:gd name="T5" fmla="*/ 2147483647 h 36"/>
              <a:gd name="T6" fmla="*/ 0 60000 65536"/>
              <a:gd name="T7" fmla="*/ 0 60000 65536"/>
              <a:gd name="T8" fmla="*/ 0 60000 65536"/>
              <a:gd name="T9" fmla="*/ 0 w 23"/>
              <a:gd name="T10" fmla="*/ 0 h 36"/>
              <a:gd name="T11" fmla="*/ 23 w 23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6">
                <a:moveTo>
                  <a:pt x="23" y="0"/>
                </a:moveTo>
                <a:lnTo>
                  <a:pt x="13" y="0"/>
                </a:lnTo>
                <a:lnTo>
                  <a:pt x="0" y="36"/>
                </a:lnTo>
              </a:path>
            </a:pathLst>
          </a:custGeom>
          <a:noFill/>
          <a:ln w="79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>
            <a:off x="6256338" y="4162425"/>
            <a:ext cx="1587" cy="555625"/>
          </a:xfrm>
          <a:custGeom>
            <a:avLst/>
            <a:gdLst>
              <a:gd name="T0" fmla="*/ 0 w 1412"/>
              <a:gd name="T1" fmla="*/ 0 h 231"/>
              <a:gd name="T2" fmla="*/ 0 w 1412"/>
              <a:gd name="T3" fmla="*/ 2147483647 h 231"/>
              <a:gd name="T4" fmla="*/ 0 w 1412"/>
              <a:gd name="T5" fmla="*/ 2147483647 h 231"/>
              <a:gd name="T6" fmla="*/ 0 w 1412"/>
              <a:gd name="T7" fmla="*/ 2147483647 h 231"/>
              <a:gd name="T8" fmla="*/ 0 w 1412"/>
              <a:gd name="T9" fmla="*/ 2147483647 h 231"/>
              <a:gd name="T10" fmla="*/ 0 w 1412"/>
              <a:gd name="T11" fmla="*/ 2147483647 h 231"/>
              <a:gd name="T12" fmla="*/ 0 w 1412"/>
              <a:gd name="T13" fmla="*/ 2147483647 h 231"/>
              <a:gd name="T14" fmla="*/ 0 w 1412"/>
              <a:gd name="T15" fmla="*/ 2147483647 h 231"/>
              <a:gd name="T16" fmla="*/ 0 w 1412"/>
              <a:gd name="T17" fmla="*/ 0 h 2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12"/>
              <a:gd name="T28" fmla="*/ 0 h 231"/>
              <a:gd name="T29" fmla="*/ 1412 w 1412"/>
              <a:gd name="T30" fmla="*/ 231 h 2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12" h="231">
                <a:moveTo>
                  <a:pt x="0" y="0"/>
                </a:moveTo>
                <a:lnTo>
                  <a:pt x="0" y="5"/>
                </a:lnTo>
                <a:lnTo>
                  <a:pt x="0" y="10"/>
                </a:lnTo>
                <a:lnTo>
                  <a:pt x="0" y="231"/>
                </a:lnTo>
                <a:lnTo>
                  <a:pt x="0" y="226"/>
                </a:lnTo>
                <a:lnTo>
                  <a:pt x="0" y="221"/>
                </a:lnTo>
                <a:lnTo>
                  <a:pt x="0" y="0"/>
                </a:lnTo>
                <a:close/>
              </a:path>
            </a:pathLst>
          </a:custGeom>
          <a:solidFill>
            <a:srgbClr val="676767"/>
          </a:solidFill>
          <a:ln w="7938">
            <a:solidFill>
              <a:srgbClr val="FAFD00"/>
            </a:solidFill>
            <a:round/>
            <a:headEnd/>
            <a:tailEnd/>
          </a:ln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>
            <a:off x="4541838" y="4162425"/>
            <a:ext cx="1703387" cy="555625"/>
          </a:xfrm>
          <a:custGeom>
            <a:avLst/>
            <a:gdLst>
              <a:gd name="T0" fmla="*/ 0 w 814"/>
              <a:gd name="T1" fmla="*/ 0 h 231"/>
              <a:gd name="T2" fmla="*/ 2147483647 w 814"/>
              <a:gd name="T3" fmla="*/ 2147483647 h 231"/>
              <a:gd name="T4" fmla="*/ 2147483647 w 814"/>
              <a:gd name="T5" fmla="*/ 2147483647 h 231"/>
              <a:gd name="T6" fmla="*/ 0 w 814"/>
              <a:gd name="T7" fmla="*/ 2147483647 h 231"/>
              <a:gd name="T8" fmla="*/ 0 w 814"/>
              <a:gd name="T9" fmla="*/ 0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4"/>
              <a:gd name="T16" fmla="*/ 0 h 231"/>
              <a:gd name="T17" fmla="*/ 814 w 814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4" h="231">
                <a:moveTo>
                  <a:pt x="0" y="0"/>
                </a:moveTo>
                <a:lnTo>
                  <a:pt x="814" y="10"/>
                </a:lnTo>
                <a:lnTo>
                  <a:pt x="814" y="231"/>
                </a:lnTo>
                <a:lnTo>
                  <a:pt x="0" y="221"/>
                </a:lnTo>
                <a:lnTo>
                  <a:pt x="0" y="0"/>
                </a:lnTo>
                <a:close/>
              </a:path>
            </a:pathLst>
          </a:custGeom>
          <a:solidFill>
            <a:srgbClr val="676767"/>
          </a:solidFill>
          <a:ln w="7938">
            <a:solidFill>
              <a:srgbClr val="FAFD00"/>
            </a:solidFill>
            <a:round/>
            <a:headEnd/>
            <a:tailEnd/>
          </a:ln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58" name="Freeform 14"/>
          <p:cNvSpPr>
            <a:spLocks/>
          </p:cNvSpPr>
          <p:nvPr/>
        </p:nvSpPr>
        <p:spPr bwMode="auto">
          <a:xfrm>
            <a:off x="4541838" y="4013200"/>
            <a:ext cx="1714500" cy="174625"/>
          </a:xfrm>
          <a:custGeom>
            <a:avLst/>
            <a:gdLst>
              <a:gd name="T0" fmla="*/ 2147483647 w 819"/>
              <a:gd name="T1" fmla="*/ 0 h 73"/>
              <a:gd name="T2" fmla="*/ 2147483647 w 819"/>
              <a:gd name="T3" fmla="*/ 2147483647 h 73"/>
              <a:gd name="T4" fmla="*/ 2147483647 w 819"/>
              <a:gd name="T5" fmla="*/ 2147483647 h 73"/>
              <a:gd name="T6" fmla="*/ 2147483647 w 819"/>
              <a:gd name="T7" fmla="*/ 2147483647 h 73"/>
              <a:gd name="T8" fmla="*/ 2147483647 w 819"/>
              <a:gd name="T9" fmla="*/ 2147483647 h 73"/>
              <a:gd name="T10" fmla="*/ 2147483647 w 819"/>
              <a:gd name="T11" fmla="*/ 2147483647 h 73"/>
              <a:gd name="T12" fmla="*/ 2147483647 w 819"/>
              <a:gd name="T13" fmla="*/ 2147483647 h 73"/>
              <a:gd name="T14" fmla="*/ 2147483647 w 819"/>
              <a:gd name="T15" fmla="*/ 2147483647 h 73"/>
              <a:gd name="T16" fmla="*/ 2147483647 w 819"/>
              <a:gd name="T17" fmla="*/ 2147483647 h 73"/>
              <a:gd name="T18" fmla="*/ 2147483647 w 819"/>
              <a:gd name="T19" fmla="*/ 2147483647 h 73"/>
              <a:gd name="T20" fmla="*/ 2147483647 w 819"/>
              <a:gd name="T21" fmla="*/ 2147483647 h 73"/>
              <a:gd name="T22" fmla="*/ 2147483647 w 819"/>
              <a:gd name="T23" fmla="*/ 2147483647 h 73"/>
              <a:gd name="T24" fmla="*/ 2147483647 w 819"/>
              <a:gd name="T25" fmla="*/ 2147483647 h 73"/>
              <a:gd name="T26" fmla="*/ 0 w 819"/>
              <a:gd name="T27" fmla="*/ 2147483647 h 73"/>
              <a:gd name="T28" fmla="*/ 2147483647 w 819"/>
              <a:gd name="T29" fmla="*/ 0 h 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19"/>
              <a:gd name="T46" fmla="*/ 0 h 73"/>
              <a:gd name="T47" fmla="*/ 819 w 819"/>
              <a:gd name="T48" fmla="*/ 73 h 7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19" h="73">
                <a:moveTo>
                  <a:pt x="795" y="0"/>
                </a:moveTo>
                <a:lnTo>
                  <a:pt x="799" y="5"/>
                </a:lnTo>
                <a:lnTo>
                  <a:pt x="804" y="14"/>
                </a:lnTo>
                <a:lnTo>
                  <a:pt x="809" y="19"/>
                </a:lnTo>
                <a:lnTo>
                  <a:pt x="809" y="24"/>
                </a:lnTo>
                <a:lnTo>
                  <a:pt x="814" y="29"/>
                </a:lnTo>
                <a:lnTo>
                  <a:pt x="814" y="39"/>
                </a:lnTo>
                <a:lnTo>
                  <a:pt x="814" y="44"/>
                </a:lnTo>
                <a:lnTo>
                  <a:pt x="819" y="49"/>
                </a:lnTo>
                <a:lnTo>
                  <a:pt x="819" y="54"/>
                </a:lnTo>
                <a:lnTo>
                  <a:pt x="819" y="63"/>
                </a:lnTo>
                <a:lnTo>
                  <a:pt x="819" y="68"/>
                </a:lnTo>
                <a:lnTo>
                  <a:pt x="819" y="73"/>
                </a:lnTo>
                <a:lnTo>
                  <a:pt x="0" y="63"/>
                </a:lnTo>
                <a:lnTo>
                  <a:pt x="795" y="0"/>
                </a:lnTo>
                <a:close/>
              </a:path>
            </a:pathLst>
          </a:custGeom>
          <a:solidFill>
            <a:srgbClr val="CECECE"/>
          </a:solidFill>
          <a:ln w="7938">
            <a:solidFill>
              <a:srgbClr val="FAFD00"/>
            </a:solidFill>
            <a:round/>
            <a:headEnd/>
            <a:tailEnd/>
          </a:ln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>
            <a:off x="6245225" y="4094163"/>
            <a:ext cx="238125" cy="3175"/>
          </a:xfrm>
          <a:custGeom>
            <a:avLst/>
            <a:gdLst>
              <a:gd name="T0" fmla="*/ 2147483647 w 23"/>
              <a:gd name="T1" fmla="*/ 0 h 3175"/>
              <a:gd name="T2" fmla="*/ 2147483647 w 23"/>
              <a:gd name="T3" fmla="*/ 0 h 3175"/>
              <a:gd name="T4" fmla="*/ 0 w 23"/>
              <a:gd name="T5" fmla="*/ 0 h 3175"/>
              <a:gd name="T6" fmla="*/ 0 60000 65536"/>
              <a:gd name="T7" fmla="*/ 0 60000 65536"/>
              <a:gd name="T8" fmla="*/ 0 60000 65536"/>
              <a:gd name="T9" fmla="*/ 0 w 23"/>
              <a:gd name="T10" fmla="*/ 0 h 3175"/>
              <a:gd name="T11" fmla="*/ 23 w 23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175">
                <a:moveTo>
                  <a:pt x="23" y="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60" name="Freeform 16"/>
          <p:cNvSpPr>
            <a:spLocks/>
          </p:cNvSpPr>
          <p:nvPr/>
        </p:nvSpPr>
        <p:spPr bwMode="auto">
          <a:xfrm>
            <a:off x="6132513" y="4187825"/>
            <a:ext cx="123825" cy="754063"/>
          </a:xfrm>
          <a:custGeom>
            <a:avLst/>
            <a:gdLst>
              <a:gd name="T0" fmla="*/ 2147483647 w 59"/>
              <a:gd name="T1" fmla="*/ 0 h 314"/>
              <a:gd name="T2" fmla="*/ 2147483647 w 59"/>
              <a:gd name="T3" fmla="*/ 2147483647 h 314"/>
              <a:gd name="T4" fmla="*/ 2147483647 w 59"/>
              <a:gd name="T5" fmla="*/ 2147483647 h 314"/>
              <a:gd name="T6" fmla="*/ 2147483647 w 59"/>
              <a:gd name="T7" fmla="*/ 2147483647 h 314"/>
              <a:gd name="T8" fmla="*/ 2147483647 w 59"/>
              <a:gd name="T9" fmla="*/ 2147483647 h 314"/>
              <a:gd name="T10" fmla="*/ 2147483647 w 59"/>
              <a:gd name="T11" fmla="*/ 2147483647 h 314"/>
              <a:gd name="T12" fmla="*/ 2147483647 w 59"/>
              <a:gd name="T13" fmla="*/ 2147483647 h 314"/>
              <a:gd name="T14" fmla="*/ 2147483647 w 59"/>
              <a:gd name="T15" fmla="*/ 2147483647 h 314"/>
              <a:gd name="T16" fmla="*/ 2147483647 w 59"/>
              <a:gd name="T17" fmla="*/ 2147483647 h 314"/>
              <a:gd name="T18" fmla="*/ 2147483647 w 59"/>
              <a:gd name="T19" fmla="*/ 2147483647 h 314"/>
              <a:gd name="T20" fmla="*/ 2147483647 w 59"/>
              <a:gd name="T21" fmla="*/ 2147483647 h 314"/>
              <a:gd name="T22" fmla="*/ 2147483647 w 59"/>
              <a:gd name="T23" fmla="*/ 2147483647 h 314"/>
              <a:gd name="T24" fmla="*/ 2147483647 w 59"/>
              <a:gd name="T25" fmla="*/ 2147483647 h 314"/>
              <a:gd name="T26" fmla="*/ 2147483647 w 59"/>
              <a:gd name="T27" fmla="*/ 2147483647 h 314"/>
              <a:gd name="T28" fmla="*/ 2147483647 w 59"/>
              <a:gd name="T29" fmla="*/ 2147483647 h 314"/>
              <a:gd name="T30" fmla="*/ 0 w 59"/>
              <a:gd name="T31" fmla="*/ 2147483647 h 314"/>
              <a:gd name="T32" fmla="*/ 0 w 59"/>
              <a:gd name="T33" fmla="*/ 2147483647 h 314"/>
              <a:gd name="T34" fmla="*/ 2147483647 w 59"/>
              <a:gd name="T35" fmla="*/ 2147483647 h 314"/>
              <a:gd name="T36" fmla="*/ 2147483647 w 59"/>
              <a:gd name="T37" fmla="*/ 2147483647 h 314"/>
              <a:gd name="T38" fmla="*/ 2147483647 w 59"/>
              <a:gd name="T39" fmla="*/ 2147483647 h 314"/>
              <a:gd name="T40" fmla="*/ 2147483647 w 59"/>
              <a:gd name="T41" fmla="*/ 2147483647 h 314"/>
              <a:gd name="T42" fmla="*/ 2147483647 w 59"/>
              <a:gd name="T43" fmla="*/ 2147483647 h 314"/>
              <a:gd name="T44" fmla="*/ 2147483647 w 59"/>
              <a:gd name="T45" fmla="*/ 2147483647 h 314"/>
              <a:gd name="T46" fmla="*/ 2147483647 w 59"/>
              <a:gd name="T47" fmla="*/ 2147483647 h 314"/>
              <a:gd name="T48" fmla="*/ 2147483647 w 59"/>
              <a:gd name="T49" fmla="*/ 2147483647 h 314"/>
              <a:gd name="T50" fmla="*/ 2147483647 w 59"/>
              <a:gd name="T51" fmla="*/ 2147483647 h 314"/>
              <a:gd name="T52" fmla="*/ 2147483647 w 59"/>
              <a:gd name="T53" fmla="*/ 2147483647 h 314"/>
              <a:gd name="T54" fmla="*/ 2147483647 w 59"/>
              <a:gd name="T55" fmla="*/ 2147483647 h 314"/>
              <a:gd name="T56" fmla="*/ 2147483647 w 59"/>
              <a:gd name="T57" fmla="*/ 2147483647 h 314"/>
              <a:gd name="T58" fmla="*/ 2147483647 w 59"/>
              <a:gd name="T59" fmla="*/ 2147483647 h 314"/>
              <a:gd name="T60" fmla="*/ 2147483647 w 59"/>
              <a:gd name="T61" fmla="*/ 2147483647 h 314"/>
              <a:gd name="T62" fmla="*/ 2147483647 w 59"/>
              <a:gd name="T63" fmla="*/ 2147483647 h 314"/>
              <a:gd name="T64" fmla="*/ 2147483647 w 59"/>
              <a:gd name="T65" fmla="*/ 0 h 3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314"/>
              <a:gd name="T101" fmla="*/ 59 w 59"/>
              <a:gd name="T102" fmla="*/ 314 h 31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314">
                <a:moveTo>
                  <a:pt x="59" y="0"/>
                </a:moveTo>
                <a:lnTo>
                  <a:pt x="59" y="5"/>
                </a:lnTo>
                <a:lnTo>
                  <a:pt x="54" y="15"/>
                </a:lnTo>
                <a:lnTo>
                  <a:pt x="54" y="20"/>
                </a:lnTo>
                <a:lnTo>
                  <a:pt x="54" y="25"/>
                </a:lnTo>
                <a:lnTo>
                  <a:pt x="49" y="35"/>
                </a:lnTo>
                <a:lnTo>
                  <a:pt x="44" y="39"/>
                </a:lnTo>
                <a:lnTo>
                  <a:pt x="44" y="44"/>
                </a:lnTo>
                <a:lnTo>
                  <a:pt x="35" y="54"/>
                </a:lnTo>
                <a:lnTo>
                  <a:pt x="35" y="59"/>
                </a:lnTo>
                <a:lnTo>
                  <a:pt x="30" y="64"/>
                </a:lnTo>
                <a:lnTo>
                  <a:pt x="20" y="69"/>
                </a:lnTo>
                <a:lnTo>
                  <a:pt x="20" y="74"/>
                </a:lnTo>
                <a:lnTo>
                  <a:pt x="15" y="79"/>
                </a:lnTo>
                <a:lnTo>
                  <a:pt x="5" y="89"/>
                </a:lnTo>
                <a:lnTo>
                  <a:pt x="0" y="93"/>
                </a:lnTo>
                <a:lnTo>
                  <a:pt x="0" y="314"/>
                </a:lnTo>
                <a:lnTo>
                  <a:pt x="5" y="309"/>
                </a:lnTo>
                <a:lnTo>
                  <a:pt x="15" y="299"/>
                </a:lnTo>
                <a:lnTo>
                  <a:pt x="20" y="294"/>
                </a:lnTo>
                <a:lnTo>
                  <a:pt x="20" y="290"/>
                </a:lnTo>
                <a:lnTo>
                  <a:pt x="30" y="285"/>
                </a:lnTo>
                <a:lnTo>
                  <a:pt x="35" y="280"/>
                </a:lnTo>
                <a:lnTo>
                  <a:pt x="35" y="275"/>
                </a:lnTo>
                <a:lnTo>
                  <a:pt x="44" y="265"/>
                </a:lnTo>
                <a:lnTo>
                  <a:pt x="44" y="260"/>
                </a:lnTo>
                <a:lnTo>
                  <a:pt x="49" y="255"/>
                </a:lnTo>
                <a:lnTo>
                  <a:pt x="54" y="245"/>
                </a:lnTo>
                <a:lnTo>
                  <a:pt x="54" y="241"/>
                </a:lnTo>
                <a:lnTo>
                  <a:pt x="54" y="236"/>
                </a:lnTo>
                <a:lnTo>
                  <a:pt x="59" y="226"/>
                </a:lnTo>
                <a:lnTo>
                  <a:pt x="59" y="221"/>
                </a:lnTo>
                <a:lnTo>
                  <a:pt x="59" y="0"/>
                </a:lnTo>
                <a:close/>
              </a:path>
            </a:pathLst>
          </a:custGeom>
          <a:solidFill>
            <a:srgbClr val="494949"/>
          </a:solidFill>
          <a:ln w="7938">
            <a:solidFill>
              <a:srgbClr val="FAFD00"/>
            </a:solidFill>
            <a:round/>
            <a:headEnd/>
            <a:tailEnd/>
          </a:ln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4541838" y="4162425"/>
            <a:ext cx="1581150" cy="779463"/>
          </a:xfrm>
          <a:custGeom>
            <a:avLst/>
            <a:gdLst>
              <a:gd name="T0" fmla="*/ 0 w 755"/>
              <a:gd name="T1" fmla="*/ 0 h 324"/>
              <a:gd name="T2" fmla="*/ 2147483647 w 755"/>
              <a:gd name="T3" fmla="*/ 2147483647 h 324"/>
              <a:gd name="T4" fmla="*/ 2147483647 w 755"/>
              <a:gd name="T5" fmla="*/ 2147483647 h 324"/>
              <a:gd name="T6" fmla="*/ 0 w 755"/>
              <a:gd name="T7" fmla="*/ 2147483647 h 324"/>
              <a:gd name="T8" fmla="*/ 0 w 755"/>
              <a:gd name="T9" fmla="*/ 0 h 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5"/>
              <a:gd name="T16" fmla="*/ 0 h 324"/>
              <a:gd name="T17" fmla="*/ 755 w 755"/>
              <a:gd name="T18" fmla="*/ 324 h 3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5" h="324">
                <a:moveTo>
                  <a:pt x="0" y="0"/>
                </a:moveTo>
                <a:lnTo>
                  <a:pt x="755" y="103"/>
                </a:lnTo>
                <a:lnTo>
                  <a:pt x="755" y="324"/>
                </a:lnTo>
                <a:lnTo>
                  <a:pt x="0" y="221"/>
                </a:lnTo>
                <a:lnTo>
                  <a:pt x="0" y="0"/>
                </a:lnTo>
                <a:close/>
              </a:path>
            </a:pathLst>
          </a:custGeom>
          <a:solidFill>
            <a:srgbClr val="494949"/>
          </a:solidFill>
          <a:ln w="7938">
            <a:solidFill>
              <a:srgbClr val="FAFD00"/>
            </a:solidFill>
            <a:round/>
            <a:headEnd/>
            <a:tailEnd/>
          </a:ln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62" name="Freeform 18"/>
          <p:cNvSpPr>
            <a:spLocks/>
          </p:cNvSpPr>
          <p:nvPr/>
        </p:nvSpPr>
        <p:spPr bwMode="auto">
          <a:xfrm>
            <a:off x="4541838" y="4162425"/>
            <a:ext cx="1714500" cy="249238"/>
          </a:xfrm>
          <a:custGeom>
            <a:avLst/>
            <a:gdLst>
              <a:gd name="T0" fmla="*/ 2147483647 w 819"/>
              <a:gd name="T1" fmla="*/ 2147483647 h 103"/>
              <a:gd name="T2" fmla="*/ 2147483647 w 819"/>
              <a:gd name="T3" fmla="*/ 2147483647 h 103"/>
              <a:gd name="T4" fmla="*/ 2147483647 w 819"/>
              <a:gd name="T5" fmla="*/ 2147483647 h 103"/>
              <a:gd name="T6" fmla="*/ 2147483647 w 819"/>
              <a:gd name="T7" fmla="*/ 2147483647 h 103"/>
              <a:gd name="T8" fmla="*/ 2147483647 w 819"/>
              <a:gd name="T9" fmla="*/ 2147483647 h 103"/>
              <a:gd name="T10" fmla="*/ 2147483647 w 819"/>
              <a:gd name="T11" fmla="*/ 2147483647 h 103"/>
              <a:gd name="T12" fmla="*/ 2147483647 w 819"/>
              <a:gd name="T13" fmla="*/ 2147483647 h 103"/>
              <a:gd name="T14" fmla="*/ 2147483647 w 819"/>
              <a:gd name="T15" fmla="*/ 2147483647 h 103"/>
              <a:gd name="T16" fmla="*/ 2147483647 w 819"/>
              <a:gd name="T17" fmla="*/ 2147483647 h 103"/>
              <a:gd name="T18" fmla="*/ 2147483647 w 819"/>
              <a:gd name="T19" fmla="*/ 2147483647 h 103"/>
              <a:gd name="T20" fmla="*/ 2147483647 w 819"/>
              <a:gd name="T21" fmla="*/ 2147483647 h 103"/>
              <a:gd name="T22" fmla="*/ 2147483647 w 819"/>
              <a:gd name="T23" fmla="*/ 2147483647 h 103"/>
              <a:gd name="T24" fmla="*/ 2147483647 w 819"/>
              <a:gd name="T25" fmla="*/ 2147483647 h 103"/>
              <a:gd name="T26" fmla="*/ 2147483647 w 819"/>
              <a:gd name="T27" fmla="*/ 2147483647 h 103"/>
              <a:gd name="T28" fmla="*/ 2147483647 w 819"/>
              <a:gd name="T29" fmla="*/ 2147483647 h 103"/>
              <a:gd name="T30" fmla="*/ 2147483647 w 819"/>
              <a:gd name="T31" fmla="*/ 2147483647 h 103"/>
              <a:gd name="T32" fmla="*/ 0 w 819"/>
              <a:gd name="T33" fmla="*/ 0 h 103"/>
              <a:gd name="T34" fmla="*/ 2147483647 w 819"/>
              <a:gd name="T35" fmla="*/ 2147483647 h 10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19"/>
              <a:gd name="T55" fmla="*/ 0 h 103"/>
              <a:gd name="T56" fmla="*/ 819 w 819"/>
              <a:gd name="T57" fmla="*/ 103 h 10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19" h="103">
                <a:moveTo>
                  <a:pt x="819" y="10"/>
                </a:moveTo>
                <a:lnTo>
                  <a:pt x="819" y="15"/>
                </a:lnTo>
                <a:lnTo>
                  <a:pt x="814" y="25"/>
                </a:lnTo>
                <a:lnTo>
                  <a:pt x="814" y="30"/>
                </a:lnTo>
                <a:lnTo>
                  <a:pt x="814" y="35"/>
                </a:lnTo>
                <a:lnTo>
                  <a:pt x="809" y="45"/>
                </a:lnTo>
                <a:lnTo>
                  <a:pt x="804" y="49"/>
                </a:lnTo>
                <a:lnTo>
                  <a:pt x="804" y="54"/>
                </a:lnTo>
                <a:lnTo>
                  <a:pt x="795" y="64"/>
                </a:lnTo>
                <a:lnTo>
                  <a:pt x="795" y="69"/>
                </a:lnTo>
                <a:lnTo>
                  <a:pt x="790" y="74"/>
                </a:lnTo>
                <a:lnTo>
                  <a:pt x="780" y="79"/>
                </a:lnTo>
                <a:lnTo>
                  <a:pt x="780" y="84"/>
                </a:lnTo>
                <a:lnTo>
                  <a:pt x="775" y="89"/>
                </a:lnTo>
                <a:lnTo>
                  <a:pt x="765" y="99"/>
                </a:lnTo>
                <a:lnTo>
                  <a:pt x="760" y="103"/>
                </a:lnTo>
                <a:lnTo>
                  <a:pt x="0" y="0"/>
                </a:lnTo>
                <a:lnTo>
                  <a:pt x="819" y="10"/>
                </a:lnTo>
                <a:close/>
              </a:path>
            </a:pathLst>
          </a:custGeom>
          <a:solidFill>
            <a:srgbClr val="919191"/>
          </a:solidFill>
          <a:ln w="7938">
            <a:solidFill>
              <a:srgbClr val="FAFD00"/>
            </a:solidFill>
            <a:round/>
            <a:headEnd/>
            <a:tailEnd/>
          </a:ln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63" name="Freeform 19"/>
          <p:cNvSpPr>
            <a:spLocks/>
          </p:cNvSpPr>
          <p:nvPr/>
        </p:nvSpPr>
        <p:spPr bwMode="auto">
          <a:xfrm>
            <a:off x="6215063" y="4837113"/>
            <a:ext cx="234950" cy="9525"/>
          </a:xfrm>
          <a:custGeom>
            <a:avLst/>
            <a:gdLst>
              <a:gd name="T0" fmla="*/ 2147483647 w 23"/>
              <a:gd name="T1" fmla="*/ 2147483647 h 1"/>
              <a:gd name="T2" fmla="*/ 2147483647 w 23"/>
              <a:gd name="T3" fmla="*/ 2147483647 h 1"/>
              <a:gd name="T4" fmla="*/ 0 w 23"/>
              <a:gd name="T5" fmla="*/ 0 h 1"/>
              <a:gd name="T6" fmla="*/ 0 60000 65536"/>
              <a:gd name="T7" fmla="*/ 0 60000 65536"/>
              <a:gd name="T8" fmla="*/ 0 60000 65536"/>
              <a:gd name="T9" fmla="*/ 0 w 23"/>
              <a:gd name="T10" fmla="*/ 0 h 1"/>
              <a:gd name="T11" fmla="*/ 23 w 2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1">
                <a:moveTo>
                  <a:pt x="23" y="1"/>
                </a:moveTo>
                <a:lnTo>
                  <a:pt x="13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64" name="Freeform 20"/>
          <p:cNvSpPr>
            <a:spLocks/>
          </p:cNvSpPr>
          <p:nvPr/>
        </p:nvSpPr>
        <p:spPr bwMode="auto">
          <a:xfrm>
            <a:off x="5619750" y="4411663"/>
            <a:ext cx="512763" cy="801687"/>
          </a:xfrm>
          <a:custGeom>
            <a:avLst/>
            <a:gdLst>
              <a:gd name="T0" fmla="*/ 2147483647 w 245"/>
              <a:gd name="T1" fmla="*/ 0 h 334"/>
              <a:gd name="T2" fmla="*/ 2147483647 w 245"/>
              <a:gd name="T3" fmla="*/ 2147483647 h 334"/>
              <a:gd name="T4" fmla="*/ 2147483647 w 245"/>
              <a:gd name="T5" fmla="*/ 2147483647 h 334"/>
              <a:gd name="T6" fmla="*/ 2147483647 w 245"/>
              <a:gd name="T7" fmla="*/ 2147483647 h 334"/>
              <a:gd name="T8" fmla="*/ 2147483647 w 245"/>
              <a:gd name="T9" fmla="*/ 2147483647 h 334"/>
              <a:gd name="T10" fmla="*/ 2147483647 w 245"/>
              <a:gd name="T11" fmla="*/ 2147483647 h 334"/>
              <a:gd name="T12" fmla="*/ 2147483647 w 245"/>
              <a:gd name="T13" fmla="*/ 2147483647 h 334"/>
              <a:gd name="T14" fmla="*/ 2147483647 w 245"/>
              <a:gd name="T15" fmla="*/ 2147483647 h 334"/>
              <a:gd name="T16" fmla="*/ 2147483647 w 245"/>
              <a:gd name="T17" fmla="*/ 2147483647 h 334"/>
              <a:gd name="T18" fmla="*/ 2147483647 w 245"/>
              <a:gd name="T19" fmla="*/ 2147483647 h 334"/>
              <a:gd name="T20" fmla="*/ 2147483647 w 245"/>
              <a:gd name="T21" fmla="*/ 2147483647 h 334"/>
              <a:gd name="T22" fmla="*/ 2147483647 w 245"/>
              <a:gd name="T23" fmla="*/ 2147483647 h 334"/>
              <a:gd name="T24" fmla="*/ 2147483647 w 245"/>
              <a:gd name="T25" fmla="*/ 2147483647 h 334"/>
              <a:gd name="T26" fmla="*/ 2147483647 w 245"/>
              <a:gd name="T27" fmla="*/ 2147483647 h 334"/>
              <a:gd name="T28" fmla="*/ 2147483647 w 245"/>
              <a:gd name="T29" fmla="*/ 2147483647 h 334"/>
              <a:gd name="T30" fmla="*/ 2147483647 w 245"/>
              <a:gd name="T31" fmla="*/ 2147483647 h 334"/>
              <a:gd name="T32" fmla="*/ 2147483647 w 245"/>
              <a:gd name="T33" fmla="*/ 2147483647 h 334"/>
              <a:gd name="T34" fmla="*/ 2147483647 w 245"/>
              <a:gd name="T35" fmla="*/ 2147483647 h 334"/>
              <a:gd name="T36" fmla="*/ 2147483647 w 245"/>
              <a:gd name="T37" fmla="*/ 2147483647 h 334"/>
              <a:gd name="T38" fmla="*/ 2147483647 w 245"/>
              <a:gd name="T39" fmla="*/ 2147483647 h 334"/>
              <a:gd name="T40" fmla="*/ 2147483647 w 245"/>
              <a:gd name="T41" fmla="*/ 2147483647 h 334"/>
              <a:gd name="T42" fmla="*/ 2147483647 w 245"/>
              <a:gd name="T43" fmla="*/ 2147483647 h 334"/>
              <a:gd name="T44" fmla="*/ 2147483647 w 245"/>
              <a:gd name="T45" fmla="*/ 2147483647 h 334"/>
              <a:gd name="T46" fmla="*/ 2147483647 w 245"/>
              <a:gd name="T47" fmla="*/ 2147483647 h 334"/>
              <a:gd name="T48" fmla="*/ 0 w 245"/>
              <a:gd name="T49" fmla="*/ 2147483647 h 334"/>
              <a:gd name="T50" fmla="*/ 0 w 245"/>
              <a:gd name="T51" fmla="*/ 2147483647 h 334"/>
              <a:gd name="T52" fmla="*/ 2147483647 w 245"/>
              <a:gd name="T53" fmla="*/ 2147483647 h 334"/>
              <a:gd name="T54" fmla="*/ 2147483647 w 245"/>
              <a:gd name="T55" fmla="*/ 2147483647 h 334"/>
              <a:gd name="T56" fmla="*/ 2147483647 w 245"/>
              <a:gd name="T57" fmla="*/ 2147483647 h 334"/>
              <a:gd name="T58" fmla="*/ 2147483647 w 245"/>
              <a:gd name="T59" fmla="*/ 2147483647 h 334"/>
              <a:gd name="T60" fmla="*/ 2147483647 w 245"/>
              <a:gd name="T61" fmla="*/ 2147483647 h 334"/>
              <a:gd name="T62" fmla="*/ 2147483647 w 245"/>
              <a:gd name="T63" fmla="*/ 2147483647 h 334"/>
              <a:gd name="T64" fmla="*/ 2147483647 w 245"/>
              <a:gd name="T65" fmla="*/ 2147483647 h 334"/>
              <a:gd name="T66" fmla="*/ 2147483647 w 245"/>
              <a:gd name="T67" fmla="*/ 2147483647 h 334"/>
              <a:gd name="T68" fmla="*/ 2147483647 w 245"/>
              <a:gd name="T69" fmla="*/ 2147483647 h 334"/>
              <a:gd name="T70" fmla="*/ 2147483647 w 245"/>
              <a:gd name="T71" fmla="*/ 2147483647 h 334"/>
              <a:gd name="T72" fmla="*/ 2147483647 w 245"/>
              <a:gd name="T73" fmla="*/ 2147483647 h 334"/>
              <a:gd name="T74" fmla="*/ 2147483647 w 245"/>
              <a:gd name="T75" fmla="*/ 2147483647 h 334"/>
              <a:gd name="T76" fmla="*/ 2147483647 w 245"/>
              <a:gd name="T77" fmla="*/ 2147483647 h 334"/>
              <a:gd name="T78" fmla="*/ 2147483647 w 245"/>
              <a:gd name="T79" fmla="*/ 2147483647 h 334"/>
              <a:gd name="T80" fmla="*/ 2147483647 w 245"/>
              <a:gd name="T81" fmla="*/ 2147483647 h 334"/>
              <a:gd name="T82" fmla="*/ 2147483647 w 245"/>
              <a:gd name="T83" fmla="*/ 2147483647 h 334"/>
              <a:gd name="T84" fmla="*/ 2147483647 w 245"/>
              <a:gd name="T85" fmla="*/ 2147483647 h 334"/>
              <a:gd name="T86" fmla="*/ 2147483647 w 245"/>
              <a:gd name="T87" fmla="*/ 2147483647 h 334"/>
              <a:gd name="T88" fmla="*/ 2147483647 w 245"/>
              <a:gd name="T89" fmla="*/ 2147483647 h 334"/>
              <a:gd name="T90" fmla="*/ 2147483647 w 245"/>
              <a:gd name="T91" fmla="*/ 2147483647 h 334"/>
              <a:gd name="T92" fmla="*/ 2147483647 w 245"/>
              <a:gd name="T93" fmla="*/ 2147483647 h 334"/>
              <a:gd name="T94" fmla="*/ 2147483647 w 245"/>
              <a:gd name="T95" fmla="*/ 2147483647 h 334"/>
              <a:gd name="T96" fmla="*/ 2147483647 w 245"/>
              <a:gd name="T97" fmla="*/ 2147483647 h 334"/>
              <a:gd name="T98" fmla="*/ 2147483647 w 245"/>
              <a:gd name="T99" fmla="*/ 2147483647 h 334"/>
              <a:gd name="T100" fmla="*/ 2147483647 w 245"/>
              <a:gd name="T101" fmla="*/ 0 h 33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45"/>
              <a:gd name="T154" fmla="*/ 0 h 334"/>
              <a:gd name="T155" fmla="*/ 245 w 245"/>
              <a:gd name="T156" fmla="*/ 334 h 33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45" h="334">
                <a:moveTo>
                  <a:pt x="245" y="0"/>
                </a:moveTo>
                <a:lnTo>
                  <a:pt x="240" y="5"/>
                </a:lnTo>
                <a:lnTo>
                  <a:pt x="230" y="10"/>
                </a:lnTo>
                <a:lnTo>
                  <a:pt x="221" y="20"/>
                </a:lnTo>
                <a:lnTo>
                  <a:pt x="216" y="25"/>
                </a:lnTo>
                <a:lnTo>
                  <a:pt x="206" y="30"/>
                </a:lnTo>
                <a:lnTo>
                  <a:pt x="201" y="30"/>
                </a:lnTo>
                <a:lnTo>
                  <a:pt x="191" y="35"/>
                </a:lnTo>
                <a:lnTo>
                  <a:pt x="177" y="45"/>
                </a:lnTo>
                <a:lnTo>
                  <a:pt x="172" y="49"/>
                </a:lnTo>
                <a:lnTo>
                  <a:pt x="162" y="54"/>
                </a:lnTo>
                <a:lnTo>
                  <a:pt x="157" y="54"/>
                </a:lnTo>
                <a:lnTo>
                  <a:pt x="137" y="64"/>
                </a:lnTo>
                <a:lnTo>
                  <a:pt x="127" y="69"/>
                </a:lnTo>
                <a:lnTo>
                  <a:pt x="123" y="74"/>
                </a:lnTo>
                <a:lnTo>
                  <a:pt x="113" y="74"/>
                </a:lnTo>
                <a:lnTo>
                  <a:pt x="103" y="79"/>
                </a:lnTo>
                <a:lnTo>
                  <a:pt x="83" y="89"/>
                </a:lnTo>
                <a:lnTo>
                  <a:pt x="74" y="89"/>
                </a:lnTo>
                <a:lnTo>
                  <a:pt x="64" y="94"/>
                </a:lnTo>
                <a:lnTo>
                  <a:pt x="54" y="99"/>
                </a:lnTo>
                <a:lnTo>
                  <a:pt x="44" y="99"/>
                </a:lnTo>
                <a:lnTo>
                  <a:pt x="20" y="108"/>
                </a:lnTo>
                <a:lnTo>
                  <a:pt x="10" y="108"/>
                </a:lnTo>
                <a:lnTo>
                  <a:pt x="0" y="113"/>
                </a:lnTo>
                <a:lnTo>
                  <a:pt x="0" y="334"/>
                </a:lnTo>
                <a:lnTo>
                  <a:pt x="10" y="329"/>
                </a:lnTo>
                <a:lnTo>
                  <a:pt x="20" y="329"/>
                </a:lnTo>
                <a:lnTo>
                  <a:pt x="44" y="319"/>
                </a:lnTo>
                <a:lnTo>
                  <a:pt x="54" y="319"/>
                </a:lnTo>
                <a:lnTo>
                  <a:pt x="64" y="314"/>
                </a:lnTo>
                <a:lnTo>
                  <a:pt x="74" y="309"/>
                </a:lnTo>
                <a:lnTo>
                  <a:pt x="83" y="309"/>
                </a:lnTo>
                <a:lnTo>
                  <a:pt x="103" y="300"/>
                </a:lnTo>
                <a:lnTo>
                  <a:pt x="113" y="295"/>
                </a:lnTo>
                <a:lnTo>
                  <a:pt x="123" y="295"/>
                </a:lnTo>
                <a:lnTo>
                  <a:pt x="127" y="290"/>
                </a:lnTo>
                <a:lnTo>
                  <a:pt x="137" y="285"/>
                </a:lnTo>
                <a:lnTo>
                  <a:pt x="157" y="275"/>
                </a:lnTo>
                <a:lnTo>
                  <a:pt x="162" y="275"/>
                </a:lnTo>
                <a:lnTo>
                  <a:pt x="172" y="270"/>
                </a:lnTo>
                <a:lnTo>
                  <a:pt x="177" y="265"/>
                </a:lnTo>
                <a:lnTo>
                  <a:pt x="191" y="255"/>
                </a:lnTo>
                <a:lnTo>
                  <a:pt x="201" y="251"/>
                </a:lnTo>
                <a:lnTo>
                  <a:pt x="206" y="251"/>
                </a:lnTo>
                <a:lnTo>
                  <a:pt x="216" y="246"/>
                </a:lnTo>
                <a:lnTo>
                  <a:pt x="221" y="241"/>
                </a:lnTo>
                <a:lnTo>
                  <a:pt x="230" y="231"/>
                </a:lnTo>
                <a:lnTo>
                  <a:pt x="240" y="226"/>
                </a:lnTo>
                <a:lnTo>
                  <a:pt x="245" y="221"/>
                </a:lnTo>
                <a:lnTo>
                  <a:pt x="245" y="0"/>
                </a:lnTo>
                <a:close/>
              </a:path>
            </a:pathLst>
          </a:custGeom>
          <a:solidFill>
            <a:srgbClr val="75762F"/>
          </a:solidFill>
          <a:ln w="7938">
            <a:solidFill>
              <a:srgbClr val="FAFD00"/>
            </a:solidFill>
            <a:round/>
            <a:headEnd/>
            <a:tailEnd/>
          </a:ln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65" name="Freeform 21"/>
          <p:cNvSpPr>
            <a:spLocks/>
          </p:cNvSpPr>
          <p:nvPr/>
        </p:nvSpPr>
        <p:spPr bwMode="auto">
          <a:xfrm>
            <a:off x="4541838" y="4162425"/>
            <a:ext cx="1077912" cy="1050925"/>
          </a:xfrm>
          <a:custGeom>
            <a:avLst/>
            <a:gdLst>
              <a:gd name="T0" fmla="*/ 0 w 515"/>
              <a:gd name="T1" fmla="*/ 0 h 437"/>
              <a:gd name="T2" fmla="*/ 2147483647 w 515"/>
              <a:gd name="T3" fmla="*/ 2147483647 h 437"/>
              <a:gd name="T4" fmla="*/ 2147483647 w 515"/>
              <a:gd name="T5" fmla="*/ 2147483647 h 437"/>
              <a:gd name="T6" fmla="*/ 0 w 515"/>
              <a:gd name="T7" fmla="*/ 2147483647 h 437"/>
              <a:gd name="T8" fmla="*/ 0 w 515"/>
              <a:gd name="T9" fmla="*/ 0 h 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5"/>
              <a:gd name="T16" fmla="*/ 0 h 437"/>
              <a:gd name="T17" fmla="*/ 515 w 515"/>
              <a:gd name="T18" fmla="*/ 437 h 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5" h="437">
                <a:moveTo>
                  <a:pt x="0" y="0"/>
                </a:moveTo>
                <a:lnTo>
                  <a:pt x="515" y="216"/>
                </a:lnTo>
                <a:lnTo>
                  <a:pt x="515" y="437"/>
                </a:lnTo>
                <a:lnTo>
                  <a:pt x="0" y="221"/>
                </a:lnTo>
                <a:lnTo>
                  <a:pt x="0" y="0"/>
                </a:lnTo>
                <a:close/>
              </a:path>
            </a:pathLst>
          </a:custGeom>
          <a:solidFill>
            <a:srgbClr val="75762F"/>
          </a:solidFill>
          <a:ln w="7938">
            <a:solidFill>
              <a:srgbClr val="FAFD00"/>
            </a:solidFill>
            <a:round/>
            <a:headEnd/>
            <a:tailEnd/>
          </a:ln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66" name="Freeform 22"/>
          <p:cNvSpPr>
            <a:spLocks/>
          </p:cNvSpPr>
          <p:nvPr/>
        </p:nvSpPr>
        <p:spPr bwMode="auto">
          <a:xfrm>
            <a:off x="4541838" y="4162425"/>
            <a:ext cx="1590675" cy="520700"/>
          </a:xfrm>
          <a:custGeom>
            <a:avLst/>
            <a:gdLst>
              <a:gd name="T0" fmla="*/ 2147483647 w 760"/>
              <a:gd name="T1" fmla="*/ 2147483647 h 216"/>
              <a:gd name="T2" fmla="*/ 2147483647 w 760"/>
              <a:gd name="T3" fmla="*/ 2147483647 h 216"/>
              <a:gd name="T4" fmla="*/ 2147483647 w 760"/>
              <a:gd name="T5" fmla="*/ 2147483647 h 216"/>
              <a:gd name="T6" fmla="*/ 2147483647 w 760"/>
              <a:gd name="T7" fmla="*/ 2147483647 h 216"/>
              <a:gd name="T8" fmla="*/ 2147483647 w 760"/>
              <a:gd name="T9" fmla="*/ 2147483647 h 216"/>
              <a:gd name="T10" fmla="*/ 2147483647 w 760"/>
              <a:gd name="T11" fmla="*/ 2147483647 h 216"/>
              <a:gd name="T12" fmla="*/ 2147483647 w 760"/>
              <a:gd name="T13" fmla="*/ 2147483647 h 216"/>
              <a:gd name="T14" fmla="*/ 2147483647 w 760"/>
              <a:gd name="T15" fmla="*/ 2147483647 h 216"/>
              <a:gd name="T16" fmla="*/ 2147483647 w 760"/>
              <a:gd name="T17" fmla="*/ 2147483647 h 216"/>
              <a:gd name="T18" fmla="*/ 2147483647 w 760"/>
              <a:gd name="T19" fmla="*/ 2147483647 h 216"/>
              <a:gd name="T20" fmla="*/ 2147483647 w 760"/>
              <a:gd name="T21" fmla="*/ 2147483647 h 216"/>
              <a:gd name="T22" fmla="*/ 2147483647 w 760"/>
              <a:gd name="T23" fmla="*/ 2147483647 h 216"/>
              <a:gd name="T24" fmla="*/ 2147483647 w 760"/>
              <a:gd name="T25" fmla="*/ 2147483647 h 216"/>
              <a:gd name="T26" fmla="*/ 2147483647 w 760"/>
              <a:gd name="T27" fmla="*/ 2147483647 h 216"/>
              <a:gd name="T28" fmla="*/ 2147483647 w 760"/>
              <a:gd name="T29" fmla="*/ 2147483647 h 216"/>
              <a:gd name="T30" fmla="*/ 2147483647 w 760"/>
              <a:gd name="T31" fmla="*/ 2147483647 h 216"/>
              <a:gd name="T32" fmla="*/ 2147483647 w 760"/>
              <a:gd name="T33" fmla="*/ 2147483647 h 216"/>
              <a:gd name="T34" fmla="*/ 2147483647 w 760"/>
              <a:gd name="T35" fmla="*/ 2147483647 h 216"/>
              <a:gd name="T36" fmla="*/ 2147483647 w 760"/>
              <a:gd name="T37" fmla="*/ 2147483647 h 216"/>
              <a:gd name="T38" fmla="*/ 2147483647 w 760"/>
              <a:gd name="T39" fmla="*/ 2147483647 h 216"/>
              <a:gd name="T40" fmla="*/ 2147483647 w 760"/>
              <a:gd name="T41" fmla="*/ 2147483647 h 216"/>
              <a:gd name="T42" fmla="*/ 2147483647 w 760"/>
              <a:gd name="T43" fmla="*/ 2147483647 h 216"/>
              <a:gd name="T44" fmla="*/ 2147483647 w 760"/>
              <a:gd name="T45" fmla="*/ 2147483647 h 216"/>
              <a:gd name="T46" fmla="*/ 2147483647 w 760"/>
              <a:gd name="T47" fmla="*/ 2147483647 h 216"/>
              <a:gd name="T48" fmla="*/ 2147483647 w 760"/>
              <a:gd name="T49" fmla="*/ 2147483647 h 216"/>
              <a:gd name="T50" fmla="*/ 0 w 760"/>
              <a:gd name="T51" fmla="*/ 0 h 216"/>
              <a:gd name="T52" fmla="*/ 2147483647 w 760"/>
              <a:gd name="T53" fmla="*/ 2147483647 h 2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60"/>
              <a:gd name="T82" fmla="*/ 0 h 216"/>
              <a:gd name="T83" fmla="*/ 760 w 760"/>
              <a:gd name="T84" fmla="*/ 216 h 21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60" h="216">
                <a:moveTo>
                  <a:pt x="760" y="103"/>
                </a:moveTo>
                <a:lnTo>
                  <a:pt x="755" y="108"/>
                </a:lnTo>
                <a:lnTo>
                  <a:pt x="745" y="113"/>
                </a:lnTo>
                <a:lnTo>
                  <a:pt x="736" y="123"/>
                </a:lnTo>
                <a:lnTo>
                  <a:pt x="731" y="128"/>
                </a:lnTo>
                <a:lnTo>
                  <a:pt x="721" y="133"/>
                </a:lnTo>
                <a:lnTo>
                  <a:pt x="716" y="133"/>
                </a:lnTo>
                <a:lnTo>
                  <a:pt x="706" y="138"/>
                </a:lnTo>
                <a:lnTo>
                  <a:pt x="692" y="148"/>
                </a:lnTo>
                <a:lnTo>
                  <a:pt x="687" y="152"/>
                </a:lnTo>
                <a:lnTo>
                  <a:pt x="677" y="157"/>
                </a:lnTo>
                <a:lnTo>
                  <a:pt x="672" y="157"/>
                </a:lnTo>
                <a:lnTo>
                  <a:pt x="652" y="167"/>
                </a:lnTo>
                <a:lnTo>
                  <a:pt x="642" y="172"/>
                </a:lnTo>
                <a:lnTo>
                  <a:pt x="638" y="177"/>
                </a:lnTo>
                <a:lnTo>
                  <a:pt x="628" y="177"/>
                </a:lnTo>
                <a:lnTo>
                  <a:pt x="618" y="182"/>
                </a:lnTo>
                <a:lnTo>
                  <a:pt x="598" y="192"/>
                </a:lnTo>
                <a:lnTo>
                  <a:pt x="589" y="192"/>
                </a:lnTo>
                <a:lnTo>
                  <a:pt x="579" y="197"/>
                </a:lnTo>
                <a:lnTo>
                  <a:pt x="569" y="202"/>
                </a:lnTo>
                <a:lnTo>
                  <a:pt x="559" y="202"/>
                </a:lnTo>
                <a:lnTo>
                  <a:pt x="535" y="211"/>
                </a:lnTo>
                <a:lnTo>
                  <a:pt x="525" y="211"/>
                </a:lnTo>
                <a:lnTo>
                  <a:pt x="515" y="216"/>
                </a:lnTo>
                <a:lnTo>
                  <a:pt x="0" y="0"/>
                </a:lnTo>
                <a:lnTo>
                  <a:pt x="760" y="103"/>
                </a:lnTo>
                <a:close/>
              </a:path>
            </a:pathLst>
          </a:custGeom>
          <a:solidFill>
            <a:srgbClr val="EAEC5E"/>
          </a:solidFill>
          <a:ln w="7938">
            <a:solidFill>
              <a:srgbClr val="FAFD00"/>
            </a:solidFill>
            <a:round/>
            <a:headEnd/>
            <a:tailEnd/>
          </a:ln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67" name="Freeform 23"/>
          <p:cNvSpPr>
            <a:spLocks/>
          </p:cNvSpPr>
          <p:nvPr/>
        </p:nvSpPr>
        <p:spPr bwMode="auto">
          <a:xfrm>
            <a:off x="5927725" y="5095875"/>
            <a:ext cx="215900" cy="635000"/>
          </a:xfrm>
          <a:custGeom>
            <a:avLst/>
            <a:gdLst>
              <a:gd name="T0" fmla="*/ 2147483647 w 21"/>
              <a:gd name="T1" fmla="*/ 2147483647 h 54"/>
              <a:gd name="T2" fmla="*/ 2147483647 w 21"/>
              <a:gd name="T3" fmla="*/ 2147483647 h 54"/>
              <a:gd name="T4" fmla="*/ 0 w 21"/>
              <a:gd name="T5" fmla="*/ 0 h 54"/>
              <a:gd name="T6" fmla="*/ 0 60000 65536"/>
              <a:gd name="T7" fmla="*/ 0 60000 65536"/>
              <a:gd name="T8" fmla="*/ 0 60000 65536"/>
              <a:gd name="T9" fmla="*/ 0 w 21"/>
              <a:gd name="T10" fmla="*/ 0 h 54"/>
              <a:gd name="T11" fmla="*/ 21 w 21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54">
                <a:moveTo>
                  <a:pt x="21" y="54"/>
                </a:moveTo>
                <a:lnTo>
                  <a:pt x="11" y="54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68" name="Freeform 24"/>
          <p:cNvSpPr>
            <a:spLocks/>
          </p:cNvSpPr>
          <p:nvPr/>
        </p:nvSpPr>
        <p:spPr bwMode="auto">
          <a:xfrm>
            <a:off x="4541838" y="4683125"/>
            <a:ext cx="1077912" cy="684213"/>
          </a:xfrm>
          <a:custGeom>
            <a:avLst/>
            <a:gdLst>
              <a:gd name="T0" fmla="*/ 2147483647 w 515"/>
              <a:gd name="T1" fmla="*/ 0 h 285"/>
              <a:gd name="T2" fmla="*/ 2147483647 w 515"/>
              <a:gd name="T3" fmla="*/ 2147483647 h 285"/>
              <a:gd name="T4" fmla="*/ 2147483647 w 515"/>
              <a:gd name="T5" fmla="*/ 2147483647 h 285"/>
              <a:gd name="T6" fmla="*/ 2147483647 w 515"/>
              <a:gd name="T7" fmla="*/ 2147483647 h 285"/>
              <a:gd name="T8" fmla="*/ 2147483647 w 515"/>
              <a:gd name="T9" fmla="*/ 2147483647 h 285"/>
              <a:gd name="T10" fmla="*/ 2147483647 w 515"/>
              <a:gd name="T11" fmla="*/ 2147483647 h 285"/>
              <a:gd name="T12" fmla="*/ 2147483647 w 515"/>
              <a:gd name="T13" fmla="*/ 2147483647 h 285"/>
              <a:gd name="T14" fmla="*/ 2147483647 w 515"/>
              <a:gd name="T15" fmla="*/ 2147483647 h 285"/>
              <a:gd name="T16" fmla="*/ 2147483647 w 515"/>
              <a:gd name="T17" fmla="*/ 2147483647 h 285"/>
              <a:gd name="T18" fmla="*/ 2147483647 w 515"/>
              <a:gd name="T19" fmla="*/ 2147483647 h 285"/>
              <a:gd name="T20" fmla="*/ 2147483647 w 515"/>
              <a:gd name="T21" fmla="*/ 2147483647 h 285"/>
              <a:gd name="T22" fmla="*/ 2147483647 w 515"/>
              <a:gd name="T23" fmla="*/ 2147483647 h 285"/>
              <a:gd name="T24" fmla="*/ 2147483647 w 515"/>
              <a:gd name="T25" fmla="*/ 2147483647 h 285"/>
              <a:gd name="T26" fmla="*/ 2147483647 w 515"/>
              <a:gd name="T27" fmla="*/ 2147483647 h 285"/>
              <a:gd name="T28" fmla="*/ 2147483647 w 515"/>
              <a:gd name="T29" fmla="*/ 2147483647 h 285"/>
              <a:gd name="T30" fmla="*/ 2147483647 w 515"/>
              <a:gd name="T31" fmla="*/ 2147483647 h 285"/>
              <a:gd name="T32" fmla="*/ 2147483647 w 515"/>
              <a:gd name="T33" fmla="*/ 2147483647 h 285"/>
              <a:gd name="T34" fmla="*/ 2147483647 w 515"/>
              <a:gd name="T35" fmla="*/ 2147483647 h 285"/>
              <a:gd name="T36" fmla="*/ 2147483647 w 515"/>
              <a:gd name="T37" fmla="*/ 2147483647 h 285"/>
              <a:gd name="T38" fmla="*/ 2147483647 w 515"/>
              <a:gd name="T39" fmla="*/ 2147483647 h 285"/>
              <a:gd name="T40" fmla="*/ 2147483647 w 515"/>
              <a:gd name="T41" fmla="*/ 2147483647 h 285"/>
              <a:gd name="T42" fmla="*/ 2147483647 w 515"/>
              <a:gd name="T43" fmla="*/ 2147483647 h 285"/>
              <a:gd name="T44" fmla="*/ 2147483647 w 515"/>
              <a:gd name="T45" fmla="*/ 2147483647 h 285"/>
              <a:gd name="T46" fmla="*/ 2147483647 w 515"/>
              <a:gd name="T47" fmla="*/ 2147483647 h 285"/>
              <a:gd name="T48" fmla="*/ 2147483647 w 515"/>
              <a:gd name="T49" fmla="*/ 2147483647 h 285"/>
              <a:gd name="T50" fmla="*/ 2147483647 w 515"/>
              <a:gd name="T51" fmla="*/ 2147483647 h 285"/>
              <a:gd name="T52" fmla="*/ 2147483647 w 515"/>
              <a:gd name="T53" fmla="*/ 2147483647 h 285"/>
              <a:gd name="T54" fmla="*/ 2147483647 w 515"/>
              <a:gd name="T55" fmla="*/ 2147483647 h 285"/>
              <a:gd name="T56" fmla="*/ 2147483647 w 515"/>
              <a:gd name="T57" fmla="*/ 2147483647 h 285"/>
              <a:gd name="T58" fmla="*/ 2147483647 w 515"/>
              <a:gd name="T59" fmla="*/ 2147483647 h 285"/>
              <a:gd name="T60" fmla="*/ 0 w 515"/>
              <a:gd name="T61" fmla="*/ 2147483647 h 285"/>
              <a:gd name="T62" fmla="*/ 0 w 515"/>
              <a:gd name="T63" fmla="*/ 2147483647 h 285"/>
              <a:gd name="T64" fmla="*/ 2147483647 w 515"/>
              <a:gd name="T65" fmla="*/ 2147483647 h 285"/>
              <a:gd name="T66" fmla="*/ 2147483647 w 515"/>
              <a:gd name="T67" fmla="*/ 2147483647 h 285"/>
              <a:gd name="T68" fmla="*/ 2147483647 w 515"/>
              <a:gd name="T69" fmla="*/ 2147483647 h 285"/>
              <a:gd name="T70" fmla="*/ 2147483647 w 515"/>
              <a:gd name="T71" fmla="*/ 2147483647 h 285"/>
              <a:gd name="T72" fmla="*/ 2147483647 w 515"/>
              <a:gd name="T73" fmla="*/ 2147483647 h 285"/>
              <a:gd name="T74" fmla="*/ 2147483647 w 515"/>
              <a:gd name="T75" fmla="*/ 2147483647 h 285"/>
              <a:gd name="T76" fmla="*/ 2147483647 w 515"/>
              <a:gd name="T77" fmla="*/ 2147483647 h 285"/>
              <a:gd name="T78" fmla="*/ 2147483647 w 515"/>
              <a:gd name="T79" fmla="*/ 2147483647 h 285"/>
              <a:gd name="T80" fmla="*/ 2147483647 w 515"/>
              <a:gd name="T81" fmla="*/ 2147483647 h 285"/>
              <a:gd name="T82" fmla="*/ 2147483647 w 515"/>
              <a:gd name="T83" fmla="*/ 2147483647 h 285"/>
              <a:gd name="T84" fmla="*/ 2147483647 w 515"/>
              <a:gd name="T85" fmla="*/ 2147483647 h 285"/>
              <a:gd name="T86" fmla="*/ 2147483647 w 515"/>
              <a:gd name="T87" fmla="*/ 2147483647 h 285"/>
              <a:gd name="T88" fmla="*/ 2147483647 w 515"/>
              <a:gd name="T89" fmla="*/ 2147483647 h 285"/>
              <a:gd name="T90" fmla="*/ 2147483647 w 515"/>
              <a:gd name="T91" fmla="*/ 2147483647 h 285"/>
              <a:gd name="T92" fmla="*/ 2147483647 w 515"/>
              <a:gd name="T93" fmla="*/ 2147483647 h 285"/>
              <a:gd name="T94" fmla="*/ 2147483647 w 515"/>
              <a:gd name="T95" fmla="*/ 2147483647 h 285"/>
              <a:gd name="T96" fmla="*/ 2147483647 w 515"/>
              <a:gd name="T97" fmla="*/ 2147483647 h 285"/>
              <a:gd name="T98" fmla="*/ 2147483647 w 515"/>
              <a:gd name="T99" fmla="*/ 2147483647 h 285"/>
              <a:gd name="T100" fmla="*/ 2147483647 w 515"/>
              <a:gd name="T101" fmla="*/ 2147483647 h 285"/>
              <a:gd name="T102" fmla="*/ 2147483647 w 515"/>
              <a:gd name="T103" fmla="*/ 2147483647 h 285"/>
              <a:gd name="T104" fmla="*/ 2147483647 w 515"/>
              <a:gd name="T105" fmla="*/ 2147483647 h 285"/>
              <a:gd name="T106" fmla="*/ 2147483647 w 515"/>
              <a:gd name="T107" fmla="*/ 2147483647 h 285"/>
              <a:gd name="T108" fmla="*/ 2147483647 w 515"/>
              <a:gd name="T109" fmla="*/ 2147483647 h 285"/>
              <a:gd name="T110" fmla="*/ 2147483647 w 515"/>
              <a:gd name="T111" fmla="*/ 2147483647 h 285"/>
              <a:gd name="T112" fmla="*/ 2147483647 w 515"/>
              <a:gd name="T113" fmla="*/ 2147483647 h 285"/>
              <a:gd name="T114" fmla="*/ 2147483647 w 515"/>
              <a:gd name="T115" fmla="*/ 2147483647 h 285"/>
              <a:gd name="T116" fmla="*/ 2147483647 w 515"/>
              <a:gd name="T117" fmla="*/ 2147483647 h 285"/>
              <a:gd name="T118" fmla="*/ 2147483647 w 515"/>
              <a:gd name="T119" fmla="*/ 2147483647 h 285"/>
              <a:gd name="T120" fmla="*/ 2147483647 w 515"/>
              <a:gd name="T121" fmla="*/ 2147483647 h 285"/>
              <a:gd name="T122" fmla="*/ 2147483647 w 515"/>
              <a:gd name="T123" fmla="*/ 2147483647 h 285"/>
              <a:gd name="T124" fmla="*/ 2147483647 w 515"/>
              <a:gd name="T125" fmla="*/ 0 h 28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15"/>
              <a:gd name="T190" fmla="*/ 0 h 285"/>
              <a:gd name="T191" fmla="*/ 515 w 515"/>
              <a:gd name="T192" fmla="*/ 285 h 28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15" h="285">
                <a:moveTo>
                  <a:pt x="515" y="0"/>
                </a:moveTo>
                <a:lnTo>
                  <a:pt x="505" y="5"/>
                </a:lnTo>
                <a:lnTo>
                  <a:pt x="481" y="10"/>
                </a:lnTo>
                <a:lnTo>
                  <a:pt x="471" y="10"/>
                </a:lnTo>
                <a:lnTo>
                  <a:pt x="456" y="15"/>
                </a:lnTo>
                <a:lnTo>
                  <a:pt x="432" y="20"/>
                </a:lnTo>
                <a:lnTo>
                  <a:pt x="422" y="25"/>
                </a:lnTo>
                <a:lnTo>
                  <a:pt x="412" y="25"/>
                </a:lnTo>
                <a:lnTo>
                  <a:pt x="397" y="30"/>
                </a:lnTo>
                <a:lnTo>
                  <a:pt x="373" y="35"/>
                </a:lnTo>
                <a:lnTo>
                  <a:pt x="358" y="35"/>
                </a:lnTo>
                <a:lnTo>
                  <a:pt x="348" y="35"/>
                </a:lnTo>
                <a:lnTo>
                  <a:pt x="319" y="39"/>
                </a:lnTo>
                <a:lnTo>
                  <a:pt x="309" y="44"/>
                </a:lnTo>
                <a:lnTo>
                  <a:pt x="294" y="44"/>
                </a:lnTo>
                <a:lnTo>
                  <a:pt x="265" y="49"/>
                </a:lnTo>
                <a:lnTo>
                  <a:pt x="255" y="49"/>
                </a:lnTo>
                <a:lnTo>
                  <a:pt x="240" y="49"/>
                </a:lnTo>
                <a:lnTo>
                  <a:pt x="225" y="54"/>
                </a:lnTo>
                <a:lnTo>
                  <a:pt x="201" y="54"/>
                </a:lnTo>
                <a:lnTo>
                  <a:pt x="186" y="54"/>
                </a:lnTo>
                <a:lnTo>
                  <a:pt x="172" y="59"/>
                </a:lnTo>
                <a:lnTo>
                  <a:pt x="142" y="59"/>
                </a:lnTo>
                <a:lnTo>
                  <a:pt x="127" y="59"/>
                </a:lnTo>
                <a:lnTo>
                  <a:pt x="113" y="59"/>
                </a:lnTo>
                <a:lnTo>
                  <a:pt x="88" y="59"/>
                </a:lnTo>
                <a:lnTo>
                  <a:pt x="73" y="64"/>
                </a:lnTo>
                <a:lnTo>
                  <a:pt x="59" y="64"/>
                </a:lnTo>
                <a:lnTo>
                  <a:pt x="44" y="64"/>
                </a:lnTo>
                <a:lnTo>
                  <a:pt x="15" y="64"/>
                </a:lnTo>
                <a:lnTo>
                  <a:pt x="0" y="64"/>
                </a:lnTo>
                <a:lnTo>
                  <a:pt x="0" y="285"/>
                </a:lnTo>
                <a:lnTo>
                  <a:pt x="15" y="285"/>
                </a:lnTo>
                <a:lnTo>
                  <a:pt x="44" y="285"/>
                </a:lnTo>
                <a:lnTo>
                  <a:pt x="59" y="285"/>
                </a:lnTo>
                <a:lnTo>
                  <a:pt x="73" y="285"/>
                </a:lnTo>
                <a:lnTo>
                  <a:pt x="88" y="280"/>
                </a:lnTo>
                <a:lnTo>
                  <a:pt x="113" y="280"/>
                </a:lnTo>
                <a:lnTo>
                  <a:pt x="127" y="280"/>
                </a:lnTo>
                <a:lnTo>
                  <a:pt x="142" y="280"/>
                </a:lnTo>
                <a:lnTo>
                  <a:pt x="172" y="280"/>
                </a:lnTo>
                <a:lnTo>
                  <a:pt x="186" y="275"/>
                </a:lnTo>
                <a:lnTo>
                  <a:pt x="201" y="275"/>
                </a:lnTo>
                <a:lnTo>
                  <a:pt x="225" y="275"/>
                </a:lnTo>
                <a:lnTo>
                  <a:pt x="240" y="270"/>
                </a:lnTo>
                <a:lnTo>
                  <a:pt x="255" y="270"/>
                </a:lnTo>
                <a:lnTo>
                  <a:pt x="265" y="270"/>
                </a:lnTo>
                <a:lnTo>
                  <a:pt x="294" y="265"/>
                </a:lnTo>
                <a:lnTo>
                  <a:pt x="309" y="265"/>
                </a:lnTo>
                <a:lnTo>
                  <a:pt x="319" y="260"/>
                </a:lnTo>
                <a:lnTo>
                  <a:pt x="348" y="255"/>
                </a:lnTo>
                <a:lnTo>
                  <a:pt x="358" y="255"/>
                </a:lnTo>
                <a:lnTo>
                  <a:pt x="373" y="255"/>
                </a:lnTo>
                <a:lnTo>
                  <a:pt x="397" y="250"/>
                </a:lnTo>
                <a:lnTo>
                  <a:pt x="412" y="245"/>
                </a:lnTo>
                <a:lnTo>
                  <a:pt x="422" y="245"/>
                </a:lnTo>
                <a:lnTo>
                  <a:pt x="432" y="241"/>
                </a:lnTo>
                <a:lnTo>
                  <a:pt x="456" y="236"/>
                </a:lnTo>
                <a:lnTo>
                  <a:pt x="471" y="231"/>
                </a:lnTo>
                <a:lnTo>
                  <a:pt x="481" y="231"/>
                </a:lnTo>
                <a:lnTo>
                  <a:pt x="505" y="226"/>
                </a:lnTo>
                <a:lnTo>
                  <a:pt x="515" y="221"/>
                </a:lnTo>
                <a:lnTo>
                  <a:pt x="515" y="0"/>
                </a:lnTo>
                <a:close/>
              </a:path>
            </a:pathLst>
          </a:custGeom>
          <a:solidFill>
            <a:srgbClr val="003366"/>
          </a:solidFill>
          <a:ln w="7938">
            <a:solidFill>
              <a:srgbClr val="FAFD00"/>
            </a:solidFill>
            <a:round/>
            <a:headEnd/>
            <a:tailEnd/>
          </a:ln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69" name="Freeform 25"/>
          <p:cNvSpPr>
            <a:spLocks/>
          </p:cNvSpPr>
          <p:nvPr/>
        </p:nvSpPr>
        <p:spPr bwMode="auto">
          <a:xfrm>
            <a:off x="4541838" y="4162425"/>
            <a:ext cx="1077912" cy="674688"/>
          </a:xfrm>
          <a:custGeom>
            <a:avLst/>
            <a:gdLst>
              <a:gd name="T0" fmla="*/ 2147483647 w 515"/>
              <a:gd name="T1" fmla="*/ 2147483647 h 280"/>
              <a:gd name="T2" fmla="*/ 2147483647 w 515"/>
              <a:gd name="T3" fmla="*/ 2147483647 h 280"/>
              <a:gd name="T4" fmla="*/ 2147483647 w 515"/>
              <a:gd name="T5" fmla="*/ 2147483647 h 280"/>
              <a:gd name="T6" fmla="*/ 2147483647 w 515"/>
              <a:gd name="T7" fmla="*/ 2147483647 h 280"/>
              <a:gd name="T8" fmla="*/ 2147483647 w 515"/>
              <a:gd name="T9" fmla="*/ 2147483647 h 280"/>
              <a:gd name="T10" fmla="*/ 2147483647 w 515"/>
              <a:gd name="T11" fmla="*/ 2147483647 h 280"/>
              <a:gd name="T12" fmla="*/ 2147483647 w 515"/>
              <a:gd name="T13" fmla="*/ 2147483647 h 280"/>
              <a:gd name="T14" fmla="*/ 2147483647 w 515"/>
              <a:gd name="T15" fmla="*/ 2147483647 h 280"/>
              <a:gd name="T16" fmla="*/ 2147483647 w 515"/>
              <a:gd name="T17" fmla="*/ 2147483647 h 280"/>
              <a:gd name="T18" fmla="*/ 2147483647 w 515"/>
              <a:gd name="T19" fmla="*/ 2147483647 h 280"/>
              <a:gd name="T20" fmla="*/ 2147483647 w 515"/>
              <a:gd name="T21" fmla="*/ 2147483647 h 280"/>
              <a:gd name="T22" fmla="*/ 2147483647 w 515"/>
              <a:gd name="T23" fmla="*/ 2147483647 h 280"/>
              <a:gd name="T24" fmla="*/ 2147483647 w 515"/>
              <a:gd name="T25" fmla="*/ 2147483647 h 280"/>
              <a:gd name="T26" fmla="*/ 2147483647 w 515"/>
              <a:gd name="T27" fmla="*/ 2147483647 h 280"/>
              <a:gd name="T28" fmla="*/ 2147483647 w 515"/>
              <a:gd name="T29" fmla="*/ 2147483647 h 280"/>
              <a:gd name="T30" fmla="*/ 2147483647 w 515"/>
              <a:gd name="T31" fmla="*/ 2147483647 h 280"/>
              <a:gd name="T32" fmla="*/ 2147483647 w 515"/>
              <a:gd name="T33" fmla="*/ 2147483647 h 280"/>
              <a:gd name="T34" fmla="*/ 2147483647 w 515"/>
              <a:gd name="T35" fmla="*/ 2147483647 h 280"/>
              <a:gd name="T36" fmla="*/ 2147483647 w 515"/>
              <a:gd name="T37" fmla="*/ 2147483647 h 280"/>
              <a:gd name="T38" fmla="*/ 2147483647 w 515"/>
              <a:gd name="T39" fmla="*/ 2147483647 h 280"/>
              <a:gd name="T40" fmla="*/ 2147483647 w 515"/>
              <a:gd name="T41" fmla="*/ 2147483647 h 280"/>
              <a:gd name="T42" fmla="*/ 2147483647 w 515"/>
              <a:gd name="T43" fmla="*/ 2147483647 h 280"/>
              <a:gd name="T44" fmla="*/ 2147483647 w 515"/>
              <a:gd name="T45" fmla="*/ 2147483647 h 280"/>
              <a:gd name="T46" fmla="*/ 2147483647 w 515"/>
              <a:gd name="T47" fmla="*/ 2147483647 h 280"/>
              <a:gd name="T48" fmla="*/ 2147483647 w 515"/>
              <a:gd name="T49" fmla="*/ 2147483647 h 280"/>
              <a:gd name="T50" fmla="*/ 2147483647 w 515"/>
              <a:gd name="T51" fmla="*/ 2147483647 h 280"/>
              <a:gd name="T52" fmla="*/ 2147483647 w 515"/>
              <a:gd name="T53" fmla="*/ 2147483647 h 280"/>
              <a:gd name="T54" fmla="*/ 2147483647 w 515"/>
              <a:gd name="T55" fmla="*/ 2147483647 h 280"/>
              <a:gd name="T56" fmla="*/ 2147483647 w 515"/>
              <a:gd name="T57" fmla="*/ 2147483647 h 280"/>
              <a:gd name="T58" fmla="*/ 2147483647 w 515"/>
              <a:gd name="T59" fmla="*/ 2147483647 h 280"/>
              <a:gd name="T60" fmla="*/ 0 w 515"/>
              <a:gd name="T61" fmla="*/ 2147483647 h 280"/>
              <a:gd name="T62" fmla="*/ 0 w 515"/>
              <a:gd name="T63" fmla="*/ 0 h 280"/>
              <a:gd name="T64" fmla="*/ 2147483647 w 515"/>
              <a:gd name="T65" fmla="*/ 2147483647 h 2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15"/>
              <a:gd name="T100" fmla="*/ 0 h 280"/>
              <a:gd name="T101" fmla="*/ 515 w 515"/>
              <a:gd name="T102" fmla="*/ 280 h 28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15" h="280">
                <a:moveTo>
                  <a:pt x="515" y="216"/>
                </a:moveTo>
                <a:lnTo>
                  <a:pt x="505" y="221"/>
                </a:lnTo>
                <a:lnTo>
                  <a:pt x="481" y="226"/>
                </a:lnTo>
                <a:lnTo>
                  <a:pt x="471" y="226"/>
                </a:lnTo>
                <a:lnTo>
                  <a:pt x="456" y="231"/>
                </a:lnTo>
                <a:lnTo>
                  <a:pt x="432" y="236"/>
                </a:lnTo>
                <a:lnTo>
                  <a:pt x="422" y="241"/>
                </a:lnTo>
                <a:lnTo>
                  <a:pt x="412" y="241"/>
                </a:lnTo>
                <a:lnTo>
                  <a:pt x="397" y="246"/>
                </a:lnTo>
                <a:lnTo>
                  <a:pt x="373" y="251"/>
                </a:lnTo>
                <a:lnTo>
                  <a:pt x="358" y="251"/>
                </a:lnTo>
                <a:lnTo>
                  <a:pt x="348" y="251"/>
                </a:lnTo>
                <a:lnTo>
                  <a:pt x="319" y="255"/>
                </a:lnTo>
                <a:lnTo>
                  <a:pt x="309" y="260"/>
                </a:lnTo>
                <a:lnTo>
                  <a:pt x="294" y="260"/>
                </a:lnTo>
                <a:lnTo>
                  <a:pt x="265" y="265"/>
                </a:lnTo>
                <a:lnTo>
                  <a:pt x="255" y="265"/>
                </a:lnTo>
                <a:lnTo>
                  <a:pt x="240" y="265"/>
                </a:lnTo>
                <a:lnTo>
                  <a:pt x="225" y="270"/>
                </a:lnTo>
                <a:lnTo>
                  <a:pt x="201" y="270"/>
                </a:lnTo>
                <a:lnTo>
                  <a:pt x="186" y="270"/>
                </a:lnTo>
                <a:lnTo>
                  <a:pt x="172" y="275"/>
                </a:lnTo>
                <a:lnTo>
                  <a:pt x="142" y="275"/>
                </a:lnTo>
                <a:lnTo>
                  <a:pt x="127" y="275"/>
                </a:lnTo>
                <a:lnTo>
                  <a:pt x="113" y="275"/>
                </a:lnTo>
                <a:lnTo>
                  <a:pt x="88" y="275"/>
                </a:lnTo>
                <a:lnTo>
                  <a:pt x="73" y="280"/>
                </a:lnTo>
                <a:lnTo>
                  <a:pt x="59" y="280"/>
                </a:lnTo>
                <a:lnTo>
                  <a:pt x="44" y="280"/>
                </a:lnTo>
                <a:lnTo>
                  <a:pt x="15" y="280"/>
                </a:lnTo>
                <a:lnTo>
                  <a:pt x="0" y="280"/>
                </a:lnTo>
                <a:lnTo>
                  <a:pt x="0" y="0"/>
                </a:lnTo>
                <a:lnTo>
                  <a:pt x="515" y="216"/>
                </a:lnTo>
                <a:close/>
              </a:path>
            </a:pathLst>
          </a:custGeom>
          <a:solidFill>
            <a:srgbClr val="0066CC"/>
          </a:solidFill>
          <a:ln w="7938">
            <a:solidFill>
              <a:srgbClr val="FAFD00"/>
            </a:solidFill>
            <a:round/>
            <a:headEnd/>
            <a:tailEnd/>
          </a:ln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70" name="Freeform 26"/>
          <p:cNvSpPr>
            <a:spLocks/>
          </p:cNvSpPr>
          <p:nvPr/>
        </p:nvSpPr>
        <p:spPr bwMode="auto">
          <a:xfrm>
            <a:off x="5126038" y="5330825"/>
            <a:ext cx="155575" cy="1130300"/>
          </a:xfrm>
          <a:custGeom>
            <a:avLst/>
            <a:gdLst>
              <a:gd name="T0" fmla="*/ 2147483647 w 15"/>
              <a:gd name="T1" fmla="*/ 2147483647 h 96"/>
              <a:gd name="T2" fmla="*/ 2147483647 w 15"/>
              <a:gd name="T3" fmla="*/ 2147483647 h 96"/>
              <a:gd name="T4" fmla="*/ 0 w 15"/>
              <a:gd name="T5" fmla="*/ 0 h 96"/>
              <a:gd name="T6" fmla="*/ 0 60000 65536"/>
              <a:gd name="T7" fmla="*/ 0 60000 65536"/>
              <a:gd name="T8" fmla="*/ 0 60000 65536"/>
              <a:gd name="T9" fmla="*/ 0 w 15"/>
              <a:gd name="T10" fmla="*/ 0 h 96"/>
              <a:gd name="T11" fmla="*/ 15 w 15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96">
                <a:moveTo>
                  <a:pt x="15" y="96"/>
                </a:moveTo>
                <a:lnTo>
                  <a:pt x="5" y="9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71" name="Freeform 27"/>
          <p:cNvSpPr>
            <a:spLocks/>
          </p:cNvSpPr>
          <p:nvPr/>
        </p:nvSpPr>
        <p:spPr bwMode="auto">
          <a:xfrm>
            <a:off x="2836863" y="4162425"/>
            <a:ext cx="1704975" cy="1204913"/>
          </a:xfrm>
          <a:custGeom>
            <a:avLst/>
            <a:gdLst>
              <a:gd name="T0" fmla="*/ 2147483647 w 814"/>
              <a:gd name="T1" fmla="*/ 2147483647 h 501"/>
              <a:gd name="T2" fmla="*/ 2147483647 w 814"/>
              <a:gd name="T3" fmla="*/ 2147483647 h 501"/>
              <a:gd name="T4" fmla="*/ 2147483647 w 814"/>
              <a:gd name="T5" fmla="*/ 2147483647 h 501"/>
              <a:gd name="T6" fmla="*/ 2147483647 w 814"/>
              <a:gd name="T7" fmla="*/ 2147483647 h 501"/>
              <a:gd name="T8" fmla="*/ 2147483647 w 814"/>
              <a:gd name="T9" fmla="*/ 2147483647 h 501"/>
              <a:gd name="T10" fmla="*/ 2147483647 w 814"/>
              <a:gd name="T11" fmla="*/ 2147483647 h 501"/>
              <a:gd name="T12" fmla="*/ 2147483647 w 814"/>
              <a:gd name="T13" fmla="*/ 2147483647 h 501"/>
              <a:gd name="T14" fmla="*/ 2147483647 w 814"/>
              <a:gd name="T15" fmla="*/ 2147483647 h 501"/>
              <a:gd name="T16" fmla="*/ 2147483647 w 814"/>
              <a:gd name="T17" fmla="*/ 2147483647 h 501"/>
              <a:gd name="T18" fmla="*/ 2147483647 w 814"/>
              <a:gd name="T19" fmla="*/ 2147483647 h 501"/>
              <a:gd name="T20" fmla="*/ 2147483647 w 814"/>
              <a:gd name="T21" fmla="*/ 2147483647 h 501"/>
              <a:gd name="T22" fmla="*/ 2147483647 w 814"/>
              <a:gd name="T23" fmla="*/ 2147483647 h 501"/>
              <a:gd name="T24" fmla="*/ 2147483647 w 814"/>
              <a:gd name="T25" fmla="*/ 2147483647 h 501"/>
              <a:gd name="T26" fmla="*/ 2147483647 w 814"/>
              <a:gd name="T27" fmla="*/ 2147483647 h 501"/>
              <a:gd name="T28" fmla="*/ 2147483647 w 814"/>
              <a:gd name="T29" fmla="*/ 2147483647 h 501"/>
              <a:gd name="T30" fmla="*/ 2147483647 w 814"/>
              <a:gd name="T31" fmla="*/ 2147483647 h 501"/>
              <a:gd name="T32" fmla="*/ 2147483647 w 814"/>
              <a:gd name="T33" fmla="*/ 2147483647 h 501"/>
              <a:gd name="T34" fmla="*/ 2147483647 w 814"/>
              <a:gd name="T35" fmla="*/ 2147483647 h 501"/>
              <a:gd name="T36" fmla="*/ 2147483647 w 814"/>
              <a:gd name="T37" fmla="*/ 2147483647 h 501"/>
              <a:gd name="T38" fmla="*/ 2147483647 w 814"/>
              <a:gd name="T39" fmla="*/ 2147483647 h 501"/>
              <a:gd name="T40" fmla="*/ 2147483647 w 814"/>
              <a:gd name="T41" fmla="*/ 2147483647 h 501"/>
              <a:gd name="T42" fmla="*/ 0 w 814"/>
              <a:gd name="T43" fmla="*/ 2147483647 h 501"/>
              <a:gd name="T44" fmla="*/ 0 w 814"/>
              <a:gd name="T45" fmla="*/ 2147483647 h 501"/>
              <a:gd name="T46" fmla="*/ 0 w 814"/>
              <a:gd name="T47" fmla="*/ 2147483647 h 501"/>
              <a:gd name="T48" fmla="*/ 0 w 814"/>
              <a:gd name="T49" fmla="*/ 2147483647 h 501"/>
              <a:gd name="T50" fmla="*/ 2147483647 w 814"/>
              <a:gd name="T51" fmla="*/ 2147483647 h 501"/>
              <a:gd name="T52" fmla="*/ 2147483647 w 814"/>
              <a:gd name="T53" fmla="*/ 2147483647 h 501"/>
              <a:gd name="T54" fmla="*/ 2147483647 w 814"/>
              <a:gd name="T55" fmla="*/ 2147483647 h 501"/>
              <a:gd name="T56" fmla="*/ 2147483647 w 814"/>
              <a:gd name="T57" fmla="*/ 2147483647 h 501"/>
              <a:gd name="T58" fmla="*/ 2147483647 w 814"/>
              <a:gd name="T59" fmla="*/ 2147483647 h 501"/>
              <a:gd name="T60" fmla="*/ 2147483647 w 814"/>
              <a:gd name="T61" fmla="*/ 2147483647 h 501"/>
              <a:gd name="T62" fmla="*/ 2147483647 w 814"/>
              <a:gd name="T63" fmla="*/ 2147483647 h 501"/>
              <a:gd name="T64" fmla="*/ 2147483647 w 814"/>
              <a:gd name="T65" fmla="*/ 2147483647 h 501"/>
              <a:gd name="T66" fmla="*/ 2147483647 w 814"/>
              <a:gd name="T67" fmla="*/ 2147483647 h 501"/>
              <a:gd name="T68" fmla="*/ 2147483647 w 814"/>
              <a:gd name="T69" fmla="*/ 2147483647 h 501"/>
              <a:gd name="T70" fmla="*/ 2147483647 w 814"/>
              <a:gd name="T71" fmla="*/ 2147483647 h 501"/>
              <a:gd name="T72" fmla="*/ 2147483647 w 814"/>
              <a:gd name="T73" fmla="*/ 2147483647 h 501"/>
              <a:gd name="T74" fmla="*/ 2147483647 w 814"/>
              <a:gd name="T75" fmla="*/ 2147483647 h 501"/>
              <a:gd name="T76" fmla="*/ 2147483647 w 814"/>
              <a:gd name="T77" fmla="*/ 2147483647 h 501"/>
              <a:gd name="T78" fmla="*/ 2147483647 w 814"/>
              <a:gd name="T79" fmla="*/ 2147483647 h 501"/>
              <a:gd name="T80" fmla="*/ 2147483647 w 814"/>
              <a:gd name="T81" fmla="*/ 2147483647 h 501"/>
              <a:gd name="T82" fmla="*/ 2147483647 w 814"/>
              <a:gd name="T83" fmla="*/ 2147483647 h 501"/>
              <a:gd name="T84" fmla="*/ 2147483647 w 814"/>
              <a:gd name="T85" fmla="*/ 2147483647 h 501"/>
              <a:gd name="T86" fmla="*/ 2147483647 w 814"/>
              <a:gd name="T87" fmla="*/ 2147483647 h 501"/>
              <a:gd name="T88" fmla="*/ 2147483647 w 814"/>
              <a:gd name="T89" fmla="*/ 2147483647 h 501"/>
              <a:gd name="T90" fmla="*/ 2147483647 w 814"/>
              <a:gd name="T91" fmla="*/ 2147483647 h 501"/>
              <a:gd name="T92" fmla="*/ 2147483647 w 814"/>
              <a:gd name="T93" fmla="*/ 2147483647 h 50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14"/>
              <a:gd name="T142" fmla="*/ 0 h 501"/>
              <a:gd name="T143" fmla="*/ 814 w 814"/>
              <a:gd name="T144" fmla="*/ 501 h 50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14" h="501">
                <a:moveTo>
                  <a:pt x="814" y="280"/>
                </a:moveTo>
                <a:lnTo>
                  <a:pt x="799" y="280"/>
                </a:lnTo>
                <a:lnTo>
                  <a:pt x="775" y="280"/>
                </a:lnTo>
                <a:lnTo>
                  <a:pt x="760" y="280"/>
                </a:lnTo>
                <a:lnTo>
                  <a:pt x="745" y="280"/>
                </a:lnTo>
                <a:lnTo>
                  <a:pt x="716" y="275"/>
                </a:lnTo>
                <a:lnTo>
                  <a:pt x="701" y="275"/>
                </a:lnTo>
                <a:lnTo>
                  <a:pt x="686" y="275"/>
                </a:lnTo>
                <a:lnTo>
                  <a:pt x="672" y="275"/>
                </a:lnTo>
                <a:lnTo>
                  <a:pt x="647" y="275"/>
                </a:lnTo>
                <a:lnTo>
                  <a:pt x="632" y="270"/>
                </a:lnTo>
                <a:lnTo>
                  <a:pt x="618" y="270"/>
                </a:lnTo>
                <a:lnTo>
                  <a:pt x="588" y="270"/>
                </a:lnTo>
                <a:lnTo>
                  <a:pt x="578" y="265"/>
                </a:lnTo>
                <a:lnTo>
                  <a:pt x="564" y="265"/>
                </a:lnTo>
                <a:lnTo>
                  <a:pt x="534" y="260"/>
                </a:lnTo>
                <a:lnTo>
                  <a:pt x="524" y="260"/>
                </a:lnTo>
                <a:lnTo>
                  <a:pt x="510" y="260"/>
                </a:lnTo>
                <a:lnTo>
                  <a:pt x="495" y="255"/>
                </a:lnTo>
                <a:lnTo>
                  <a:pt x="470" y="251"/>
                </a:lnTo>
                <a:lnTo>
                  <a:pt x="456" y="251"/>
                </a:lnTo>
                <a:lnTo>
                  <a:pt x="446" y="251"/>
                </a:lnTo>
                <a:lnTo>
                  <a:pt x="421" y="246"/>
                </a:lnTo>
                <a:lnTo>
                  <a:pt x="407" y="241"/>
                </a:lnTo>
                <a:lnTo>
                  <a:pt x="392" y="241"/>
                </a:lnTo>
                <a:lnTo>
                  <a:pt x="372" y="236"/>
                </a:lnTo>
                <a:lnTo>
                  <a:pt x="358" y="231"/>
                </a:lnTo>
                <a:lnTo>
                  <a:pt x="348" y="226"/>
                </a:lnTo>
                <a:lnTo>
                  <a:pt x="323" y="221"/>
                </a:lnTo>
                <a:lnTo>
                  <a:pt x="313" y="221"/>
                </a:lnTo>
                <a:lnTo>
                  <a:pt x="299" y="216"/>
                </a:lnTo>
                <a:lnTo>
                  <a:pt x="289" y="211"/>
                </a:lnTo>
                <a:lnTo>
                  <a:pt x="269" y="206"/>
                </a:lnTo>
                <a:lnTo>
                  <a:pt x="260" y="202"/>
                </a:lnTo>
                <a:lnTo>
                  <a:pt x="250" y="202"/>
                </a:lnTo>
                <a:lnTo>
                  <a:pt x="225" y="192"/>
                </a:lnTo>
                <a:lnTo>
                  <a:pt x="215" y="192"/>
                </a:lnTo>
                <a:lnTo>
                  <a:pt x="210" y="187"/>
                </a:lnTo>
                <a:lnTo>
                  <a:pt x="191" y="177"/>
                </a:lnTo>
                <a:lnTo>
                  <a:pt x="181" y="177"/>
                </a:lnTo>
                <a:lnTo>
                  <a:pt x="171" y="172"/>
                </a:lnTo>
                <a:lnTo>
                  <a:pt x="161" y="167"/>
                </a:lnTo>
                <a:lnTo>
                  <a:pt x="147" y="157"/>
                </a:lnTo>
                <a:lnTo>
                  <a:pt x="137" y="157"/>
                </a:lnTo>
                <a:lnTo>
                  <a:pt x="132" y="152"/>
                </a:lnTo>
                <a:lnTo>
                  <a:pt x="117" y="143"/>
                </a:lnTo>
                <a:lnTo>
                  <a:pt x="107" y="138"/>
                </a:lnTo>
                <a:lnTo>
                  <a:pt x="103" y="133"/>
                </a:lnTo>
                <a:lnTo>
                  <a:pt x="88" y="128"/>
                </a:lnTo>
                <a:lnTo>
                  <a:pt x="83" y="123"/>
                </a:lnTo>
                <a:lnTo>
                  <a:pt x="73" y="118"/>
                </a:lnTo>
                <a:lnTo>
                  <a:pt x="63" y="108"/>
                </a:lnTo>
                <a:lnTo>
                  <a:pt x="58" y="103"/>
                </a:lnTo>
                <a:lnTo>
                  <a:pt x="53" y="99"/>
                </a:lnTo>
                <a:lnTo>
                  <a:pt x="49" y="94"/>
                </a:lnTo>
                <a:lnTo>
                  <a:pt x="39" y="84"/>
                </a:lnTo>
                <a:lnTo>
                  <a:pt x="34" y="79"/>
                </a:lnTo>
                <a:lnTo>
                  <a:pt x="29" y="74"/>
                </a:lnTo>
                <a:lnTo>
                  <a:pt x="24" y="69"/>
                </a:lnTo>
                <a:lnTo>
                  <a:pt x="19" y="64"/>
                </a:lnTo>
                <a:lnTo>
                  <a:pt x="14" y="59"/>
                </a:lnTo>
                <a:lnTo>
                  <a:pt x="9" y="49"/>
                </a:lnTo>
                <a:lnTo>
                  <a:pt x="9" y="45"/>
                </a:lnTo>
                <a:lnTo>
                  <a:pt x="4" y="40"/>
                </a:lnTo>
                <a:lnTo>
                  <a:pt x="4" y="35"/>
                </a:lnTo>
                <a:lnTo>
                  <a:pt x="0" y="25"/>
                </a:lnTo>
                <a:lnTo>
                  <a:pt x="0" y="20"/>
                </a:lnTo>
                <a:lnTo>
                  <a:pt x="0" y="15"/>
                </a:lnTo>
                <a:lnTo>
                  <a:pt x="0" y="5"/>
                </a:lnTo>
                <a:lnTo>
                  <a:pt x="0" y="0"/>
                </a:lnTo>
                <a:lnTo>
                  <a:pt x="0" y="221"/>
                </a:lnTo>
                <a:lnTo>
                  <a:pt x="0" y="226"/>
                </a:lnTo>
                <a:lnTo>
                  <a:pt x="0" y="236"/>
                </a:lnTo>
                <a:lnTo>
                  <a:pt x="0" y="241"/>
                </a:lnTo>
                <a:lnTo>
                  <a:pt x="0" y="246"/>
                </a:lnTo>
                <a:lnTo>
                  <a:pt x="4" y="255"/>
                </a:lnTo>
                <a:lnTo>
                  <a:pt x="4" y="260"/>
                </a:lnTo>
                <a:lnTo>
                  <a:pt x="9" y="265"/>
                </a:lnTo>
                <a:lnTo>
                  <a:pt x="9" y="270"/>
                </a:lnTo>
                <a:lnTo>
                  <a:pt x="14" y="280"/>
                </a:lnTo>
                <a:lnTo>
                  <a:pt x="19" y="285"/>
                </a:lnTo>
                <a:lnTo>
                  <a:pt x="24" y="290"/>
                </a:lnTo>
                <a:lnTo>
                  <a:pt x="29" y="295"/>
                </a:lnTo>
                <a:lnTo>
                  <a:pt x="34" y="300"/>
                </a:lnTo>
                <a:lnTo>
                  <a:pt x="39" y="304"/>
                </a:lnTo>
                <a:lnTo>
                  <a:pt x="49" y="314"/>
                </a:lnTo>
                <a:lnTo>
                  <a:pt x="53" y="319"/>
                </a:lnTo>
                <a:lnTo>
                  <a:pt x="58" y="324"/>
                </a:lnTo>
                <a:lnTo>
                  <a:pt x="63" y="329"/>
                </a:lnTo>
                <a:lnTo>
                  <a:pt x="73" y="339"/>
                </a:lnTo>
                <a:lnTo>
                  <a:pt x="83" y="344"/>
                </a:lnTo>
                <a:lnTo>
                  <a:pt x="88" y="349"/>
                </a:lnTo>
                <a:lnTo>
                  <a:pt x="103" y="354"/>
                </a:lnTo>
                <a:lnTo>
                  <a:pt x="107" y="358"/>
                </a:lnTo>
                <a:lnTo>
                  <a:pt x="117" y="363"/>
                </a:lnTo>
                <a:lnTo>
                  <a:pt x="132" y="373"/>
                </a:lnTo>
                <a:lnTo>
                  <a:pt x="137" y="378"/>
                </a:lnTo>
                <a:lnTo>
                  <a:pt x="147" y="378"/>
                </a:lnTo>
                <a:lnTo>
                  <a:pt x="161" y="388"/>
                </a:lnTo>
                <a:lnTo>
                  <a:pt x="171" y="393"/>
                </a:lnTo>
                <a:lnTo>
                  <a:pt x="181" y="398"/>
                </a:lnTo>
                <a:lnTo>
                  <a:pt x="191" y="398"/>
                </a:lnTo>
                <a:lnTo>
                  <a:pt x="210" y="407"/>
                </a:lnTo>
                <a:lnTo>
                  <a:pt x="215" y="412"/>
                </a:lnTo>
                <a:lnTo>
                  <a:pt x="225" y="412"/>
                </a:lnTo>
                <a:lnTo>
                  <a:pt x="250" y="422"/>
                </a:lnTo>
                <a:lnTo>
                  <a:pt x="260" y="422"/>
                </a:lnTo>
                <a:lnTo>
                  <a:pt x="269" y="427"/>
                </a:lnTo>
                <a:lnTo>
                  <a:pt x="289" y="432"/>
                </a:lnTo>
                <a:lnTo>
                  <a:pt x="299" y="437"/>
                </a:lnTo>
                <a:lnTo>
                  <a:pt x="313" y="442"/>
                </a:lnTo>
                <a:lnTo>
                  <a:pt x="323" y="442"/>
                </a:lnTo>
                <a:lnTo>
                  <a:pt x="348" y="447"/>
                </a:lnTo>
                <a:lnTo>
                  <a:pt x="358" y="452"/>
                </a:lnTo>
                <a:lnTo>
                  <a:pt x="372" y="457"/>
                </a:lnTo>
                <a:lnTo>
                  <a:pt x="392" y="461"/>
                </a:lnTo>
                <a:lnTo>
                  <a:pt x="407" y="461"/>
                </a:lnTo>
                <a:lnTo>
                  <a:pt x="421" y="466"/>
                </a:lnTo>
                <a:lnTo>
                  <a:pt x="446" y="471"/>
                </a:lnTo>
                <a:lnTo>
                  <a:pt x="456" y="471"/>
                </a:lnTo>
                <a:lnTo>
                  <a:pt x="470" y="471"/>
                </a:lnTo>
                <a:lnTo>
                  <a:pt x="495" y="476"/>
                </a:lnTo>
                <a:lnTo>
                  <a:pt x="510" y="481"/>
                </a:lnTo>
                <a:lnTo>
                  <a:pt x="524" y="481"/>
                </a:lnTo>
                <a:lnTo>
                  <a:pt x="534" y="481"/>
                </a:lnTo>
                <a:lnTo>
                  <a:pt x="564" y="486"/>
                </a:lnTo>
                <a:lnTo>
                  <a:pt x="578" y="486"/>
                </a:lnTo>
                <a:lnTo>
                  <a:pt x="588" y="491"/>
                </a:lnTo>
                <a:lnTo>
                  <a:pt x="618" y="491"/>
                </a:lnTo>
                <a:lnTo>
                  <a:pt x="632" y="491"/>
                </a:lnTo>
                <a:lnTo>
                  <a:pt x="647" y="496"/>
                </a:lnTo>
                <a:lnTo>
                  <a:pt x="672" y="496"/>
                </a:lnTo>
                <a:lnTo>
                  <a:pt x="686" y="496"/>
                </a:lnTo>
                <a:lnTo>
                  <a:pt x="701" y="496"/>
                </a:lnTo>
                <a:lnTo>
                  <a:pt x="716" y="496"/>
                </a:lnTo>
                <a:lnTo>
                  <a:pt x="745" y="501"/>
                </a:lnTo>
                <a:lnTo>
                  <a:pt x="760" y="501"/>
                </a:lnTo>
                <a:lnTo>
                  <a:pt x="775" y="501"/>
                </a:lnTo>
                <a:lnTo>
                  <a:pt x="799" y="501"/>
                </a:lnTo>
                <a:lnTo>
                  <a:pt x="814" y="501"/>
                </a:lnTo>
                <a:lnTo>
                  <a:pt x="814" y="280"/>
                </a:lnTo>
                <a:close/>
              </a:path>
            </a:pathLst>
          </a:custGeom>
          <a:solidFill>
            <a:srgbClr val="666680"/>
          </a:solidFill>
          <a:ln w="7938">
            <a:solidFill>
              <a:srgbClr val="FAFD00"/>
            </a:solidFill>
            <a:round/>
            <a:headEnd/>
            <a:tailEnd/>
          </a:ln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2836863" y="3494088"/>
            <a:ext cx="1704975" cy="1343025"/>
          </a:xfrm>
          <a:custGeom>
            <a:avLst/>
            <a:gdLst>
              <a:gd name="T0" fmla="*/ 2147483647 w 814"/>
              <a:gd name="T1" fmla="*/ 2147483647 h 559"/>
              <a:gd name="T2" fmla="*/ 2147483647 w 814"/>
              <a:gd name="T3" fmla="*/ 2147483647 h 559"/>
              <a:gd name="T4" fmla="*/ 2147483647 w 814"/>
              <a:gd name="T5" fmla="*/ 2147483647 h 559"/>
              <a:gd name="T6" fmla="*/ 2147483647 w 814"/>
              <a:gd name="T7" fmla="*/ 2147483647 h 559"/>
              <a:gd name="T8" fmla="*/ 2147483647 w 814"/>
              <a:gd name="T9" fmla="*/ 2147483647 h 559"/>
              <a:gd name="T10" fmla="*/ 2147483647 w 814"/>
              <a:gd name="T11" fmla="*/ 2147483647 h 559"/>
              <a:gd name="T12" fmla="*/ 2147483647 w 814"/>
              <a:gd name="T13" fmla="*/ 2147483647 h 559"/>
              <a:gd name="T14" fmla="*/ 2147483647 w 814"/>
              <a:gd name="T15" fmla="*/ 2147483647 h 559"/>
              <a:gd name="T16" fmla="*/ 2147483647 w 814"/>
              <a:gd name="T17" fmla="*/ 2147483647 h 559"/>
              <a:gd name="T18" fmla="*/ 2147483647 w 814"/>
              <a:gd name="T19" fmla="*/ 2147483647 h 559"/>
              <a:gd name="T20" fmla="*/ 2147483647 w 814"/>
              <a:gd name="T21" fmla="*/ 2147483647 h 559"/>
              <a:gd name="T22" fmla="*/ 2147483647 w 814"/>
              <a:gd name="T23" fmla="*/ 2147483647 h 559"/>
              <a:gd name="T24" fmla="*/ 2147483647 w 814"/>
              <a:gd name="T25" fmla="*/ 2147483647 h 559"/>
              <a:gd name="T26" fmla="*/ 2147483647 w 814"/>
              <a:gd name="T27" fmla="*/ 2147483647 h 559"/>
              <a:gd name="T28" fmla="*/ 2147483647 w 814"/>
              <a:gd name="T29" fmla="*/ 2147483647 h 559"/>
              <a:gd name="T30" fmla="*/ 2147483647 w 814"/>
              <a:gd name="T31" fmla="*/ 2147483647 h 559"/>
              <a:gd name="T32" fmla="*/ 2147483647 w 814"/>
              <a:gd name="T33" fmla="*/ 2147483647 h 559"/>
              <a:gd name="T34" fmla="*/ 2147483647 w 814"/>
              <a:gd name="T35" fmla="*/ 2147483647 h 559"/>
              <a:gd name="T36" fmla="*/ 2147483647 w 814"/>
              <a:gd name="T37" fmla="*/ 2147483647 h 559"/>
              <a:gd name="T38" fmla="*/ 2147483647 w 814"/>
              <a:gd name="T39" fmla="*/ 2147483647 h 559"/>
              <a:gd name="T40" fmla="*/ 2147483647 w 814"/>
              <a:gd name="T41" fmla="*/ 2147483647 h 559"/>
              <a:gd name="T42" fmla="*/ 0 w 814"/>
              <a:gd name="T43" fmla="*/ 2147483647 h 559"/>
              <a:gd name="T44" fmla="*/ 0 w 814"/>
              <a:gd name="T45" fmla="*/ 2147483647 h 559"/>
              <a:gd name="T46" fmla="*/ 0 w 814"/>
              <a:gd name="T47" fmla="*/ 2147483647 h 559"/>
              <a:gd name="T48" fmla="*/ 2147483647 w 814"/>
              <a:gd name="T49" fmla="*/ 2147483647 h 559"/>
              <a:gd name="T50" fmla="*/ 2147483647 w 814"/>
              <a:gd name="T51" fmla="*/ 2147483647 h 559"/>
              <a:gd name="T52" fmla="*/ 2147483647 w 814"/>
              <a:gd name="T53" fmla="*/ 2147483647 h 559"/>
              <a:gd name="T54" fmla="*/ 2147483647 w 814"/>
              <a:gd name="T55" fmla="*/ 2147483647 h 559"/>
              <a:gd name="T56" fmla="*/ 2147483647 w 814"/>
              <a:gd name="T57" fmla="*/ 2147483647 h 559"/>
              <a:gd name="T58" fmla="*/ 2147483647 w 814"/>
              <a:gd name="T59" fmla="*/ 2147483647 h 559"/>
              <a:gd name="T60" fmla="*/ 2147483647 w 814"/>
              <a:gd name="T61" fmla="*/ 2147483647 h 559"/>
              <a:gd name="T62" fmla="*/ 2147483647 w 814"/>
              <a:gd name="T63" fmla="*/ 2147483647 h 559"/>
              <a:gd name="T64" fmla="*/ 2147483647 w 814"/>
              <a:gd name="T65" fmla="*/ 2147483647 h 559"/>
              <a:gd name="T66" fmla="*/ 2147483647 w 814"/>
              <a:gd name="T67" fmla="*/ 2147483647 h 559"/>
              <a:gd name="T68" fmla="*/ 2147483647 w 814"/>
              <a:gd name="T69" fmla="*/ 2147483647 h 559"/>
              <a:gd name="T70" fmla="*/ 2147483647 w 814"/>
              <a:gd name="T71" fmla="*/ 2147483647 h 559"/>
              <a:gd name="T72" fmla="*/ 2147483647 w 814"/>
              <a:gd name="T73" fmla="*/ 2147483647 h 559"/>
              <a:gd name="T74" fmla="*/ 2147483647 w 814"/>
              <a:gd name="T75" fmla="*/ 2147483647 h 559"/>
              <a:gd name="T76" fmla="*/ 2147483647 w 814"/>
              <a:gd name="T77" fmla="*/ 2147483647 h 559"/>
              <a:gd name="T78" fmla="*/ 2147483647 w 814"/>
              <a:gd name="T79" fmla="*/ 2147483647 h 559"/>
              <a:gd name="T80" fmla="*/ 2147483647 w 814"/>
              <a:gd name="T81" fmla="*/ 2147483647 h 559"/>
              <a:gd name="T82" fmla="*/ 2147483647 w 814"/>
              <a:gd name="T83" fmla="*/ 2147483647 h 559"/>
              <a:gd name="T84" fmla="*/ 2147483647 w 814"/>
              <a:gd name="T85" fmla="*/ 0 h 559"/>
              <a:gd name="T86" fmla="*/ 2147483647 w 814"/>
              <a:gd name="T87" fmla="*/ 0 h 559"/>
              <a:gd name="T88" fmla="*/ 2147483647 w 814"/>
              <a:gd name="T89" fmla="*/ 0 h 559"/>
              <a:gd name="T90" fmla="*/ 2147483647 w 814"/>
              <a:gd name="T91" fmla="*/ 2147483647 h 55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14"/>
              <a:gd name="T139" fmla="*/ 0 h 559"/>
              <a:gd name="T140" fmla="*/ 814 w 814"/>
              <a:gd name="T141" fmla="*/ 559 h 55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14" h="559">
                <a:moveTo>
                  <a:pt x="814" y="559"/>
                </a:moveTo>
                <a:lnTo>
                  <a:pt x="799" y="559"/>
                </a:lnTo>
                <a:lnTo>
                  <a:pt x="775" y="559"/>
                </a:lnTo>
                <a:lnTo>
                  <a:pt x="760" y="559"/>
                </a:lnTo>
                <a:lnTo>
                  <a:pt x="745" y="559"/>
                </a:lnTo>
                <a:lnTo>
                  <a:pt x="716" y="554"/>
                </a:lnTo>
                <a:lnTo>
                  <a:pt x="701" y="554"/>
                </a:lnTo>
                <a:lnTo>
                  <a:pt x="686" y="554"/>
                </a:lnTo>
                <a:lnTo>
                  <a:pt x="657" y="554"/>
                </a:lnTo>
                <a:lnTo>
                  <a:pt x="647" y="554"/>
                </a:lnTo>
                <a:lnTo>
                  <a:pt x="632" y="549"/>
                </a:lnTo>
                <a:lnTo>
                  <a:pt x="603" y="549"/>
                </a:lnTo>
                <a:lnTo>
                  <a:pt x="588" y="549"/>
                </a:lnTo>
                <a:lnTo>
                  <a:pt x="578" y="544"/>
                </a:lnTo>
                <a:lnTo>
                  <a:pt x="549" y="544"/>
                </a:lnTo>
                <a:lnTo>
                  <a:pt x="534" y="539"/>
                </a:lnTo>
                <a:lnTo>
                  <a:pt x="524" y="539"/>
                </a:lnTo>
                <a:lnTo>
                  <a:pt x="495" y="534"/>
                </a:lnTo>
                <a:lnTo>
                  <a:pt x="485" y="534"/>
                </a:lnTo>
                <a:lnTo>
                  <a:pt x="470" y="530"/>
                </a:lnTo>
                <a:lnTo>
                  <a:pt x="446" y="530"/>
                </a:lnTo>
                <a:lnTo>
                  <a:pt x="431" y="525"/>
                </a:lnTo>
                <a:lnTo>
                  <a:pt x="421" y="525"/>
                </a:lnTo>
                <a:lnTo>
                  <a:pt x="392" y="520"/>
                </a:lnTo>
                <a:lnTo>
                  <a:pt x="382" y="515"/>
                </a:lnTo>
                <a:lnTo>
                  <a:pt x="372" y="515"/>
                </a:lnTo>
                <a:lnTo>
                  <a:pt x="348" y="505"/>
                </a:lnTo>
                <a:lnTo>
                  <a:pt x="333" y="505"/>
                </a:lnTo>
                <a:lnTo>
                  <a:pt x="323" y="500"/>
                </a:lnTo>
                <a:lnTo>
                  <a:pt x="299" y="495"/>
                </a:lnTo>
                <a:lnTo>
                  <a:pt x="289" y="490"/>
                </a:lnTo>
                <a:lnTo>
                  <a:pt x="279" y="490"/>
                </a:lnTo>
                <a:lnTo>
                  <a:pt x="260" y="481"/>
                </a:lnTo>
                <a:lnTo>
                  <a:pt x="250" y="481"/>
                </a:lnTo>
                <a:lnTo>
                  <a:pt x="240" y="476"/>
                </a:lnTo>
                <a:lnTo>
                  <a:pt x="215" y="471"/>
                </a:lnTo>
                <a:lnTo>
                  <a:pt x="210" y="466"/>
                </a:lnTo>
                <a:lnTo>
                  <a:pt x="201" y="461"/>
                </a:lnTo>
                <a:lnTo>
                  <a:pt x="181" y="456"/>
                </a:lnTo>
                <a:lnTo>
                  <a:pt x="171" y="451"/>
                </a:lnTo>
                <a:lnTo>
                  <a:pt x="161" y="446"/>
                </a:lnTo>
                <a:lnTo>
                  <a:pt x="147" y="436"/>
                </a:lnTo>
                <a:lnTo>
                  <a:pt x="137" y="436"/>
                </a:lnTo>
                <a:lnTo>
                  <a:pt x="132" y="431"/>
                </a:lnTo>
                <a:lnTo>
                  <a:pt x="117" y="422"/>
                </a:lnTo>
                <a:lnTo>
                  <a:pt x="107" y="417"/>
                </a:lnTo>
                <a:lnTo>
                  <a:pt x="103" y="412"/>
                </a:lnTo>
                <a:lnTo>
                  <a:pt x="88" y="407"/>
                </a:lnTo>
                <a:lnTo>
                  <a:pt x="83" y="402"/>
                </a:lnTo>
                <a:lnTo>
                  <a:pt x="73" y="397"/>
                </a:lnTo>
                <a:lnTo>
                  <a:pt x="63" y="387"/>
                </a:lnTo>
                <a:lnTo>
                  <a:pt x="58" y="382"/>
                </a:lnTo>
                <a:lnTo>
                  <a:pt x="53" y="378"/>
                </a:lnTo>
                <a:lnTo>
                  <a:pt x="44" y="368"/>
                </a:lnTo>
                <a:lnTo>
                  <a:pt x="39" y="363"/>
                </a:lnTo>
                <a:lnTo>
                  <a:pt x="34" y="358"/>
                </a:lnTo>
                <a:lnTo>
                  <a:pt x="24" y="353"/>
                </a:lnTo>
                <a:lnTo>
                  <a:pt x="24" y="348"/>
                </a:lnTo>
                <a:lnTo>
                  <a:pt x="19" y="343"/>
                </a:lnTo>
                <a:lnTo>
                  <a:pt x="14" y="333"/>
                </a:lnTo>
                <a:lnTo>
                  <a:pt x="9" y="328"/>
                </a:lnTo>
                <a:lnTo>
                  <a:pt x="9" y="324"/>
                </a:lnTo>
                <a:lnTo>
                  <a:pt x="4" y="314"/>
                </a:lnTo>
                <a:lnTo>
                  <a:pt x="4" y="309"/>
                </a:lnTo>
                <a:lnTo>
                  <a:pt x="0" y="304"/>
                </a:lnTo>
                <a:lnTo>
                  <a:pt x="0" y="294"/>
                </a:lnTo>
                <a:lnTo>
                  <a:pt x="0" y="289"/>
                </a:lnTo>
                <a:lnTo>
                  <a:pt x="0" y="284"/>
                </a:lnTo>
                <a:lnTo>
                  <a:pt x="0" y="275"/>
                </a:lnTo>
                <a:lnTo>
                  <a:pt x="0" y="270"/>
                </a:lnTo>
                <a:lnTo>
                  <a:pt x="0" y="265"/>
                </a:lnTo>
                <a:lnTo>
                  <a:pt x="0" y="255"/>
                </a:lnTo>
                <a:lnTo>
                  <a:pt x="4" y="250"/>
                </a:lnTo>
                <a:lnTo>
                  <a:pt x="4" y="245"/>
                </a:lnTo>
                <a:lnTo>
                  <a:pt x="9" y="235"/>
                </a:lnTo>
                <a:lnTo>
                  <a:pt x="9" y="230"/>
                </a:lnTo>
                <a:lnTo>
                  <a:pt x="14" y="225"/>
                </a:lnTo>
                <a:lnTo>
                  <a:pt x="19" y="216"/>
                </a:lnTo>
                <a:lnTo>
                  <a:pt x="24" y="211"/>
                </a:lnTo>
                <a:lnTo>
                  <a:pt x="24" y="206"/>
                </a:lnTo>
                <a:lnTo>
                  <a:pt x="34" y="196"/>
                </a:lnTo>
                <a:lnTo>
                  <a:pt x="39" y="191"/>
                </a:lnTo>
                <a:lnTo>
                  <a:pt x="44" y="186"/>
                </a:lnTo>
                <a:lnTo>
                  <a:pt x="53" y="176"/>
                </a:lnTo>
                <a:lnTo>
                  <a:pt x="58" y="172"/>
                </a:lnTo>
                <a:lnTo>
                  <a:pt x="63" y="167"/>
                </a:lnTo>
                <a:lnTo>
                  <a:pt x="73" y="162"/>
                </a:lnTo>
                <a:lnTo>
                  <a:pt x="83" y="157"/>
                </a:lnTo>
                <a:lnTo>
                  <a:pt x="88" y="152"/>
                </a:lnTo>
                <a:lnTo>
                  <a:pt x="103" y="142"/>
                </a:lnTo>
                <a:lnTo>
                  <a:pt x="107" y="137"/>
                </a:lnTo>
                <a:lnTo>
                  <a:pt x="117" y="132"/>
                </a:lnTo>
                <a:lnTo>
                  <a:pt x="132" y="127"/>
                </a:lnTo>
                <a:lnTo>
                  <a:pt x="137" y="123"/>
                </a:lnTo>
                <a:lnTo>
                  <a:pt x="147" y="118"/>
                </a:lnTo>
                <a:lnTo>
                  <a:pt x="161" y="108"/>
                </a:lnTo>
                <a:lnTo>
                  <a:pt x="171" y="108"/>
                </a:lnTo>
                <a:lnTo>
                  <a:pt x="181" y="103"/>
                </a:lnTo>
                <a:lnTo>
                  <a:pt x="201" y="93"/>
                </a:lnTo>
                <a:lnTo>
                  <a:pt x="210" y="93"/>
                </a:lnTo>
                <a:lnTo>
                  <a:pt x="215" y="88"/>
                </a:lnTo>
                <a:lnTo>
                  <a:pt x="240" y="78"/>
                </a:lnTo>
                <a:lnTo>
                  <a:pt x="250" y="78"/>
                </a:lnTo>
                <a:lnTo>
                  <a:pt x="260" y="73"/>
                </a:lnTo>
                <a:lnTo>
                  <a:pt x="279" y="69"/>
                </a:lnTo>
                <a:lnTo>
                  <a:pt x="289" y="64"/>
                </a:lnTo>
                <a:lnTo>
                  <a:pt x="299" y="59"/>
                </a:lnTo>
                <a:lnTo>
                  <a:pt x="323" y="54"/>
                </a:lnTo>
                <a:lnTo>
                  <a:pt x="333" y="54"/>
                </a:lnTo>
                <a:lnTo>
                  <a:pt x="348" y="49"/>
                </a:lnTo>
                <a:lnTo>
                  <a:pt x="372" y="44"/>
                </a:lnTo>
                <a:lnTo>
                  <a:pt x="382" y="39"/>
                </a:lnTo>
                <a:lnTo>
                  <a:pt x="392" y="39"/>
                </a:lnTo>
                <a:lnTo>
                  <a:pt x="421" y="34"/>
                </a:lnTo>
                <a:lnTo>
                  <a:pt x="431" y="29"/>
                </a:lnTo>
                <a:lnTo>
                  <a:pt x="446" y="29"/>
                </a:lnTo>
                <a:lnTo>
                  <a:pt x="470" y="24"/>
                </a:lnTo>
                <a:lnTo>
                  <a:pt x="485" y="24"/>
                </a:lnTo>
                <a:lnTo>
                  <a:pt x="495" y="20"/>
                </a:lnTo>
                <a:lnTo>
                  <a:pt x="524" y="20"/>
                </a:lnTo>
                <a:lnTo>
                  <a:pt x="534" y="15"/>
                </a:lnTo>
                <a:lnTo>
                  <a:pt x="549" y="15"/>
                </a:lnTo>
                <a:lnTo>
                  <a:pt x="578" y="10"/>
                </a:lnTo>
                <a:lnTo>
                  <a:pt x="588" y="10"/>
                </a:lnTo>
                <a:lnTo>
                  <a:pt x="603" y="10"/>
                </a:lnTo>
                <a:lnTo>
                  <a:pt x="632" y="5"/>
                </a:lnTo>
                <a:lnTo>
                  <a:pt x="647" y="5"/>
                </a:lnTo>
                <a:lnTo>
                  <a:pt x="657" y="5"/>
                </a:lnTo>
                <a:lnTo>
                  <a:pt x="686" y="0"/>
                </a:lnTo>
                <a:lnTo>
                  <a:pt x="701" y="0"/>
                </a:lnTo>
                <a:lnTo>
                  <a:pt x="716" y="0"/>
                </a:lnTo>
                <a:lnTo>
                  <a:pt x="745" y="0"/>
                </a:lnTo>
                <a:lnTo>
                  <a:pt x="760" y="0"/>
                </a:lnTo>
                <a:lnTo>
                  <a:pt x="775" y="0"/>
                </a:lnTo>
                <a:lnTo>
                  <a:pt x="799" y="0"/>
                </a:lnTo>
                <a:lnTo>
                  <a:pt x="814" y="0"/>
                </a:lnTo>
                <a:lnTo>
                  <a:pt x="814" y="279"/>
                </a:lnTo>
                <a:lnTo>
                  <a:pt x="814" y="559"/>
                </a:lnTo>
                <a:close/>
              </a:path>
            </a:pathLst>
          </a:custGeom>
          <a:solidFill>
            <a:srgbClr val="CCCCFF"/>
          </a:solidFill>
          <a:ln w="7938">
            <a:solidFill>
              <a:srgbClr val="FAFD00"/>
            </a:solidFill>
            <a:round/>
            <a:headEnd/>
            <a:tailEnd/>
          </a:ln>
        </p:spPr>
        <p:txBody>
          <a:bodyPr lIns="102870" tIns="51435" rIns="102870" bIns="51435"/>
          <a:lstStyle/>
          <a:p>
            <a:endParaRPr lang="en-US"/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5634038" y="2228850"/>
            <a:ext cx="1582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>
                <a:latin typeface="Calibri" charset="0"/>
              </a:rPr>
              <a:t>Unknown 15.5% </a:t>
            </a: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6351588" y="2787650"/>
            <a:ext cx="1339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>
                <a:latin typeface="Calibri" charset="0"/>
              </a:rPr>
              <a:t>Infection 2.5%</a:t>
            </a: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6281738" y="3390900"/>
            <a:ext cx="21542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latin typeface="Calibri" charset="0"/>
              </a:rPr>
              <a:t>Degenerative 3.5%</a:t>
            </a: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6580188" y="3940175"/>
            <a:ext cx="1185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>
                <a:latin typeface="Calibri" charset="0"/>
              </a:rPr>
              <a:t>Cancer 4.1%</a:t>
            </a: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6248400" y="4706938"/>
            <a:ext cx="2098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latin typeface="Calibri" charset="0"/>
              </a:rPr>
              <a:t>Head Injury 5.5%</a:t>
            </a: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6292850" y="5495925"/>
            <a:ext cx="1055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>
                <a:latin typeface="Calibri" charset="0"/>
              </a:rPr>
              <a:t>Congenital </a:t>
            </a: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6194425" y="5753100"/>
            <a:ext cx="1893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>
                <a:latin typeface="Calibri" charset="0"/>
              </a:rPr>
              <a:t>Malformations 8.0%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5434013" y="6308725"/>
            <a:ext cx="1231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>
                <a:latin typeface="Calibri" charset="0"/>
              </a:rPr>
              <a:t>Stroke 10.9%</a:t>
            </a:r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92075" y="2809875"/>
            <a:ext cx="38147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libri" charset="0"/>
              </a:rPr>
              <a:t>Idiopathic (Genetic) Epilepsies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alibri" charset="0"/>
              </a:rPr>
              <a:t>(~50%)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4146550" y="1373188"/>
            <a:ext cx="43227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FF0000"/>
                </a:solidFill>
                <a:latin typeface="Calibri" charset="0"/>
              </a:rPr>
              <a:t>Symptomatic (Acquired) Epilepsies</a:t>
            </a:r>
          </a:p>
          <a:p>
            <a:pPr algn="ctr" eaLnBrk="1" hangingPunct="1"/>
            <a:r>
              <a:rPr lang="en-US" sz="2000">
                <a:solidFill>
                  <a:srgbClr val="FF0000"/>
                </a:solidFill>
                <a:latin typeface="Calibri" charset="0"/>
              </a:rPr>
              <a:t>(~50%)</a:t>
            </a:r>
          </a:p>
        </p:txBody>
      </p:sp>
      <p:sp>
        <p:nvSpPr>
          <p:cNvPr id="3190824" name="Line 40"/>
          <p:cNvSpPr>
            <a:spLocks noChangeShapeType="1"/>
          </p:cNvSpPr>
          <p:nvPr/>
        </p:nvSpPr>
        <p:spPr bwMode="auto">
          <a:xfrm>
            <a:off x="1925638" y="3578225"/>
            <a:ext cx="976312" cy="428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102870" tIns="51435" rIns="102870" bIns="5143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2"/>
              </a:solidFill>
              <a:latin typeface="+mn-lt"/>
              <a:ea typeface="+mn-ea"/>
            </a:endParaRPr>
          </a:p>
        </p:txBody>
      </p:sp>
      <p:sp>
        <p:nvSpPr>
          <p:cNvPr id="3190825" name="Line 41"/>
          <p:cNvSpPr>
            <a:spLocks noChangeShapeType="1"/>
          </p:cNvSpPr>
          <p:nvPr/>
        </p:nvSpPr>
        <p:spPr bwMode="auto">
          <a:xfrm flipV="1">
            <a:off x="1933575" y="3492500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102870" tIns="51435" rIns="102870" bIns="5143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2"/>
              </a:solidFill>
              <a:latin typeface="+mn-lt"/>
              <a:ea typeface="+mn-ea"/>
            </a:endParaRPr>
          </a:p>
        </p:txBody>
      </p:sp>
      <p:sp>
        <p:nvSpPr>
          <p:cNvPr id="6185" name="Text Box 42"/>
          <p:cNvSpPr txBox="1">
            <a:spLocks noChangeArrowheads="1"/>
          </p:cNvSpPr>
          <p:nvPr/>
        </p:nvSpPr>
        <p:spPr bwMode="auto">
          <a:xfrm>
            <a:off x="1538288" y="6257925"/>
            <a:ext cx="869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70" tIns="51435" rIns="102870" bIns="514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Calibri" charset="0"/>
              </a:rPr>
              <a:t>Hauser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61938" y="2714625"/>
            <a:ext cx="3505200" cy="782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 descr="D:\kuloth\2012\July\25-07-2012\NR_aop\slides_img\nrneurol_2012_148-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873125"/>
            <a:ext cx="51054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3600" y="-685800"/>
            <a:ext cx="51054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12" name="Text Box 10"/>
          <p:cNvSpPr txBox="1">
            <a:spLocks noChangeArrowheads="1"/>
          </p:cNvSpPr>
          <p:nvPr/>
        </p:nvSpPr>
        <p:spPr bwMode="auto">
          <a:xfrm>
            <a:off x="5638800" y="6535738"/>
            <a:ext cx="3505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400">
                <a:latin typeface="Calibri" charset="0"/>
                <a:cs typeface="Arial" charset="0"/>
              </a:rPr>
              <a:t>Foo, J.-N. et al. </a:t>
            </a:r>
            <a:r>
              <a:rPr lang="en-US" sz="1400">
                <a:latin typeface="Calibri" charset="0"/>
                <a:cs typeface="Arial" charset="0"/>
              </a:rPr>
              <a:t>Nat. Rev. Neurol. 8:508, 2012</a:t>
            </a:r>
          </a:p>
        </p:txBody>
      </p:sp>
      <p:sp>
        <p:nvSpPr>
          <p:cNvPr id="4301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Steps in filtering genomic variants for identification of Mendelian disease mutations or rare variants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1295400"/>
            <a:ext cx="152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72200" y="1503363"/>
            <a:ext cx="152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>
                <a:latin typeface="Calibri" charset="0"/>
              </a:rPr>
              <a:t>GABR</a:t>
            </a:r>
            <a:r>
              <a:rPr lang="en-US">
                <a:latin typeface="Calibri" charset="0"/>
              </a:rPr>
              <a:t> nsSNPs in controls (42) and cases (144)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2578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Controls, </a:t>
            </a:r>
            <a:r>
              <a:rPr lang="en-US" sz="2400">
                <a:solidFill>
                  <a:srgbClr val="FF0000"/>
                </a:solidFill>
                <a:latin typeface="Calibri" charset="0"/>
              </a:rPr>
              <a:t>147</a:t>
            </a:r>
            <a:r>
              <a:rPr lang="en-US" sz="2400">
                <a:latin typeface="Calibri" charset="0"/>
              </a:rPr>
              <a:t> </a:t>
            </a:r>
            <a:r>
              <a:rPr lang="en-US" sz="2400" i="1">
                <a:latin typeface="Calibri" charset="0"/>
              </a:rPr>
              <a:t>GABR</a:t>
            </a:r>
            <a:r>
              <a:rPr lang="en-US" sz="2400">
                <a:latin typeface="Calibri" charset="0"/>
              </a:rPr>
              <a:t> nsSNPs (3.5 nsSNP/con).</a:t>
            </a:r>
          </a:p>
          <a:p>
            <a:pPr eaLnBrk="1" hangingPunct="1"/>
            <a:r>
              <a:rPr lang="en-US" sz="2400">
                <a:latin typeface="Calibri" charset="0"/>
              </a:rPr>
              <a:t>Cases, </a:t>
            </a:r>
            <a:r>
              <a:rPr lang="en-US" sz="2400">
                <a:solidFill>
                  <a:srgbClr val="FF0000"/>
                </a:solidFill>
                <a:latin typeface="Calibri" charset="0"/>
              </a:rPr>
              <a:t>525</a:t>
            </a:r>
            <a:r>
              <a:rPr lang="en-US" sz="2400">
                <a:latin typeface="Calibri" charset="0"/>
              </a:rPr>
              <a:t> </a:t>
            </a:r>
            <a:r>
              <a:rPr lang="en-US" sz="2400" i="1">
                <a:latin typeface="Calibri" charset="0"/>
              </a:rPr>
              <a:t>GABR</a:t>
            </a:r>
            <a:r>
              <a:rPr lang="en-US" sz="2400">
                <a:latin typeface="Calibri" charset="0"/>
              </a:rPr>
              <a:t> nsSNPs (3.6 nsSNP/case).</a:t>
            </a:r>
          </a:p>
          <a:p>
            <a:pPr eaLnBrk="1" hangingPunct="1"/>
            <a:endParaRPr lang="en-US" sz="2400">
              <a:latin typeface="Calibri" charset="0"/>
            </a:endParaRPr>
          </a:p>
          <a:p>
            <a:pPr eaLnBrk="1" hangingPunct="1"/>
            <a:endParaRPr lang="en-US" sz="2400">
              <a:latin typeface="Calibri" charset="0"/>
            </a:endParaRPr>
          </a:p>
          <a:p>
            <a:pPr eaLnBrk="1" hangingPunct="1"/>
            <a:endParaRPr lang="en-US" sz="2400">
              <a:latin typeface="Calibri" charset="0"/>
            </a:endParaRPr>
          </a:p>
          <a:p>
            <a:pPr eaLnBrk="1" hangingPunct="1"/>
            <a:endParaRPr lang="en-US" sz="2400">
              <a:latin typeface="Calibri" charset="0"/>
            </a:endParaRPr>
          </a:p>
        </p:txBody>
      </p:sp>
      <p:sp>
        <p:nvSpPr>
          <p:cNvPr id="44036" name="TextBox 75"/>
          <p:cNvSpPr txBox="1">
            <a:spLocks noChangeArrowheads="1"/>
          </p:cNvSpPr>
          <p:nvPr/>
        </p:nvSpPr>
        <p:spPr bwMode="auto">
          <a:xfrm>
            <a:off x="5997575" y="6537325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Hernandez and Macdonald, unpublished</a:t>
            </a:r>
          </a:p>
        </p:txBody>
      </p: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5986463" y="6342063"/>
            <a:ext cx="3135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Klassen et al., Cell 24;145:1036-48,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>
                <a:latin typeface="Calibri" charset="0"/>
              </a:rPr>
              <a:t>GABR</a:t>
            </a:r>
            <a:r>
              <a:rPr lang="en-US">
                <a:latin typeface="Calibri" charset="0"/>
              </a:rPr>
              <a:t> nsSNPs in controls (42) and cases (144)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2578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Controls, 147 </a:t>
            </a:r>
            <a:r>
              <a:rPr lang="en-US" sz="2400" i="1">
                <a:latin typeface="Calibri" charset="0"/>
              </a:rPr>
              <a:t>GABR</a:t>
            </a:r>
            <a:r>
              <a:rPr lang="en-US" sz="2400">
                <a:latin typeface="Calibri" charset="0"/>
              </a:rPr>
              <a:t> nsSNPs (3.5 nsSNP/con).</a:t>
            </a:r>
          </a:p>
          <a:p>
            <a:pPr eaLnBrk="1" hangingPunct="1"/>
            <a:r>
              <a:rPr lang="en-US" sz="2400">
                <a:latin typeface="Calibri" charset="0"/>
              </a:rPr>
              <a:t>Cases, 525 </a:t>
            </a:r>
            <a:r>
              <a:rPr lang="en-US" sz="2400" i="1">
                <a:latin typeface="Calibri" charset="0"/>
              </a:rPr>
              <a:t>GABR</a:t>
            </a:r>
            <a:r>
              <a:rPr lang="en-US" sz="2400">
                <a:latin typeface="Calibri" charset="0"/>
              </a:rPr>
              <a:t> nsSNPs (3.6 nsSNP/case).</a:t>
            </a:r>
          </a:p>
          <a:p>
            <a:pPr eaLnBrk="1" hangingPunct="1"/>
            <a:endParaRPr lang="en-US" sz="2400">
              <a:latin typeface="Calibri" charset="0"/>
            </a:endParaRPr>
          </a:p>
          <a:p>
            <a:pPr eaLnBrk="1" hangingPunct="1"/>
            <a:r>
              <a:rPr lang="en-US" sz="2400">
                <a:latin typeface="Calibri" charset="0"/>
              </a:rPr>
              <a:t>Controls, </a:t>
            </a:r>
            <a:r>
              <a:rPr lang="en-US" sz="2400">
                <a:solidFill>
                  <a:srgbClr val="FF0000"/>
                </a:solidFill>
                <a:latin typeface="Calibri" charset="0"/>
              </a:rPr>
              <a:t>15 different</a:t>
            </a:r>
            <a:r>
              <a:rPr lang="en-US" sz="2400">
                <a:latin typeface="Calibri" charset="0"/>
              </a:rPr>
              <a:t> </a:t>
            </a:r>
            <a:r>
              <a:rPr lang="en-US" sz="2400" i="1">
                <a:latin typeface="Calibri" charset="0"/>
              </a:rPr>
              <a:t>GABR</a:t>
            </a:r>
            <a:r>
              <a:rPr lang="en-US" sz="2400">
                <a:latin typeface="Calibri" charset="0"/>
              </a:rPr>
              <a:t> nsSNPs (.10 different nsSNP/con).</a:t>
            </a:r>
          </a:p>
          <a:p>
            <a:pPr eaLnBrk="1" hangingPunct="1"/>
            <a:r>
              <a:rPr lang="en-US" sz="2400">
                <a:latin typeface="Calibri" charset="0"/>
              </a:rPr>
              <a:t>Cases, </a:t>
            </a:r>
            <a:r>
              <a:rPr lang="en-US" sz="2400">
                <a:solidFill>
                  <a:srgbClr val="FF0000"/>
                </a:solidFill>
                <a:latin typeface="Calibri" charset="0"/>
              </a:rPr>
              <a:t>36 different</a:t>
            </a:r>
            <a:r>
              <a:rPr lang="en-US" sz="2400">
                <a:latin typeface="Calibri" charset="0"/>
              </a:rPr>
              <a:t> </a:t>
            </a:r>
            <a:r>
              <a:rPr lang="en-US" sz="2400" i="1">
                <a:latin typeface="Calibri" charset="0"/>
              </a:rPr>
              <a:t>GABR</a:t>
            </a:r>
            <a:r>
              <a:rPr lang="en-US" sz="2400">
                <a:latin typeface="Calibri" charset="0"/>
              </a:rPr>
              <a:t> nsSNPs (.07 different nsSNP/case). </a:t>
            </a:r>
          </a:p>
          <a:p>
            <a:pPr eaLnBrk="1" hangingPunct="1"/>
            <a:endParaRPr lang="en-US" sz="2400">
              <a:latin typeface="Calibri" charset="0"/>
            </a:endParaRPr>
          </a:p>
          <a:p>
            <a:pPr eaLnBrk="1" hangingPunct="1"/>
            <a:endParaRPr lang="en-US" sz="2400">
              <a:latin typeface="Calibri" charset="0"/>
            </a:endParaRPr>
          </a:p>
          <a:p>
            <a:pPr eaLnBrk="1" hangingPunct="1"/>
            <a:endParaRPr lang="en-US" sz="2400">
              <a:latin typeface="Calibri" charset="0"/>
            </a:endParaRPr>
          </a:p>
        </p:txBody>
      </p:sp>
      <p:sp>
        <p:nvSpPr>
          <p:cNvPr id="45060" name="TextBox 75"/>
          <p:cNvSpPr txBox="1">
            <a:spLocks noChangeArrowheads="1"/>
          </p:cNvSpPr>
          <p:nvPr/>
        </p:nvSpPr>
        <p:spPr bwMode="auto">
          <a:xfrm>
            <a:off x="5997575" y="6537325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Hernandez and Macdonald, unpublished</a:t>
            </a:r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5986463" y="6342063"/>
            <a:ext cx="3135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Klassen et al., Cell 24;145:1036-48,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>
                <a:latin typeface="Calibri" charset="0"/>
              </a:rPr>
              <a:t>GABR</a:t>
            </a:r>
            <a:r>
              <a:rPr lang="en-US">
                <a:latin typeface="Calibri" charset="0"/>
              </a:rPr>
              <a:t> nsSNPs in controls (42) and cases (144)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220200" cy="52578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Controls, 147 </a:t>
            </a:r>
            <a:r>
              <a:rPr lang="en-US" sz="2400" i="1">
                <a:latin typeface="Calibri" charset="0"/>
              </a:rPr>
              <a:t>GABR</a:t>
            </a:r>
            <a:r>
              <a:rPr lang="en-US" sz="2400">
                <a:latin typeface="Calibri" charset="0"/>
              </a:rPr>
              <a:t> nsSNPs (3.5 nsSNP/con).</a:t>
            </a:r>
          </a:p>
          <a:p>
            <a:pPr eaLnBrk="1" hangingPunct="1"/>
            <a:r>
              <a:rPr lang="en-US" sz="2400">
                <a:latin typeface="Calibri" charset="0"/>
              </a:rPr>
              <a:t>Cases, 525 </a:t>
            </a:r>
            <a:r>
              <a:rPr lang="en-US" sz="2400" i="1">
                <a:latin typeface="Calibri" charset="0"/>
              </a:rPr>
              <a:t>GABR</a:t>
            </a:r>
            <a:r>
              <a:rPr lang="en-US" sz="2400">
                <a:latin typeface="Calibri" charset="0"/>
              </a:rPr>
              <a:t> nsSNPs (3.6 nsSNP/case).</a:t>
            </a:r>
          </a:p>
          <a:p>
            <a:pPr eaLnBrk="1" hangingPunct="1"/>
            <a:endParaRPr lang="en-US" sz="2400">
              <a:latin typeface="Calibri" charset="0"/>
            </a:endParaRPr>
          </a:p>
          <a:p>
            <a:pPr eaLnBrk="1" hangingPunct="1"/>
            <a:r>
              <a:rPr lang="en-US" sz="2400">
                <a:latin typeface="Calibri" charset="0"/>
              </a:rPr>
              <a:t>Controls, 15 different </a:t>
            </a:r>
            <a:r>
              <a:rPr lang="en-US" sz="2400" i="1">
                <a:latin typeface="Calibri" charset="0"/>
              </a:rPr>
              <a:t>GABR</a:t>
            </a:r>
            <a:r>
              <a:rPr lang="en-US" sz="2400">
                <a:latin typeface="Calibri" charset="0"/>
              </a:rPr>
              <a:t> nsSNPs (.10 different nsSNP/con).</a:t>
            </a:r>
          </a:p>
          <a:p>
            <a:pPr eaLnBrk="1" hangingPunct="1"/>
            <a:r>
              <a:rPr lang="en-US" sz="2400">
                <a:latin typeface="Calibri" charset="0"/>
              </a:rPr>
              <a:t>Cases, 36 different </a:t>
            </a:r>
            <a:r>
              <a:rPr lang="en-US" sz="2400" i="1">
                <a:latin typeface="Calibri" charset="0"/>
              </a:rPr>
              <a:t>GABR</a:t>
            </a:r>
            <a:r>
              <a:rPr lang="en-US" sz="2400">
                <a:latin typeface="Calibri" charset="0"/>
              </a:rPr>
              <a:t> nsSNPs (.07 different nsSNP/case). </a:t>
            </a:r>
          </a:p>
          <a:p>
            <a:pPr eaLnBrk="1" hangingPunct="1"/>
            <a:endParaRPr lang="en-US" sz="2400">
              <a:latin typeface="Calibri" charset="0"/>
            </a:endParaRPr>
          </a:p>
          <a:p>
            <a:pPr eaLnBrk="1" hangingPunct="1"/>
            <a:r>
              <a:rPr lang="en-US" sz="2400">
                <a:latin typeface="Calibri" charset="0"/>
              </a:rPr>
              <a:t>Controls only, </a:t>
            </a:r>
            <a:r>
              <a:rPr lang="en-US" sz="2400">
                <a:solidFill>
                  <a:srgbClr val="FF0000"/>
                </a:solidFill>
                <a:latin typeface="Calibri" charset="0"/>
              </a:rPr>
              <a:t>2 rare and 13 common </a:t>
            </a:r>
            <a:r>
              <a:rPr lang="en-US" sz="2400" i="1">
                <a:latin typeface="Calibri" charset="0"/>
              </a:rPr>
              <a:t>GABR</a:t>
            </a:r>
            <a:r>
              <a:rPr lang="en-US" sz="2400">
                <a:latin typeface="Calibri" charset="0"/>
              </a:rPr>
              <a:t> nsSNPs (13% rare nsSNPs).</a:t>
            </a:r>
          </a:p>
          <a:p>
            <a:pPr eaLnBrk="1" hangingPunct="1"/>
            <a:r>
              <a:rPr lang="en-US" sz="2400">
                <a:latin typeface="Calibri" charset="0"/>
              </a:rPr>
              <a:t>Cases only, </a:t>
            </a:r>
            <a:r>
              <a:rPr lang="en-US" sz="2400">
                <a:solidFill>
                  <a:srgbClr val="FF0000"/>
                </a:solidFill>
                <a:latin typeface="Calibri" charset="0"/>
              </a:rPr>
              <a:t>24 rare and 12 common </a:t>
            </a:r>
            <a:r>
              <a:rPr lang="en-US" sz="2400" i="1">
                <a:latin typeface="Calibri" charset="0"/>
              </a:rPr>
              <a:t>GABR</a:t>
            </a:r>
            <a:r>
              <a:rPr lang="en-US" sz="2400">
                <a:latin typeface="Calibri" charset="0"/>
              </a:rPr>
              <a:t> nsSNPs (67% rare nsSNPs).</a:t>
            </a:r>
          </a:p>
          <a:p>
            <a:pPr eaLnBrk="1" hangingPunct="1"/>
            <a:endParaRPr lang="en-US" sz="2400">
              <a:latin typeface="Calibri" charset="0"/>
            </a:endParaRPr>
          </a:p>
        </p:txBody>
      </p:sp>
      <p:sp>
        <p:nvSpPr>
          <p:cNvPr id="46084" name="TextBox 75"/>
          <p:cNvSpPr txBox="1">
            <a:spLocks noChangeArrowheads="1"/>
          </p:cNvSpPr>
          <p:nvPr/>
        </p:nvSpPr>
        <p:spPr bwMode="auto">
          <a:xfrm>
            <a:off x="5997575" y="6537325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Hernandez and Macdonald, unpublished</a:t>
            </a: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5986463" y="6342063"/>
            <a:ext cx="3135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Klassen et al., Cell 24;145:1036-48,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Rare</a:t>
            </a:r>
            <a:r>
              <a:rPr lang="en-US" i="1">
                <a:latin typeface="Calibri" charset="0"/>
              </a:rPr>
              <a:t> GABR</a:t>
            </a:r>
            <a:r>
              <a:rPr lang="en-US">
                <a:latin typeface="Calibri" charset="0"/>
              </a:rPr>
              <a:t> nsSNPs in controls or cases only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09800" y="1638300"/>
          <a:ext cx="4724400" cy="4425958"/>
        </p:xfrm>
        <a:graphic>
          <a:graphicData uri="http://schemas.openxmlformats.org/drawingml/2006/table">
            <a:tbl>
              <a:tblPr/>
              <a:tblGrid>
                <a:gridCol w="1485900"/>
                <a:gridCol w="1562100"/>
                <a:gridCol w="1676400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Controls only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Cases only, novel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Cases only, not novel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A4:T355A (1)  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A1:T20I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A4:A19T (1) 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R2:Q352R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A4:H372P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A5:V204I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A5:W280R (3)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A5:S402A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A5:P453L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A6:Q237R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B2:R293W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B1:H421Q (1) 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G3:A303T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B2:R354C (2) 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E:R472H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G1:S16R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E:S484L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G1:S414N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P:R200H (2)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E:R452G (1) 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P:S292P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P:V349A (5) 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P:S293P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P:R389N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R2:R287H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R2:V294I (2)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64" name="TextBox 75"/>
          <p:cNvSpPr txBox="1">
            <a:spLocks noChangeArrowheads="1"/>
          </p:cNvSpPr>
          <p:nvPr/>
        </p:nvSpPr>
        <p:spPr bwMode="auto">
          <a:xfrm>
            <a:off x="5997575" y="6537325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Hernandez and Macdonald, unpublished</a:t>
            </a:r>
          </a:p>
        </p:txBody>
      </p:sp>
      <p:sp>
        <p:nvSpPr>
          <p:cNvPr id="47165" name="TextBox 4"/>
          <p:cNvSpPr txBox="1">
            <a:spLocks noChangeArrowheads="1"/>
          </p:cNvSpPr>
          <p:nvPr/>
        </p:nvSpPr>
        <p:spPr bwMode="auto">
          <a:xfrm>
            <a:off x="5986463" y="6342063"/>
            <a:ext cx="3135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Klassen et al., Cell 24;145:1036-48,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Rare nsSNPs in </a:t>
            </a:r>
            <a:r>
              <a:rPr lang="en-US" i="1">
                <a:latin typeface="Calibri" charset="0"/>
              </a:rPr>
              <a:t>GABRA5</a:t>
            </a:r>
            <a:r>
              <a:rPr lang="en-US">
                <a:latin typeface="Calibri" charset="0"/>
              </a:rPr>
              <a:t> in cases only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09800" y="1638300"/>
          <a:ext cx="4724400" cy="4425958"/>
        </p:xfrm>
        <a:graphic>
          <a:graphicData uri="http://schemas.openxmlformats.org/drawingml/2006/table">
            <a:tbl>
              <a:tblPr/>
              <a:tblGrid>
                <a:gridCol w="1485900"/>
                <a:gridCol w="1562100"/>
                <a:gridCol w="1676400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Controls only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Cases only, novel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Cases only, not novel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A4:T355A (1)  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A1:T20I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A4:A19T (1) 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R2:Q352R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A4:H372P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A5:V204I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A5:W280R (3)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A5:S402A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A5:P453L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A6:Q237R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B2:R293W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B1:H421Q (1) 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G3:A303T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B2:R354C (2) 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E:R472H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G1:S16R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E:S484L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G1:S414N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P:R200H (2)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E:R452G (1) 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P:S292P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P:V349A (5) 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P:S293P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P:R389N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R2:R287H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R2:V294I (2)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88" name="TextBox 75"/>
          <p:cNvSpPr txBox="1">
            <a:spLocks noChangeArrowheads="1"/>
          </p:cNvSpPr>
          <p:nvPr/>
        </p:nvSpPr>
        <p:spPr bwMode="auto">
          <a:xfrm>
            <a:off x="5997575" y="6537325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Hernandez and Macdonald, unpublished</a:t>
            </a:r>
          </a:p>
        </p:txBody>
      </p:sp>
      <p:sp>
        <p:nvSpPr>
          <p:cNvPr id="48189" name="TextBox 4"/>
          <p:cNvSpPr txBox="1">
            <a:spLocks noChangeArrowheads="1"/>
          </p:cNvSpPr>
          <p:nvPr/>
        </p:nvSpPr>
        <p:spPr bwMode="auto">
          <a:xfrm>
            <a:off x="5986463" y="6342063"/>
            <a:ext cx="3135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Klassen et al., Cell 24;145:1036-48,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Rare nsSNPs in </a:t>
            </a:r>
            <a:r>
              <a:rPr lang="en-US" i="1">
                <a:latin typeface="Calibri" charset="0"/>
              </a:rPr>
              <a:t>GABRA5</a:t>
            </a:r>
            <a:r>
              <a:rPr lang="en-US">
                <a:latin typeface="Calibri" charset="0"/>
              </a:rPr>
              <a:t> in cases only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09800" y="1638300"/>
          <a:ext cx="4724400" cy="4425958"/>
        </p:xfrm>
        <a:graphic>
          <a:graphicData uri="http://schemas.openxmlformats.org/drawingml/2006/table">
            <a:tbl>
              <a:tblPr/>
              <a:tblGrid>
                <a:gridCol w="1485900"/>
                <a:gridCol w="1562100"/>
                <a:gridCol w="1676400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Controls only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Cases only, novel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Cases only, not novel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A4:T355A (1)  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A1:T20I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A4:A19T (1) 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R2:Q352R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A4:H372P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A5:V204I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A5:W280R (3)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A5:S402A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A5:P453L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A6:Q237R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B2:R293W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B1:H421Q (1) 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G3:A303T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B2:R354C (2) 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E:R472H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G1:S16R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E:S484L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G1:S414N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P:R200H (2)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E:R452G (1) 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P:S292P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P:V349A (5) 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P:S293P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P:R389N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R2:R287H (1)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R2:V294I (2)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12" name="TextBox 75"/>
          <p:cNvSpPr txBox="1">
            <a:spLocks noChangeArrowheads="1"/>
          </p:cNvSpPr>
          <p:nvPr/>
        </p:nvSpPr>
        <p:spPr bwMode="auto">
          <a:xfrm>
            <a:off x="5997575" y="6537325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Hernandez and Macdonald, unpublished</a:t>
            </a:r>
          </a:p>
        </p:txBody>
      </p:sp>
      <p:sp>
        <p:nvSpPr>
          <p:cNvPr id="49213" name="TextBox 4"/>
          <p:cNvSpPr txBox="1">
            <a:spLocks noChangeArrowheads="1"/>
          </p:cNvSpPr>
          <p:nvPr/>
        </p:nvSpPr>
        <p:spPr bwMode="auto">
          <a:xfrm>
            <a:off x="5986463" y="6342063"/>
            <a:ext cx="3135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Klassen et al., Cell 24;145:1036-48 ,2011</a:t>
            </a:r>
          </a:p>
        </p:txBody>
      </p:sp>
      <p:sp>
        <p:nvSpPr>
          <p:cNvPr id="8" name="Rectangle 7"/>
          <p:cNvSpPr/>
          <p:nvPr/>
        </p:nvSpPr>
        <p:spPr>
          <a:xfrm>
            <a:off x="3719513" y="2946400"/>
            <a:ext cx="1066800" cy="4905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" y="6122988"/>
            <a:ext cx="533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49216" name="TextBox 11"/>
          <p:cNvSpPr txBox="1">
            <a:spLocks noChangeArrowheads="1"/>
          </p:cNvSpPr>
          <p:nvPr/>
        </p:nvSpPr>
        <p:spPr bwMode="auto">
          <a:xfrm>
            <a:off x="609600" y="6010275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</a:rPr>
              <a:t>Novel and predicted by SIFT and Polyphen to affect protein function and/or probably to be damaging.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83200" y="2681288"/>
            <a:ext cx="1066800" cy="490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375" y="6527800"/>
            <a:ext cx="530225" cy="228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219" name="TextBox 11"/>
          <p:cNvSpPr txBox="1">
            <a:spLocks noChangeArrowheads="1"/>
          </p:cNvSpPr>
          <p:nvPr/>
        </p:nvSpPr>
        <p:spPr bwMode="auto">
          <a:xfrm>
            <a:off x="609600" y="6416675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</a:rPr>
              <a:t>Not novel and predicted by SIFT and Polyphen not to affect protein function or to be damaging.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Rare nsSNPs in </a:t>
            </a:r>
            <a:r>
              <a:rPr lang="en-US" i="1">
                <a:latin typeface="Calibri" charset="0"/>
              </a:rPr>
              <a:t>GABRA5</a:t>
            </a:r>
            <a:r>
              <a:rPr lang="en-US">
                <a:latin typeface="Calibri" charset="0"/>
              </a:rPr>
              <a:t> in only cases</a:t>
            </a:r>
          </a:p>
        </p:txBody>
      </p:sp>
      <p:grpSp>
        <p:nvGrpSpPr>
          <p:cNvPr id="50179" name="Group 35"/>
          <p:cNvGrpSpPr>
            <a:grpSpLocks/>
          </p:cNvGrpSpPr>
          <p:nvPr/>
        </p:nvGrpSpPr>
        <p:grpSpPr bwMode="auto">
          <a:xfrm>
            <a:off x="381000" y="5549900"/>
            <a:ext cx="981075" cy="1016000"/>
            <a:chOff x="7957078" y="1272127"/>
            <a:chExt cx="980364" cy="1017327"/>
          </a:xfrm>
        </p:grpSpPr>
        <p:sp>
          <p:nvSpPr>
            <p:cNvPr id="16" name="Oval 15"/>
            <p:cNvSpPr/>
            <p:nvPr/>
          </p:nvSpPr>
          <p:spPr>
            <a:xfrm>
              <a:off x="8207721" y="1272127"/>
              <a:ext cx="382311" cy="38149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β</a:t>
              </a: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556718" y="1462876"/>
              <a:ext cx="380724" cy="38149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Calibri" charset="0"/>
                </a:rPr>
                <a:t>α</a:t>
              </a: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8536096" y="1844373"/>
              <a:ext cx="380724" cy="379909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β</a:t>
              </a: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8147440" y="1907956"/>
              <a:ext cx="380724" cy="3814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γ</a:t>
              </a:r>
              <a:endParaRPr lang="en-US">
                <a:solidFill>
                  <a:schemeClr val="tx1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957078" y="1577325"/>
              <a:ext cx="380724" cy="3799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chemeClr val="bg1"/>
                  </a:solidFill>
                  <a:latin typeface="Calibri" charset="0"/>
                  <a:ea typeface="ＭＳ Ｐゴシック" charset="0"/>
                  <a:cs typeface="Calibri" charset="0"/>
                </a:rPr>
                <a:t>α</a:t>
              </a:r>
              <a:endParaRPr lang="en-US">
                <a:solidFill>
                  <a:schemeClr val="bg1"/>
                </a:solidFill>
                <a:latin typeface="Calibri" charset="0"/>
                <a:ea typeface="ＭＳ Ｐゴシック" charset="0"/>
              </a:endParaRPr>
            </a:p>
          </p:txBody>
        </p:sp>
      </p:grpSp>
      <p:grpSp>
        <p:nvGrpSpPr>
          <p:cNvPr id="50180" name="Group 2"/>
          <p:cNvGrpSpPr>
            <a:grpSpLocks/>
          </p:cNvGrpSpPr>
          <p:nvPr/>
        </p:nvGrpSpPr>
        <p:grpSpPr bwMode="auto">
          <a:xfrm>
            <a:off x="1709738" y="5573713"/>
            <a:ext cx="1177925" cy="1017587"/>
            <a:chOff x="1868726" y="5574144"/>
            <a:chExt cx="1178333" cy="1017327"/>
          </a:xfrm>
        </p:grpSpPr>
        <p:sp>
          <p:nvSpPr>
            <p:cNvPr id="22" name="Oval 21"/>
            <p:cNvSpPr/>
            <p:nvPr/>
          </p:nvSpPr>
          <p:spPr>
            <a:xfrm>
              <a:off x="2233977" y="5574144"/>
              <a:ext cx="381132" cy="38090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β</a:t>
              </a: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583348" y="5764595"/>
              <a:ext cx="381132" cy="3809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Calibri" charset="0"/>
                </a:rPr>
                <a:t>α</a:t>
              </a: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562703" y="6145498"/>
              <a:ext cx="381132" cy="38090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β</a:t>
              </a: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173632" y="6210568"/>
              <a:ext cx="381132" cy="3809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γ</a:t>
              </a:r>
              <a:endParaRPr lang="en-US">
                <a:solidFill>
                  <a:schemeClr val="tx1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983066" y="5878866"/>
              <a:ext cx="381132" cy="3809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chemeClr val="bg1"/>
                  </a:solidFill>
                  <a:latin typeface="Calibri" charset="0"/>
                  <a:ea typeface="ＭＳ Ｐゴシック" charset="0"/>
                  <a:cs typeface="Calibri" charset="0"/>
                </a:rPr>
                <a:t>α</a:t>
              </a:r>
              <a:endParaRPr lang="en-US">
                <a:solidFill>
                  <a:schemeClr val="bg1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50214" name="TextBox 26"/>
            <p:cNvSpPr txBox="1">
              <a:spLocks noChangeArrowheads="1"/>
            </p:cNvSpPr>
            <p:nvPr/>
          </p:nvSpPr>
          <p:spPr bwMode="auto">
            <a:xfrm rot="-3328720">
              <a:off x="1932555" y="5955921"/>
              <a:ext cx="2724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cs typeface="Arial" charset="0"/>
                </a:rPr>
                <a:t>x</a:t>
              </a:r>
            </a:p>
          </p:txBody>
        </p:sp>
        <p:sp>
          <p:nvSpPr>
            <p:cNvPr id="50215" name="TextBox 27"/>
            <p:cNvSpPr txBox="1">
              <a:spLocks noChangeArrowheads="1"/>
            </p:cNvSpPr>
            <p:nvPr/>
          </p:nvSpPr>
          <p:spPr bwMode="auto">
            <a:xfrm rot="8898864">
              <a:off x="2771823" y="5678289"/>
              <a:ext cx="2752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cs typeface="Arial" charset="0"/>
                </a:rPr>
                <a:t>x</a:t>
              </a:r>
            </a:p>
          </p:txBody>
        </p:sp>
      </p:grpSp>
      <p:sp>
        <p:nvSpPr>
          <p:cNvPr id="50181" name="TextBox 28"/>
          <p:cNvSpPr txBox="1">
            <a:spLocks noChangeArrowheads="1"/>
          </p:cNvSpPr>
          <p:nvPr/>
        </p:nvSpPr>
        <p:spPr bwMode="auto">
          <a:xfrm>
            <a:off x="601663" y="6534150"/>
            <a:ext cx="427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wt</a:t>
            </a:r>
          </a:p>
        </p:txBody>
      </p:sp>
      <p:sp>
        <p:nvSpPr>
          <p:cNvPr id="50182" name="TextBox 29"/>
          <p:cNvSpPr txBox="1">
            <a:spLocks noChangeArrowheads="1"/>
          </p:cNvSpPr>
          <p:nvPr/>
        </p:nvSpPr>
        <p:spPr bwMode="auto">
          <a:xfrm>
            <a:off x="1957388" y="6534150"/>
            <a:ext cx="83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variant</a:t>
            </a:r>
          </a:p>
        </p:txBody>
      </p:sp>
      <p:grpSp>
        <p:nvGrpSpPr>
          <p:cNvPr id="50183" name="Group 9"/>
          <p:cNvGrpSpPr>
            <a:grpSpLocks/>
          </p:cNvGrpSpPr>
          <p:nvPr/>
        </p:nvGrpSpPr>
        <p:grpSpPr bwMode="auto">
          <a:xfrm>
            <a:off x="368300" y="1066800"/>
            <a:ext cx="3227388" cy="4419600"/>
            <a:chOff x="160845" y="457200"/>
            <a:chExt cx="3227374" cy="4419600"/>
          </a:xfrm>
        </p:grpSpPr>
        <p:pic>
          <p:nvPicPr>
            <p:cNvPr id="50195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2" r="2560" b="4324"/>
            <a:stretch>
              <a:fillRect/>
            </a:stretch>
          </p:blipFill>
          <p:spPr bwMode="auto">
            <a:xfrm>
              <a:off x="1459029" y="3545689"/>
              <a:ext cx="1123737" cy="1254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6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4" r="10791"/>
            <a:stretch>
              <a:fillRect/>
            </a:stretch>
          </p:blipFill>
          <p:spPr bwMode="auto">
            <a:xfrm>
              <a:off x="315036" y="3621889"/>
              <a:ext cx="980364" cy="1254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7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4" r="31850" b="2789"/>
            <a:stretch>
              <a:fillRect/>
            </a:stretch>
          </p:blipFill>
          <p:spPr bwMode="auto">
            <a:xfrm>
              <a:off x="160845" y="457200"/>
              <a:ext cx="2373890" cy="3624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8" name="Rectangle 34"/>
            <p:cNvSpPr>
              <a:spLocks noChangeArrowheads="1"/>
            </p:cNvSpPr>
            <p:nvPr/>
          </p:nvSpPr>
          <p:spPr bwMode="auto">
            <a:xfrm>
              <a:off x="2588886" y="2518407"/>
              <a:ext cx="7296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200">
                  <a:solidFill>
                    <a:srgbClr val="FF0000"/>
                  </a:solidFill>
                  <a:latin typeface="Calibri" charset="0"/>
                  <a:cs typeface="Calibri" charset="0"/>
                </a:rPr>
                <a:t>α</a:t>
              </a:r>
              <a:r>
                <a:rPr lang="en-US" sz="1200">
                  <a:solidFill>
                    <a:srgbClr val="FF0000"/>
                  </a:solidFill>
                  <a:latin typeface="Calibri" charset="0"/>
                </a:rPr>
                <a:t>5P453L</a:t>
              </a:r>
            </a:p>
          </p:txBody>
        </p:sp>
        <p:sp>
          <p:nvSpPr>
            <p:cNvPr id="50199" name="Rectangle 36"/>
            <p:cNvSpPr>
              <a:spLocks noChangeArrowheads="1"/>
            </p:cNvSpPr>
            <p:nvPr/>
          </p:nvSpPr>
          <p:spPr bwMode="auto">
            <a:xfrm>
              <a:off x="2583190" y="3450162"/>
              <a:ext cx="80502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200">
                  <a:solidFill>
                    <a:srgbClr val="FF0000"/>
                  </a:solidFill>
                  <a:latin typeface="Calibri" charset="0"/>
                  <a:cs typeface="Calibri" charset="0"/>
                </a:rPr>
                <a:t>α</a:t>
              </a:r>
              <a:r>
                <a:rPr lang="en-US" sz="1200">
                  <a:solidFill>
                    <a:srgbClr val="FF0000"/>
                  </a:solidFill>
                  <a:latin typeface="Calibri" charset="0"/>
                </a:rPr>
                <a:t>5W280R</a:t>
              </a:r>
            </a:p>
          </p:txBody>
        </p:sp>
        <p:sp>
          <p:nvSpPr>
            <p:cNvPr id="50200" name="Rectangle 37"/>
            <p:cNvSpPr>
              <a:spLocks noChangeArrowheads="1"/>
            </p:cNvSpPr>
            <p:nvPr/>
          </p:nvSpPr>
          <p:spPr bwMode="auto">
            <a:xfrm>
              <a:off x="2588886" y="1326031"/>
              <a:ext cx="7104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200">
                  <a:solidFill>
                    <a:srgbClr val="0070C0"/>
                  </a:solidFill>
                  <a:latin typeface="Calibri" charset="0"/>
                  <a:cs typeface="Calibri" charset="0"/>
                </a:rPr>
                <a:t>α</a:t>
              </a:r>
              <a:r>
                <a:rPr lang="en-US" sz="1200">
                  <a:solidFill>
                    <a:srgbClr val="0070C0"/>
                  </a:solidFill>
                  <a:latin typeface="Calibri" charset="0"/>
                </a:rPr>
                <a:t>5V204I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2381748" y="1449388"/>
              <a:ext cx="2619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2254749" y="2647950"/>
              <a:ext cx="388935" cy="6191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992812" y="3573463"/>
              <a:ext cx="6508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204" name="TextBox 41"/>
            <p:cNvSpPr txBox="1">
              <a:spLocks noChangeArrowheads="1"/>
            </p:cNvSpPr>
            <p:nvPr/>
          </p:nvSpPr>
          <p:spPr bwMode="auto">
            <a:xfrm>
              <a:off x="238730" y="3687001"/>
              <a:ext cx="4555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l-GR" b="1">
                  <a:solidFill>
                    <a:srgbClr val="FF0000"/>
                  </a:solidFill>
                  <a:cs typeface="Arial" charset="0"/>
                </a:rPr>
                <a:t>α</a:t>
              </a:r>
              <a:r>
                <a:rPr lang="en-US" b="1">
                  <a:solidFill>
                    <a:srgbClr val="FF0000"/>
                  </a:solidFill>
                  <a:cs typeface="Arial" charset="0"/>
                </a:rPr>
                <a:t>5</a:t>
              </a:r>
              <a:endParaRPr lang="en-US" b="1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50205" name="TextBox 42"/>
            <p:cNvSpPr txBox="1">
              <a:spLocks noChangeArrowheads="1"/>
            </p:cNvSpPr>
            <p:nvPr/>
          </p:nvSpPr>
          <p:spPr bwMode="auto">
            <a:xfrm>
              <a:off x="1184925" y="3886200"/>
              <a:ext cx="453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l-GR" b="1">
                  <a:solidFill>
                    <a:srgbClr val="0070C0"/>
                  </a:solidFill>
                  <a:cs typeface="Arial" charset="0"/>
                </a:rPr>
                <a:t>β</a:t>
              </a:r>
              <a:r>
                <a:rPr lang="en-US" b="1">
                  <a:solidFill>
                    <a:srgbClr val="0070C0"/>
                  </a:solidFill>
                  <a:cs typeface="Arial" charset="0"/>
                </a:rPr>
                <a:t>3</a:t>
              </a:r>
              <a:endParaRPr lang="en-US" b="1">
                <a:solidFill>
                  <a:srgbClr val="0070C0"/>
                </a:solidFill>
                <a:latin typeface="Calibri" charset="0"/>
              </a:endParaRPr>
            </a:p>
          </p:txBody>
        </p:sp>
        <p:sp>
          <p:nvSpPr>
            <p:cNvPr id="50206" name="TextBox 43"/>
            <p:cNvSpPr txBox="1">
              <a:spLocks noChangeArrowheads="1"/>
            </p:cNvSpPr>
            <p:nvPr/>
          </p:nvSpPr>
          <p:spPr bwMode="auto">
            <a:xfrm>
              <a:off x="1988441" y="3736560"/>
              <a:ext cx="4555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l-GR" b="1">
                  <a:solidFill>
                    <a:srgbClr val="FF0000"/>
                  </a:solidFill>
                  <a:cs typeface="Arial" charset="0"/>
                </a:rPr>
                <a:t>α</a:t>
              </a:r>
              <a:r>
                <a:rPr lang="en-US" b="1">
                  <a:solidFill>
                    <a:srgbClr val="FF0000"/>
                  </a:solidFill>
                  <a:cs typeface="Arial" charset="0"/>
                </a:rPr>
                <a:t>5</a:t>
              </a:r>
              <a:endParaRPr lang="en-US" b="1">
                <a:solidFill>
                  <a:srgbClr val="FF0000"/>
                </a:solidFill>
                <a:latin typeface="Calibri" charset="0"/>
              </a:endParaRPr>
            </a:p>
          </p:txBody>
        </p:sp>
        <p:pic>
          <p:nvPicPr>
            <p:cNvPr id="50207" name="Picture 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94" t="37804" r="38983" b="50021"/>
            <a:stretch>
              <a:fillRect/>
            </a:stretch>
          </p:blipFill>
          <p:spPr bwMode="auto">
            <a:xfrm>
              <a:off x="1695130" y="4026046"/>
              <a:ext cx="438470" cy="15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8" name="Rectangle 45"/>
            <p:cNvSpPr>
              <a:spLocks noChangeArrowheads="1"/>
            </p:cNvSpPr>
            <p:nvPr/>
          </p:nvSpPr>
          <p:spPr bwMode="auto">
            <a:xfrm>
              <a:off x="2620444" y="4173084"/>
              <a:ext cx="74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200">
                  <a:solidFill>
                    <a:srgbClr val="0070C0"/>
                  </a:solidFill>
                  <a:latin typeface="Calibri" charset="0"/>
                  <a:cs typeface="Calibri" charset="0"/>
                </a:rPr>
                <a:t>α</a:t>
              </a:r>
              <a:r>
                <a:rPr lang="en-US" sz="1200">
                  <a:solidFill>
                    <a:srgbClr val="0070C0"/>
                  </a:solidFill>
                  <a:latin typeface="Calibri" charset="0"/>
                </a:rPr>
                <a:t>5S402A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852738" y="3132138"/>
            <a:ext cx="652462" cy="25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859088" y="4078288"/>
            <a:ext cx="693737" cy="25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844800" y="1952625"/>
            <a:ext cx="623888" cy="254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895600" y="4800600"/>
            <a:ext cx="623888" cy="254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619375" y="4938713"/>
            <a:ext cx="2603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8600" y="3017838"/>
            <a:ext cx="2590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8600" y="4351338"/>
            <a:ext cx="2590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038600" y="5691188"/>
            <a:ext cx="533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50192" name="TextBox 11"/>
          <p:cNvSpPr txBox="1">
            <a:spLocks noChangeArrowheads="1"/>
          </p:cNvSpPr>
          <p:nvPr/>
        </p:nvSpPr>
        <p:spPr bwMode="auto">
          <a:xfrm>
            <a:off x="4572000" y="5578475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</a:rPr>
              <a:t>Novel and predicted by SIFT and Polyphen to affect protein function and/or probably to be damaging.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041775" y="6096000"/>
            <a:ext cx="530225" cy="228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194" name="TextBox 11"/>
          <p:cNvSpPr txBox="1">
            <a:spLocks noChangeArrowheads="1"/>
          </p:cNvSpPr>
          <p:nvPr/>
        </p:nvSpPr>
        <p:spPr bwMode="auto">
          <a:xfrm>
            <a:off x="4572000" y="5984875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</a:rPr>
              <a:t>Not novel and predicted by SIFT and Polyphen not to affect protein function or to be damaging.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Rare nsSNPs in </a:t>
            </a:r>
            <a:r>
              <a:rPr lang="en-US" i="1">
                <a:latin typeface="Calibri" charset="0"/>
              </a:rPr>
              <a:t>GABRA5</a:t>
            </a:r>
            <a:r>
              <a:rPr lang="en-US">
                <a:latin typeface="Calibri" charset="0"/>
              </a:rPr>
              <a:t> in only cases</a:t>
            </a:r>
          </a:p>
        </p:txBody>
      </p:sp>
      <p:grpSp>
        <p:nvGrpSpPr>
          <p:cNvPr id="51203" name="Group 16"/>
          <p:cNvGrpSpPr>
            <a:grpSpLocks/>
          </p:cNvGrpSpPr>
          <p:nvPr/>
        </p:nvGrpSpPr>
        <p:grpSpPr bwMode="auto">
          <a:xfrm>
            <a:off x="3914775" y="1662113"/>
            <a:ext cx="2376488" cy="2058987"/>
            <a:chOff x="1181149" y="1676400"/>
            <a:chExt cx="8973639" cy="4137883"/>
          </a:xfrm>
        </p:grpSpPr>
        <p:pic>
          <p:nvPicPr>
            <p:cNvPr id="5124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96" r="7265" b="8624"/>
            <a:stretch>
              <a:fillRect/>
            </a:stretch>
          </p:blipFill>
          <p:spPr bwMode="auto">
            <a:xfrm>
              <a:off x="1181149" y="2083830"/>
              <a:ext cx="6596418" cy="365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4879704" y="3427901"/>
              <a:ext cx="21280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Down Arrow 6"/>
            <p:cNvSpPr/>
            <p:nvPr/>
          </p:nvSpPr>
          <p:spPr>
            <a:xfrm>
              <a:off x="1444903" y="1676400"/>
              <a:ext cx="233784" cy="456219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51247" name="TextBox 7"/>
            <p:cNvSpPr txBox="1">
              <a:spLocks noChangeArrowheads="1"/>
            </p:cNvSpPr>
            <p:nvPr/>
          </p:nvSpPr>
          <p:spPr bwMode="auto">
            <a:xfrm>
              <a:off x="1869374" y="1688068"/>
              <a:ext cx="947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Calibri" charset="0"/>
                </a:rPr>
                <a:t>GABA 1 mM</a:t>
              </a:r>
            </a:p>
          </p:txBody>
        </p:sp>
        <p:sp>
          <p:nvSpPr>
            <p:cNvPr id="51248" name="TextBox 8"/>
            <p:cNvSpPr txBox="1">
              <a:spLocks noChangeArrowheads="1"/>
            </p:cNvSpPr>
            <p:nvPr/>
          </p:nvSpPr>
          <p:spPr bwMode="auto">
            <a:xfrm>
              <a:off x="5388152" y="2931308"/>
              <a:ext cx="5613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Calibri" charset="0"/>
                </a:rPr>
                <a:t>20 ms</a:t>
              </a:r>
            </a:p>
          </p:txBody>
        </p:sp>
        <p:sp>
          <p:nvSpPr>
            <p:cNvPr id="51249" name="TextBox 9"/>
            <p:cNvSpPr txBox="1">
              <a:spLocks noChangeArrowheads="1"/>
            </p:cNvSpPr>
            <p:nvPr/>
          </p:nvSpPr>
          <p:spPr bwMode="auto">
            <a:xfrm>
              <a:off x="7739417" y="3897869"/>
              <a:ext cx="2058391" cy="55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0070C0"/>
                  </a:solidFill>
                  <a:latin typeface="Calibri" charset="0"/>
                </a:rPr>
                <a:t>V204I</a:t>
              </a:r>
            </a:p>
          </p:txBody>
        </p:sp>
        <p:sp>
          <p:nvSpPr>
            <p:cNvPr id="51250" name="TextBox 10"/>
            <p:cNvSpPr txBox="1">
              <a:spLocks noChangeArrowheads="1"/>
            </p:cNvSpPr>
            <p:nvPr/>
          </p:nvSpPr>
          <p:spPr bwMode="auto">
            <a:xfrm>
              <a:off x="7739417" y="4355068"/>
              <a:ext cx="2415371" cy="55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0000"/>
                  </a:solidFill>
                  <a:latin typeface="Calibri" charset="0"/>
                </a:rPr>
                <a:t>W280R</a:t>
              </a:r>
            </a:p>
          </p:txBody>
        </p:sp>
        <p:sp>
          <p:nvSpPr>
            <p:cNvPr id="51251" name="TextBox 11"/>
            <p:cNvSpPr txBox="1">
              <a:spLocks noChangeArrowheads="1"/>
            </p:cNvSpPr>
            <p:nvPr/>
          </p:nvSpPr>
          <p:spPr bwMode="auto">
            <a:xfrm>
              <a:off x="7739417" y="4648199"/>
              <a:ext cx="2130997" cy="55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0000"/>
                  </a:solidFill>
                  <a:latin typeface="Calibri" charset="0"/>
                </a:rPr>
                <a:t>P453L</a:t>
              </a:r>
            </a:p>
          </p:txBody>
        </p:sp>
        <p:sp>
          <p:nvSpPr>
            <p:cNvPr id="51252" name="TextBox 12"/>
            <p:cNvSpPr txBox="1">
              <a:spLocks noChangeArrowheads="1"/>
            </p:cNvSpPr>
            <p:nvPr/>
          </p:nvSpPr>
          <p:spPr bwMode="auto">
            <a:xfrm>
              <a:off x="7739417" y="4953001"/>
              <a:ext cx="34689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Calibri" charset="0"/>
                </a:rPr>
                <a:t>wt</a:t>
              </a:r>
            </a:p>
          </p:txBody>
        </p:sp>
        <p:sp>
          <p:nvSpPr>
            <p:cNvPr id="51253" name="TextBox 13"/>
            <p:cNvSpPr txBox="1">
              <a:spLocks noChangeArrowheads="1"/>
            </p:cNvSpPr>
            <p:nvPr/>
          </p:nvSpPr>
          <p:spPr bwMode="auto">
            <a:xfrm>
              <a:off x="7739417" y="5257800"/>
              <a:ext cx="2191502" cy="55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0070C0"/>
                  </a:solidFill>
                  <a:latin typeface="Calibri" charset="0"/>
                </a:rPr>
                <a:t>S402A</a:t>
              </a:r>
            </a:p>
          </p:txBody>
        </p:sp>
      </p:grpSp>
      <p:grpSp>
        <p:nvGrpSpPr>
          <p:cNvPr id="51204" name="Group 35"/>
          <p:cNvGrpSpPr>
            <a:grpSpLocks/>
          </p:cNvGrpSpPr>
          <p:nvPr/>
        </p:nvGrpSpPr>
        <p:grpSpPr bwMode="auto">
          <a:xfrm>
            <a:off x="381000" y="5549900"/>
            <a:ext cx="981075" cy="1016000"/>
            <a:chOff x="7957078" y="1272127"/>
            <a:chExt cx="980364" cy="1017327"/>
          </a:xfrm>
        </p:grpSpPr>
        <p:sp>
          <p:nvSpPr>
            <p:cNvPr id="16" name="Oval 15"/>
            <p:cNvSpPr/>
            <p:nvPr/>
          </p:nvSpPr>
          <p:spPr>
            <a:xfrm>
              <a:off x="8207721" y="1272127"/>
              <a:ext cx="382311" cy="38149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β</a:t>
              </a: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556718" y="1462876"/>
              <a:ext cx="380724" cy="38149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Calibri" charset="0"/>
                </a:rPr>
                <a:t>α</a:t>
              </a: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8536096" y="1844373"/>
              <a:ext cx="380724" cy="379909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β</a:t>
              </a: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8147440" y="1907956"/>
              <a:ext cx="380724" cy="3814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γ</a:t>
              </a:r>
              <a:endParaRPr lang="en-US">
                <a:solidFill>
                  <a:schemeClr val="tx1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957078" y="1577325"/>
              <a:ext cx="380724" cy="3799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chemeClr val="bg1"/>
                  </a:solidFill>
                  <a:latin typeface="Calibri" charset="0"/>
                  <a:ea typeface="ＭＳ Ｐゴシック" charset="0"/>
                  <a:cs typeface="Calibri" charset="0"/>
                </a:rPr>
                <a:t>α</a:t>
              </a:r>
              <a:endParaRPr lang="en-US">
                <a:solidFill>
                  <a:schemeClr val="bg1"/>
                </a:solidFill>
                <a:latin typeface="Calibri" charset="0"/>
                <a:ea typeface="ＭＳ Ｐゴシック" charset="0"/>
              </a:endParaRPr>
            </a:p>
          </p:txBody>
        </p:sp>
      </p:grpSp>
      <p:grpSp>
        <p:nvGrpSpPr>
          <p:cNvPr id="51205" name="Group 2"/>
          <p:cNvGrpSpPr>
            <a:grpSpLocks/>
          </p:cNvGrpSpPr>
          <p:nvPr/>
        </p:nvGrpSpPr>
        <p:grpSpPr bwMode="auto">
          <a:xfrm>
            <a:off x="1709738" y="5573713"/>
            <a:ext cx="1177925" cy="1017587"/>
            <a:chOff x="1868726" y="5574144"/>
            <a:chExt cx="1178333" cy="1017327"/>
          </a:xfrm>
        </p:grpSpPr>
        <p:sp>
          <p:nvSpPr>
            <p:cNvPr id="22" name="Oval 21"/>
            <p:cNvSpPr/>
            <p:nvPr/>
          </p:nvSpPr>
          <p:spPr>
            <a:xfrm>
              <a:off x="2233977" y="5574144"/>
              <a:ext cx="381132" cy="38090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β</a:t>
              </a: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583348" y="5764595"/>
              <a:ext cx="381132" cy="3809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Calibri" charset="0"/>
                </a:rPr>
                <a:t>α</a:t>
              </a: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562703" y="6145498"/>
              <a:ext cx="381132" cy="38090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β</a:t>
              </a: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173632" y="6210568"/>
              <a:ext cx="381132" cy="3809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γ</a:t>
              </a:r>
              <a:endParaRPr lang="en-US">
                <a:solidFill>
                  <a:schemeClr val="tx1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983066" y="5878866"/>
              <a:ext cx="381132" cy="3809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chemeClr val="bg1"/>
                  </a:solidFill>
                  <a:latin typeface="Calibri" charset="0"/>
                  <a:ea typeface="ＭＳ Ｐゴシック" charset="0"/>
                  <a:cs typeface="Calibri" charset="0"/>
                </a:rPr>
                <a:t>α</a:t>
              </a:r>
              <a:endParaRPr lang="en-US">
                <a:solidFill>
                  <a:schemeClr val="bg1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51237" name="TextBox 26"/>
            <p:cNvSpPr txBox="1">
              <a:spLocks noChangeArrowheads="1"/>
            </p:cNvSpPr>
            <p:nvPr/>
          </p:nvSpPr>
          <p:spPr bwMode="auto">
            <a:xfrm rot="-3328720">
              <a:off x="1932555" y="5955921"/>
              <a:ext cx="2724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cs typeface="Arial" charset="0"/>
                </a:rPr>
                <a:t>x</a:t>
              </a:r>
            </a:p>
          </p:txBody>
        </p:sp>
        <p:sp>
          <p:nvSpPr>
            <p:cNvPr id="51238" name="TextBox 27"/>
            <p:cNvSpPr txBox="1">
              <a:spLocks noChangeArrowheads="1"/>
            </p:cNvSpPr>
            <p:nvPr/>
          </p:nvSpPr>
          <p:spPr bwMode="auto">
            <a:xfrm rot="8898864">
              <a:off x="2771823" y="5678289"/>
              <a:ext cx="2752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cs typeface="Arial" charset="0"/>
                </a:rPr>
                <a:t>x</a:t>
              </a:r>
            </a:p>
          </p:txBody>
        </p:sp>
      </p:grpSp>
      <p:sp>
        <p:nvSpPr>
          <p:cNvPr id="51206" name="TextBox 28"/>
          <p:cNvSpPr txBox="1">
            <a:spLocks noChangeArrowheads="1"/>
          </p:cNvSpPr>
          <p:nvPr/>
        </p:nvSpPr>
        <p:spPr bwMode="auto">
          <a:xfrm>
            <a:off x="601663" y="6534150"/>
            <a:ext cx="427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wt</a:t>
            </a:r>
          </a:p>
        </p:txBody>
      </p:sp>
      <p:sp>
        <p:nvSpPr>
          <p:cNvPr id="51207" name="TextBox 29"/>
          <p:cNvSpPr txBox="1">
            <a:spLocks noChangeArrowheads="1"/>
          </p:cNvSpPr>
          <p:nvPr/>
        </p:nvSpPr>
        <p:spPr bwMode="auto">
          <a:xfrm>
            <a:off x="1957388" y="6534150"/>
            <a:ext cx="83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variant</a:t>
            </a:r>
          </a:p>
        </p:txBody>
      </p:sp>
      <p:grpSp>
        <p:nvGrpSpPr>
          <p:cNvPr id="51208" name="Group 9"/>
          <p:cNvGrpSpPr>
            <a:grpSpLocks/>
          </p:cNvGrpSpPr>
          <p:nvPr/>
        </p:nvGrpSpPr>
        <p:grpSpPr bwMode="auto">
          <a:xfrm>
            <a:off x="368300" y="1066800"/>
            <a:ext cx="3227388" cy="4419600"/>
            <a:chOff x="160845" y="457200"/>
            <a:chExt cx="3227374" cy="4419600"/>
          </a:xfrm>
        </p:grpSpPr>
        <p:pic>
          <p:nvPicPr>
            <p:cNvPr id="51219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2" r="2560" b="4324"/>
            <a:stretch>
              <a:fillRect/>
            </a:stretch>
          </p:blipFill>
          <p:spPr bwMode="auto">
            <a:xfrm>
              <a:off x="1459029" y="3545689"/>
              <a:ext cx="1123737" cy="1254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0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4" r="10791"/>
            <a:stretch>
              <a:fillRect/>
            </a:stretch>
          </p:blipFill>
          <p:spPr bwMode="auto">
            <a:xfrm>
              <a:off x="315036" y="3621889"/>
              <a:ext cx="980364" cy="1254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1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4" r="31850" b="2789"/>
            <a:stretch>
              <a:fillRect/>
            </a:stretch>
          </p:blipFill>
          <p:spPr bwMode="auto">
            <a:xfrm>
              <a:off x="160845" y="457200"/>
              <a:ext cx="2373890" cy="3624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2" name="Rectangle 34"/>
            <p:cNvSpPr>
              <a:spLocks noChangeArrowheads="1"/>
            </p:cNvSpPr>
            <p:nvPr/>
          </p:nvSpPr>
          <p:spPr bwMode="auto">
            <a:xfrm>
              <a:off x="2588886" y="2518407"/>
              <a:ext cx="7296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200">
                  <a:solidFill>
                    <a:srgbClr val="FF0000"/>
                  </a:solidFill>
                  <a:latin typeface="Calibri" charset="0"/>
                  <a:cs typeface="Calibri" charset="0"/>
                </a:rPr>
                <a:t>α</a:t>
              </a:r>
              <a:r>
                <a:rPr lang="en-US" sz="1200">
                  <a:solidFill>
                    <a:srgbClr val="FF0000"/>
                  </a:solidFill>
                  <a:latin typeface="Calibri" charset="0"/>
                </a:rPr>
                <a:t>5P453L</a:t>
              </a:r>
            </a:p>
          </p:txBody>
        </p:sp>
        <p:sp>
          <p:nvSpPr>
            <p:cNvPr id="51223" name="Rectangle 36"/>
            <p:cNvSpPr>
              <a:spLocks noChangeArrowheads="1"/>
            </p:cNvSpPr>
            <p:nvPr/>
          </p:nvSpPr>
          <p:spPr bwMode="auto">
            <a:xfrm>
              <a:off x="2583190" y="3450162"/>
              <a:ext cx="80502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200">
                  <a:solidFill>
                    <a:srgbClr val="FF0000"/>
                  </a:solidFill>
                  <a:latin typeface="Calibri" charset="0"/>
                  <a:cs typeface="Calibri" charset="0"/>
                </a:rPr>
                <a:t>α</a:t>
              </a:r>
              <a:r>
                <a:rPr lang="en-US" sz="1200">
                  <a:solidFill>
                    <a:srgbClr val="FF0000"/>
                  </a:solidFill>
                  <a:latin typeface="Calibri" charset="0"/>
                </a:rPr>
                <a:t>5W280R</a:t>
              </a:r>
            </a:p>
          </p:txBody>
        </p:sp>
        <p:sp>
          <p:nvSpPr>
            <p:cNvPr id="51224" name="Rectangle 37"/>
            <p:cNvSpPr>
              <a:spLocks noChangeArrowheads="1"/>
            </p:cNvSpPr>
            <p:nvPr/>
          </p:nvSpPr>
          <p:spPr bwMode="auto">
            <a:xfrm>
              <a:off x="2588886" y="1326031"/>
              <a:ext cx="7104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200">
                  <a:solidFill>
                    <a:srgbClr val="0070C0"/>
                  </a:solidFill>
                  <a:latin typeface="Calibri" charset="0"/>
                  <a:cs typeface="Calibri" charset="0"/>
                </a:rPr>
                <a:t>α</a:t>
              </a:r>
              <a:r>
                <a:rPr lang="en-US" sz="1200">
                  <a:solidFill>
                    <a:srgbClr val="0070C0"/>
                  </a:solidFill>
                  <a:latin typeface="Calibri" charset="0"/>
                </a:rPr>
                <a:t>5V204I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2381748" y="1449388"/>
              <a:ext cx="2619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2254749" y="2647950"/>
              <a:ext cx="388935" cy="6191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992812" y="3573463"/>
              <a:ext cx="6508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28" name="TextBox 41"/>
            <p:cNvSpPr txBox="1">
              <a:spLocks noChangeArrowheads="1"/>
            </p:cNvSpPr>
            <p:nvPr/>
          </p:nvSpPr>
          <p:spPr bwMode="auto">
            <a:xfrm>
              <a:off x="238730" y="3687001"/>
              <a:ext cx="4555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l-GR" b="1">
                  <a:solidFill>
                    <a:srgbClr val="FF0000"/>
                  </a:solidFill>
                  <a:cs typeface="Arial" charset="0"/>
                </a:rPr>
                <a:t>α</a:t>
              </a:r>
              <a:r>
                <a:rPr lang="en-US" b="1">
                  <a:solidFill>
                    <a:srgbClr val="FF0000"/>
                  </a:solidFill>
                  <a:cs typeface="Arial" charset="0"/>
                </a:rPr>
                <a:t>5</a:t>
              </a:r>
              <a:endParaRPr lang="en-US" b="1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51229" name="TextBox 42"/>
            <p:cNvSpPr txBox="1">
              <a:spLocks noChangeArrowheads="1"/>
            </p:cNvSpPr>
            <p:nvPr/>
          </p:nvSpPr>
          <p:spPr bwMode="auto">
            <a:xfrm>
              <a:off x="1184925" y="3886200"/>
              <a:ext cx="453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l-GR" b="1">
                  <a:solidFill>
                    <a:srgbClr val="0070C0"/>
                  </a:solidFill>
                  <a:cs typeface="Arial" charset="0"/>
                </a:rPr>
                <a:t>β</a:t>
              </a:r>
              <a:r>
                <a:rPr lang="en-US" b="1">
                  <a:solidFill>
                    <a:srgbClr val="0070C0"/>
                  </a:solidFill>
                  <a:cs typeface="Arial" charset="0"/>
                </a:rPr>
                <a:t>3</a:t>
              </a:r>
              <a:endParaRPr lang="en-US" b="1">
                <a:solidFill>
                  <a:srgbClr val="0070C0"/>
                </a:solidFill>
                <a:latin typeface="Calibri" charset="0"/>
              </a:endParaRPr>
            </a:p>
          </p:txBody>
        </p:sp>
        <p:sp>
          <p:nvSpPr>
            <p:cNvPr id="51230" name="TextBox 43"/>
            <p:cNvSpPr txBox="1">
              <a:spLocks noChangeArrowheads="1"/>
            </p:cNvSpPr>
            <p:nvPr/>
          </p:nvSpPr>
          <p:spPr bwMode="auto">
            <a:xfrm>
              <a:off x="1988441" y="3736560"/>
              <a:ext cx="4555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l-GR" b="1">
                  <a:solidFill>
                    <a:srgbClr val="FF0000"/>
                  </a:solidFill>
                  <a:cs typeface="Arial" charset="0"/>
                </a:rPr>
                <a:t>α</a:t>
              </a:r>
              <a:r>
                <a:rPr lang="en-US" b="1">
                  <a:solidFill>
                    <a:srgbClr val="FF0000"/>
                  </a:solidFill>
                  <a:cs typeface="Arial" charset="0"/>
                </a:rPr>
                <a:t>5</a:t>
              </a:r>
              <a:endParaRPr lang="en-US" b="1">
                <a:solidFill>
                  <a:srgbClr val="FF0000"/>
                </a:solidFill>
                <a:latin typeface="Calibri" charset="0"/>
              </a:endParaRPr>
            </a:p>
          </p:txBody>
        </p:sp>
        <p:pic>
          <p:nvPicPr>
            <p:cNvPr id="51231" name="Picture 4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94" t="37804" r="38983" b="50021"/>
            <a:stretch>
              <a:fillRect/>
            </a:stretch>
          </p:blipFill>
          <p:spPr bwMode="auto">
            <a:xfrm>
              <a:off x="1695130" y="4026046"/>
              <a:ext cx="438470" cy="15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Rectangle 49"/>
          <p:cNvSpPr/>
          <p:nvPr/>
        </p:nvSpPr>
        <p:spPr>
          <a:xfrm>
            <a:off x="2852738" y="3132138"/>
            <a:ext cx="652462" cy="25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859088" y="4078288"/>
            <a:ext cx="693737" cy="25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844800" y="1952625"/>
            <a:ext cx="623888" cy="254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895600" y="4800600"/>
            <a:ext cx="623888" cy="254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13" name="Rectangle 53"/>
          <p:cNvSpPr>
            <a:spLocks noChangeArrowheads="1"/>
          </p:cNvSpPr>
          <p:nvPr/>
        </p:nvSpPr>
        <p:spPr bwMode="auto">
          <a:xfrm>
            <a:off x="2828925" y="4783138"/>
            <a:ext cx="744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sz="1200">
                <a:solidFill>
                  <a:srgbClr val="0070C0"/>
                </a:solidFill>
                <a:latin typeface="Calibri" charset="0"/>
                <a:cs typeface="Calibri" charset="0"/>
              </a:rPr>
              <a:t>α</a:t>
            </a:r>
            <a:r>
              <a:rPr lang="en-US" sz="1200">
                <a:solidFill>
                  <a:srgbClr val="0070C0"/>
                </a:solidFill>
                <a:latin typeface="Calibri" charset="0"/>
              </a:rPr>
              <a:t>5S402A</a:t>
            </a:r>
          </a:p>
        </p:txBody>
      </p:sp>
      <p:pic>
        <p:nvPicPr>
          <p:cNvPr id="512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90600"/>
            <a:ext cx="2217738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Straight Arrow Connector 55"/>
          <p:cNvCxnSpPr/>
          <p:nvPr/>
        </p:nvCxnSpPr>
        <p:spPr>
          <a:xfrm>
            <a:off x="2619375" y="4938713"/>
            <a:ext cx="2603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28600" y="3017838"/>
            <a:ext cx="2590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28600" y="4351338"/>
            <a:ext cx="2590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8" name="TextBox 53"/>
          <p:cNvSpPr txBox="1">
            <a:spLocks noChangeArrowheads="1"/>
          </p:cNvSpPr>
          <p:nvPr/>
        </p:nvSpPr>
        <p:spPr bwMode="auto">
          <a:xfrm>
            <a:off x="4051300" y="3657600"/>
            <a:ext cx="204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Transfected HEK293T cells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Rare nsSNPs in </a:t>
            </a:r>
            <a:r>
              <a:rPr lang="en-US" i="1">
                <a:latin typeface="Calibri" charset="0"/>
              </a:rPr>
              <a:t>GABRA5</a:t>
            </a:r>
            <a:r>
              <a:rPr lang="en-US">
                <a:latin typeface="Calibri" charset="0"/>
              </a:rPr>
              <a:t> in only cases</a:t>
            </a:r>
          </a:p>
        </p:txBody>
      </p:sp>
      <p:grpSp>
        <p:nvGrpSpPr>
          <p:cNvPr id="52227" name="Group 16"/>
          <p:cNvGrpSpPr>
            <a:grpSpLocks/>
          </p:cNvGrpSpPr>
          <p:nvPr/>
        </p:nvGrpSpPr>
        <p:grpSpPr bwMode="auto">
          <a:xfrm>
            <a:off x="3914775" y="1662113"/>
            <a:ext cx="1922463" cy="2020887"/>
            <a:chOff x="1181149" y="1676400"/>
            <a:chExt cx="7255534" cy="4062061"/>
          </a:xfrm>
        </p:grpSpPr>
        <p:pic>
          <p:nvPicPr>
            <p:cNvPr id="52276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96" r="7265" b="8624"/>
            <a:stretch>
              <a:fillRect/>
            </a:stretch>
          </p:blipFill>
          <p:spPr bwMode="auto">
            <a:xfrm>
              <a:off x="1181149" y="2083830"/>
              <a:ext cx="6596418" cy="365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4877818" y="3428223"/>
              <a:ext cx="21329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Down Arrow 6"/>
            <p:cNvSpPr/>
            <p:nvPr/>
          </p:nvSpPr>
          <p:spPr>
            <a:xfrm>
              <a:off x="1450762" y="1676400"/>
              <a:ext cx="227672" cy="45630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52279" name="TextBox 7"/>
            <p:cNvSpPr txBox="1">
              <a:spLocks noChangeArrowheads="1"/>
            </p:cNvSpPr>
            <p:nvPr/>
          </p:nvSpPr>
          <p:spPr bwMode="auto">
            <a:xfrm>
              <a:off x="1869374" y="1688068"/>
              <a:ext cx="947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Calibri" charset="0"/>
                </a:rPr>
                <a:t>GABA 1 mM</a:t>
              </a:r>
            </a:p>
          </p:txBody>
        </p:sp>
        <p:sp>
          <p:nvSpPr>
            <p:cNvPr id="52280" name="TextBox 8"/>
            <p:cNvSpPr txBox="1">
              <a:spLocks noChangeArrowheads="1"/>
            </p:cNvSpPr>
            <p:nvPr/>
          </p:nvSpPr>
          <p:spPr bwMode="auto">
            <a:xfrm>
              <a:off x="5388152" y="2931308"/>
              <a:ext cx="5613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Calibri" charset="0"/>
                </a:rPr>
                <a:t>20 ms</a:t>
              </a:r>
            </a:p>
          </p:txBody>
        </p:sp>
        <p:sp>
          <p:nvSpPr>
            <p:cNvPr id="52281" name="TextBox 9"/>
            <p:cNvSpPr txBox="1">
              <a:spLocks noChangeArrowheads="1"/>
            </p:cNvSpPr>
            <p:nvPr/>
          </p:nvSpPr>
          <p:spPr bwMode="auto">
            <a:xfrm>
              <a:off x="7739417" y="3897869"/>
              <a:ext cx="697266" cy="55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200">
                <a:latin typeface="Calibri" charset="0"/>
              </a:endParaRPr>
            </a:p>
          </p:txBody>
        </p:sp>
        <p:sp>
          <p:nvSpPr>
            <p:cNvPr id="52282" name="TextBox 10"/>
            <p:cNvSpPr txBox="1">
              <a:spLocks noChangeArrowheads="1"/>
            </p:cNvSpPr>
            <p:nvPr/>
          </p:nvSpPr>
          <p:spPr bwMode="auto">
            <a:xfrm>
              <a:off x="7739417" y="4355069"/>
              <a:ext cx="697266" cy="55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200">
                <a:latin typeface="Calibri" charset="0"/>
              </a:endParaRPr>
            </a:p>
          </p:txBody>
        </p:sp>
        <p:sp>
          <p:nvSpPr>
            <p:cNvPr id="52283" name="TextBox 11"/>
            <p:cNvSpPr txBox="1">
              <a:spLocks noChangeArrowheads="1"/>
            </p:cNvSpPr>
            <p:nvPr/>
          </p:nvSpPr>
          <p:spPr bwMode="auto">
            <a:xfrm>
              <a:off x="7739417" y="4648200"/>
              <a:ext cx="697266" cy="55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200">
                <a:latin typeface="Calibri" charset="0"/>
              </a:endParaRPr>
            </a:p>
          </p:txBody>
        </p:sp>
        <p:sp>
          <p:nvSpPr>
            <p:cNvPr id="52284" name="TextBox 12"/>
            <p:cNvSpPr txBox="1">
              <a:spLocks noChangeArrowheads="1"/>
            </p:cNvSpPr>
            <p:nvPr/>
          </p:nvSpPr>
          <p:spPr bwMode="auto">
            <a:xfrm>
              <a:off x="7739418" y="4953000"/>
              <a:ext cx="3468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Calibri" charset="0"/>
                </a:rPr>
                <a:t>wt</a:t>
              </a:r>
            </a:p>
          </p:txBody>
        </p:sp>
      </p:grpSp>
      <p:grpSp>
        <p:nvGrpSpPr>
          <p:cNvPr id="52228" name="Group 35"/>
          <p:cNvGrpSpPr>
            <a:grpSpLocks/>
          </p:cNvGrpSpPr>
          <p:nvPr/>
        </p:nvGrpSpPr>
        <p:grpSpPr bwMode="auto">
          <a:xfrm>
            <a:off x="381000" y="5549900"/>
            <a:ext cx="981075" cy="1016000"/>
            <a:chOff x="7957078" y="1272127"/>
            <a:chExt cx="980364" cy="1017327"/>
          </a:xfrm>
        </p:grpSpPr>
        <p:sp>
          <p:nvSpPr>
            <p:cNvPr id="16" name="Oval 15"/>
            <p:cNvSpPr/>
            <p:nvPr/>
          </p:nvSpPr>
          <p:spPr>
            <a:xfrm>
              <a:off x="8207721" y="1272127"/>
              <a:ext cx="382311" cy="38149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β</a:t>
              </a: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556718" y="1462876"/>
              <a:ext cx="380724" cy="38149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Calibri" charset="0"/>
                </a:rPr>
                <a:t>α</a:t>
              </a: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8536096" y="1844373"/>
              <a:ext cx="380724" cy="379909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β</a:t>
              </a: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8147440" y="1907956"/>
              <a:ext cx="380724" cy="3814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γ</a:t>
              </a:r>
              <a:endParaRPr lang="en-US">
                <a:solidFill>
                  <a:schemeClr val="tx1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957078" y="1577325"/>
              <a:ext cx="380724" cy="3799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chemeClr val="bg1"/>
                  </a:solidFill>
                  <a:latin typeface="Calibri" charset="0"/>
                  <a:ea typeface="ＭＳ Ｐゴシック" charset="0"/>
                  <a:cs typeface="Calibri" charset="0"/>
                </a:rPr>
                <a:t>α</a:t>
              </a:r>
              <a:endParaRPr lang="en-US">
                <a:solidFill>
                  <a:schemeClr val="bg1"/>
                </a:solidFill>
                <a:latin typeface="Calibri" charset="0"/>
                <a:ea typeface="ＭＳ Ｐゴシック" charset="0"/>
              </a:endParaRPr>
            </a:p>
          </p:txBody>
        </p:sp>
      </p:grpSp>
      <p:grpSp>
        <p:nvGrpSpPr>
          <p:cNvPr id="52229" name="Group 2"/>
          <p:cNvGrpSpPr>
            <a:grpSpLocks/>
          </p:cNvGrpSpPr>
          <p:nvPr/>
        </p:nvGrpSpPr>
        <p:grpSpPr bwMode="auto">
          <a:xfrm>
            <a:off x="1709738" y="5573713"/>
            <a:ext cx="1177925" cy="1017587"/>
            <a:chOff x="1868726" y="5574144"/>
            <a:chExt cx="1178333" cy="1017327"/>
          </a:xfrm>
        </p:grpSpPr>
        <p:sp>
          <p:nvSpPr>
            <p:cNvPr id="22" name="Oval 21"/>
            <p:cNvSpPr/>
            <p:nvPr/>
          </p:nvSpPr>
          <p:spPr>
            <a:xfrm>
              <a:off x="2233977" y="5574144"/>
              <a:ext cx="381132" cy="38090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β</a:t>
              </a: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583348" y="5764595"/>
              <a:ext cx="381132" cy="3809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Calibri" charset="0"/>
                </a:rPr>
                <a:t>α</a:t>
              </a: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562703" y="6145498"/>
              <a:ext cx="381132" cy="38090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</a:rPr>
                <a:t>β</a:t>
              </a: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173632" y="6210568"/>
              <a:ext cx="381132" cy="3809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γ</a:t>
              </a:r>
              <a:endParaRPr lang="en-US">
                <a:solidFill>
                  <a:schemeClr val="tx1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983066" y="5878866"/>
              <a:ext cx="381132" cy="3809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l-GR">
                  <a:solidFill>
                    <a:schemeClr val="bg1"/>
                  </a:solidFill>
                  <a:latin typeface="Calibri" charset="0"/>
                  <a:ea typeface="ＭＳ Ｐゴシック" charset="0"/>
                  <a:cs typeface="Calibri" charset="0"/>
                </a:rPr>
                <a:t>α</a:t>
              </a:r>
              <a:endParaRPr lang="en-US">
                <a:solidFill>
                  <a:schemeClr val="bg1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52269" name="TextBox 26"/>
            <p:cNvSpPr txBox="1">
              <a:spLocks noChangeArrowheads="1"/>
            </p:cNvSpPr>
            <p:nvPr/>
          </p:nvSpPr>
          <p:spPr bwMode="auto">
            <a:xfrm rot="-3328720">
              <a:off x="1932555" y="5955921"/>
              <a:ext cx="2724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cs typeface="Arial" charset="0"/>
                </a:rPr>
                <a:t>x</a:t>
              </a:r>
            </a:p>
          </p:txBody>
        </p:sp>
        <p:sp>
          <p:nvSpPr>
            <p:cNvPr id="52270" name="TextBox 27"/>
            <p:cNvSpPr txBox="1">
              <a:spLocks noChangeArrowheads="1"/>
            </p:cNvSpPr>
            <p:nvPr/>
          </p:nvSpPr>
          <p:spPr bwMode="auto">
            <a:xfrm rot="8898864">
              <a:off x="2771823" y="5678289"/>
              <a:ext cx="2752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cs typeface="Arial" charset="0"/>
                </a:rPr>
                <a:t>x</a:t>
              </a:r>
            </a:p>
          </p:txBody>
        </p:sp>
      </p:grpSp>
      <p:sp>
        <p:nvSpPr>
          <p:cNvPr id="52230" name="TextBox 28"/>
          <p:cNvSpPr txBox="1">
            <a:spLocks noChangeArrowheads="1"/>
          </p:cNvSpPr>
          <p:nvPr/>
        </p:nvSpPr>
        <p:spPr bwMode="auto">
          <a:xfrm>
            <a:off x="601663" y="6534150"/>
            <a:ext cx="427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wt</a:t>
            </a:r>
          </a:p>
        </p:txBody>
      </p:sp>
      <p:sp>
        <p:nvSpPr>
          <p:cNvPr id="52231" name="TextBox 29"/>
          <p:cNvSpPr txBox="1">
            <a:spLocks noChangeArrowheads="1"/>
          </p:cNvSpPr>
          <p:nvPr/>
        </p:nvSpPr>
        <p:spPr bwMode="auto">
          <a:xfrm>
            <a:off x="1957388" y="6534150"/>
            <a:ext cx="83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variant</a:t>
            </a:r>
          </a:p>
        </p:txBody>
      </p:sp>
      <p:grpSp>
        <p:nvGrpSpPr>
          <p:cNvPr id="52232" name="Group 9"/>
          <p:cNvGrpSpPr>
            <a:grpSpLocks/>
          </p:cNvGrpSpPr>
          <p:nvPr/>
        </p:nvGrpSpPr>
        <p:grpSpPr bwMode="auto">
          <a:xfrm>
            <a:off x="368300" y="1066800"/>
            <a:ext cx="3227388" cy="4419600"/>
            <a:chOff x="160845" y="457200"/>
            <a:chExt cx="3227374" cy="4419600"/>
          </a:xfrm>
        </p:grpSpPr>
        <p:pic>
          <p:nvPicPr>
            <p:cNvPr id="52250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2" r="2560" b="4324"/>
            <a:stretch>
              <a:fillRect/>
            </a:stretch>
          </p:blipFill>
          <p:spPr bwMode="auto">
            <a:xfrm>
              <a:off x="1459029" y="3545689"/>
              <a:ext cx="1123737" cy="1254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51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4" r="10791"/>
            <a:stretch>
              <a:fillRect/>
            </a:stretch>
          </p:blipFill>
          <p:spPr bwMode="auto">
            <a:xfrm>
              <a:off x="315036" y="3621889"/>
              <a:ext cx="980364" cy="1254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52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4" r="31850" b="2789"/>
            <a:stretch>
              <a:fillRect/>
            </a:stretch>
          </p:blipFill>
          <p:spPr bwMode="auto">
            <a:xfrm>
              <a:off x="160845" y="457200"/>
              <a:ext cx="2373890" cy="3624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53" name="Rectangle 34"/>
            <p:cNvSpPr>
              <a:spLocks noChangeArrowheads="1"/>
            </p:cNvSpPr>
            <p:nvPr/>
          </p:nvSpPr>
          <p:spPr bwMode="auto">
            <a:xfrm>
              <a:off x="2588886" y="2518407"/>
              <a:ext cx="7296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200">
                  <a:latin typeface="Calibri" charset="0"/>
                  <a:cs typeface="Calibri" charset="0"/>
                </a:rPr>
                <a:t>α</a:t>
              </a:r>
              <a:r>
                <a:rPr lang="en-US" sz="1200">
                  <a:latin typeface="Calibri" charset="0"/>
                </a:rPr>
                <a:t>5P453L</a:t>
              </a:r>
            </a:p>
          </p:txBody>
        </p:sp>
        <p:sp>
          <p:nvSpPr>
            <p:cNvPr id="52254" name="Rectangle 36"/>
            <p:cNvSpPr>
              <a:spLocks noChangeArrowheads="1"/>
            </p:cNvSpPr>
            <p:nvPr/>
          </p:nvSpPr>
          <p:spPr bwMode="auto">
            <a:xfrm>
              <a:off x="2583190" y="3450162"/>
              <a:ext cx="80502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200">
                  <a:solidFill>
                    <a:srgbClr val="FF0000"/>
                  </a:solidFill>
                  <a:latin typeface="Calibri" charset="0"/>
                  <a:cs typeface="Calibri" charset="0"/>
                </a:rPr>
                <a:t>α</a:t>
              </a:r>
              <a:r>
                <a:rPr lang="en-US" sz="1200">
                  <a:solidFill>
                    <a:srgbClr val="FF0000"/>
                  </a:solidFill>
                  <a:latin typeface="Calibri" charset="0"/>
                </a:rPr>
                <a:t>5W280R</a:t>
              </a:r>
            </a:p>
          </p:txBody>
        </p:sp>
        <p:sp>
          <p:nvSpPr>
            <p:cNvPr id="52255" name="Rectangle 37"/>
            <p:cNvSpPr>
              <a:spLocks noChangeArrowheads="1"/>
            </p:cNvSpPr>
            <p:nvPr/>
          </p:nvSpPr>
          <p:spPr bwMode="auto">
            <a:xfrm>
              <a:off x="2588886" y="1326031"/>
              <a:ext cx="7104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200">
                  <a:solidFill>
                    <a:srgbClr val="0070C0"/>
                  </a:solidFill>
                  <a:latin typeface="Calibri" charset="0"/>
                  <a:cs typeface="Calibri" charset="0"/>
                </a:rPr>
                <a:t>α</a:t>
              </a:r>
              <a:r>
                <a:rPr lang="en-US" sz="1200">
                  <a:solidFill>
                    <a:srgbClr val="0070C0"/>
                  </a:solidFill>
                  <a:latin typeface="Calibri" charset="0"/>
                </a:rPr>
                <a:t>5V204I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2381748" y="1449388"/>
              <a:ext cx="2619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2254749" y="2647950"/>
              <a:ext cx="388935" cy="6191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992812" y="3573463"/>
              <a:ext cx="6508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259" name="TextBox 41"/>
            <p:cNvSpPr txBox="1">
              <a:spLocks noChangeArrowheads="1"/>
            </p:cNvSpPr>
            <p:nvPr/>
          </p:nvSpPr>
          <p:spPr bwMode="auto">
            <a:xfrm>
              <a:off x="238730" y="3687001"/>
              <a:ext cx="4555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l-GR" b="1">
                  <a:solidFill>
                    <a:srgbClr val="FF0000"/>
                  </a:solidFill>
                  <a:cs typeface="Arial" charset="0"/>
                </a:rPr>
                <a:t>α</a:t>
              </a:r>
              <a:r>
                <a:rPr lang="en-US" b="1">
                  <a:solidFill>
                    <a:srgbClr val="FF0000"/>
                  </a:solidFill>
                  <a:cs typeface="Arial" charset="0"/>
                </a:rPr>
                <a:t>5</a:t>
              </a:r>
              <a:endParaRPr lang="en-US" b="1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52260" name="TextBox 42"/>
            <p:cNvSpPr txBox="1">
              <a:spLocks noChangeArrowheads="1"/>
            </p:cNvSpPr>
            <p:nvPr/>
          </p:nvSpPr>
          <p:spPr bwMode="auto">
            <a:xfrm>
              <a:off x="1184925" y="3886200"/>
              <a:ext cx="453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l-GR" b="1">
                  <a:solidFill>
                    <a:srgbClr val="0070C0"/>
                  </a:solidFill>
                  <a:cs typeface="Arial" charset="0"/>
                </a:rPr>
                <a:t>β</a:t>
              </a:r>
              <a:r>
                <a:rPr lang="en-US" b="1">
                  <a:solidFill>
                    <a:srgbClr val="0070C0"/>
                  </a:solidFill>
                  <a:cs typeface="Arial" charset="0"/>
                </a:rPr>
                <a:t>3</a:t>
              </a:r>
              <a:endParaRPr lang="en-US" b="1">
                <a:solidFill>
                  <a:srgbClr val="0070C0"/>
                </a:solidFill>
                <a:latin typeface="Calibri" charset="0"/>
              </a:endParaRPr>
            </a:p>
          </p:txBody>
        </p:sp>
        <p:sp>
          <p:nvSpPr>
            <p:cNvPr id="52261" name="TextBox 43"/>
            <p:cNvSpPr txBox="1">
              <a:spLocks noChangeArrowheads="1"/>
            </p:cNvSpPr>
            <p:nvPr/>
          </p:nvSpPr>
          <p:spPr bwMode="auto">
            <a:xfrm>
              <a:off x="1988441" y="3736560"/>
              <a:ext cx="4555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l-GR" b="1">
                  <a:solidFill>
                    <a:srgbClr val="FF0000"/>
                  </a:solidFill>
                  <a:cs typeface="Arial" charset="0"/>
                </a:rPr>
                <a:t>α</a:t>
              </a:r>
              <a:r>
                <a:rPr lang="en-US" b="1">
                  <a:solidFill>
                    <a:srgbClr val="FF0000"/>
                  </a:solidFill>
                  <a:cs typeface="Arial" charset="0"/>
                </a:rPr>
                <a:t>5</a:t>
              </a:r>
              <a:endParaRPr lang="en-US" b="1">
                <a:solidFill>
                  <a:srgbClr val="FF0000"/>
                </a:solidFill>
                <a:latin typeface="Calibri" charset="0"/>
              </a:endParaRPr>
            </a:p>
          </p:txBody>
        </p:sp>
        <p:pic>
          <p:nvPicPr>
            <p:cNvPr id="52262" name="Picture 4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94" t="37804" r="38983" b="50021"/>
            <a:stretch>
              <a:fillRect/>
            </a:stretch>
          </p:blipFill>
          <p:spPr bwMode="auto">
            <a:xfrm>
              <a:off x="1695130" y="4026046"/>
              <a:ext cx="438470" cy="15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63" name="Rectangle 45"/>
            <p:cNvSpPr>
              <a:spLocks noChangeArrowheads="1"/>
            </p:cNvSpPr>
            <p:nvPr/>
          </p:nvSpPr>
          <p:spPr bwMode="auto">
            <a:xfrm>
              <a:off x="2620444" y="4173084"/>
              <a:ext cx="74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200">
                  <a:latin typeface="Calibri" charset="0"/>
                  <a:cs typeface="Calibri" charset="0"/>
                </a:rPr>
                <a:t>α</a:t>
              </a:r>
              <a:r>
                <a:rPr lang="en-US" sz="1200">
                  <a:latin typeface="Calibri" charset="0"/>
                </a:rPr>
                <a:t>5S402A</a:t>
              </a:r>
            </a:p>
          </p:txBody>
        </p:sp>
      </p:grpSp>
      <p:pic>
        <p:nvPicPr>
          <p:cNvPr id="5223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90600"/>
            <a:ext cx="2217738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87788"/>
            <a:ext cx="220027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3863975"/>
            <a:ext cx="219233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2846388" y="3125788"/>
            <a:ext cx="652462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859088" y="4078288"/>
            <a:ext cx="693737" cy="25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844800" y="1952625"/>
            <a:ext cx="623888" cy="254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895600" y="4800600"/>
            <a:ext cx="623888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240" name="TextBox 53"/>
          <p:cNvSpPr txBox="1">
            <a:spLocks noChangeArrowheads="1"/>
          </p:cNvSpPr>
          <p:nvPr/>
        </p:nvSpPr>
        <p:spPr bwMode="auto">
          <a:xfrm>
            <a:off x="5651500" y="2767013"/>
            <a:ext cx="546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70C0"/>
                </a:solidFill>
                <a:latin typeface="Calibri" charset="0"/>
              </a:rPr>
              <a:t>V204I</a:t>
            </a:r>
          </a:p>
        </p:txBody>
      </p:sp>
      <p:sp>
        <p:nvSpPr>
          <p:cNvPr id="52241" name="TextBox 54"/>
          <p:cNvSpPr txBox="1">
            <a:spLocks noChangeArrowheads="1"/>
          </p:cNvSpPr>
          <p:nvPr/>
        </p:nvSpPr>
        <p:spPr bwMode="auto">
          <a:xfrm>
            <a:off x="5651500" y="2994025"/>
            <a:ext cx="6397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0000"/>
                </a:solidFill>
                <a:latin typeface="Calibri" charset="0"/>
              </a:rPr>
              <a:t>W280R</a:t>
            </a:r>
          </a:p>
        </p:txBody>
      </p:sp>
      <p:sp>
        <p:nvSpPr>
          <p:cNvPr id="52242" name="TextBox 55"/>
          <p:cNvSpPr txBox="1">
            <a:spLocks noChangeArrowheads="1"/>
          </p:cNvSpPr>
          <p:nvPr/>
        </p:nvSpPr>
        <p:spPr bwMode="auto">
          <a:xfrm>
            <a:off x="5651500" y="3140075"/>
            <a:ext cx="565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0000"/>
                </a:solidFill>
                <a:latin typeface="Calibri" charset="0"/>
              </a:rPr>
              <a:t>P453L</a:t>
            </a:r>
          </a:p>
        </p:txBody>
      </p:sp>
      <p:sp>
        <p:nvSpPr>
          <p:cNvPr id="52243" name="TextBox 56"/>
          <p:cNvSpPr txBox="1">
            <a:spLocks noChangeArrowheads="1"/>
          </p:cNvSpPr>
          <p:nvPr/>
        </p:nvSpPr>
        <p:spPr bwMode="auto">
          <a:xfrm>
            <a:off x="5651500" y="3443288"/>
            <a:ext cx="581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70C0"/>
                </a:solidFill>
                <a:latin typeface="Calibri" charset="0"/>
              </a:rPr>
              <a:t>S402A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619375" y="4938713"/>
            <a:ext cx="2603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28600" y="3017838"/>
            <a:ext cx="2590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28600" y="4351338"/>
            <a:ext cx="2590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895600" y="4800600"/>
            <a:ext cx="623888" cy="254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852738" y="3132138"/>
            <a:ext cx="652462" cy="25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249" name="TextBox 60"/>
          <p:cNvSpPr txBox="1">
            <a:spLocks noChangeArrowheads="1"/>
          </p:cNvSpPr>
          <p:nvPr/>
        </p:nvSpPr>
        <p:spPr bwMode="auto">
          <a:xfrm>
            <a:off x="4051300" y="3657600"/>
            <a:ext cx="204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Transfected HEK293T cells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55613"/>
            <a:ext cx="8596313" cy="573087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Idiopathic Epilepsy Syndromes (IES)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143000"/>
            <a:ext cx="84328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0000"/>
                </a:solidFill>
                <a:latin typeface="Calibri" charset="0"/>
              </a:rPr>
              <a:t>Idiopathic Generalized Epilepsies (IGE)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Childhood absence epilepsy (CAE)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Generalized epilepsy with febrile seizures plus (GEFS+)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Juvenile myoclonic epilepsy (JME)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Epilepsy with myoclonic absences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Juvenile absence epilepsy (JAE)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Epilepsy with grand mal (generalized tonic-clonic) seizures on awakening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Benign myoclonic epilepsy in infancy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0000"/>
                </a:solidFill>
                <a:latin typeface="Calibri" charset="0"/>
              </a:rPr>
              <a:t>Idiopathic Focal Epilepsies (IFE)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Benign childhood epilepsy with centrotemporal spikes (BCECTS)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Benign childhood occipital epilepsy (BCOE)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Benign familial neonatal/infantile seizures (BFNS, BFNIS, BFIS)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Autosomal nocturnal frontal lobe epilepsy (ADNFLE)</a:t>
            </a:r>
            <a:endParaRPr lang="en-US" sz="13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0000"/>
                </a:solidFill>
                <a:latin typeface="Calibri" charset="0"/>
              </a:rPr>
              <a:t>Epileptic Encephalopathies (EE)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Dravet Syndrome (Severe Myoclonic Epilepsy of Infancy)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Lennox Gastaut Syndrome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Doose Syndrome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30925" y="6499225"/>
            <a:ext cx="30178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213" tIns="55106" rIns="110213" bIns="551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Calibri" charset="0"/>
              </a:rPr>
              <a:t>Engel, Epilepsia 42:796-803, 2001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Next steps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Determine functional significance of all rare variants in all channel genes (668 nsSNPs). </a:t>
            </a:r>
          </a:p>
          <a:p>
            <a:pPr eaLnBrk="1" hangingPunct="1"/>
            <a:r>
              <a:rPr lang="en-US">
                <a:latin typeface="Calibri" charset="0"/>
              </a:rPr>
              <a:t>Determine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Functional Channotypes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for cases and controls.</a:t>
            </a:r>
          </a:p>
          <a:p>
            <a:pPr eaLnBrk="1" hangingPunct="1"/>
            <a:r>
              <a:rPr lang="en-US">
                <a:latin typeface="Calibri" charset="0"/>
              </a:rPr>
              <a:t>Compare hEP genes to nonhEP genes. </a:t>
            </a:r>
          </a:p>
          <a:p>
            <a:pPr lvl="1" eaLnBrk="1" hangingPunct="1"/>
            <a:r>
              <a:rPr lang="en-US">
                <a:latin typeface="Calibri" charset="0"/>
              </a:rPr>
              <a:t>Disease causing versus increased susceptibility</a:t>
            </a:r>
          </a:p>
          <a:p>
            <a:pPr eaLnBrk="1" hangingPunct="1"/>
            <a:r>
              <a:rPr lang="en-US">
                <a:latin typeface="Calibri" charset="0"/>
              </a:rPr>
              <a:t>Functional channotype/IGE concordance</a:t>
            </a:r>
          </a:p>
          <a:p>
            <a:pPr eaLnBrk="1" hangingPunct="1"/>
            <a:r>
              <a:rPr lang="en-US">
                <a:latin typeface="Calibri" charset="0"/>
              </a:rPr>
              <a:t>Functional channotype/IGE inheritance</a:t>
            </a: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Colleagues!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04813" y="1417638"/>
            <a:ext cx="6453187" cy="4794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6083" tIns="42084" rIns="86083" bIns="42084">
            <a:spAutoFit/>
          </a:bodyPr>
          <a:lstStyle/>
          <a:p>
            <a:pPr defTabSz="868363" eaLnBrk="0" hangingPunct="0"/>
            <a:r>
              <a:rPr lang="en-US"/>
              <a:t>Vanderbilt:</a:t>
            </a:r>
          </a:p>
          <a:p>
            <a:pPr defTabSz="868363" eaLnBrk="0" hangingPunct="0"/>
            <a:r>
              <a:rPr lang="en-US"/>
              <a:t>Jing-Qiong (Katty) Kang - </a:t>
            </a:r>
            <a:r>
              <a:rPr lang="en-US">
                <a:sym typeface="Symbol" charset="0"/>
              </a:rPr>
              <a:t></a:t>
            </a:r>
            <a:r>
              <a:rPr lang="en-US"/>
              <a:t>2(R82Q, Q390X, W429X, 	R136X), </a:t>
            </a:r>
            <a:r>
              <a:rPr lang="en-US">
                <a:latin typeface="Symbol" charset="0"/>
              </a:rPr>
              <a:t>a</a:t>
            </a:r>
            <a:r>
              <a:rPr lang="en-US"/>
              <a:t>1(975delC),</a:t>
            </a:r>
            <a:r>
              <a:rPr lang="en-US">
                <a:sym typeface="Symbol" charset="0"/>
              </a:rPr>
              <a:t> </a:t>
            </a:r>
            <a:r>
              <a:rPr lang="en-US"/>
              <a:t>2(Q390X) KI mouse</a:t>
            </a:r>
          </a:p>
          <a:p>
            <a:pPr defTabSz="868363" eaLnBrk="0" hangingPunct="0"/>
            <a:r>
              <a:rPr lang="en-US"/>
              <a:t>Mengnan Tian - </a:t>
            </a:r>
            <a:r>
              <a:rPr lang="en-US">
                <a:sym typeface="Symbol" charset="0"/>
              </a:rPr>
              <a:t></a:t>
            </a:r>
            <a:r>
              <a:rPr lang="en-US"/>
              <a:t>2(IVS6+2T</a:t>
            </a:r>
            <a:r>
              <a:rPr lang="en-US">
                <a:sym typeface="Wingdings" charset="0"/>
              </a:rPr>
              <a:t></a:t>
            </a:r>
            <a:r>
              <a:rPr lang="en-US"/>
              <a:t>G,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/>
              <a:t>Q40X, S443delC)</a:t>
            </a:r>
          </a:p>
          <a:p>
            <a:pPr defTabSz="868363" eaLnBrk="0" hangingPunct="0"/>
            <a:r>
              <a:rPr lang="en-US"/>
              <a:t>Xuan Huang - </a:t>
            </a:r>
            <a:r>
              <a:rPr lang="en-US">
                <a:sym typeface="Symbol" charset="0"/>
              </a:rPr>
              <a:t></a:t>
            </a:r>
            <a:r>
              <a:rPr lang="en-US"/>
              <a:t>2(Q40X, N79S, R82Q, P83S)</a:t>
            </a:r>
          </a:p>
          <a:p>
            <a:pPr defTabSz="868363" eaLnBrk="0" hangingPunct="0"/>
            <a:r>
              <a:rPr lang="en-US">
                <a:solidFill>
                  <a:srgbClr val="FF0000"/>
                </a:solidFill>
              </a:rPr>
              <a:t>Ciria Hernandez – </a:t>
            </a:r>
            <a:r>
              <a:rPr lang="en-US">
                <a:solidFill>
                  <a:srgbClr val="FF0000"/>
                </a:solidFill>
                <a:latin typeface="Symbol" charset="0"/>
              </a:rPr>
              <a:t>a</a:t>
            </a:r>
            <a:r>
              <a:rPr lang="en-US">
                <a:solidFill>
                  <a:srgbClr val="FF0000"/>
                </a:solidFill>
              </a:rPr>
              <a:t>6(R46W),</a:t>
            </a:r>
            <a:r>
              <a:rPr lang="en-US">
                <a:solidFill>
                  <a:srgbClr val="FF0000"/>
                </a:solidFill>
                <a:sym typeface="Symbol" charset="0"/>
              </a:rPr>
              <a:t> </a:t>
            </a:r>
            <a:r>
              <a:rPr lang="en-US">
                <a:solidFill>
                  <a:srgbClr val="FF0000"/>
                </a:solidFill>
              </a:rPr>
              <a:t>2(Q40X, N79S, R82Q, P83S)</a:t>
            </a:r>
          </a:p>
          <a:p>
            <a:pPr defTabSz="868363" eaLnBrk="0" hangingPunct="0"/>
            <a:r>
              <a:rPr lang="en-US"/>
              <a:t>Chenwen Zhou – </a:t>
            </a:r>
            <a:r>
              <a:rPr lang="en-US">
                <a:sym typeface="Symbol" charset="0"/>
              </a:rPr>
              <a:t></a:t>
            </a:r>
            <a:r>
              <a:rPr lang="en-US"/>
              <a:t>2(Q390X) KI mouse</a:t>
            </a:r>
          </a:p>
          <a:p>
            <a:pPr defTabSz="868363" eaLnBrk="0" hangingPunct="0"/>
            <a:r>
              <a:rPr lang="en-US"/>
              <a:t>Kate Gurba – </a:t>
            </a:r>
            <a:r>
              <a:rPr lang="en-US">
                <a:sym typeface="Symbol" charset="0"/>
              </a:rPr>
              <a:t></a:t>
            </a:r>
            <a:r>
              <a:rPr lang="en-US"/>
              <a:t>3(G32R)</a:t>
            </a:r>
          </a:p>
          <a:p>
            <a:pPr defTabSz="868363" eaLnBrk="0" hangingPunct="0"/>
            <a:r>
              <a:rPr lang="en-US"/>
              <a:t>Martin Gallagher – </a:t>
            </a:r>
            <a:r>
              <a:rPr lang="en-US">
                <a:latin typeface="Symbol" charset="0"/>
              </a:rPr>
              <a:t>a</a:t>
            </a:r>
            <a:r>
              <a:rPr lang="en-US"/>
              <a:t>1(A322D)</a:t>
            </a:r>
          </a:p>
          <a:p>
            <a:pPr defTabSz="868363" eaLnBrk="0" hangingPunct="0"/>
            <a:r>
              <a:rPr lang="en-US"/>
              <a:t>Matt Bianchi - </a:t>
            </a:r>
            <a:r>
              <a:rPr lang="en-US">
                <a:sym typeface="Symbol" charset="0"/>
              </a:rPr>
              <a:t></a:t>
            </a:r>
            <a:r>
              <a:rPr lang="en-US"/>
              <a:t>2(R82Q), </a:t>
            </a:r>
            <a:r>
              <a:rPr lang="en-US">
                <a:sym typeface="Symbol" charset="0"/>
              </a:rPr>
              <a:t></a:t>
            </a:r>
            <a:r>
              <a:rPr lang="en-US"/>
              <a:t>2(K328M)</a:t>
            </a:r>
          </a:p>
          <a:p>
            <a:pPr defTabSz="868363" eaLnBrk="0" hangingPunct="0"/>
            <a:r>
              <a:rPr lang="en-US"/>
              <a:t>Jerry Feng – </a:t>
            </a:r>
            <a:r>
              <a:rPr lang="en-US">
                <a:latin typeface="Symbol" charset="0"/>
              </a:rPr>
              <a:t>d</a:t>
            </a:r>
            <a:r>
              <a:rPr lang="en-US"/>
              <a:t>(R220H), </a:t>
            </a:r>
            <a:r>
              <a:rPr lang="en-US">
                <a:latin typeface="Symbol" charset="0"/>
              </a:rPr>
              <a:t>d</a:t>
            </a:r>
            <a:r>
              <a:rPr lang="en-US"/>
              <a:t>(E177A)</a:t>
            </a:r>
          </a:p>
          <a:p>
            <a:pPr defTabSz="868363" eaLnBrk="0" hangingPunct="0"/>
            <a:r>
              <a:rPr lang="en-US"/>
              <a:t>Emily Schwartz – </a:t>
            </a:r>
            <a:r>
              <a:rPr lang="en-US">
                <a:latin typeface="Symbol" charset="0"/>
              </a:rPr>
              <a:t>g</a:t>
            </a:r>
            <a:r>
              <a:rPr lang="en-US"/>
              <a:t>2(R177G)</a:t>
            </a:r>
          </a:p>
          <a:p>
            <a:pPr defTabSz="868363" eaLnBrk="0" hangingPunct="0"/>
            <a:r>
              <a:rPr lang="en-US"/>
              <a:t>Manuel Botzolakis - </a:t>
            </a:r>
            <a:r>
              <a:rPr lang="en-US">
                <a:latin typeface="Symbol" charset="0"/>
              </a:rPr>
              <a:t>g</a:t>
            </a:r>
            <a:r>
              <a:rPr lang="en-US"/>
              <a:t>2(R177G)</a:t>
            </a:r>
          </a:p>
          <a:p>
            <a:pPr defTabSz="868363" eaLnBrk="0" hangingPunct="0"/>
            <a:endParaRPr lang="en-US"/>
          </a:p>
          <a:p>
            <a:pPr defTabSz="868363" eaLnBrk="0" hangingPunct="0"/>
            <a:r>
              <a:rPr lang="en-US"/>
              <a:t>Baylor:</a:t>
            </a:r>
          </a:p>
          <a:p>
            <a:pPr defTabSz="868363" eaLnBrk="0" hangingPunct="0"/>
            <a:r>
              <a:rPr lang="en-US">
                <a:solidFill>
                  <a:srgbClr val="FF0000"/>
                </a:solidFill>
              </a:rPr>
              <a:t>Tara Klassen</a:t>
            </a:r>
          </a:p>
          <a:p>
            <a:pPr defTabSz="868363" eaLnBrk="0" hangingPunct="0"/>
            <a:r>
              <a:rPr lang="en-US">
                <a:solidFill>
                  <a:srgbClr val="FF0000"/>
                </a:solidFill>
              </a:rPr>
              <a:t>Jeff Noebels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708775" y="1641475"/>
            <a:ext cx="23590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71450" tIns="85725" rIns="171450" bIns="85725">
            <a:spAutoFit/>
          </a:bodyPr>
          <a:lstStyle/>
          <a:p>
            <a:pPr defTabSz="979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  <a:ea typeface="+mn-ea"/>
              </a:rPr>
              <a:t>Ningning Hu</a:t>
            </a:r>
          </a:p>
          <a:p>
            <a:pPr defTabSz="979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  <a:ea typeface="+mn-ea"/>
              </a:rPr>
              <a:t>Wangzhen Shen </a:t>
            </a:r>
          </a:p>
          <a:p>
            <a:pPr defTabSz="979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  <a:ea typeface="+mn-ea"/>
              </a:rPr>
              <a:t>Luyan Song </a:t>
            </a:r>
          </a:p>
          <a:p>
            <a:pPr defTabSz="979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  <a:ea typeface="+mn-ea"/>
              </a:rPr>
              <a:t>Helen Zhang</a:t>
            </a:r>
          </a:p>
          <a:p>
            <a:pPr defTabSz="979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</a:endParaRPr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6708775" y="3963988"/>
            <a:ext cx="20145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1450" tIns="85725" rIns="171450" bIns="85725">
            <a:spAutoFit/>
          </a:bodyPr>
          <a:lstStyle>
            <a:lvl1pPr defTabSz="977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77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7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7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7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Funding:</a:t>
            </a:r>
          </a:p>
          <a:p>
            <a:pPr eaLnBrk="1" hangingPunct="1"/>
            <a:r>
              <a:rPr lang="en-US" sz="2000">
                <a:latin typeface="Calibri" charset="0"/>
              </a:rPr>
              <a:t>  NIH R01 33300</a:t>
            </a:r>
          </a:p>
          <a:p>
            <a:pPr eaLnBrk="1" hangingPunct="1"/>
            <a:r>
              <a:rPr lang="en-US" sz="2000">
                <a:latin typeface="Calibri" charset="0"/>
              </a:rPr>
              <a:t>  NIH R01 51590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55613"/>
            <a:ext cx="8596313" cy="573087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Idiopathic Epilepsy Syndromes (IES)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143000"/>
            <a:ext cx="84328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0000"/>
                </a:solidFill>
                <a:latin typeface="Calibri" charset="0"/>
              </a:rPr>
              <a:t>Idiopathic Generalized Epilepsies (IGE)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0000"/>
                </a:solidFill>
                <a:latin typeface="Calibri" charset="0"/>
              </a:rPr>
              <a:t>Childhood absence epilepsy (CAE)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0000"/>
                </a:solidFill>
                <a:latin typeface="Calibri" charset="0"/>
              </a:rPr>
              <a:t>Generalized epilepsy with febrile seizures plus (GEFS+)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0000"/>
                </a:solidFill>
                <a:latin typeface="Calibri" charset="0"/>
              </a:rPr>
              <a:t>Juvenile myoclonic epilepsy (JME)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Epilepsy with myoclonic absences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Juvenile absence epilepsy (JAE)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Epilepsy with grand mal (generalized tonic-clonic) seizures on awakening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Benign myoclonic epilepsy in infancy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Calibri" charset="0"/>
              </a:rPr>
              <a:t>Idiopathic Focal Epilepsies (IFE)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Benign childhood epilepsy with centrotemporal spikes (BCECTS)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Benign childhood occipital epilepsy (BCOE)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Benign familial neonatal/infantile seizures (BFNS, BFNIS, BFIS)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Autosomal nocturnal frontal lobe epilepsy (ADNFLE)</a:t>
            </a:r>
            <a:endParaRPr lang="en-US" sz="13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0000"/>
                </a:solidFill>
                <a:latin typeface="Calibri" charset="0"/>
              </a:rPr>
              <a:t>Epileptic Encephalopathies (EE)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0000"/>
                </a:solidFill>
                <a:latin typeface="Calibri" charset="0"/>
              </a:rPr>
              <a:t>Dravet Syndrome (Severe Myoclonic Epilepsy of Infancy)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Lennox Gastaut Syndrome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Doose Syndrome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130925" y="6499225"/>
            <a:ext cx="30178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213" tIns="55106" rIns="110213" bIns="551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Calibri" charset="0"/>
              </a:rPr>
              <a:t>Engel, Epilepsia 42:796-803, 2001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IGEs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IGEs have been associated primarily with ion channel mutations/variants. </a:t>
            </a:r>
          </a:p>
          <a:p>
            <a:pPr eaLnBrk="1" hangingPunct="1"/>
            <a:r>
              <a:rPr lang="en-US">
                <a:latin typeface="Calibri" charset="0"/>
              </a:rPr>
              <a:t>IGEs have genetic components that include:</a:t>
            </a:r>
          </a:p>
          <a:p>
            <a:pPr lvl="1" eaLnBrk="1" hangingPunct="1"/>
            <a:r>
              <a:rPr lang="en-US">
                <a:latin typeface="Calibri" charset="0"/>
              </a:rPr>
              <a:t>fully penetrant monogenetic alleles and less penetrant alleles of large effect (&lt;2%)</a:t>
            </a:r>
          </a:p>
          <a:p>
            <a:pPr lvl="1" eaLnBrk="1" hangingPunct="1"/>
            <a:r>
              <a:rPr lang="en-US">
                <a:latin typeface="Calibri" charset="0"/>
              </a:rPr>
              <a:t>rare polygenetic alleles of small effect (&gt;98%)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IGEs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IGEs have been associated primarily with ion channel mutations/variants. 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IGEs have genetic components that include: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fully penetrant monogenetic alleles and less penetrant alleles of large effect (&lt;2%)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rare polygenetic alleles of small effect (&gt;98%)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IGEs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IGEs have been associated primarily with ion channel mutations/variants. 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IGEs have genetic components that include:</a:t>
            </a:r>
          </a:p>
          <a:p>
            <a:pPr lvl="1" eaLnBrk="1" hangingPunct="1"/>
            <a:r>
              <a:rPr lang="en-US" u="sng">
                <a:solidFill>
                  <a:srgbClr val="FF0000"/>
                </a:solidFill>
                <a:latin typeface="Calibri" charset="0"/>
              </a:rPr>
              <a:t>fully penetrant monogenetic alleles and less penetrant alleles of large effect (&lt;2%)</a:t>
            </a:r>
          </a:p>
          <a:p>
            <a:pPr lvl="1" eaLnBrk="1" hangingPunct="1"/>
            <a:r>
              <a:rPr lang="en-US">
                <a:latin typeface="Calibri" charset="0"/>
              </a:rPr>
              <a:t>rare polygenetic alleles of small effect (&gt;98%)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12531</TotalTime>
  <Words>4830</Words>
  <Application>Microsoft Macintosh PowerPoint</Application>
  <PresentationFormat>On-screen Show (4:3)</PresentationFormat>
  <Paragraphs>1024</Paragraphs>
  <Slides>52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Symbol</vt:lpstr>
      <vt:lpstr>宋体</vt:lpstr>
      <vt:lpstr>Times New Roman</vt:lpstr>
      <vt:lpstr>Wingdings</vt:lpstr>
      <vt:lpstr>Office Theme</vt:lpstr>
      <vt:lpstr>CorelDRAW</vt:lpstr>
      <vt:lpstr> Genetic Epilepsies and GABAA Receptor Mutations   November 17, 2012 </vt:lpstr>
      <vt:lpstr>Definitions</vt:lpstr>
      <vt:lpstr>Definitions</vt:lpstr>
      <vt:lpstr>Etiologies of the epilepsies</vt:lpstr>
      <vt:lpstr>Idiopathic Epilepsy Syndromes (IES)</vt:lpstr>
      <vt:lpstr>Idiopathic Epilepsy Syndromes (IES)</vt:lpstr>
      <vt:lpstr>IGEs</vt:lpstr>
      <vt:lpstr>IGEs</vt:lpstr>
      <vt:lpstr>IGEs</vt:lpstr>
      <vt:lpstr>Ion channel human epilepsy (hEP) genes</vt:lpstr>
      <vt:lpstr>GABAA receptor subunit genes</vt:lpstr>
      <vt:lpstr>GABAA receptor subunits</vt:lpstr>
      <vt:lpstr>GABAA receptors are heteropentamers.</vt:lpstr>
      <vt:lpstr>GABAA receptor biogenesis</vt:lpstr>
      <vt:lpstr>GABR human epilepsy genes</vt:lpstr>
      <vt:lpstr>Defects in mutant GABAA receptor biogenesis or function</vt:lpstr>
      <vt:lpstr>Defects in mutant GABAA receptor biogenesis or function</vt:lpstr>
      <vt:lpstr>GABR IGE nonsense mutations: early exons</vt:lpstr>
      <vt:lpstr>ER Quality Control Nonsense-Mediated mRNA Decay (NMD)</vt:lpstr>
      <vt:lpstr>Defects in mutant GABAA receptor biogenesis or function</vt:lpstr>
      <vt:lpstr>GABR IGE missense epilepsy mutations</vt:lpstr>
      <vt:lpstr>ER Quality Control  ER associated degradation (ERAD)</vt:lpstr>
      <vt:lpstr>Defects in mutant GABAA receptor biogenesis or function</vt:lpstr>
      <vt:lpstr>GABR IGE nonsense mutations: last exon</vt:lpstr>
      <vt:lpstr>Defects in mutant GABAA receptor biogenesis or function</vt:lpstr>
      <vt:lpstr>GABR IGE missense epilepsy mutations</vt:lpstr>
      <vt:lpstr>The 2 (N79S, R82Q, P83S, R177G) and β3(G32R) subunit mutations are at subunit-subunit interfaces.</vt:lpstr>
      <vt:lpstr>Defects in mutant GABAA receptor biogenesis or function</vt:lpstr>
      <vt:lpstr>GABR IGE missense epilepsy mutations</vt:lpstr>
      <vt:lpstr>Mutation-specific therapies for IGEs associated with GABAA receptor mutations.</vt:lpstr>
      <vt:lpstr>Mutation-specific therapies for IGEs associated with GABAA receptor mutations.</vt:lpstr>
      <vt:lpstr>Mutation-specific therapies for IGEs associated with GABAA receptor mutations.</vt:lpstr>
      <vt:lpstr>Mutation-specific therapies for IGEs associated with GABAA receptor mutations. </vt:lpstr>
      <vt:lpstr>Mutation-specific therapies for IGEs associated with GABAA receptor mutations. </vt:lpstr>
      <vt:lpstr>Mutation-specific therapies for IGEs associated with GABAA receptor mutations. </vt:lpstr>
      <vt:lpstr>IGEs</vt:lpstr>
      <vt:lpstr>Steps in filtering genomic variants for identification of Mendelian disease mutations or rare variants</vt:lpstr>
      <vt:lpstr>Whole exome sequencing: single nucleotide polymorphisms (SNPs) in ion channel genes (237) in IGE cases (152) and controls (139)</vt:lpstr>
      <vt:lpstr>Whole exome sequencing: single nucleotide polymorphisms (SNPs) in ion channel genes (237) in IGE cases (152) and controls (139)</vt:lpstr>
      <vt:lpstr>Steps in filtering genomic variants for identification of Mendelian disease mutations or rare variants</vt:lpstr>
      <vt:lpstr>GABR nsSNPs in controls (42) and cases (144)</vt:lpstr>
      <vt:lpstr>GABR nsSNPs in controls (42) and cases (144)</vt:lpstr>
      <vt:lpstr>GABR nsSNPs in controls (42) and cases (144)</vt:lpstr>
      <vt:lpstr>Rare GABR nsSNPs in controls or cases only </vt:lpstr>
      <vt:lpstr>Rare nsSNPs in GABRA5 in cases only </vt:lpstr>
      <vt:lpstr>Rare nsSNPs in GABRA5 in cases only </vt:lpstr>
      <vt:lpstr>Rare nsSNPs in GABRA5 in only cases</vt:lpstr>
      <vt:lpstr>Rare nsSNPs in GABRA5 in only cases</vt:lpstr>
      <vt:lpstr>Rare nsSNPs in GABRA5 in only cases</vt:lpstr>
      <vt:lpstr>Next steps</vt:lpstr>
      <vt:lpstr>Colleagues!</vt:lpstr>
      <vt:lpstr>PowerPoint Presentation</vt:lpstr>
    </vt:vector>
  </TitlesOfParts>
  <Company>VUMC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macdonald</dc:creator>
  <cp:lastModifiedBy>Cassie</cp:lastModifiedBy>
  <cp:revision>509</cp:revision>
  <dcterms:created xsi:type="dcterms:W3CDTF">2012-07-31T20:49:17Z</dcterms:created>
  <dcterms:modified xsi:type="dcterms:W3CDTF">2014-10-14T13:51:51Z</dcterms:modified>
</cp:coreProperties>
</file>