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87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59C805-C90B-43C3-B07E-9399F21AA08A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F31E20-908D-49E7-B8A1-3006FBE8A4D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the newest anticonvulsants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Barbara Lynne Phillips, M.D.</a:t>
            </a:r>
          </a:p>
          <a:p>
            <a:r>
              <a:rPr lang="en-US" dirty="0" smtClean="0"/>
              <a:t>Assistant Professor of Neurology</a:t>
            </a:r>
          </a:p>
          <a:p>
            <a:r>
              <a:rPr lang="en-US" dirty="0" smtClean="0"/>
              <a:t>WSU BSOM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Aptiom</a:t>
            </a:r>
            <a:r>
              <a:rPr lang="en-US" dirty="0" smtClean="0"/>
              <a:t> (</a:t>
            </a:r>
            <a:r>
              <a:rPr lang="en-US" dirty="0" err="1" smtClean="0"/>
              <a:t>eslicarbazepine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SE: dizzy, drowsy, nausea, h/a, ataxia, diplopia, blurry vis. NO increase in psych </a:t>
            </a:r>
            <a:r>
              <a:rPr lang="en-US" dirty="0" err="1" smtClean="0"/>
              <a:t>sx</a:t>
            </a:r>
            <a:r>
              <a:rPr lang="en-US" dirty="0" smtClean="0"/>
              <a:t> over what is expected in this population.</a:t>
            </a:r>
          </a:p>
          <a:p>
            <a:r>
              <a:rPr lang="en-US" dirty="0" smtClean="0"/>
              <a:t>Rare SJS, DRESS, rash</a:t>
            </a:r>
          </a:p>
          <a:p>
            <a:r>
              <a:rPr lang="en-US" dirty="0" smtClean="0"/>
              <a:t>Concerns: can’t be given with OXC, dose </a:t>
            </a:r>
            <a:r>
              <a:rPr lang="en-US" dirty="0" err="1" smtClean="0"/>
              <a:t>adj</a:t>
            </a:r>
            <a:r>
              <a:rPr lang="en-US" dirty="0" smtClean="0"/>
              <a:t> with CBZ, don’t give if allergic to either. Mild inducer may affect BCP, </a:t>
            </a:r>
            <a:r>
              <a:rPr lang="en-US" dirty="0" err="1" smtClean="0"/>
              <a:t>decr</a:t>
            </a:r>
            <a:r>
              <a:rPr lang="en-US" dirty="0" smtClean="0"/>
              <a:t> dose with </a:t>
            </a:r>
            <a:r>
              <a:rPr lang="en-US" dirty="0" err="1" smtClean="0"/>
              <a:t>decr</a:t>
            </a:r>
            <a:r>
              <a:rPr lang="en-US" dirty="0" smtClean="0"/>
              <a:t> </a:t>
            </a:r>
            <a:r>
              <a:rPr lang="en-US" dirty="0" err="1" smtClean="0"/>
              <a:t>CrCl</a:t>
            </a:r>
            <a:r>
              <a:rPr lang="en-US" dirty="0" smtClean="0"/>
              <a:t>. Reported </a:t>
            </a:r>
            <a:r>
              <a:rPr lang="en-US" dirty="0" err="1" smtClean="0"/>
              <a:t>decr</a:t>
            </a:r>
            <a:r>
              <a:rPr lang="en-US" dirty="0" smtClean="0"/>
              <a:t> T3/T4 only. Unknown sig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0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Fycompa</a:t>
            </a:r>
            <a:r>
              <a:rPr lang="en-US" dirty="0" smtClean="0"/>
              <a:t> (</a:t>
            </a:r>
            <a:r>
              <a:rPr lang="en-US" dirty="0" err="1" smtClean="0"/>
              <a:t>perampanil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 tablet, once daily dosing</a:t>
            </a:r>
          </a:p>
          <a:p>
            <a:r>
              <a:rPr lang="en-US" dirty="0" smtClean="0"/>
              <a:t>Indication: Adjunctive, partial onset, 12 </a:t>
            </a:r>
            <a:r>
              <a:rPr lang="en-US" dirty="0" err="1" smtClean="0"/>
              <a:t>yo</a:t>
            </a:r>
            <a:r>
              <a:rPr lang="en-US" dirty="0" smtClean="0"/>
              <a:t> +</a:t>
            </a:r>
          </a:p>
          <a:p>
            <a:r>
              <a:rPr lang="en-US" dirty="0" smtClean="0"/>
              <a:t>Schedule III. Euphoria, </a:t>
            </a:r>
            <a:r>
              <a:rPr lang="en-US" dirty="0" err="1" smtClean="0"/>
              <a:t>sim</a:t>
            </a:r>
            <a:r>
              <a:rPr lang="en-US" dirty="0" smtClean="0"/>
              <a:t> to ketamine</a:t>
            </a:r>
          </a:p>
          <a:p>
            <a:r>
              <a:rPr lang="en-US" dirty="0" smtClean="0"/>
              <a:t>Metabolism: hepatic CYP 3A4</a:t>
            </a:r>
          </a:p>
          <a:p>
            <a:r>
              <a:rPr lang="en-US" dirty="0" smtClean="0"/>
              <a:t>Dosing: 2-4 mg/d – max 12 mg/d</a:t>
            </a:r>
          </a:p>
          <a:p>
            <a:r>
              <a:rPr lang="en-US" dirty="0" smtClean="0"/>
              <a:t>Mechanism: non-competitive AMPA glutamate receptor ANTAGONIST on post-synaptic neurons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Fycompa</a:t>
            </a:r>
            <a:r>
              <a:rPr lang="en-US" dirty="0" smtClean="0"/>
              <a:t> (</a:t>
            </a:r>
            <a:r>
              <a:rPr lang="en-US" dirty="0" err="1" smtClean="0"/>
              <a:t>perampanil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SE: dizzy, ataxia, drowsy. Has black box warning for potential psych </a:t>
            </a:r>
            <a:r>
              <a:rPr lang="en-US" dirty="0" err="1" smtClean="0"/>
              <a:t>sx</a:t>
            </a:r>
            <a:r>
              <a:rPr lang="en-US" dirty="0" smtClean="0"/>
              <a:t> </a:t>
            </a:r>
            <a:r>
              <a:rPr lang="en-US" dirty="0" err="1" smtClean="0"/>
              <a:t>incl</a:t>
            </a:r>
            <a:r>
              <a:rPr lang="en-US" dirty="0" smtClean="0"/>
              <a:t> hostile, aggression, anger, anxiety, agitation, suicidal</a:t>
            </a:r>
          </a:p>
          <a:p>
            <a:r>
              <a:rPr lang="en-US" dirty="0" smtClean="0"/>
              <a:t>Psych SE: dose dependent 12% at 8 mg, 20% at 12 mg. (6% placebo). Most w/</a:t>
            </a:r>
            <a:r>
              <a:rPr lang="en-US" dirty="0" err="1" smtClean="0"/>
              <a:t>i</a:t>
            </a:r>
            <a:r>
              <a:rPr lang="en-US" dirty="0" smtClean="0"/>
              <a:t> 6 </a:t>
            </a:r>
            <a:r>
              <a:rPr lang="en-US" dirty="0" err="1" smtClean="0"/>
              <a:t>wks</a:t>
            </a:r>
            <a:r>
              <a:rPr lang="en-US" dirty="0" smtClean="0"/>
              <a:t> </a:t>
            </a:r>
          </a:p>
          <a:p>
            <a:r>
              <a:rPr lang="en-US" dirty="0" smtClean="0"/>
              <a:t>Other concerns: enzyme inducers reduce its effectiveness, may reduce BCP efficacy, possible euphoria, not rec in severe </a:t>
            </a:r>
            <a:r>
              <a:rPr lang="en-US" dirty="0" err="1" smtClean="0"/>
              <a:t>hep</a:t>
            </a:r>
            <a:r>
              <a:rPr lang="en-US" dirty="0" smtClean="0"/>
              <a:t>/renal</a:t>
            </a:r>
          </a:p>
        </p:txBody>
      </p:sp>
    </p:spTree>
    <p:extLst>
      <p:ext uri="{BB962C8B-B14F-4D97-AF65-F5344CB8AC3E}">
        <p14:creationId xmlns:p14="http://schemas.microsoft.com/office/powerpoint/2010/main" val="211246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Sabril</a:t>
            </a:r>
            <a:r>
              <a:rPr lang="en-US" dirty="0" smtClean="0"/>
              <a:t> (</a:t>
            </a:r>
            <a:r>
              <a:rPr lang="en-US" dirty="0" err="1" smtClean="0"/>
              <a:t>vigabatrin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 (tablet and powder)</a:t>
            </a:r>
          </a:p>
          <a:p>
            <a:r>
              <a:rPr lang="en-US" dirty="0" smtClean="0"/>
              <a:t>Indication: Refractory CPS, 10+ (not first line), infantile spasms 1 m-2 </a:t>
            </a:r>
            <a:r>
              <a:rPr lang="en-US" dirty="0" err="1" smtClean="0"/>
              <a:t>yr</a:t>
            </a:r>
            <a:r>
              <a:rPr lang="en-US" dirty="0" smtClean="0"/>
              <a:t>, first line monotherapy</a:t>
            </a:r>
          </a:p>
          <a:p>
            <a:r>
              <a:rPr lang="en-US" dirty="0" smtClean="0"/>
              <a:t>Not scheduled</a:t>
            </a:r>
          </a:p>
          <a:p>
            <a:r>
              <a:rPr lang="en-US" dirty="0" smtClean="0"/>
              <a:t>Metabolism: renal excretion, min metabolized</a:t>
            </a:r>
          </a:p>
          <a:p>
            <a:r>
              <a:rPr lang="en-US" dirty="0" smtClean="0"/>
              <a:t>Dosing: 500 mg bid – 1500 mg bid adults</a:t>
            </a:r>
          </a:p>
          <a:p>
            <a:r>
              <a:rPr lang="en-US" dirty="0" smtClean="0"/>
              <a:t>Mechanism: irreversible inhibitor of GABA -transaminase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1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Sabril</a:t>
            </a:r>
            <a:r>
              <a:rPr lang="en-US" dirty="0" smtClean="0"/>
              <a:t> (</a:t>
            </a:r>
            <a:r>
              <a:rPr lang="en-US" dirty="0" err="1" smtClean="0"/>
              <a:t>vigabatrin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SE: Black box for vision loss (</a:t>
            </a:r>
            <a:r>
              <a:rPr lang="en-US" dirty="0" err="1" smtClean="0"/>
              <a:t>periph</a:t>
            </a:r>
            <a:r>
              <a:rPr lang="en-US" dirty="0" smtClean="0"/>
              <a:t>) which is gradual, progressive, </a:t>
            </a:r>
            <a:r>
              <a:rPr lang="en-US" dirty="0" err="1" smtClean="0"/>
              <a:t>bilat</a:t>
            </a:r>
            <a:r>
              <a:rPr lang="en-US" dirty="0" smtClean="0"/>
              <a:t> concentric field constriction. Higher risk with longer exposure. Permanent. </a:t>
            </a:r>
            <a:r>
              <a:rPr lang="en-US" dirty="0" err="1" smtClean="0"/>
              <a:t>Req</a:t>
            </a:r>
            <a:r>
              <a:rPr lang="en-US" dirty="0" smtClean="0"/>
              <a:t> serial VF testing.</a:t>
            </a:r>
          </a:p>
          <a:p>
            <a:r>
              <a:rPr lang="en-US" dirty="0" smtClean="0"/>
              <a:t>Other SE: fatigue, memory, </a:t>
            </a:r>
            <a:r>
              <a:rPr lang="en-US" dirty="0" err="1" smtClean="0"/>
              <a:t>wt</a:t>
            </a:r>
            <a:r>
              <a:rPr lang="en-US" dirty="0" smtClean="0"/>
              <a:t> gain, coordination </a:t>
            </a:r>
            <a:r>
              <a:rPr lang="en-US" dirty="0" err="1" smtClean="0"/>
              <a:t>prob</a:t>
            </a:r>
            <a:r>
              <a:rPr lang="en-US" dirty="0" smtClean="0"/>
              <a:t>, confusion in 16+. 10-16 also URI. Infants – lethargy, bronchitis, ear infection </a:t>
            </a:r>
            <a:r>
              <a:rPr lang="en-US" dirty="0" err="1" smtClean="0"/>
              <a:t>incl</a:t>
            </a:r>
            <a:r>
              <a:rPr lang="en-US" dirty="0" smtClean="0"/>
              <a:t> acute otitis media</a:t>
            </a:r>
          </a:p>
          <a:p>
            <a:r>
              <a:rPr lang="en-US" dirty="0" smtClean="0"/>
              <a:t>Extremely good efficacy, no cardiac or protein binding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9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Banzel</a:t>
            </a:r>
            <a:r>
              <a:rPr lang="en-US" dirty="0" smtClean="0"/>
              <a:t> (</a:t>
            </a:r>
            <a:r>
              <a:rPr lang="en-US" dirty="0" err="1" smtClean="0"/>
              <a:t>rufinamide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 tablet, oral suspension. Take with food.</a:t>
            </a:r>
          </a:p>
          <a:p>
            <a:r>
              <a:rPr lang="en-US" dirty="0" smtClean="0"/>
              <a:t>Indication: adjunctive, </a:t>
            </a:r>
            <a:r>
              <a:rPr lang="en-US" dirty="0" err="1" smtClean="0"/>
              <a:t>sz</a:t>
            </a:r>
            <a:r>
              <a:rPr lang="en-US" dirty="0" smtClean="0"/>
              <a:t> in LGS 4+. Particularly effective in reducing Drop Attacks.</a:t>
            </a:r>
          </a:p>
          <a:p>
            <a:r>
              <a:rPr lang="en-US" dirty="0" smtClean="0"/>
              <a:t>Not scheduled</a:t>
            </a:r>
          </a:p>
          <a:p>
            <a:r>
              <a:rPr lang="en-US" dirty="0" smtClean="0"/>
              <a:t>Dosing: 400 bid- 1600 mg bid adults. 10/mg/kg/d up to 1600 mg bid, children</a:t>
            </a:r>
          </a:p>
          <a:p>
            <a:r>
              <a:rPr lang="en-US" dirty="0" smtClean="0"/>
              <a:t>Metabolism: extensively hydrolyzed, renal </a:t>
            </a:r>
            <a:r>
              <a:rPr lang="en-US" dirty="0" err="1" smtClean="0"/>
              <a:t>exc</a:t>
            </a:r>
            <a:endParaRPr lang="en-US" dirty="0" smtClean="0"/>
          </a:p>
          <a:p>
            <a:r>
              <a:rPr lang="en-US" dirty="0" smtClean="0"/>
              <a:t>Mechanism: modulation of Na channel, prolongs inactive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9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Banzel</a:t>
            </a:r>
            <a:r>
              <a:rPr lang="en-US" dirty="0" smtClean="0"/>
              <a:t> (</a:t>
            </a:r>
            <a:r>
              <a:rPr lang="en-US" dirty="0" err="1" smtClean="0"/>
              <a:t>rufinamide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SE: dizzy, drowsy, ataxia, nausea, </a:t>
            </a:r>
            <a:r>
              <a:rPr lang="en-US" dirty="0" err="1" smtClean="0"/>
              <a:t>infreq</a:t>
            </a:r>
            <a:r>
              <a:rPr lang="en-US" dirty="0" smtClean="0"/>
              <a:t> mood problems and suicidality</a:t>
            </a:r>
          </a:p>
          <a:p>
            <a:r>
              <a:rPr lang="en-US" dirty="0" smtClean="0"/>
              <a:t>Other: Prolongs QT interval, clinically without risk unless pre-existing. Contraindicated in Familial Short QT Syndrome. </a:t>
            </a:r>
          </a:p>
          <a:p>
            <a:r>
              <a:rPr lang="en-US" dirty="0" smtClean="0"/>
              <a:t>May reduce efficacy of BCP. VPA </a:t>
            </a:r>
            <a:r>
              <a:rPr lang="en-US" dirty="0" err="1" smtClean="0"/>
              <a:t>decr</a:t>
            </a:r>
            <a:r>
              <a:rPr lang="en-US" dirty="0" smtClean="0"/>
              <a:t> its </a:t>
            </a:r>
            <a:r>
              <a:rPr lang="en-US" dirty="0" err="1" smtClean="0"/>
              <a:t>metab</a:t>
            </a:r>
            <a:r>
              <a:rPr lang="en-US" dirty="0" smtClean="0"/>
              <a:t> by 70% causing </a:t>
            </a:r>
            <a:r>
              <a:rPr lang="en-US" dirty="0" err="1" smtClean="0"/>
              <a:t>incr</a:t>
            </a:r>
            <a:r>
              <a:rPr lang="en-US" dirty="0" smtClean="0"/>
              <a:t> level. No change dosing for renal. Not rec for hepatic disease.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3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Potiga</a:t>
            </a:r>
            <a:r>
              <a:rPr lang="en-US" dirty="0" smtClean="0"/>
              <a:t> (</a:t>
            </a:r>
            <a:r>
              <a:rPr lang="en-US" dirty="0" err="1" smtClean="0"/>
              <a:t>ezogabine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 tablet</a:t>
            </a:r>
          </a:p>
          <a:p>
            <a:r>
              <a:rPr lang="en-US" dirty="0" smtClean="0"/>
              <a:t>Indication: </a:t>
            </a:r>
            <a:r>
              <a:rPr lang="en-US" dirty="0" err="1" smtClean="0"/>
              <a:t>Adj</a:t>
            </a:r>
            <a:r>
              <a:rPr lang="en-US" dirty="0" smtClean="0"/>
              <a:t> partial onset, 18+, not first line</a:t>
            </a:r>
          </a:p>
          <a:p>
            <a:r>
              <a:rPr lang="en-US" dirty="0" smtClean="0"/>
              <a:t>Schedule V</a:t>
            </a:r>
          </a:p>
          <a:p>
            <a:r>
              <a:rPr lang="en-US" dirty="0" smtClean="0"/>
              <a:t>Dosing: 100 mg </a:t>
            </a:r>
            <a:r>
              <a:rPr lang="en-US" dirty="0" err="1" smtClean="0"/>
              <a:t>tid</a:t>
            </a:r>
            <a:r>
              <a:rPr lang="en-US" dirty="0" smtClean="0"/>
              <a:t> – 400 mg </a:t>
            </a:r>
            <a:r>
              <a:rPr lang="en-US" dirty="0" err="1" smtClean="0"/>
              <a:t>tid</a:t>
            </a:r>
            <a:endParaRPr lang="en-US" dirty="0" smtClean="0"/>
          </a:p>
          <a:p>
            <a:r>
              <a:rPr lang="en-US" dirty="0" err="1" smtClean="0"/>
              <a:t>Metabolism:glucuronidated</a:t>
            </a:r>
            <a:r>
              <a:rPr lang="en-US" dirty="0" smtClean="0"/>
              <a:t>, renal excretion</a:t>
            </a:r>
          </a:p>
          <a:p>
            <a:r>
              <a:rPr lang="en-US" dirty="0" smtClean="0"/>
              <a:t>Mechanism: enhances transmembrane K currents mediated by KCNQ ion channels.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Potiga</a:t>
            </a:r>
            <a:r>
              <a:rPr lang="en-US" dirty="0" smtClean="0"/>
              <a:t> (</a:t>
            </a:r>
            <a:r>
              <a:rPr lang="en-US" dirty="0" err="1" smtClean="0"/>
              <a:t>ezogabine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SE: Black box for visual disturbance, retinal </a:t>
            </a:r>
            <a:r>
              <a:rPr lang="en-US" dirty="0" err="1" smtClean="0"/>
              <a:t>pigmentary</a:t>
            </a:r>
            <a:r>
              <a:rPr lang="en-US" dirty="0" smtClean="0"/>
              <a:t> abnormalities like pigment dystrophies. Urinary retention – some </a:t>
            </a:r>
            <a:r>
              <a:rPr lang="en-US" dirty="0" err="1" smtClean="0"/>
              <a:t>req</a:t>
            </a:r>
            <a:r>
              <a:rPr lang="en-US" dirty="0" smtClean="0"/>
              <a:t> prolonged self-cath. Skin discoloration (blue-grey, brown) nails, lips, mucous membranes, skin (1/4 with concomitant retinal pigment </a:t>
            </a:r>
            <a:r>
              <a:rPr lang="en-US" dirty="0" err="1" smtClean="0"/>
              <a:t>abnl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Other: dizzy, psych (hallucinations, mood, psychosis)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7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Participated in Phase II and III trials of </a:t>
            </a:r>
            <a:r>
              <a:rPr lang="en-US" dirty="0" err="1" smtClean="0"/>
              <a:t>lacosamide</a:t>
            </a:r>
            <a:endParaRPr lang="en-US" dirty="0" smtClean="0"/>
          </a:p>
          <a:p>
            <a:r>
              <a:rPr lang="en-US" dirty="0" smtClean="0"/>
              <a:t>No other disclosures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5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Anticonvulsants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Mainstay of treatment</a:t>
            </a:r>
          </a:p>
          <a:p>
            <a:r>
              <a:rPr lang="en-US" dirty="0" smtClean="0"/>
              <a:t>Two main targets </a:t>
            </a:r>
          </a:p>
          <a:p>
            <a:pPr lvl="1"/>
            <a:r>
              <a:rPr lang="en-US" dirty="0" smtClean="0"/>
              <a:t>Ion channels (Na, K, Ca)</a:t>
            </a:r>
          </a:p>
          <a:p>
            <a:pPr lvl="1"/>
            <a:r>
              <a:rPr lang="en-US" dirty="0" smtClean="0"/>
              <a:t>GABA/Glutamate</a:t>
            </a:r>
          </a:p>
          <a:p>
            <a:pPr lvl="1"/>
            <a:r>
              <a:rPr lang="en-US" dirty="0" smtClean="0"/>
              <a:t>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Rationale for new AEDs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Despite more than 15 available agents, rate of </a:t>
            </a:r>
            <a:r>
              <a:rPr lang="en-US" dirty="0" err="1" smtClean="0"/>
              <a:t>sz</a:t>
            </a:r>
            <a:r>
              <a:rPr lang="en-US" dirty="0" smtClean="0"/>
              <a:t> control is still only about 60% for first drug tried and up to 75% overall</a:t>
            </a:r>
          </a:p>
          <a:p>
            <a:r>
              <a:rPr lang="en-US" dirty="0" smtClean="0"/>
              <a:t>% of patients who are intractable remains the same at 25-30%</a:t>
            </a:r>
          </a:p>
          <a:p>
            <a:r>
              <a:rPr lang="en-US" dirty="0" smtClean="0"/>
              <a:t>Multiple new agents available in last few years, some with unique mechanisms of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8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Vimpat</a:t>
            </a:r>
            <a:r>
              <a:rPr lang="en-US" dirty="0" smtClean="0"/>
              <a:t> (</a:t>
            </a:r>
            <a:r>
              <a:rPr lang="en-US" dirty="0" err="1" smtClean="0"/>
              <a:t>lacosamide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 tablet, oral suspension and IV</a:t>
            </a:r>
          </a:p>
          <a:p>
            <a:r>
              <a:rPr lang="en-US" dirty="0" smtClean="0"/>
              <a:t>Indication: first line, monotherapy and adjunctive, partial onset </a:t>
            </a:r>
            <a:r>
              <a:rPr lang="en-US" dirty="0" err="1" smtClean="0"/>
              <a:t>sz</a:t>
            </a:r>
            <a:r>
              <a:rPr lang="en-US" dirty="0" smtClean="0"/>
              <a:t>, 17+</a:t>
            </a:r>
          </a:p>
          <a:p>
            <a:r>
              <a:rPr lang="en-US" dirty="0" smtClean="0"/>
              <a:t>Schedule V</a:t>
            </a:r>
          </a:p>
          <a:p>
            <a:r>
              <a:rPr lang="en-US" dirty="0" smtClean="0"/>
              <a:t>Metabolism: Hepatic, CYP 3A4 2C9</a:t>
            </a:r>
          </a:p>
          <a:p>
            <a:r>
              <a:rPr lang="en-US" dirty="0" smtClean="0"/>
              <a:t>Dosing: Start 50 mg bid, max rec 200 mg bid</a:t>
            </a:r>
          </a:p>
          <a:p>
            <a:r>
              <a:rPr lang="en-US" dirty="0" smtClean="0"/>
              <a:t>Mechanism: Slow inactivation Na channel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Vimpat</a:t>
            </a:r>
            <a:r>
              <a:rPr lang="en-US" dirty="0" smtClean="0"/>
              <a:t> (</a:t>
            </a:r>
            <a:r>
              <a:rPr lang="en-US" dirty="0" err="1" smtClean="0"/>
              <a:t>lacosamide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SE: Dizziness most common. Others ataxia, </a:t>
            </a:r>
            <a:r>
              <a:rPr lang="en-US" dirty="0" err="1" smtClean="0"/>
              <a:t>paresthesias</a:t>
            </a:r>
            <a:r>
              <a:rPr lang="en-US" dirty="0" smtClean="0"/>
              <a:t>, headache, syncope, psych symptoms reported but rare.</a:t>
            </a:r>
          </a:p>
          <a:p>
            <a:r>
              <a:rPr lang="en-US" dirty="0" smtClean="0"/>
              <a:t>No significant drug interactions</a:t>
            </a:r>
          </a:p>
          <a:p>
            <a:r>
              <a:rPr lang="en-US" dirty="0" smtClean="0"/>
              <a:t>Concerns: Can increase PR interval, more likely in DM </a:t>
            </a:r>
            <a:r>
              <a:rPr lang="en-US" dirty="0" err="1" smtClean="0"/>
              <a:t>neurop</a:t>
            </a:r>
            <a:r>
              <a:rPr lang="en-US" dirty="0"/>
              <a:t> </a:t>
            </a:r>
            <a:r>
              <a:rPr lang="en-US" dirty="0" smtClean="0"/>
              <a:t>or CV disease. Use with caution in dysrhythmia pts. </a:t>
            </a:r>
          </a:p>
          <a:p>
            <a:r>
              <a:rPr lang="en-US" dirty="0" smtClean="0"/>
              <a:t>Adjust dose in hepatic and renal 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Onfi</a:t>
            </a:r>
            <a:r>
              <a:rPr lang="en-US" dirty="0" smtClean="0"/>
              <a:t> (</a:t>
            </a:r>
            <a:r>
              <a:rPr lang="en-US" dirty="0" err="1" smtClean="0"/>
              <a:t>clobazam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PO: tablet, oral suspension, considered orphan drug</a:t>
            </a:r>
          </a:p>
          <a:p>
            <a:r>
              <a:rPr lang="en-US" dirty="0" smtClean="0"/>
              <a:t>Indication: Adjunctive in pts with LGS, 2 </a:t>
            </a:r>
            <a:r>
              <a:rPr lang="en-US" dirty="0" err="1" smtClean="0"/>
              <a:t>yo</a:t>
            </a:r>
            <a:r>
              <a:rPr lang="en-US" dirty="0" smtClean="0"/>
              <a:t> +</a:t>
            </a:r>
          </a:p>
          <a:p>
            <a:r>
              <a:rPr lang="en-US" dirty="0" smtClean="0"/>
              <a:t>Schedule IV</a:t>
            </a:r>
          </a:p>
          <a:p>
            <a:r>
              <a:rPr lang="en-US" dirty="0" smtClean="0"/>
              <a:t>Metabolism: hepatic CYP 2C19, </a:t>
            </a:r>
            <a:r>
              <a:rPr lang="en-US" dirty="0" err="1" smtClean="0"/>
              <a:t>wk</a:t>
            </a:r>
            <a:r>
              <a:rPr lang="en-US" dirty="0" smtClean="0"/>
              <a:t> 3A4</a:t>
            </a:r>
          </a:p>
          <a:p>
            <a:r>
              <a:rPr lang="en-US" dirty="0" smtClean="0"/>
              <a:t>Dosing: 5 mg bid – 20 mg bid</a:t>
            </a:r>
          </a:p>
          <a:p>
            <a:r>
              <a:rPr lang="en-US" dirty="0" smtClean="0"/>
              <a:t>Mechanism: </a:t>
            </a:r>
            <a:r>
              <a:rPr lang="en-US" dirty="0" err="1" smtClean="0"/>
              <a:t>Benzo</a:t>
            </a:r>
            <a:r>
              <a:rPr lang="en-US" dirty="0" smtClean="0"/>
              <a:t>, potentiates </a:t>
            </a:r>
            <a:r>
              <a:rPr lang="en-US" dirty="0" err="1" smtClean="0"/>
              <a:t>GABAergic</a:t>
            </a:r>
            <a:r>
              <a:rPr lang="en-US" dirty="0" smtClean="0"/>
              <a:t> </a:t>
            </a:r>
            <a:r>
              <a:rPr lang="en-US" dirty="0" err="1" smtClean="0"/>
              <a:t>neurotrans</a:t>
            </a:r>
            <a:r>
              <a:rPr lang="en-US" dirty="0" smtClean="0"/>
              <a:t>, GABA A receptor, (1,5 </a:t>
            </a:r>
            <a:r>
              <a:rPr lang="en-US" dirty="0" err="1" smtClean="0"/>
              <a:t>benzo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Onfi</a:t>
            </a:r>
            <a:r>
              <a:rPr lang="en-US" dirty="0" smtClean="0"/>
              <a:t> (</a:t>
            </a:r>
            <a:r>
              <a:rPr lang="en-US" dirty="0" err="1" smtClean="0"/>
              <a:t>clobazam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SE: somnolence most common. Ataxia, confusion, psych (8%).SJS rare but reported. Withdrawal </a:t>
            </a:r>
            <a:r>
              <a:rPr lang="en-US" dirty="0" err="1" smtClean="0"/>
              <a:t>sx</a:t>
            </a:r>
            <a:r>
              <a:rPr lang="en-US" dirty="0" smtClean="0"/>
              <a:t> possible.</a:t>
            </a:r>
          </a:p>
          <a:p>
            <a:r>
              <a:rPr lang="en-US" dirty="0" smtClean="0"/>
              <a:t>Weak inducer CYP 2C19 – may reduce effect of some BCPs</a:t>
            </a:r>
          </a:p>
          <a:p>
            <a:r>
              <a:rPr lang="en-US" dirty="0" smtClean="0"/>
              <a:t>Concerns: </a:t>
            </a:r>
            <a:r>
              <a:rPr lang="en-US" dirty="0" err="1" smtClean="0"/>
              <a:t>Etoh</a:t>
            </a:r>
            <a:r>
              <a:rPr lang="en-US" dirty="0" smtClean="0"/>
              <a:t> raises CLB level by 50%, other CNS depressants potentiate sedation, caution with previous psych </a:t>
            </a:r>
            <a:r>
              <a:rPr lang="en-US" dirty="0" err="1" smtClean="0"/>
              <a:t>hx</a:t>
            </a:r>
            <a:r>
              <a:rPr lang="en-US" dirty="0" smtClean="0"/>
              <a:t>, </a:t>
            </a:r>
            <a:r>
              <a:rPr lang="en-US" dirty="0" err="1" smtClean="0"/>
              <a:t>adj</a:t>
            </a:r>
            <a:r>
              <a:rPr lang="en-US" dirty="0" smtClean="0"/>
              <a:t> dose in geriatric, hepatic and renal pts.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Aptiom</a:t>
            </a:r>
            <a:r>
              <a:rPr lang="en-US" dirty="0" smtClean="0"/>
              <a:t> (</a:t>
            </a:r>
            <a:r>
              <a:rPr lang="en-US" dirty="0" err="1" smtClean="0"/>
              <a:t>eslicarbazepine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 tablet, once daily dosing</a:t>
            </a:r>
            <a:endParaRPr lang="en-US" dirty="0"/>
          </a:p>
          <a:p>
            <a:r>
              <a:rPr lang="en-US" dirty="0" smtClean="0"/>
              <a:t>Indication: adjunctive partial </a:t>
            </a:r>
            <a:r>
              <a:rPr lang="en-US" dirty="0" err="1" smtClean="0"/>
              <a:t>sz</a:t>
            </a:r>
            <a:r>
              <a:rPr lang="en-US" dirty="0" smtClean="0"/>
              <a:t>, 18+</a:t>
            </a:r>
          </a:p>
          <a:p>
            <a:r>
              <a:rPr lang="en-US" dirty="0" smtClean="0"/>
              <a:t>Not scheduled</a:t>
            </a:r>
          </a:p>
          <a:p>
            <a:r>
              <a:rPr lang="en-US" dirty="0" smtClean="0"/>
              <a:t>Metabolism: Drug is extensively metabolized to </a:t>
            </a:r>
            <a:r>
              <a:rPr lang="en-US" dirty="0" err="1" smtClean="0"/>
              <a:t>Eslicarbazepine</a:t>
            </a:r>
            <a:r>
              <a:rPr lang="en-US" dirty="0" smtClean="0"/>
              <a:t>, major active metabolite(?), no </a:t>
            </a:r>
            <a:r>
              <a:rPr lang="en-US" dirty="0" err="1" smtClean="0"/>
              <a:t>autoinduction</a:t>
            </a:r>
            <a:r>
              <a:rPr lang="en-US" dirty="0" smtClean="0"/>
              <a:t>. Renal excretion</a:t>
            </a:r>
          </a:p>
          <a:p>
            <a:r>
              <a:rPr lang="en-US" dirty="0" smtClean="0"/>
              <a:t>Dosing: 400 mg </a:t>
            </a:r>
            <a:r>
              <a:rPr lang="en-US" dirty="0" err="1" smtClean="0"/>
              <a:t>qd</a:t>
            </a:r>
            <a:r>
              <a:rPr lang="en-US" dirty="0" smtClean="0"/>
              <a:t> – 600 mg </a:t>
            </a:r>
            <a:r>
              <a:rPr lang="en-US" dirty="0" err="1" smtClean="0"/>
              <a:t>qd</a:t>
            </a:r>
            <a:endParaRPr lang="en-US" dirty="0" smtClean="0"/>
          </a:p>
          <a:p>
            <a:r>
              <a:rPr lang="en-US" dirty="0" smtClean="0"/>
              <a:t>Mechanism: </a:t>
            </a:r>
            <a:r>
              <a:rPr lang="en-US" dirty="0" err="1" smtClean="0"/>
              <a:t>inhib</a:t>
            </a:r>
            <a:r>
              <a:rPr lang="en-US" dirty="0" smtClean="0"/>
              <a:t> voltage gated Na channels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217</TotalTime>
  <Words>996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Introduction to the newest anticonvulsants</vt:lpstr>
      <vt:lpstr>Disclosures</vt:lpstr>
      <vt:lpstr>Anticonvulsants</vt:lpstr>
      <vt:lpstr>Rationale for new AEDs</vt:lpstr>
      <vt:lpstr>Vimpat (lacosamide)</vt:lpstr>
      <vt:lpstr>Vimpat (lacosamide)</vt:lpstr>
      <vt:lpstr>Onfi (clobazam)</vt:lpstr>
      <vt:lpstr>Onfi (clobazam)</vt:lpstr>
      <vt:lpstr>Aptiom (eslicarbazepine)</vt:lpstr>
      <vt:lpstr>Aptiom (eslicarbazepine)</vt:lpstr>
      <vt:lpstr>Fycompa (perampanil)</vt:lpstr>
      <vt:lpstr>Fycompa (perampanil)</vt:lpstr>
      <vt:lpstr>Sabril (vigabatrin)</vt:lpstr>
      <vt:lpstr>Sabril (vigabatrin)</vt:lpstr>
      <vt:lpstr>Banzel (rufinamide)</vt:lpstr>
      <vt:lpstr>Banzel (rufinamide)</vt:lpstr>
      <vt:lpstr>Potiga (ezogabine)</vt:lpstr>
      <vt:lpstr>Potiga (ezogabine)</vt:lpstr>
      <vt:lpstr>Questions</vt:lpstr>
    </vt:vector>
  </TitlesOfParts>
  <Company>Wright State Physicians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newest anticonvulsants</dc:title>
  <dc:creator>Phillips, Barbara L</dc:creator>
  <cp:lastModifiedBy>Reo, Kelly A</cp:lastModifiedBy>
  <cp:revision>17</cp:revision>
  <dcterms:created xsi:type="dcterms:W3CDTF">2014-10-13T21:52:10Z</dcterms:created>
  <dcterms:modified xsi:type="dcterms:W3CDTF">2014-10-15T11:42:39Z</dcterms:modified>
</cp:coreProperties>
</file>