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88" r:id="rId6"/>
    <p:sldId id="262" r:id="rId7"/>
    <p:sldId id="263" r:id="rId8"/>
    <p:sldId id="264" r:id="rId9"/>
    <p:sldId id="289" r:id="rId10"/>
    <p:sldId id="266" r:id="rId11"/>
    <p:sldId id="267" r:id="rId12"/>
    <p:sldId id="268" r:id="rId13"/>
    <p:sldId id="269" r:id="rId14"/>
    <p:sldId id="270" r:id="rId15"/>
    <p:sldId id="290" r:id="rId16"/>
    <p:sldId id="272" r:id="rId17"/>
    <p:sldId id="273" r:id="rId18"/>
    <p:sldId id="291" r:id="rId19"/>
    <p:sldId id="275" r:id="rId20"/>
    <p:sldId id="276" r:id="rId21"/>
    <p:sldId id="292" r:id="rId22"/>
    <p:sldId id="277" r:id="rId23"/>
    <p:sldId id="278" r:id="rId24"/>
    <p:sldId id="279" r:id="rId25"/>
    <p:sldId id="281" r:id="rId26"/>
    <p:sldId id="282" r:id="rId27"/>
    <p:sldId id="283" r:id="rId28"/>
    <p:sldId id="284" r:id="rId29"/>
    <p:sldId id="285" r:id="rId30"/>
    <p:sldId id="286" r:id="rId31"/>
    <p:sldId id="280"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1" d="100"/>
          <a:sy n="141" d="100"/>
        </p:scale>
        <p:origin x="-40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F453CA-01F4-F545-A1A1-8AB677213D62}" type="slidenum">
              <a:rPr lang="en-US"/>
              <a:pPr/>
              <a:t>‹#›</a:t>
            </a:fld>
            <a:endParaRPr lang="en-US"/>
          </a:p>
        </p:txBody>
      </p:sp>
    </p:spTree>
    <p:extLst>
      <p:ext uri="{BB962C8B-B14F-4D97-AF65-F5344CB8AC3E}">
        <p14:creationId xmlns:p14="http://schemas.microsoft.com/office/powerpoint/2010/main" val="385534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9054B7C-5CBA-714A-9C5C-E5733B7A0A23}" type="slidenum">
              <a:rPr lang="en-US"/>
              <a:pPr/>
              <a:t>‹#›</a:t>
            </a:fld>
            <a:endParaRPr lang="en-US"/>
          </a:p>
        </p:txBody>
      </p:sp>
    </p:spTree>
    <p:extLst>
      <p:ext uri="{BB962C8B-B14F-4D97-AF65-F5344CB8AC3E}">
        <p14:creationId xmlns:p14="http://schemas.microsoft.com/office/powerpoint/2010/main" val="935928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A393A9A-C224-9248-8182-0EEB2328B557}" type="slidenum">
              <a:rPr lang="en-US"/>
              <a:pPr/>
              <a:t>‹#›</a:t>
            </a:fld>
            <a:endParaRPr lang="en-US"/>
          </a:p>
        </p:txBody>
      </p:sp>
    </p:spTree>
    <p:extLst>
      <p:ext uri="{BB962C8B-B14F-4D97-AF65-F5344CB8AC3E}">
        <p14:creationId xmlns:p14="http://schemas.microsoft.com/office/powerpoint/2010/main" val="745524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7CB60CAD-AD50-7345-9CFA-7DABB706A371}" type="slidenum">
              <a:rPr lang="en-US"/>
              <a:pPr/>
              <a:t>‹#›</a:t>
            </a:fld>
            <a:endParaRPr lang="en-US"/>
          </a:p>
        </p:txBody>
      </p:sp>
    </p:spTree>
    <p:extLst>
      <p:ext uri="{BB962C8B-B14F-4D97-AF65-F5344CB8AC3E}">
        <p14:creationId xmlns:p14="http://schemas.microsoft.com/office/powerpoint/2010/main" val="2699946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75E16DA-CC8C-4F41-B44E-06631A2F7E48}" type="slidenum">
              <a:rPr lang="en-US"/>
              <a:pPr/>
              <a:t>‹#›</a:t>
            </a:fld>
            <a:endParaRPr lang="en-US"/>
          </a:p>
        </p:txBody>
      </p:sp>
    </p:spTree>
    <p:extLst>
      <p:ext uri="{BB962C8B-B14F-4D97-AF65-F5344CB8AC3E}">
        <p14:creationId xmlns:p14="http://schemas.microsoft.com/office/powerpoint/2010/main" val="1480838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543D3DE-4EBE-B446-8308-593ABBA6CC90}" type="slidenum">
              <a:rPr lang="en-US"/>
              <a:pPr/>
              <a:t>‹#›</a:t>
            </a:fld>
            <a:endParaRPr lang="en-US"/>
          </a:p>
        </p:txBody>
      </p:sp>
    </p:spTree>
    <p:extLst>
      <p:ext uri="{BB962C8B-B14F-4D97-AF65-F5344CB8AC3E}">
        <p14:creationId xmlns:p14="http://schemas.microsoft.com/office/powerpoint/2010/main" val="445395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F17C79-C202-F94B-AD00-5B16C0547360}" type="slidenum">
              <a:rPr lang="en-US"/>
              <a:pPr/>
              <a:t>‹#›</a:t>
            </a:fld>
            <a:endParaRPr lang="en-US"/>
          </a:p>
        </p:txBody>
      </p:sp>
    </p:spTree>
    <p:extLst>
      <p:ext uri="{BB962C8B-B14F-4D97-AF65-F5344CB8AC3E}">
        <p14:creationId xmlns:p14="http://schemas.microsoft.com/office/powerpoint/2010/main" val="2629210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E42AB91-0CDE-154D-9897-94B8542A680C}" type="slidenum">
              <a:rPr lang="en-US"/>
              <a:pPr/>
              <a:t>‹#›</a:t>
            </a:fld>
            <a:endParaRPr lang="en-US"/>
          </a:p>
        </p:txBody>
      </p:sp>
    </p:spTree>
    <p:extLst>
      <p:ext uri="{BB962C8B-B14F-4D97-AF65-F5344CB8AC3E}">
        <p14:creationId xmlns:p14="http://schemas.microsoft.com/office/powerpoint/2010/main" val="419243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22FBD6B-4D22-7841-8DB4-F02F9B03CBAF}" type="slidenum">
              <a:rPr lang="en-US"/>
              <a:pPr/>
              <a:t>‹#›</a:t>
            </a:fld>
            <a:endParaRPr lang="en-US"/>
          </a:p>
        </p:txBody>
      </p:sp>
    </p:spTree>
    <p:extLst>
      <p:ext uri="{BB962C8B-B14F-4D97-AF65-F5344CB8AC3E}">
        <p14:creationId xmlns:p14="http://schemas.microsoft.com/office/powerpoint/2010/main" val="2426745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38B385E-6930-3F42-9C35-8EDFCF4DA85D}" type="slidenum">
              <a:rPr lang="en-US"/>
              <a:pPr/>
              <a:t>‹#›</a:t>
            </a:fld>
            <a:endParaRPr lang="en-US"/>
          </a:p>
        </p:txBody>
      </p:sp>
    </p:spTree>
    <p:extLst>
      <p:ext uri="{BB962C8B-B14F-4D97-AF65-F5344CB8AC3E}">
        <p14:creationId xmlns:p14="http://schemas.microsoft.com/office/powerpoint/2010/main" val="661119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7371D8-CDEB-BC46-9FE6-4C353CD8066D}" type="slidenum">
              <a:rPr lang="en-US"/>
              <a:pPr/>
              <a:t>‹#›</a:t>
            </a:fld>
            <a:endParaRPr lang="en-US"/>
          </a:p>
        </p:txBody>
      </p:sp>
    </p:spTree>
    <p:extLst>
      <p:ext uri="{BB962C8B-B14F-4D97-AF65-F5344CB8AC3E}">
        <p14:creationId xmlns:p14="http://schemas.microsoft.com/office/powerpoint/2010/main" val="2343796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38F75AF-1D1E-2447-B530-060406C56392}" type="slidenum">
              <a:rPr lang="en-US"/>
              <a:pPr/>
              <a:t>‹#›</a:t>
            </a:fld>
            <a:endParaRPr lang="en-US"/>
          </a:p>
        </p:txBody>
      </p:sp>
    </p:spTree>
    <p:extLst>
      <p:ext uri="{BB962C8B-B14F-4D97-AF65-F5344CB8AC3E}">
        <p14:creationId xmlns:p14="http://schemas.microsoft.com/office/powerpoint/2010/main" val="15257898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3B872267-BF1A-0648-8810-C16C36DF1BA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hyperlink" Target="http://www.emedicine.com/cgi-bin/foxweb.exe/makezoom@/em/makezoom?picture=%5Cwebsites%5Cemedicine%5Cderm%5Cimages%5CLarge%5C827hogan3ACD.jpg&amp;template=izoom2" TargetMode="External"/><Relationship Id="rId5" Type="http://schemas.openxmlformats.org/officeDocument/2006/relationships/image" Target="../media/image6.jpeg"/><Relationship Id="rId6" Type="http://schemas.openxmlformats.org/officeDocument/2006/relationships/hyperlink" Target="http://www.emedicine.com/cgi-bin/foxweb.exe/makezoom@/em/makezoom?picture=%5Cwebsites%5Cemedicine%5Cderm%5Cimages%5CLarge%5C825hogan1ACD.jpg&amp;template=izoom2" TargetMode="External"/><Relationship Id="rId7" Type="http://schemas.openxmlformats.org/officeDocument/2006/relationships/image" Target="../media/image7.jpeg"/><Relationship Id="rId1" Type="http://schemas.openxmlformats.org/officeDocument/2006/relationships/slideLayout" Target="../slideLayouts/slideLayout12.xml"/><Relationship Id="rId2" Type="http://schemas.openxmlformats.org/officeDocument/2006/relationships/hyperlink" Target="http://www.emedicine.com/cgi-bin/foxweb.exe/makezoom@/em/makezoom?picture=%5Cwebsites%5Cemedicine%5Cderm%5Cimages%5CLarge%5C826hoganresize.jpg&amp;template=izoom2"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hyperlink" Target="http://www.emedicine.com/cgi-bin/foxweb.exe/makezoom@/em/makezoom?picture=%5Cwebsites%5Cemedicine%5Cderm%5Cimages%5CLarge%5C158blemishes4.jpg&amp;template=izoom2" TargetMode="External"/><Relationship Id="rId5" Type="http://schemas.openxmlformats.org/officeDocument/2006/relationships/image" Target="../media/image9.jpeg"/><Relationship Id="rId6" Type="http://schemas.openxmlformats.org/officeDocument/2006/relationships/hyperlink" Target="http://www.emedicine.com/cgi-bin/foxweb.exe/makezoom@/em/makezoom?picture=%5Cwebsites%5Cemedicine%5Cderm%5Cimages%5CLarge%5C24602453PAK-IMG0018.JPG&amp;template=izoom2" TargetMode="External"/><Relationship Id="rId7" Type="http://schemas.openxmlformats.org/officeDocument/2006/relationships/image" Target="../media/image10.jpeg"/><Relationship Id="rId1" Type="http://schemas.openxmlformats.org/officeDocument/2006/relationships/slideLayout" Target="../slideLayouts/slideLayout12.xml"/><Relationship Id="rId2" Type="http://schemas.openxmlformats.org/officeDocument/2006/relationships/hyperlink" Target="http://www.emedicine.com/cgi-bin/foxweb.exe/makezoom@/em/makezoom?picture=%5Cwebsites%5Cemedicine%5Cderm%5Cimages%5CLarge%5C158Scan3.jpg&amp;template=izoom2"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hyperlink" Target="http://www.emedicine.com/cgi-bin/foxweb.exe/makezoom@/em/makezoom?picture=%5Cwebsites%5Cemedicine%5Cderm%5Cimages%5CLarge%5C375pustros.jpg&amp;template=izoom2" TargetMode="External"/><Relationship Id="rId5" Type="http://schemas.openxmlformats.org/officeDocument/2006/relationships/image" Target="../media/image12.jpeg"/><Relationship Id="rId1" Type="http://schemas.openxmlformats.org/officeDocument/2006/relationships/slideLayout" Target="../slideLayouts/slideLayout4.xml"/><Relationship Id="rId2" Type="http://schemas.openxmlformats.org/officeDocument/2006/relationships/hyperlink" Target="http://www.emedicine.com/cgi-bin/foxweb.exe/makezoom@/em/makezoom?picture=%5Cwebsites%5Cemedicine%5Cderm%5Cimages%5CLarge%5C375rosacea.jpg&amp;template=izoom2"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eg"/><Relationship Id="rId4" Type="http://schemas.openxmlformats.org/officeDocument/2006/relationships/hyperlink" Target="http://www.emedicine.com/cgi-bin/foxweb.exe/makezoom@/em/makezoom?picture=%5Cwebsites%5Cemedicine%5Cderm%5Cimages%5CLarge%5C419tinea.jpg&amp;template=izoom2" TargetMode="External"/><Relationship Id="rId5" Type="http://schemas.openxmlformats.org/officeDocument/2006/relationships/image" Target="../media/image14.jpeg"/><Relationship Id="rId1" Type="http://schemas.openxmlformats.org/officeDocument/2006/relationships/slideLayout" Target="../slideLayouts/slideLayout4.xml"/><Relationship Id="rId2" Type="http://schemas.openxmlformats.org/officeDocument/2006/relationships/hyperlink" Target="http://www.emedicine.com/cgi-bin/foxweb.exe/makezoom@/em/makezoom?picture=%5Cwebsites%5Cemedicine%5Cderm%5Cimages%5CLarge%5C419419che1.jpg&amp;template=izoom2"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5.jpeg"/><Relationship Id="rId3" Type="http://schemas.openxmlformats.org/officeDocument/2006/relationships/image" Target="../media/image1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www.emedicine.com/cgi-bin/foxweb.exe/makezoom@/em/makezoom?picture=%5Cwebsites%5Cemedicine%5Cderm%5Cimages%5CLarge%5C335pr2.jpg&amp;template=izoom2" TargetMode="External"/><Relationship Id="rId5" Type="http://schemas.openxmlformats.org/officeDocument/2006/relationships/image" Target="../media/image2.jpeg"/><Relationship Id="rId1" Type="http://schemas.openxmlformats.org/officeDocument/2006/relationships/slideLayout" Target="../slideLayouts/slideLayout4.xml"/><Relationship Id="rId2" Type="http://schemas.openxmlformats.org/officeDocument/2006/relationships/hyperlink" Target="http://www.emedicine.com/cgi-bin/foxweb.exe/makezoom@/em/makezoom?picture=%5Cwebsites%5Cemedicine%5Cderm%5Cimages%5CLarge%5C335pr1.jpg&amp;template=izoom2"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hyperlink" Target="http://www.emedicine.com/cgi-bin/foxweb.exe/makezoom@/em/makezoom?picture=%5Cwebsites%5Cemedicine%5Cderm%5Cimages%5CLarge%5C3943-110_006.jpg&amp;template=izoom2" TargetMode="External"/><Relationship Id="rId5"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hyperlink" Target="http://www.emedicine.com/cgi-bin/foxweb.exe/makezoom@/em/makezoom?picture=%5Cwebsites%5Cemedicine%5Cderm%5Cimages%5CLarge%5C3943-110_005.jpg&amp;template=izoom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533400" y="1828800"/>
            <a:ext cx="8229600" cy="2895600"/>
          </a:xfrm>
        </p:spPr>
        <p:txBody>
          <a:bodyPr/>
          <a:lstStyle/>
          <a:p>
            <a:r>
              <a:rPr lang="en-US" sz="4000"/>
              <a:t>Cutaneous Findings Encountered in the Outpatient Setting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Allergic Contact Dermatitis</a:t>
            </a:r>
          </a:p>
        </p:txBody>
      </p:sp>
      <p:sp>
        <p:nvSpPr>
          <p:cNvPr id="21507" name="Rectangle 3"/>
          <p:cNvSpPr>
            <a:spLocks noGrp="1" noChangeArrowheads="1"/>
          </p:cNvSpPr>
          <p:nvPr>
            <p:ph type="body" idx="1"/>
          </p:nvPr>
        </p:nvSpPr>
        <p:spPr/>
        <p:txBody>
          <a:bodyPr/>
          <a:lstStyle/>
          <a:p>
            <a:r>
              <a:rPr lang="en-US"/>
              <a:t>Initial Sensitization phase (10-14 days)</a:t>
            </a:r>
          </a:p>
          <a:p>
            <a:r>
              <a:rPr lang="en-US"/>
              <a:t>T-cell mediated immune response</a:t>
            </a:r>
          </a:p>
          <a:p>
            <a:r>
              <a:rPr lang="en-US"/>
              <a:t>Once sensitized – rash develops within hours to several days after exposure</a:t>
            </a:r>
          </a:p>
          <a:p>
            <a:r>
              <a:rPr lang="en-US"/>
              <a:t>Can occur over existing skin pathology (i.e. neomycin rxtns on stasis ulcers)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Allergic Contact Dermatitis</a:t>
            </a:r>
          </a:p>
        </p:txBody>
      </p:sp>
      <p:sp>
        <p:nvSpPr>
          <p:cNvPr id="22531" name="Rectangle 3"/>
          <p:cNvSpPr>
            <a:spLocks noGrp="1" noChangeArrowheads="1"/>
          </p:cNvSpPr>
          <p:nvPr>
            <p:ph type="body" idx="1"/>
          </p:nvPr>
        </p:nvSpPr>
        <p:spPr/>
        <p:txBody>
          <a:bodyPr/>
          <a:lstStyle/>
          <a:p>
            <a:r>
              <a:rPr lang="en-US"/>
              <a:t>Pruritic papules and vesicles on an erythematous base</a:t>
            </a:r>
          </a:p>
          <a:p>
            <a:r>
              <a:rPr lang="en-US"/>
              <a:t>Lichinified plaques may exist in chronic ACD</a:t>
            </a:r>
          </a:p>
          <a:p>
            <a:r>
              <a:rPr lang="en-US"/>
              <a:t>Location can give important clues as to causation</a:t>
            </a:r>
          </a:p>
          <a:p>
            <a:pPr>
              <a:buFontTx/>
              <a:buNone/>
            </a:pP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ACD</a:t>
            </a:r>
          </a:p>
        </p:txBody>
      </p:sp>
      <p:sp>
        <p:nvSpPr>
          <p:cNvPr id="23555" name="Rectangle 3"/>
          <p:cNvSpPr>
            <a:spLocks noGrp="1" noChangeArrowheads="1"/>
          </p:cNvSpPr>
          <p:nvPr>
            <p:ph type="body" idx="1"/>
          </p:nvPr>
        </p:nvSpPr>
        <p:spPr>
          <a:xfrm>
            <a:off x="457200" y="1295400"/>
            <a:ext cx="8229600" cy="5181600"/>
          </a:xfrm>
        </p:spPr>
        <p:txBody>
          <a:bodyPr/>
          <a:lstStyle/>
          <a:p>
            <a:pPr>
              <a:lnSpc>
                <a:spcPct val="80000"/>
              </a:lnSpc>
            </a:pPr>
            <a:r>
              <a:rPr lang="en-US" sz="1800"/>
              <a:t>Hands: an important site of ACD, particularly in the workplace. Common causes include the chemicals in rubber gloves.</a:t>
            </a:r>
          </a:p>
          <a:p>
            <a:pPr>
              <a:lnSpc>
                <a:spcPct val="80000"/>
              </a:lnSpc>
            </a:pPr>
            <a:r>
              <a:rPr lang="en-US" sz="1800"/>
              <a:t>Perianal: frequent in the perianal area as a result of the use of sensitizing medications and remedies (eg, topical benzocaine).</a:t>
            </a:r>
          </a:p>
          <a:p>
            <a:pPr>
              <a:lnSpc>
                <a:spcPct val="80000"/>
              </a:lnSpc>
            </a:pPr>
            <a:r>
              <a:rPr lang="en-US" sz="1800"/>
              <a:t>Otitis externa: Topical medications </a:t>
            </a:r>
          </a:p>
          <a:p>
            <a:pPr>
              <a:lnSpc>
                <a:spcPct val="80000"/>
              </a:lnSpc>
            </a:pPr>
            <a:r>
              <a:rPr lang="en-US" sz="1800"/>
              <a:t>Airborne ACD: Chemicals in the air. Usually occurs maximally on the eyelids, but imay affect other areas, particularly the head and the neck.</a:t>
            </a:r>
          </a:p>
          <a:p>
            <a:pPr>
              <a:lnSpc>
                <a:spcPct val="80000"/>
              </a:lnSpc>
            </a:pPr>
            <a:r>
              <a:rPr lang="en-US" sz="1800"/>
              <a:t>Ophthalmologic: chemicals in ophthalmologic preparations may provoke dermatitis around the eyes.</a:t>
            </a:r>
          </a:p>
          <a:p>
            <a:pPr>
              <a:lnSpc>
                <a:spcPct val="80000"/>
              </a:lnSpc>
            </a:pPr>
            <a:r>
              <a:rPr lang="en-US" sz="1800"/>
              <a:t>Hair dyes: Individuals allergic to hair dyes typically develop the most severe dermatitis on the ears and adjoining face rather than on the scalp.</a:t>
            </a:r>
          </a:p>
          <a:p>
            <a:pPr>
              <a:lnSpc>
                <a:spcPct val="80000"/>
              </a:lnSpc>
            </a:pPr>
            <a:r>
              <a:rPr lang="en-US" sz="1800"/>
              <a:t>Stasis dermatitis and stasis ulcers: Individuals with stasis dermatitis and stasis ulcers are at high risk for developing ACD to topical medications applied to inflamed or ulcerated skin. May develop widespread dermatitis from topical medications applied to leg ulcers or from cross-reacting systemic medications administered intravenously. A patient allergic to neomycin may develop systemic contact dermatitis if treated with intravenous gentamicin.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ACD</a:t>
            </a:r>
          </a:p>
        </p:txBody>
      </p:sp>
      <p:sp>
        <p:nvSpPr>
          <p:cNvPr id="24579" name="Rectangle 3"/>
          <p:cNvSpPr>
            <a:spLocks noGrp="1" noChangeArrowheads="1"/>
          </p:cNvSpPr>
          <p:nvPr>
            <p:ph type="body" idx="1"/>
          </p:nvPr>
        </p:nvSpPr>
        <p:spPr/>
        <p:txBody>
          <a:bodyPr/>
          <a:lstStyle/>
          <a:p>
            <a:r>
              <a:rPr lang="en-US"/>
              <a:t>25 chemicals responsible for approximately ½ of all cases</a:t>
            </a:r>
          </a:p>
          <a:p>
            <a:r>
              <a:rPr lang="en-US"/>
              <a:t>Poison ivy, nickel, chemicals in rubber gloves, dyes and chemicals in textiles, preservatives in moisturizers, cosmetics, topical meds, formaldehyde, fragrance, topical corticosteroids, neomycin, benzocaine, preservatives in sunscreen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ACD </a:t>
            </a:r>
          </a:p>
        </p:txBody>
      </p:sp>
      <p:sp>
        <p:nvSpPr>
          <p:cNvPr id="25603" name="Rectangle 3"/>
          <p:cNvSpPr>
            <a:spLocks noGrp="1" noChangeArrowheads="1"/>
          </p:cNvSpPr>
          <p:nvPr>
            <p:ph type="body" idx="1"/>
          </p:nvPr>
        </p:nvSpPr>
        <p:spPr/>
        <p:txBody>
          <a:bodyPr/>
          <a:lstStyle/>
          <a:p>
            <a:r>
              <a:rPr lang="en-US"/>
              <a:t>Can be diagnosed with Patch testing</a:t>
            </a:r>
          </a:p>
          <a:p>
            <a:r>
              <a:rPr lang="en-US"/>
              <a:t>Treatment</a:t>
            </a:r>
          </a:p>
          <a:p>
            <a:pPr lvl="1"/>
            <a:r>
              <a:rPr lang="en-US"/>
              <a:t>Cool compresses, lukewarm oatmeal baths</a:t>
            </a:r>
          </a:p>
          <a:p>
            <a:pPr lvl="1"/>
            <a:r>
              <a:rPr lang="en-US"/>
              <a:t>Oral antihistamines</a:t>
            </a:r>
          </a:p>
          <a:p>
            <a:pPr lvl="1"/>
            <a:r>
              <a:rPr lang="en-US"/>
              <a:t>Corticosteroids</a:t>
            </a:r>
          </a:p>
          <a:p>
            <a:pPr lvl="2"/>
            <a:r>
              <a:rPr lang="en-US"/>
              <a:t>In severe cases – 2 weeks of po steroids starting at 40-60 mg and tapering</a:t>
            </a:r>
          </a:p>
          <a:p>
            <a:pPr lvl="1"/>
            <a:r>
              <a:rPr lang="en-US"/>
              <a:t>Immunosuppressive agents (Imuran, Neoral) may be needed in severe, recalcitrant cases</a:t>
            </a:r>
          </a:p>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Allergic Contact Dermatitis</a:t>
            </a:r>
          </a:p>
        </p:txBody>
      </p:sp>
      <p:pic>
        <p:nvPicPr>
          <p:cNvPr id="59395" name="Picture 3" descr="Click to see larger picture">
            <a:hlinkClick r:id="rId2"/>
          </p:cNvPr>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85800" y="2057400"/>
            <a:ext cx="1905000" cy="33528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59396" name="Picture 4" descr="Click to see larger picture">
            <a:hlinkClick r:id="rId4"/>
          </p:cNvPr>
          <p:cNvPicPr>
            <a:picLocks noChangeAspect="1" noChangeArrowheads="1"/>
          </p:cNvPicPr>
          <p:nvPr>
            <p:ph sz="quarter" idx="2"/>
          </p:nvPr>
        </p:nvPicPr>
        <p:blipFill>
          <a:blip r:embed="rId5">
            <a:extLst>
              <a:ext uri="{28A0092B-C50C-407E-A947-70E740481C1C}">
                <a14:useLocalDpi xmlns:a14="http://schemas.microsoft.com/office/drawing/2010/main" val="0"/>
              </a:ext>
            </a:extLst>
          </a:blip>
          <a:srcRect/>
          <a:stretch>
            <a:fillRect/>
          </a:stretch>
        </p:blipFill>
        <p:spPr>
          <a:xfrm>
            <a:off x="3124200" y="2667000"/>
            <a:ext cx="2895600" cy="22860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59397" name="Picture 5" descr="Click to see larger picture">
            <a:hlinkClick r:id="rId6"/>
          </p:cNvPr>
          <p:cNvPicPr>
            <a:picLocks noChangeAspect="1" noChangeArrowheads="1"/>
          </p:cNvPicPr>
          <p:nvPr>
            <p:ph sz="quarter" idx="3"/>
          </p:nvPr>
        </p:nvPicPr>
        <p:blipFill>
          <a:blip r:embed="rId7">
            <a:extLst>
              <a:ext uri="{28A0092B-C50C-407E-A947-70E740481C1C}">
                <a14:useLocalDpi xmlns:a14="http://schemas.microsoft.com/office/drawing/2010/main" val="0"/>
              </a:ext>
            </a:extLst>
          </a:blip>
          <a:srcRect/>
          <a:stretch>
            <a:fillRect/>
          </a:stretch>
        </p:blipFill>
        <p:spPr>
          <a:xfrm>
            <a:off x="6477000" y="2438400"/>
            <a:ext cx="1828800" cy="30480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Folliculitis</a:t>
            </a:r>
          </a:p>
        </p:txBody>
      </p:sp>
      <p:sp>
        <p:nvSpPr>
          <p:cNvPr id="31747" name="Rectangle 3"/>
          <p:cNvSpPr>
            <a:spLocks noGrp="1" noChangeArrowheads="1"/>
          </p:cNvSpPr>
          <p:nvPr>
            <p:ph type="body" idx="1"/>
          </p:nvPr>
        </p:nvSpPr>
        <p:spPr/>
        <p:txBody>
          <a:bodyPr/>
          <a:lstStyle/>
          <a:p>
            <a:pPr>
              <a:lnSpc>
                <a:spcPct val="90000"/>
              </a:lnSpc>
            </a:pPr>
            <a:r>
              <a:rPr lang="en-US"/>
              <a:t>Results from obstruction/disruption of hair follicles</a:t>
            </a:r>
          </a:p>
          <a:p>
            <a:pPr>
              <a:lnSpc>
                <a:spcPct val="90000"/>
              </a:lnSpc>
            </a:pPr>
            <a:r>
              <a:rPr lang="en-US"/>
              <a:t>Can result from infection or physical/chemical irritation</a:t>
            </a:r>
          </a:p>
          <a:p>
            <a:pPr>
              <a:lnSpc>
                <a:spcPct val="90000"/>
              </a:lnSpc>
            </a:pPr>
            <a:r>
              <a:rPr lang="en-US"/>
              <a:t>May cause mild discomfort/pruritis</a:t>
            </a:r>
          </a:p>
          <a:p>
            <a:pPr>
              <a:lnSpc>
                <a:spcPct val="90000"/>
              </a:lnSpc>
            </a:pPr>
            <a:r>
              <a:rPr lang="en-US"/>
              <a:t>Lesion is papule/pustule with central hair</a:t>
            </a:r>
          </a:p>
          <a:p>
            <a:pPr>
              <a:lnSpc>
                <a:spcPct val="90000"/>
              </a:lnSpc>
            </a:pPr>
            <a:r>
              <a:rPr lang="en-US"/>
              <a:t>May be bacterial (staphylococcal, gram negative), fungal (pityrosporum), viral (HSV), irritant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Folliculitis</a:t>
            </a:r>
          </a:p>
        </p:txBody>
      </p:sp>
      <p:sp>
        <p:nvSpPr>
          <p:cNvPr id="32771" name="Rectangle 3"/>
          <p:cNvSpPr>
            <a:spLocks noGrp="1" noChangeArrowheads="1"/>
          </p:cNvSpPr>
          <p:nvPr>
            <p:ph type="body" idx="1"/>
          </p:nvPr>
        </p:nvSpPr>
        <p:spPr/>
        <p:txBody>
          <a:bodyPr/>
          <a:lstStyle/>
          <a:p>
            <a:r>
              <a:rPr lang="en-US"/>
              <a:t>Can empirically treat based on history/physical exam</a:t>
            </a:r>
          </a:p>
          <a:p>
            <a:r>
              <a:rPr lang="en-US"/>
              <a:t>If resistant to therapy, cultures, Gram stain, KOH prep, and biopsy are the diagnostic tests of choice</a:t>
            </a:r>
          </a:p>
          <a:p>
            <a:r>
              <a:rPr lang="en-US"/>
              <a:t>Nasal culture of family members to look for </a:t>
            </a:r>
            <a:r>
              <a:rPr lang="en-US" i="1"/>
              <a:t>S aureus</a:t>
            </a:r>
            <a:r>
              <a:rPr lang="en-US"/>
              <a:t> colonization may be needed in chronic cases </a:t>
            </a:r>
          </a:p>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Folliculitis</a:t>
            </a:r>
          </a:p>
        </p:txBody>
      </p:sp>
      <p:pic>
        <p:nvPicPr>
          <p:cNvPr id="60419" name="Picture 3" descr="Click to see larger picture">
            <a:hlinkClick r:id="rId2"/>
          </p:cNvPr>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990600" y="2133600"/>
            <a:ext cx="3124200" cy="26670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60420" name="Picture 4" descr="Click to see larger picture">
            <a:hlinkClick r:id="rId4"/>
          </p:cNvPr>
          <p:cNvPicPr>
            <a:picLocks noChangeAspect="1" noChangeArrowheads="1"/>
          </p:cNvPicPr>
          <p:nvPr>
            <p:ph sz="quarter" idx="2"/>
          </p:nvPr>
        </p:nvPicPr>
        <p:blipFill>
          <a:blip r:embed="rId5">
            <a:extLst>
              <a:ext uri="{28A0092B-C50C-407E-A947-70E740481C1C}">
                <a14:useLocalDpi xmlns:a14="http://schemas.microsoft.com/office/drawing/2010/main" val="0"/>
              </a:ext>
            </a:extLst>
          </a:blip>
          <a:srcRect/>
          <a:stretch>
            <a:fillRect/>
          </a:stretch>
        </p:blipFill>
        <p:spPr>
          <a:xfrm>
            <a:off x="4724400" y="1905000"/>
            <a:ext cx="3149600" cy="19812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60421" name="Picture 5" descr="Click to see larger picture">
            <a:hlinkClick r:id="rId6"/>
          </p:cNvPr>
          <p:cNvPicPr>
            <a:picLocks noChangeAspect="1" noChangeArrowheads="1"/>
          </p:cNvPicPr>
          <p:nvPr>
            <p:ph sz="quarter" idx="3"/>
          </p:nvPr>
        </p:nvPicPr>
        <p:blipFill>
          <a:blip r:embed="rId7">
            <a:extLst>
              <a:ext uri="{28A0092B-C50C-407E-A947-70E740481C1C}">
                <a14:useLocalDpi xmlns:a14="http://schemas.microsoft.com/office/drawing/2010/main" val="0"/>
              </a:ext>
            </a:extLst>
          </a:blip>
          <a:srcRect/>
          <a:stretch>
            <a:fillRect/>
          </a:stretch>
        </p:blipFill>
        <p:spPr>
          <a:xfrm>
            <a:off x="5105400" y="4343400"/>
            <a:ext cx="2590800" cy="14478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Rosacea</a:t>
            </a:r>
          </a:p>
        </p:txBody>
      </p:sp>
      <p:sp>
        <p:nvSpPr>
          <p:cNvPr id="37891" name="Rectangle 3"/>
          <p:cNvSpPr>
            <a:spLocks noGrp="1" noChangeArrowheads="1"/>
          </p:cNvSpPr>
          <p:nvPr>
            <p:ph type="body" idx="1"/>
          </p:nvPr>
        </p:nvSpPr>
        <p:spPr/>
        <p:txBody>
          <a:bodyPr/>
          <a:lstStyle/>
          <a:p>
            <a:pPr>
              <a:lnSpc>
                <a:spcPct val="90000"/>
              </a:lnSpc>
            </a:pPr>
            <a:r>
              <a:rPr lang="en-US" sz="2800"/>
              <a:t>Common condition -- facial flushing, erythema, telangiectasia, coarseness of skin, an inflammatory papulopustular eruption resembling acne</a:t>
            </a:r>
          </a:p>
          <a:p>
            <a:pPr>
              <a:lnSpc>
                <a:spcPct val="90000"/>
              </a:lnSpc>
            </a:pPr>
            <a:r>
              <a:rPr lang="en-US" sz="2800"/>
              <a:t>Rhinophyma -- may occur as an isolated entity; can be disfiguring </a:t>
            </a:r>
          </a:p>
          <a:p>
            <a:pPr>
              <a:lnSpc>
                <a:spcPct val="90000"/>
              </a:lnSpc>
            </a:pPr>
            <a:r>
              <a:rPr lang="en-US" sz="2800"/>
              <a:t>Lymphoedema may be marked periorbitally</a:t>
            </a:r>
          </a:p>
          <a:p>
            <a:pPr>
              <a:lnSpc>
                <a:spcPct val="90000"/>
              </a:lnSpc>
            </a:pPr>
            <a:r>
              <a:rPr lang="en-US" sz="2800"/>
              <a:t>Ocular rosacea may be accompanied by conjunctival injection, and rarely, chalazion and episcleritis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Pityriasis Rosea</a:t>
            </a:r>
          </a:p>
        </p:txBody>
      </p:sp>
      <p:sp>
        <p:nvSpPr>
          <p:cNvPr id="7171" name="Rectangle 3"/>
          <p:cNvSpPr>
            <a:spLocks noGrp="1" noChangeArrowheads="1"/>
          </p:cNvSpPr>
          <p:nvPr>
            <p:ph type="body" idx="1"/>
          </p:nvPr>
        </p:nvSpPr>
        <p:spPr/>
        <p:txBody>
          <a:bodyPr/>
          <a:lstStyle/>
          <a:p>
            <a:r>
              <a:rPr lang="en-US"/>
              <a:t>Benign exanthem likely viral in origin</a:t>
            </a:r>
          </a:p>
          <a:p>
            <a:r>
              <a:rPr lang="en-US"/>
              <a:t>Linked to URIs, can present in many family members</a:t>
            </a:r>
          </a:p>
          <a:p>
            <a:r>
              <a:rPr lang="en-US"/>
              <a:t>Occasional pruritis (75%, severe in 25%)</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Rosacea</a:t>
            </a:r>
          </a:p>
        </p:txBody>
      </p:sp>
      <p:sp>
        <p:nvSpPr>
          <p:cNvPr id="38915" name="Rectangle 3"/>
          <p:cNvSpPr>
            <a:spLocks noGrp="1" noChangeArrowheads="1"/>
          </p:cNvSpPr>
          <p:nvPr>
            <p:ph type="body" idx="1"/>
          </p:nvPr>
        </p:nvSpPr>
        <p:spPr/>
        <p:txBody>
          <a:bodyPr/>
          <a:lstStyle/>
          <a:p>
            <a:r>
              <a:rPr lang="en-US"/>
              <a:t>Treatment</a:t>
            </a:r>
          </a:p>
          <a:p>
            <a:pPr lvl="1"/>
            <a:r>
              <a:rPr lang="en-US"/>
              <a:t>Tetracycline 250 mg – 500 mg tid for acneiform lesions; treat 2-4 mos</a:t>
            </a:r>
          </a:p>
          <a:p>
            <a:pPr lvl="1"/>
            <a:r>
              <a:rPr lang="en-US"/>
              <a:t>Topical metronidazole</a:t>
            </a:r>
          </a:p>
          <a:p>
            <a:pPr lvl="1"/>
            <a:r>
              <a:rPr lang="en-US"/>
              <a:t>Accutane</a:t>
            </a:r>
          </a:p>
          <a:p>
            <a:pPr lvl="1"/>
            <a:r>
              <a:rPr lang="en-US"/>
              <a:t>Ocular rosacea – tetracycline for minimum of 3 mos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Rosacea</a:t>
            </a:r>
          </a:p>
        </p:txBody>
      </p:sp>
      <p:pic>
        <p:nvPicPr>
          <p:cNvPr id="61443" name="Picture 3" descr="Click to see larger picture">
            <a:hlinkClick r:id="rId2"/>
          </p:cNvPr>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09600" y="2362200"/>
            <a:ext cx="3657600" cy="27432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61444" name="Picture 4" descr="Click to see larger picture">
            <a:hlinkClick r:id="rId4"/>
          </p:cNvPr>
          <p:cNvPicPr>
            <a:picLocks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a:xfrm>
            <a:off x="4724400" y="2362200"/>
            <a:ext cx="3213100" cy="28194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Tinea Corporis</a:t>
            </a:r>
          </a:p>
        </p:txBody>
      </p:sp>
      <p:sp>
        <p:nvSpPr>
          <p:cNvPr id="39939" name="Rectangle 3"/>
          <p:cNvSpPr>
            <a:spLocks noGrp="1" noChangeArrowheads="1"/>
          </p:cNvSpPr>
          <p:nvPr>
            <p:ph type="body" idx="1"/>
          </p:nvPr>
        </p:nvSpPr>
        <p:spPr/>
        <p:txBody>
          <a:bodyPr/>
          <a:lstStyle/>
          <a:p>
            <a:r>
              <a:rPr lang="en-US"/>
              <a:t>A superficial dermatophyte infection of the glabrous skin of the skin; inflammatory lesions and noninflammatory lesions </a:t>
            </a:r>
          </a:p>
          <a:p>
            <a:r>
              <a:rPr lang="en-US"/>
              <a:t>Infection occurs through contact with infected humans, animals, or inanimate objects</a:t>
            </a:r>
          </a:p>
          <a:p>
            <a:r>
              <a:rPr lang="en-US"/>
              <a:t>Pruritic annular plaque is characteristic of a symptomatic infection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Tinea Corporis</a:t>
            </a:r>
          </a:p>
        </p:txBody>
      </p:sp>
      <p:sp>
        <p:nvSpPr>
          <p:cNvPr id="40963" name="Rectangle 3"/>
          <p:cNvSpPr>
            <a:spLocks noGrp="1" noChangeArrowheads="1"/>
          </p:cNvSpPr>
          <p:nvPr>
            <p:ph type="body" idx="1"/>
          </p:nvPr>
        </p:nvSpPr>
        <p:spPr/>
        <p:txBody>
          <a:bodyPr/>
          <a:lstStyle/>
          <a:p>
            <a:pPr lvl="1"/>
            <a:r>
              <a:rPr lang="en-US"/>
              <a:t>Lesion typically begins as an annular, erythematous, papulosquamous lesion </a:t>
            </a:r>
          </a:p>
          <a:p>
            <a:pPr lvl="1"/>
            <a:r>
              <a:rPr lang="en-US"/>
              <a:t>May grow rapidly; may become annular in shape after central resolution occurs</a:t>
            </a:r>
          </a:p>
          <a:p>
            <a:pPr lvl="1"/>
            <a:r>
              <a:rPr lang="en-US"/>
              <a:t>Scaling, crusting, vesicle formation, and papules may also be present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Tinea Corporis</a:t>
            </a:r>
          </a:p>
        </p:txBody>
      </p:sp>
      <p:sp>
        <p:nvSpPr>
          <p:cNvPr id="41987" name="Rectangle 3"/>
          <p:cNvSpPr>
            <a:spLocks noGrp="1" noChangeArrowheads="1"/>
          </p:cNvSpPr>
          <p:nvPr>
            <p:ph type="body" idx="1"/>
          </p:nvPr>
        </p:nvSpPr>
        <p:spPr/>
        <p:txBody>
          <a:bodyPr/>
          <a:lstStyle/>
          <a:p>
            <a:r>
              <a:rPr lang="en-US" sz="2800"/>
              <a:t>Dermatophytes rarely invade living tissues</a:t>
            </a:r>
          </a:p>
          <a:p>
            <a:r>
              <a:rPr lang="en-US" sz="2800"/>
              <a:t>Topical therapy is recommended for localized cases - should be applied to an area at least 2 cm beyond the edge of the identified lesion once or twice a day for at least 2 weeks </a:t>
            </a:r>
          </a:p>
          <a:p>
            <a:r>
              <a:rPr lang="en-US" sz="2800"/>
              <a:t>Systemic therapy -- for cases of tinea corporis that are extensive, those that involve patients who are immunocompromised, or those that are not responsive to topical therapy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7" name="Rectangle 15"/>
          <p:cNvSpPr>
            <a:spLocks noGrp="1" noChangeArrowheads="1"/>
          </p:cNvSpPr>
          <p:nvPr>
            <p:ph type="title"/>
          </p:nvPr>
        </p:nvSpPr>
        <p:spPr/>
        <p:txBody>
          <a:bodyPr/>
          <a:lstStyle/>
          <a:p>
            <a:r>
              <a:rPr lang="en-US"/>
              <a:t>Tinea Corporis</a:t>
            </a:r>
          </a:p>
        </p:txBody>
      </p:sp>
      <p:pic>
        <p:nvPicPr>
          <p:cNvPr id="44042" name="Picture 10" descr="Click to see larger picture">
            <a:hlinkClick r:id="rId2"/>
          </p:cNvPr>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447800" y="2286000"/>
            <a:ext cx="2286000" cy="30734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44046" name="Picture 14" descr="Click to see larger picture">
            <a:hlinkClick r:id="rId4"/>
          </p:cNvPr>
          <p:cNvPicPr>
            <a:picLocks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a:xfrm>
            <a:off x="5181600" y="2286000"/>
            <a:ext cx="2540000" cy="30480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Granuloma Annulare</a:t>
            </a:r>
          </a:p>
        </p:txBody>
      </p:sp>
      <p:sp>
        <p:nvSpPr>
          <p:cNvPr id="48131" name="Rectangle 3"/>
          <p:cNvSpPr>
            <a:spLocks noGrp="1" noChangeArrowheads="1"/>
          </p:cNvSpPr>
          <p:nvPr>
            <p:ph type="body" idx="1"/>
          </p:nvPr>
        </p:nvSpPr>
        <p:spPr/>
        <p:txBody>
          <a:bodyPr/>
          <a:lstStyle/>
          <a:p>
            <a:r>
              <a:rPr lang="en-US"/>
              <a:t>A benign inflammatory dermatosis -- dermal papules and annular plaques</a:t>
            </a:r>
          </a:p>
          <a:p>
            <a:r>
              <a:rPr lang="en-US"/>
              <a:t>Its precise cause is unknown</a:t>
            </a:r>
          </a:p>
          <a:p>
            <a:r>
              <a:rPr lang="en-US"/>
              <a:t>Asymptomatic cutaneous lesions</a:t>
            </a:r>
          </a:p>
          <a:p>
            <a:r>
              <a:rPr lang="en-US"/>
              <a:t>Few to thousands of 1- to 2-mm papules or nodules that range in color from flesh-toned to erythematous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GA</a:t>
            </a:r>
          </a:p>
        </p:txBody>
      </p:sp>
      <p:sp>
        <p:nvSpPr>
          <p:cNvPr id="49155" name="Rectangle 3"/>
          <p:cNvSpPr>
            <a:spLocks noGrp="1" noChangeArrowheads="1"/>
          </p:cNvSpPr>
          <p:nvPr>
            <p:ph type="body" idx="1"/>
          </p:nvPr>
        </p:nvSpPr>
        <p:spPr/>
        <p:txBody>
          <a:bodyPr/>
          <a:lstStyle/>
          <a:p>
            <a:r>
              <a:rPr lang="en-US"/>
              <a:t>Hypothesized to be associated with tuberculosis, insect bites, trauma, sun exposure, thyroiditis, and viral infections, including HIV, Epstein-Barr virus, and herpes zoster virus</a:t>
            </a:r>
          </a:p>
          <a:p>
            <a:r>
              <a:rPr lang="en-US"/>
              <a:t>Intralesional corticosteroid is the most uniformly successful therapy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GA</a:t>
            </a:r>
          </a:p>
        </p:txBody>
      </p:sp>
      <p:sp>
        <p:nvSpPr>
          <p:cNvPr id="50179" name="Rectangle 3"/>
          <p:cNvSpPr>
            <a:spLocks noGrp="1" noChangeArrowheads="1"/>
          </p:cNvSpPr>
          <p:nvPr>
            <p:ph type="body" idx="1"/>
          </p:nvPr>
        </p:nvSpPr>
        <p:spPr/>
        <p:txBody>
          <a:bodyPr/>
          <a:lstStyle/>
          <a:p>
            <a:r>
              <a:rPr lang="en-US"/>
              <a:t>Spontaneous resolution occurs within 2 years in 50% of cases, although lesions may last weeks to decades</a:t>
            </a:r>
          </a:p>
          <a:p>
            <a:r>
              <a:rPr lang="en-US"/>
              <a:t>Recurrence, often at the same site, is noted in 40% of cases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GA</a:t>
            </a:r>
          </a:p>
        </p:txBody>
      </p:sp>
      <p:pic>
        <p:nvPicPr>
          <p:cNvPr id="51205" name="Picture 5" descr="Image Preview"/>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295400" y="1981200"/>
            <a:ext cx="2857500" cy="2895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51208" name="Picture 8" descr="Granuloma, annulare on the elbow"/>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48200" y="2209800"/>
            <a:ext cx="3276600" cy="2152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Pityriasis Rosea</a:t>
            </a:r>
          </a:p>
        </p:txBody>
      </p:sp>
      <p:sp>
        <p:nvSpPr>
          <p:cNvPr id="8195" name="Rectangle 3"/>
          <p:cNvSpPr>
            <a:spLocks noGrp="1" noChangeArrowheads="1"/>
          </p:cNvSpPr>
          <p:nvPr>
            <p:ph type="body" idx="1"/>
          </p:nvPr>
        </p:nvSpPr>
        <p:spPr/>
        <p:txBody>
          <a:bodyPr/>
          <a:lstStyle/>
          <a:p>
            <a:pPr marL="285750" indent="-285750">
              <a:lnSpc>
                <a:spcPct val="90000"/>
              </a:lnSpc>
            </a:pPr>
            <a:r>
              <a:rPr lang="en-US"/>
              <a:t>Herald Patch</a:t>
            </a:r>
          </a:p>
          <a:p>
            <a:pPr lvl="1" indent="-114300">
              <a:lnSpc>
                <a:spcPct val="90000"/>
              </a:lnSpc>
            </a:pPr>
            <a:r>
              <a:rPr lang="en-US"/>
              <a:t>Single pink patch 2-10 cm in diameter</a:t>
            </a:r>
          </a:p>
          <a:p>
            <a:pPr lvl="1" indent="-114300">
              <a:lnSpc>
                <a:spcPct val="90000"/>
              </a:lnSpc>
            </a:pPr>
            <a:r>
              <a:rPr lang="en-US"/>
              <a:t>On neck or trunk with fine scale</a:t>
            </a:r>
          </a:p>
          <a:p>
            <a:pPr lvl="1" indent="-114300">
              <a:lnSpc>
                <a:spcPct val="90000"/>
              </a:lnSpc>
            </a:pPr>
            <a:r>
              <a:rPr lang="en-US"/>
              <a:t>Found in greater than 50% of patients</a:t>
            </a:r>
          </a:p>
          <a:p>
            <a:pPr marL="285750" indent="-285750">
              <a:lnSpc>
                <a:spcPct val="90000"/>
              </a:lnSpc>
            </a:pPr>
            <a:r>
              <a:rPr lang="en-US"/>
              <a:t>Generalized Eruption</a:t>
            </a:r>
          </a:p>
          <a:p>
            <a:pPr lvl="1" indent="-114300">
              <a:lnSpc>
                <a:spcPct val="90000"/>
              </a:lnSpc>
            </a:pPr>
            <a:r>
              <a:rPr lang="en-US"/>
              <a:t>1-2 weeks after appearance of herald patch</a:t>
            </a:r>
          </a:p>
          <a:p>
            <a:pPr lvl="1" indent="-114300">
              <a:lnSpc>
                <a:spcPct val="90000"/>
              </a:lnSpc>
            </a:pPr>
            <a:r>
              <a:rPr lang="en-US"/>
              <a:t>Salmon colored macules with fine scale</a:t>
            </a:r>
          </a:p>
          <a:p>
            <a:pPr lvl="1" indent="-114300">
              <a:lnSpc>
                <a:spcPct val="90000"/>
              </a:lnSpc>
            </a:pPr>
            <a:r>
              <a:rPr lang="en-US"/>
              <a:t>Organized in linear fashion along cleavage lines</a:t>
            </a:r>
          </a:p>
          <a:p>
            <a:pPr lvl="1" indent="-114300">
              <a:lnSpc>
                <a:spcPct val="90000"/>
              </a:lnSpc>
            </a:pP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endParaRPr lang="en-US"/>
          </a:p>
        </p:txBody>
      </p:sp>
      <p:sp>
        <p:nvSpPr>
          <p:cNvPr id="55299" name="Rectangle 3"/>
          <p:cNvSpPr>
            <a:spLocks noGrp="1" noChangeArrowheads="1"/>
          </p:cNvSpPr>
          <p:nvPr>
            <p:ph type="body" idx="1"/>
          </p:nvPr>
        </p:nvSpPr>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endParaRPr lang="en-US"/>
          </a:p>
        </p:txBody>
      </p:sp>
      <p:sp>
        <p:nvSpPr>
          <p:cNvPr id="43011" name="Rectangle 3"/>
          <p:cNvSpPr>
            <a:spLocks noGrp="1" noChangeArrowheads="1"/>
          </p:cNvSpPr>
          <p:nvPr>
            <p:ph type="body"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Treatment</a:t>
            </a:r>
          </a:p>
        </p:txBody>
      </p:sp>
      <p:sp>
        <p:nvSpPr>
          <p:cNvPr id="9219" name="Rectangle 3"/>
          <p:cNvSpPr>
            <a:spLocks noGrp="1" noChangeArrowheads="1"/>
          </p:cNvSpPr>
          <p:nvPr>
            <p:ph type="body" idx="1"/>
          </p:nvPr>
        </p:nvSpPr>
        <p:spPr/>
        <p:txBody>
          <a:bodyPr/>
          <a:lstStyle/>
          <a:p>
            <a:r>
              <a:rPr lang="en-US"/>
              <a:t>Reassurance</a:t>
            </a:r>
          </a:p>
          <a:p>
            <a:r>
              <a:rPr lang="en-US"/>
              <a:t>Pruritis relief – topical steroids, oral antihistamines, oatmeal baths</a:t>
            </a:r>
          </a:p>
          <a:p>
            <a:r>
              <a:rPr lang="en-US"/>
              <a:t>NO USE for systemic steroids</a:t>
            </a:r>
          </a:p>
          <a:p>
            <a:r>
              <a:rPr lang="en-US"/>
              <a:t>UVB light may be necessary</a:t>
            </a:r>
          </a:p>
          <a:p>
            <a:r>
              <a:rPr lang="en-US"/>
              <a:t>Usually resolves by 12 weeks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Pityriasis Rosea</a:t>
            </a:r>
          </a:p>
        </p:txBody>
      </p:sp>
      <p:pic>
        <p:nvPicPr>
          <p:cNvPr id="57347" name="Picture 3" descr="Click to see larger picture">
            <a:hlinkClick r:id="rId2"/>
          </p:cNvPr>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206500" y="2362200"/>
            <a:ext cx="3213100" cy="2667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57348" name="Picture 4" descr="Click to see larger picture">
            <a:hlinkClick r:id="rId4"/>
          </p:cNvPr>
          <p:cNvPicPr>
            <a:picLocks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a:xfrm>
            <a:off x="5181600" y="2286000"/>
            <a:ext cx="2584450" cy="3379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Seborrheic Dermatitis</a:t>
            </a:r>
          </a:p>
        </p:txBody>
      </p:sp>
      <p:sp>
        <p:nvSpPr>
          <p:cNvPr id="13315" name="Rectangle 3"/>
          <p:cNvSpPr>
            <a:spLocks noGrp="1" noChangeArrowheads="1"/>
          </p:cNvSpPr>
          <p:nvPr>
            <p:ph type="body" idx="1"/>
          </p:nvPr>
        </p:nvSpPr>
        <p:spPr/>
        <p:txBody>
          <a:bodyPr/>
          <a:lstStyle/>
          <a:p>
            <a:r>
              <a:rPr lang="en-US"/>
              <a:t>Papulosquamous disorder occuring on sebum-rich areas of face, scalp, trunk</a:t>
            </a:r>
          </a:p>
          <a:p>
            <a:r>
              <a:rPr lang="en-US"/>
              <a:t>Intermittant active phases – burning, scaling, itching</a:t>
            </a:r>
          </a:p>
          <a:p>
            <a:r>
              <a:rPr lang="en-US"/>
              <a:t>Can be complicated by secondary infections</a:t>
            </a:r>
          </a:p>
          <a:p>
            <a:r>
              <a:rPr lang="en-US"/>
              <a:t>Activity increased in winter, early spring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Seborrheic Dermatitis</a:t>
            </a:r>
          </a:p>
        </p:txBody>
      </p:sp>
      <p:sp>
        <p:nvSpPr>
          <p:cNvPr id="14339" name="Rectangle 3"/>
          <p:cNvSpPr>
            <a:spLocks noGrp="1" noChangeArrowheads="1"/>
          </p:cNvSpPr>
          <p:nvPr>
            <p:ph type="body" idx="1"/>
          </p:nvPr>
        </p:nvSpPr>
        <p:spPr/>
        <p:txBody>
          <a:bodyPr/>
          <a:lstStyle/>
          <a:p>
            <a:r>
              <a:rPr lang="en-US"/>
              <a:t>Appearance varies from mild, patchy scaling to thick, adherent crusts</a:t>
            </a:r>
          </a:p>
          <a:p>
            <a:r>
              <a:rPr lang="en-US"/>
              <a:t>Scaling over red, inflamed skin</a:t>
            </a:r>
          </a:p>
          <a:p>
            <a:r>
              <a:rPr lang="en-US"/>
              <a:t>Hypopigmentation in dark-skinned races</a:t>
            </a:r>
          </a:p>
          <a:p>
            <a:r>
              <a:rPr lang="en-US"/>
              <a:t>Distribution – oily and hair-bearing areas</a:t>
            </a:r>
          </a:p>
          <a:p>
            <a:r>
              <a:rPr lang="en-US"/>
              <a:t>Typically an annular scaling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Treatment</a:t>
            </a:r>
          </a:p>
        </p:txBody>
      </p:sp>
      <p:sp>
        <p:nvSpPr>
          <p:cNvPr id="15363" name="Rectangle 3"/>
          <p:cNvSpPr>
            <a:spLocks noGrp="1" noChangeArrowheads="1"/>
          </p:cNvSpPr>
          <p:nvPr>
            <p:ph type="body" idx="1"/>
          </p:nvPr>
        </p:nvSpPr>
        <p:spPr/>
        <p:txBody>
          <a:bodyPr/>
          <a:lstStyle/>
          <a:p>
            <a:r>
              <a:rPr lang="en-US"/>
              <a:t>Early treatment of flares encouraged</a:t>
            </a:r>
          </a:p>
          <a:p>
            <a:r>
              <a:rPr lang="en-US"/>
              <a:t>Topical steroids for short-term use ONLY</a:t>
            </a:r>
          </a:p>
          <a:p>
            <a:r>
              <a:rPr lang="en-US"/>
              <a:t>Sulfur, sulfonamide preparations, ketoconazole gels</a:t>
            </a:r>
          </a:p>
          <a:p>
            <a:r>
              <a:rPr lang="en-US"/>
              <a:t>Dandruff – long periods of lathering; shampoos with selenium, sulfer, zinc, salicylic acid</a:t>
            </a:r>
          </a:p>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Seborrehic Dermatitis</a:t>
            </a:r>
          </a:p>
        </p:txBody>
      </p:sp>
      <p:pic>
        <p:nvPicPr>
          <p:cNvPr id="58371" name="Picture 3" descr="Click to see larger pictur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438400"/>
            <a:ext cx="3352800" cy="2085975"/>
          </a:xfrm>
          <a:prstGeom prst="rect">
            <a:avLst/>
          </a:prstGeom>
          <a:noFill/>
          <a:extLst>
            <a:ext uri="{909E8E84-426E-40dd-AFC4-6F175D3DCCD1}">
              <a14:hiddenFill xmlns:a14="http://schemas.microsoft.com/office/drawing/2010/main">
                <a:solidFill>
                  <a:srgbClr val="FFFFFF"/>
                </a:solidFill>
              </a14:hiddenFill>
            </a:ext>
          </a:extLst>
        </p:spPr>
      </p:pic>
      <p:pic>
        <p:nvPicPr>
          <p:cNvPr id="58372" name="Picture 4" descr="Click to see larger picture">
            <a:hlinkClick r:id="rId4"/>
          </p:cNvPr>
          <p:cNvPicPr>
            <a:picLocks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a:xfrm>
            <a:off x="4953000" y="2438400"/>
            <a:ext cx="2997200" cy="22860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1367</TotalTime>
  <Words>1057</Words>
  <Application>Microsoft Macintosh PowerPoint</Application>
  <PresentationFormat>On-screen Show (4:3)</PresentationFormat>
  <Paragraphs>115</Paragraphs>
  <Slides>31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31</vt:i4>
      </vt:variant>
    </vt:vector>
  </HeadingPairs>
  <TitlesOfParts>
    <vt:vector size="33" baseType="lpstr">
      <vt:lpstr>Arial</vt:lpstr>
      <vt:lpstr>Default Design</vt:lpstr>
      <vt:lpstr>Cutaneous Findings Encountered in the Outpatient Setting</vt:lpstr>
      <vt:lpstr>Pityriasis Rosea</vt:lpstr>
      <vt:lpstr>Pityriasis Rosea</vt:lpstr>
      <vt:lpstr>Treatment</vt:lpstr>
      <vt:lpstr>Pityriasis Rosea</vt:lpstr>
      <vt:lpstr>Seborrheic Dermatitis</vt:lpstr>
      <vt:lpstr>Seborrheic Dermatitis</vt:lpstr>
      <vt:lpstr>Treatment</vt:lpstr>
      <vt:lpstr>Seborrehic Dermatitis</vt:lpstr>
      <vt:lpstr>Allergic Contact Dermatitis</vt:lpstr>
      <vt:lpstr>Allergic Contact Dermatitis</vt:lpstr>
      <vt:lpstr>ACD</vt:lpstr>
      <vt:lpstr>ACD</vt:lpstr>
      <vt:lpstr>ACD </vt:lpstr>
      <vt:lpstr>Allergic Contact Dermatitis</vt:lpstr>
      <vt:lpstr>Folliculitis</vt:lpstr>
      <vt:lpstr>Folliculitis</vt:lpstr>
      <vt:lpstr>Folliculitis</vt:lpstr>
      <vt:lpstr>Rosacea</vt:lpstr>
      <vt:lpstr>Rosacea</vt:lpstr>
      <vt:lpstr>Rosacea</vt:lpstr>
      <vt:lpstr>Tinea Corporis</vt:lpstr>
      <vt:lpstr>Tinea Corporis</vt:lpstr>
      <vt:lpstr>Tinea Corporis</vt:lpstr>
      <vt:lpstr>Tinea Corporis</vt:lpstr>
      <vt:lpstr>Granuloma Annulare</vt:lpstr>
      <vt:lpstr>GA</vt:lpstr>
      <vt:lpstr>GA</vt:lpstr>
      <vt:lpstr>GA</vt:lpstr>
      <vt:lpstr>PowerPoint Presentation</vt:lpstr>
      <vt:lpstr>PowerPoint Presentation</vt:lpstr>
    </vt:vector>
  </TitlesOfParts>
  <Company>self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Cutaneous Findings Encountered in the Outpatient Setting</dc:title>
  <dc:creator>Samir Verma</dc:creator>
  <cp:lastModifiedBy>Cassie</cp:lastModifiedBy>
  <cp:revision>6</cp:revision>
  <dcterms:created xsi:type="dcterms:W3CDTF">2005-06-14T02:13:03Z</dcterms:created>
  <dcterms:modified xsi:type="dcterms:W3CDTF">2014-08-05T20:56:02Z</dcterms:modified>
</cp:coreProperties>
</file>