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diagrams/colors3.xml" ContentType="application/vnd.openxmlformats-officedocument.drawingml.diagramColors+xml"/>
  <Override PartName="/ppt/diagrams/drawing3.xml" ContentType="application/vnd.ms-office.drawingml.diagramDrawing+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8"/>
  </p:notesMasterIdLst>
  <p:sldIdLst>
    <p:sldId id="533" r:id="rId3"/>
    <p:sldId id="536" r:id="rId4"/>
    <p:sldId id="604" r:id="rId5"/>
    <p:sldId id="605" r:id="rId6"/>
    <p:sldId id="686" r:id="rId7"/>
    <p:sldId id="613" r:id="rId8"/>
    <p:sldId id="614" r:id="rId9"/>
    <p:sldId id="710" r:id="rId10"/>
    <p:sldId id="711" r:id="rId11"/>
    <p:sldId id="713" r:id="rId12"/>
    <p:sldId id="714" r:id="rId13"/>
    <p:sldId id="615" r:id="rId14"/>
    <p:sldId id="616" r:id="rId15"/>
    <p:sldId id="617" r:id="rId16"/>
    <p:sldId id="618" r:id="rId17"/>
    <p:sldId id="619" r:id="rId18"/>
    <p:sldId id="620" r:id="rId19"/>
    <p:sldId id="621" r:id="rId20"/>
    <p:sldId id="622" r:id="rId21"/>
    <p:sldId id="623" r:id="rId22"/>
    <p:sldId id="624" r:id="rId23"/>
    <p:sldId id="625" r:id="rId24"/>
    <p:sldId id="626" r:id="rId25"/>
    <p:sldId id="651" r:id="rId26"/>
    <p:sldId id="433" r:id="rId27"/>
    <p:sldId id="629" r:id="rId28"/>
    <p:sldId id="709" r:id="rId29"/>
    <p:sldId id="634" r:id="rId30"/>
    <p:sldId id="563" r:id="rId31"/>
    <p:sldId id="635" r:id="rId32"/>
    <p:sldId id="561" r:id="rId33"/>
    <p:sldId id="640" r:id="rId34"/>
    <p:sldId id="641" r:id="rId35"/>
    <p:sldId id="648" r:id="rId36"/>
    <p:sldId id="650" r:id="rId37"/>
    <p:sldId id="649" r:id="rId38"/>
    <p:sldId id="655" r:id="rId39"/>
    <p:sldId id="546" r:id="rId40"/>
    <p:sldId id="658" r:id="rId41"/>
    <p:sldId id="659" r:id="rId42"/>
    <p:sldId id="660" r:id="rId43"/>
    <p:sldId id="662" r:id="rId44"/>
    <p:sldId id="664" r:id="rId45"/>
    <p:sldId id="665" r:id="rId46"/>
    <p:sldId id="667" r:id="rId47"/>
    <p:sldId id="669" r:id="rId48"/>
    <p:sldId id="670" r:id="rId49"/>
    <p:sldId id="671" r:id="rId50"/>
    <p:sldId id="696" r:id="rId51"/>
    <p:sldId id="672" r:id="rId52"/>
    <p:sldId id="695" r:id="rId53"/>
    <p:sldId id="676" r:id="rId54"/>
    <p:sldId id="674" r:id="rId55"/>
    <p:sldId id="675" r:id="rId56"/>
    <p:sldId id="688" r:id="rId5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7D50"/>
    <a:srgbClr val="0E6A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05" autoAdjust="0"/>
    <p:restoredTop sz="95110" autoAdjust="0"/>
  </p:normalViewPr>
  <p:slideViewPr>
    <p:cSldViewPr snapToGrid="0" snapToObjects="1" showGuides="1">
      <p:cViewPr varScale="1">
        <p:scale>
          <a:sx n="86" d="100"/>
          <a:sy n="86" d="100"/>
        </p:scale>
        <p:origin x="414"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D77423-A525-43AA-8328-04A01C1A8D50}"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E06530E5-9D24-4553-9723-96324D35F4BC}">
      <dgm:prSet phldrT="[Text]"/>
      <dgm:spPr/>
      <dgm:t>
        <a:bodyPr/>
        <a:lstStyle/>
        <a:p>
          <a:r>
            <a:rPr lang="en-US" b="1" dirty="0"/>
            <a:t>80 MME</a:t>
          </a:r>
        </a:p>
      </dgm:t>
    </dgm:pt>
    <dgm:pt modelId="{980B4E3E-443D-446E-BD8A-174375A3973B}" type="parTrans" cxnId="{B4AA80A1-EC6B-4D2E-B7FB-E5E13C767833}">
      <dgm:prSet/>
      <dgm:spPr/>
      <dgm:t>
        <a:bodyPr/>
        <a:lstStyle/>
        <a:p>
          <a:endParaRPr lang="en-US"/>
        </a:p>
      </dgm:t>
    </dgm:pt>
    <dgm:pt modelId="{C4818E1C-D220-4C1C-91D9-088F3380851D}" type="sibTrans" cxnId="{B4AA80A1-EC6B-4D2E-B7FB-E5E13C767833}">
      <dgm:prSet/>
      <dgm:spPr/>
      <dgm:t>
        <a:bodyPr/>
        <a:lstStyle/>
        <a:p>
          <a:endParaRPr lang="en-US"/>
        </a:p>
      </dgm:t>
    </dgm:pt>
    <dgm:pt modelId="{B31BEF5D-B569-4EA7-82BF-B75C138C1935}">
      <dgm:prSet phldrT="[Text]" custT="1"/>
      <dgm:spPr/>
      <dgm:t>
        <a:bodyPr/>
        <a:lstStyle/>
        <a:p>
          <a:r>
            <a:rPr lang="en-US" sz="900" dirty="0"/>
            <a:t>1. All previous</a:t>
          </a:r>
        </a:p>
        <a:p>
          <a:r>
            <a:rPr lang="en-US" sz="900" dirty="0"/>
            <a:t>2. Written permission with patient that includes</a:t>
          </a:r>
        </a:p>
      </dgm:t>
    </dgm:pt>
    <dgm:pt modelId="{770F4ABF-5424-4FAE-9398-B7045F2645C6}" type="parTrans" cxnId="{4B18888E-DC3E-422A-8D19-4B21DEBDB2B8}">
      <dgm:prSet/>
      <dgm:spPr/>
      <dgm:t>
        <a:bodyPr/>
        <a:lstStyle/>
        <a:p>
          <a:endParaRPr lang="en-US"/>
        </a:p>
      </dgm:t>
    </dgm:pt>
    <dgm:pt modelId="{DD2E368D-DE01-464A-B83C-F96C962EF661}" type="sibTrans" cxnId="{4B18888E-DC3E-422A-8D19-4B21DEBDB2B8}">
      <dgm:prSet/>
      <dgm:spPr/>
      <dgm:t>
        <a:bodyPr/>
        <a:lstStyle/>
        <a:p>
          <a:endParaRPr lang="en-US"/>
        </a:p>
      </dgm:t>
    </dgm:pt>
    <dgm:pt modelId="{DCDC89C8-D188-4A9F-8521-966D7D4B8CB0}">
      <dgm:prSet phldrT="[Text]"/>
      <dgm:spPr/>
      <dgm:t>
        <a:bodyPr/>
        <a:lstStyle/>
        <a:p>
          <a:r>
            <a:rPr lang="en-US" b="1" dirty="0"/>
            <a:t> Before prescribing any opioid</a:t>
          </a:r>
        </a:p>
      </dgm:t>
    </dgm:pt>
    <dgm:pt modelId="{74837379-B8CA-4516-A952-0300E76C768A}" type="parTrans" cxnId="{E9321871-91A1-40D5-A41A-09ADADF4464B}">
      <dgm:prSet/>
      <dgm:spPr/>
      <dgm:t>
        <a:bodyPr/>
        <a:lstStyle/>
        <a:p>
          <a:endParaRPr lang="en-US"/>
        </a:p>
      </dgm:t>
    </dgm:pt>
    <dgm:pt modelId="{E5958478-8B02-4F1D-AFEF-6EDAD5D717B2}" type="sibTrans" cxnId="{E9321871-91A1-40D5-A41A-09ADADF4464B}">
      <dgm:prSet/>
      <dgm:spPr/>
      <dgm:t>
        <a:bodyPr/>
        <a:lstStyle/>
        <a:p>
          <a:endParaRPr lang="en-US"/>
        </a:p>
      </dgm:t>
    </dgm:pt>
    <dgm:pt modelId="{3A2ACCF5-001D-4C3A-BAB8-69F778239B75}">
      <dgm:prSet phldrT="[Text]" custT="1"/>
      <dgm:spPr/>
      <dgm:t>
        <a:bodyPr/>
        <a:lstStyle/>
        <a:p>
          <a:r>
            <a:rPr lang="en-US" sz="900" dirty="0"/>
            <a:t>1. H&amp;P</a:t>
          </a:r>
        </a:p>
        <a:p>
          <a:r>
            <a:rPr lang="en-US" sz="900" dirty="0"/>
            <a:t>2. Prior </a:t>
          </a:r>
          <a:r>
            <a:rPr lang="en-US" sz="900" dirty="0" err="1"/>
            <a:t>tx’s</a:t>
          </a:r>
          <a:r>
            <a:rPr lang="en-US" sz="900" dirty="0"/>
            <a:t>, response, adherence</a:t>
          </a:r>
        </a:p>
        <a:p>
          <a:r>
            <a:rPr lang="en-US" sz="900" dirty="0"/>
            <a:t>3. Substance Use Screen (AUDIT/DAST) (If positive a urine drug screen)</a:t>
          </a:r>
        </a:p>
        <a:p>
          <a:r>
            <a:rPr lang="en-US" sz="900" dirty="0"/>
            <a:t>4. Relevant Labs or diagnostic data</a:t>
          </a:r>
        </a:p>
        <a:p>
          <a:r>
            <a:rPr lang="en-US" sz="900" dirty="0"/>
            <a:t>5. Functional Pain Assessment: ability to work, pain intensity, ADL’s, quality of life, social activities, family activities.</a:t>
          </a:r>
        </a:p>
        <a:p>
          <a:r>
            <a:rPr lang="en-US" sz="900" dirty="0"/>
            <a:t>6. Treatment Plan: dx, goals, rationale for medication and dose, planned duration.</a:t>
          </a:r>
        </a:p>
        <a:p>
          <a:r>
            <a:rPr lang="en-US" sz="900" dirty="0"/>
            <a:t>7. Discussion to include: Benefits and Risks, including addiction and overdose, patient’s responsibility to safely store and dispose medication. </a:t>
          </a:r>
        </a:p>
        <a:p>
          <a:r>
            <a:rPr lang="en-US" sz="900" dirty="0"/>
            <a:t>8. Offer prescription for </a:t>
          </a:r>
          <a:r>
            <a:rPr lang="en-US" sz="900" b="1" dirty="0">
              <a:highlight>
                <a:srgbClr val="FFFF00"/>
              </a:highlight>
            </a:rPr>
            <a:t>Narcan </a:t>
          </a:r>
          <a:r>
            <a:rPr lang="en-US" sz="900" dirty="0">
              <a:highlight>
                <a:srgbClr val="FFFF00"/>
              </a:highlight>
            </a:rPr>
            <a:t>if</a:t>
          </a:r>
          <a:r>
            <a:rPr lang="en-US" sz="900" dirty="0"/>
            <a:t>: hx of opioid use disorder, dose exceeds 80 mme, patient co prescribed benzo, hypnotic, carisoprodol, tramadol, gabapentin, or has a substance use disorder.</a:t>
          </a:r>
        </a:p>
      </dgm:t>
    </dgm:pt>
    <dgm:pt modelId="{FE7B5B86-2328-4A7F-A4B4-B8F9AB50E614}" type="parTrans" cxnId="{18FE215E-671B-4B9B-8C45-A9C5D7260B26}">
      <dgm:prSet/>
      <dgm:spPr/>
      <dgm:t>
        <a:bodyPr/>
        <a:lstStyle/>
        <a:p>
          <a:endParaRPr lang="en-US"/>
        </a:p>
      </dgm:t>
    </dgm:pt>
    <dgm:pt modelId="{52C231DB-D7CD-4D0C-8DCB-013974A00ED1}" type="sibTrans" cxnId="{18FE215E-671B-4B9B-8C45-A9C5D7260B26}">
      <dgm:prSet/>
      <dgm:spPr/>
      <dgm:t>
        <a:bodyPr/>
        <a:lstStyle/>
        <a:p>
          <a:endParaRPr lang="en-US"/>
        </a:p>
      </dgm:t>
    </dgm:pt>
    <dgm:pt modelId="{AC683FB5-A169-4013-A8BE-7FD6C8416C0B}">
      <dgm:prSet/>
      <dgm:spPr/>
      <dgm:t>
        <a:bodyPr/>
        <a:lstStyle/>
        <a:p>
          <a:r>
            <a:rPr lang="en-US" b="1" dirty="0"/>
            <a:t>50 MME</a:t>
          </a:r>
          <a:r>
            <a:rPr lang="en-US" dirty="0"/>
            <a:t>	</a:t>
          </a:r>
        </a:p>
      </dgm:t>
    </dgm:pt>
    <dgm:pt modelId="{19A83932-5FD1-44EB-BCCD-C3D43BA8A873}" type="parTrans" cxnId="{BAA90477-A2AF-4B9A-90E1-66DF89DA5974}">
      <dgm:prSet/>
      <dgm:spPr/>
      <dgm:t>
        <a:bodyPr/>
        <a:lstStyle/>
        <a:p>
          <a:endParaRPr lang="en-US"/>
        </a:p>
      </dgm:t>
    </dgm:pt>
    <dgm:pt modelId="{1098D2D2-9699-49E3-8FD6-5A7D3DCD988D}" type="sibTrans" cxnId="{BAA90477-A2AF-4B9A-90E1-66DF89DA5974}">
      <dgm:prSet/>
      <dgm:spPr/>
      <dgm:t>
        <a:bodyPr/>
        <a:lstStyle/>
        <a:p>
          <a:endParaRPr lang="en-US"/>
        </a:p>
      </dgm:t>
    </dgm:pt>
    <dgm:pt modelId="{EE716AEA-19FB-4385-BF97-563578EBA206}">
      <dgm:prSet custT="1"/>
      <dgm:spPr/>
      <dgm:t>
        <a:bodyPr/>
        <a:lstStyle/>
        <a:p>
          <a:r>
            <a:rPr lang="en-US" sz="900" dirty="0"/>
            <a:t>1. Review and update previous documentation</a:t>
          </a:r>
        </a:p>
        <a:p>
          <a:r>
            <a:rPr lang="en-US" sz="900" dirty="0"/>
            <a:t>2. Formulate and document new tx plan</a:t>
          </a:r>
        </a:p>
        <a:p>
          <a:r>
            <a:rPr lang="en-US" sz="900" dirty="0"/>
            <a:t>3. Obtain written </a:t>
          </a:r>
          <a:r>
            <a:rPr lang="en-US" sz="900" dirty="0">
              <a:highlight>
                <a:srgbClr val="FFFF00"/>
              </a:highlight>
            </a:rPr>
            <a:t>informed consent </a:t>
          </a:r>
          <a:r>
            <a:rPr lang="en-US" sz="900" dirty="0"/>
            <a:t>that includes: benefits and risks, including addiction and overdose, and patient’s responsibility. </a:t>
          </a:r>
        </a:p>
        <a:p>
          <a:r>
            <a:rPr lang="en-US" sz="900" b="0" i="1" u="sng" dirty="0"/>
            <a:t>If on 50mme prior to Dec 2018, document consideration of:</a:t>
          </a:r>
        </a:p>
        <a:p>
          <a:r>
            <a:rPr lang="en-US" sz="900" dirty="0"/>
            <a:t>1. Consult with specialist related to pain. </a:t>
          </a:r>
        </a:p>
        <a:p>
          <a:r>
            <a:rPr lang="en-US" sz="900" dirty="0"/>
            <a:t>2. Consult with pain management specialist.</a:t>
          </a:r>
        </a:p>
        <a:p>
          <a:r>
            <a:rPr lang="en-US" sz="900" dirty="0"/>
            <a:t>3. Consult with pharmacy for medication therapy management review.</a:t>
          </a:r>
        </a:p>
        <a:p>
          <a:r>
            <a:rPr lang="en-US" sz="900" dirty="0"/>
            <a:t>4.Consult addiction medicine specialist or addiction psychiatry if suspicion of medication misuse or SUD</a:t>
          </a:r>
        </a:p>
        <a:p>
          <a:r>
            <a:rPr lang="en-US" sz="900" dirty="0"/>
            <a:t>5. Offer prescription for Naloxone</a:t>
          </a:r>
        </a:p>
        <a:p>
          <a:r>
            <a:rPr lang="en-US" sz="900" b="0" i="1" u="sng" dirty="0">
              <a:highlight>
                <a:srgbClr val="FFFF00"/>
              </a:highlight>
            </a:rPr>
            <a:t>Every 3 months: </a:t>
          </a:r>
        </a:p>
        <a:p>
          <a:r>
            <a:rPr lang="en-US" sz="900" dirty="0"/>
            <a:t>1. Review course and pt response, adherence.</a:t>
          </a:r>
        </a:p>
        <a:p>
          <a:r>
            <a:rPr lang="en-US" sz="900" dirty="0"/>
            <a:t>2. Interval history, physical exam, appropriate tests.  </a:t>
          </a:r>
        </a:p>
        <a:p>
          <a:r>
            <a:rPr lang="en-US" sz="900" dirty="0"/>
            <a:t>3. Assessment of patient adherence</a:t>
          </a:r>
        </a:p>
        <a:p>
          <a:r>
            <a:rPr lang="en-US" sz="900" dirty="0"/>
            <a:t>4. Rationale for continue opioid tx and nature of benefits is present</a:t>
          </a:r>
        </a:p>
        <a:p>
          <a:r>
            <a:rPr lang="en-US" sz="900" dirty="0"/>
            <a:t>5. Result of OARRS check</a:t>
          </a:r>
        </a:p>
        <a:p>
          <a:r>
            <a:rPr lang="en-US" sz="900" dirty="0"/>
            <a:t>6. Screening for medication misuse or substance use, UDS based on clinical assessment, frequency based on clinical judgement.</a:t>
          </a:r>
        </a:p>
        <a:p>
          <a:r>
            <a:rPr lang="en-US" sz="900" dirty="0"/>
            <a:t>7. Tapering of opioids if continued benefit cannot be established. </a:t>
          </a:r>
        </a:p>
      </dgm:t>
    </dgm:pt>
    <dgm:pt modelId="{4CE40C51-7395-42AD-B834-66DCCEE90C64}" type="parTrans" cxnId="{BA9BA0E4-C8BF-42C9-95EC-C4551421E899}">
      <dgm:prSet/>
      <dgm:spPr/>
      <dgm:t>
        <a:bodyPr/>
        <a:lstStyle/>
        <a:p>
          <a:endParaRPr lang="en-US"/>
        </a:p>
      </dgm:t>
    </dgm:pt>
    <dgm:pt modelId="{31E287C4-6C16-41A7-8245-278F030976D8}" type="sibTrans" cxnId="{BA9BA0E4-C8BF-42C9-95EC-C4551421E899}">
      <dgm:prSet/>
      <dgm:spPr/>
      <dgm:t>
        <a:bodyPr/>
        <a:lstStyle/>
        <a:p>
          <a:endParaRPr lang="en-US"/>
        </a:p>
      </dgm:t>
    </dgm:pt>
    <dgm:pt modelId="{ED032D9C-51A6-46B0-88C0-9B4B3D4AD4DB}">
      <dgm:prSet custT="1"/>
      <dgm:spPr/>
      <dgm:t>
        <a:bodyPr/>
        <a:lstStyle/>
        <a:p>
          <a:r>
            <a:rPr lang="en-US" sz="900" dirty="0"/>
            <a:t>a. Permission for drug screening and release to speak with other practitioners about patients tx.</a:t>
          </a:r>
        </a:p>
      </dgm:t>
    </dgm:pt>
    <dgm:pt modelId="{AD85AE52-4A39-44BB-9DEC-1909F91BF858}" type="parTrans" cxnId="{5EB72A88-B4F0-44C1-9C86-B655BEA208D3}">
      <dgm:prSet/>
      <dgm:spPr/>
      <dgm:t>
        <a:bodyPr/>
        <a:lstStyle/>
        <a:p>
          <a:endParaRPr lang="en-US"/>
        </a:p>
      </dgm:t>
    </dgm:pt>
    <dgm:pt modelId="{C6771C46-3D66-4797-896D-40E17D68CBB1}" type="sibTrans" cxnId="{5EB72A88-B4F0-44C1-9C86-B655BEA208D3}">
      <dgm:prSet/>
      <dgm:spPr/>
      <dgm:t>
        <a:bodyPr/>
        <a:lstStyle/>
        <a:p>
          <a:endParaRPr lang="en-US"/>
        </a:p>
      </dgm:t>
    </dgm:pt>
    <dgm:pt modelId="{70F0DE4D-2BFD-49EE-8E40-492F7C41DC89}">
      <dgm:prSet custT="1"/>
      <dgm:spPr/>
      <dgm:t>
        <a:bodyPr/>
        <a:lstStyle/>
        <a:p>
          <a:r>
            <a:rPr lang="en-US" sz="900" dirty="0"/>
            <a:t>b. Cooperation with pill counts</a:t>
          </a:r>
        </a:p>
      </dgm:t>
    </dgm:pt>
    <dgm:pt modelId="{7AD3B74B-374F-4079-9029-24616EBA64C1}" type="parTrans" cxnId="{D74F2D7F-D035-4CEA-B8A9-CBC31D7F2213}">
      <dgm:prSet/>
      <dgm:spPr/>
      <dgm:t>
        <a:bodyPr/>
        <a:lstStyle/>
        <a:p>
          <a:endParaRPr lang="en-US"/>
        </a:p>
      </dgm:t>
    </dgm:pt>
    <dgm:pt modelId="{C7AF0775-3A5A-481D-A4CD-14B5113D020B}" type="sibTrans" cxnId="{D74F2D7F-D035-4CEA-B8A9-CBC31D7F2213}">
      <dgm:prSet/>
      <dgm:spPr/>
      <dgm:t>
        <a:bodyPr/>
        <a:lstStyle/>
        <a:p>
          <a:endParaRPr lang="en-US"/>
        </a:p>
      </dgm:t>
    </dgm:pt>
    <dgm:pt modelId="{2D6CC782-AA5E-4FBA-8DAD-27F0083C090F}">
      <dgm:prSet custT="1"/>
      <dgm:spPr/>
      <dgm:t>
        <a:bodyPr/>
        <a:lstStyle/>
        <a:p>
          <a:r>
            <a:rPr lang="en-US" sz="900" dirty="0"/>
            <a:t>c. Understanding the patient will receive opioid medication only from physician treating chronic pain.</a:t>
          </a:r>
        </a:p>
      </dgm:t>
    </dgm:pt>
    <dgm:pt modelId="{9A05E239-5221-46A6-B49D-79F42003D777}" type="parTrans" cxnId="{93132C40-F5B7-4308-A68C-93ED604B6D19}">
      <dgm:prSet/>
      <dgm:spPr/>
      <dgm:t>
        <a:bodyPr/>
        <a:lstStyle/>
        <a:p>
          <a:endParaRPr lang="en-US"/>
        </a:p>
      </dgm:t>
    </dgm:pt>
    <dgm:pt modelId="{182A402F-B2CE-43B1-97AB-979FA939C079}" type="sibTrans" cxnId="{93132C40-F5B7-4308-A68C-93ED604B6D19}">
      <dgm:prSet/>
      <dgm:spPr/>
      <dgm:t>
        <a:bodyPr/>
        <a:lstStyle/>
        <a:p>
          <a:endParaRPr lang="en-US"/>
        </a:p>
      </dgm:t>
    </dgm:pt>
    <dgm:pt modelId="{9451A9CC-715A-4A2B-9FCB-1DF6CD76966A}">
      <dgm:prSet custT="1"/>
      <dgm:spPr/>
      <dgm:t>
        <a:bodyPr/>
        <a:lstStyle/>
        <a:p>
          <a:r>
            <a:rPr lang="en-US" sz="900" dirty="0"/>
            <a:t>d. Understand dosage may be tapered if not effective or patient not abiding by agreement.</a:t>
          </a:r>
        </a:p>
      </dgm:t>
    </dgm:pt>
    <dgm:pt modelId="{DC81D595-FF4E-4608-853F-68FE2A4EE367}" type="parTrans" cxnId="{459BCF8F-5DC5-45B6-95CA-B7DBD990DE1B}">
      <dgm:prSet/>
      <dgm:spPr/>
      <dgm:t>
        <a:bodyPr/>
        <a:lstStyle/>
        <a:p>
          <a:endParaRPr lang="en-US"/>
        </a:p>
      </dgm:t>
    </dgm:pt>
    <dgm:pt modelId="{B13039DA-45C3-4B04-88AD-423F142AA8AA}" type="sibTrans" cxnId="{459BCF8F-5DC5-45B6-95CA-B7DBD990DE1B}">
      <dgm:prSet/>
      <dgm:spPr/>
      <dgm:t>
        <a:bodyPr/>
        <a:lstStyle/>
        <a:p>
          <a:endParaRPr lang="en-US"/>
        </a:p>
      </dgm:t>
    </dgm:pt>
    <dgm:pt modelId="{718475CB-4821-47B4-8055-E2EA6FF697EC}">
      <dgm:prSet custT="1"/>
      <dgm:spPr/>
      <dgm:t>
        <a:bodyPr/>
        <a:lstStyle/>
        <a:p>
          <a:r>
            <a:rPr lang="en-US" sz="900" dirty="0"/>
            <a:t>3. Prescribe naloxone</a:t>
          </a:r>
        </a:p>
        <a:p>
          <a:endParaRPr lang="en-US" sz="900" dirty="0"/>
        </a:p>
        <a:p>
          <a:r>
            <a:rPr lang="en-US" sz="900" i="1" u="sng" dirty="0"/>
            <a:t>If on 80 mme prior to Dec 2018 document obtaining at least one of the following: </a:t>
          </a:r>
        </a:p>
        <a:p>
          <a:r>
            <a:rPr lang="en-US" sz="900" dirty="0"/>
            <a:t>a. Consultation with a specialist related to the pain.</a:t>
          </a:r>
        </a:p>
        <a:p>
          <a:r>
            <a:rPr lang="en-US" sz="900" dirty="0"/>
            <a:t>b. Consultation with pain management specialist</a:t>
          </a:r>
        </a:p>
        <a:p>
          <a:r>
            <a:rPr lang="en-US" sz="900" dirty="0"/>
            <a:t>c. Consultation with pharmacy for medication therapy management review.</a:t>
          </a:r>
        </a:p>
        <a:p>
          <a:r>
            <a:rPr lang="en-US" sz="900" dirty="0"/>
            <a:t>d. Consultation with addiction medicine specialist or addiction psychiatry if suspicion of medication misuse or SUD.</a:t>
          </a:r>
        </a:p>
      </dgm:t>
    </dgm:pt>
    <dgm:pt modelId="{21BAED93-832B-479E-AFF9-04EC4EEE7F29}" type="parTrans" cxnId="{554F0ED4-260B-43F2-9F52-E07E00190336}">
      <dgm:prSet/>
      <dgm:spPr/>
      <dgm:t>
        <a:bodyPr/>
        <a:lstStyle/>
        <a:p>
          <a:endParaRPr lang="en-US"/>
        </a:p>
      </dgm:t>
    </dgm:pt>
    <dgm:pt modelId="{C1879A86-D57C-4705-BD33-4B0031D6D345}" type="sibTrans" cxnId="{554F0ED4-260B-43F2-9F52-E07E00190336}">
      <dgm:prSet/>
      <dgm:spPr/>
      <dgm:t>
        <a:bodyPr/>
        <a:lstStyle/>
        <a:p>
          <a:endParaRPr lang="en-US"/>
        </a:p>
      </dgm:t>
    </dgm:pt>
    <dgm:pt modelId="{09302ED8-6F1C-4E60-A95F-DE86C10C33B1}" type="pres">
      <dgm:prSet presAssocID="{CED77423-A525-43AA-8328-04A01C1A8D50}" presName="Name0" presStyleCnt="0">
        <dgm:presLayoutVars>
          <dgm:chMax val="5"/>
          <dgm:chPref val="5"/>
          <dgm:dir val="rev"/>
          <dgm:animLvl val="lvl"/>
        </dgm:presLayoutVars>
      </dgm:prSet>
      <dgm:spPr/>
    </dgm:pt>
    <dgm:pt modelId="{62FC278A-1256-475C-A31E-63F39EF74A3F}" type="pres">
      <dgm:prSet presAssocID="{E06530E5-9D24-4553-9723-96324D35F4BC}" presName="parentText1" presStyleLbl="node1" presStyleIdx="0" presStyleCnt="3" custScaleX="100580" custLinFactY="-19074" custLinFactNeighborX="-4230" custLinFactNeighborY="-100000">
        <dgm:presLayoutVars>
          <dgm:chMax/>
          <dgm:chPref val="3"/>
          <dgm:bulletEnabled val="1"/>
        </dgm:presLayoutVars>
      </dgm:prSet>
      <dgm:spPr/>
    </dgm:pt>
    <dgm:pt modelId="{D844BAE2-D773-43FA-B9A2-53E5335F0597}" type="pres">
      <dgm:prSet presAssocID="{E06530E5-9D24-4553-9723-96324D35F4BC}" presName="childText1" presStyleLbl="solidAlignAcc1" presStyleIdx="0" presStyleCnt="3" custScaleX="96966" custScaleY="139177" custLinFactNeighborX="942" custLinFactNeighborY="-531">
        <dgm:presLayoutVars>
          <dgm:chMax val="0"/>
          <dgm:chPref val="0"/>
          <dgm:bulletEnabled val="1"/>
        </dgm:presLayoutVars>
      </dgm:prSet>
      <dgm:spPr/>
    </dgm:pt>
    <dgm:pt modelId="{21BD2891-1E54-4A03-A8E1-BB80E5C35267}" type="pres">
      <dgm:prSet presAssocID="{AC683FB5-A169-4013-A8BE-7FD6C8416C0B}" presName="parentText2" presStyleLbl="node1" presStyleIdx="1" presStyleCnt="3" custLinFactNeighborX="-419" custLinFactNeighborY="-20029">
        <dgm:presLayoutVars>
          <dgm:chMax/>
          <dgm:chPref val="3"/>
          <dgm:bulletEnabled val="1"/>
        </dgm:presLayoutVars>
      </dgm:prSet>
      <dgm:spPr/>
    </dgm:pt>
    <dgm:pt modelId="{657D4E93-C8F0-4790-8DE0-F8DFC5F34BA2}" type="pres">
      <dgm:prSet presAssocID="{AC683FB5-A169-4013-A8BE-7FD6C8416C0B}" presName="childText2" presStyleLbl="solidAlignAcc1" presStyleIdx="1" presStyleCnt="3" custScaleY="179945" custLinFactNeighborX="-2188" custLinFactNeighborY="18258">
        <dgm:presLayoutVars>
          <dgm:chMax val="0"/>
          <dgm:chPref val="0"/>
          <dgm:bulletEnabled val="1"/>
        </dgm:presLayoutVars>
      </dgm:prSet>
      <dgm:spPr/>
    </dgm:pt>
    <dgm:pt modelId="{92D3CE89-BE09-4243-8007-1313191FE407}" type="pres">
      <dgm:prSet presAssocID="{DCDC89C8-D188-4A9F-8521-966D7D4B8CB0}" presName="parentText3" presStyleLbl="node1" presStyleIdx="2" presStyleCnt="3" custScaleX="95070" custLinFactNeighborX="-224" custLinFactNeighborY="-5777">
        <dgm:presLayoutVars>
          <dgm:chMax/>
          <dgm:chPref val="3"/>
          <dgm:bulletEnabled val="1"/>
        </dgm:presLayoutVars>
      </dgm:prSet>
      <dgm:spPr/>
    </dgm:pt>
    <dgm:pt modelId="{90E7E4CB-0C24-4E27-A5BF-86FFEB36F91B}" type="pres">
      <dgm:prSet presAssocID="{DCDC89C8-D188-4A9F-8521-966D7D4B8CB0}" presName="childText3" presStyleLbl="solidAlignAcc1" presStyleIdx="2" presStyleCnt="3" custScaleX="90438" custScaleY="123508" custLinFactNeighborX="-4494" custLinFactNeighborY="13131">
        <dgm:presLayoutVars>
          <dgm:chMax val="0"/>
          <dgm:chPref val="0"/>
          <dgm:bulletEnabled val="1"/>
        </dgm:presLayoutVars>
      </dgm:prSet>
      <dgm:spPr/>
    </dgm:pt>
  </dgm:ptLst>
  <dgm:cxnLst>
    <dgm:cxn modelId="{2CE58030-1FC2-4CB4-B477-F147EB7B6F7F}" type="presOf" srcId="{ED032D9C-51A6-46B0-88C0-9B4B3D4AD4DB}" destId="{D844BAE2-D773-43FA-B9A2-53E5335F0597}" srcOrd="0" destOrd="1" presId="urn:microsoft.com/office/officeart/2009/3/layout/IncreasingArrowsProcess"/>
    <dgm:cxn modelId="{94DA123A-08BD-413D-BB67-EC8BA8DEA747}" type="presOf" srcId="{B31BEF5D-B569-4EA7-82BF-B75C138C1935}" destId="{D844BAE2-D773-43FA-B9A2-53E5335F0597}" srcOrd="0" destOrd="0" presId="urn:microsoft.com/office/officeart/2009/3/layout/IncreasingArrowsProcess"/>
    <dgm:cxn modelId="{93132C40-F5B7-4308-A68C-93ED604B6D19}" srcId="{B31BEF5D-B569-4EA7-82BF-B75C138C1935}" destId="{2D6CC782-AA5E-4FBA-8DAD-27F0083C090F}" srcOrd="2" destOrd="0" parTransId="{9A05E239-5221-46A6-B49D-79F42003D777}" sibTransId="{182A402F-B2CE-43B1-97AB-979FA939C079}"/>
    <dgm:cxn modelId="{18FE215E-671B-4B9B-8C45-A9C5D7260B26}" srcId="{DCDC89C8-D188-4A9F-8521-966D7D4B8CB0}" destId="{3A2ACCF5-001D-4C3A-BAB8-69F778239B75}" srcOrd="0" destOrd="0" parTransId="{FE7B5B86-2328-4A7F-A4B4-B8F9AB50E614}" sibTransId="{52C231DB-D7CD-4D0C-8DCB-013974A00ED1}"/>
    <dgm:cxn modelId="{C5665944-6082-4A8C-B8A2-B3F6BF6DA6E8}" type="presOf" srcId="{DCDC89C8-D188-4A9F-8521-966D7D4B8CB0}" destId="{92D3CE89-BE09-4243-8007-1313191FE407}" srcOrd="0" destOrd="0" presId="urn:microsoft.com/office/officeart/2009/3/layout/IncreasingArrowsProcess"/>
    <dgm:cxn modelId="{BD5CBD6B-E317-4C20-BA01-64354904B301}" type="presOf" srcId="{EE716AEA-19FB-4385-BF97-563578EBA206}" destId="{657D4E93-C8F0-4790-8DE0-F8DFC5F34BA2}" srcOrd="0" destOrd="0" presId="urn:microsoft.com/office/officeart/2009/3/layout/IncreasingArrowsProcess"/>
    <dgm:cxn modelId="{D8CBFE6E-A2CC-4AF1-B43F-2EF522A79A06}" type="presOf" srcId="{9451A9CC-715A-4A2B-9FCB-1DF6CD76966A}" destId="{D844BAE2-D773-43FA-B9A2-53E5335F0597}" srcOrd="0" destOrd="4" presId="urn:microsoft.com/office/officeart/2009/3/layout/IncreasingArrowsProcess"/>
    <dgm:cxn modelId="{E9321871-91A1-40D5-A41A-09ADADF4464B}" srcId="{CED77423-A525-43AA-8328-04A01C1A8D50}" destId="{DCDC89C8-D188-4A9F-8521-966D7D4B8CB0}" srcOrd="2" destOrd="0" parTransId="{74837379-B8CA-4516-A952-0300E76C768A}" sibTransId="{E5958478-8B02-4F1D-AFEF-6EDAD5D717B2}"/>
    <dgm:cxn modelId="{BAA90477-A2AF-4B9A-90E1-66DF89DA5974}" srcId="{CED77423-A525-43AA-8328-04A01C1A8D50}" destId="{AC683FB5-A169-4013-A8BE-7FD6C8416C0B}" srcOrd="1" destOrd="0" parTransId="{19A83932-5FD1-44EB-BCCD-C3D43BA8A873}" sibTransId="{1098D2D2-9699-49E3-8FD6-5A7D3DCD988D}"/>
    <dgm:cxn modelId="{D74F2D7F-D035-4CEA-B8A9-CBC31D7F2213}" srcId="{B31BEF5D-B569-4EA7-82BF-B75C138C1935}" destId="{70F0DE4D-2BFD-49EE-8E40-492F7C41DC89}" srcOrd="1" destOrd="0" parTransId="{7AD3B74B-374F-4079-9029-24616EBA64C1}" sibTransId="{C7AF0775-3A5A-481D-A4CD-14B5113D020B}"/>
    <dgm:cxn modelId="{5EB72A88-B4F0-44C1-9C86-B655BEA208D3}" srcId="{B31BEF5D-B569-4EA7-82BF-B75C138C1935}" destId="{ED032D9C-51A6-46B0-88C0-9B4B3D4AD4DB}" srcOrd="0" destOrd="0" parTransId="{AD85AE52-4A39-44BB-9DEC-1909F91BF858}" sibTransId="{C6771C46-3D66-4797-896D-40E17D68CBB1}"/>
    <dgm:cxn modelId="{4B18888E-DC3E-422A-8D19-4B21DEBDB2B8}" srcId="{E06530E5-9D24-4553-9723-96324D35F4BC}" destId="{B31BEF5D-B569-4EA7-82BF-B75C138C1935}" srcOrd="0" destOrd="0" parTransId="{770F4ABF-5424-4FAE-9398-B7045F2645C6}" sibTransId="{DD2E368D-DE01-464A-B83C-F96C962EF661}"/>
    <dgm:cxn modelId="{459BCF8F-5DC5-45B6-95CA-B7DBD990DE1B}" srcId="{B31BEF5D-B569-4EA7-82BF-B75C138C1935}" destId="{9451A9CC-715A-4A2B-9FCB-1DF6CD76966A}" srcOrd="3" destOrd="0" parTransId="{DC81D595-FF4E-4608-853F-68FE2A4EE367}" sibTransId="{B13039DA-45C3-4B04-88AD-423F142AA8AA}"/>
    <dgm:cxn modelId="{B4AA80A1-EC6B-4D2E-B7FB-E5E13C767833}" srcId="{CED77423-A525-43AA-8328-04A01C1A8D50}" destId="{E06530E5-9D24-4553-9723-96324D35F4BC}" srcOrd="0" destOrd="0" parTransId="{980B4E3E-443D-446E-BD8A-174375A3973B}" sibTransId="{C4818E1C-D220-4C1C-91D9-088F3380851D}"/>
    <dgm:cxn modelId="{433B43B2-9F09-4CF2-A092-CE042D17052B}" type="presOf" srcId="{E06530E5-9D24-4553-9723-96324D35F4BC}" destId="{62FC278A-1256-475C-A31E-63F39EF74A3F}" srcOrd="0" destOrd="0" presId="urn:microsoft.com/office/officeart/2009/3/layout/IncreasingArrowsProcess"/>
    <dgm:cxn modelId="{59D854B5-3B7B-4729-81B2-1580127EEF8C}" type="presOf" srcId="{2D6CC782-AA5E-4FBA-8DAD-27F0083C090F}" destId="{D844BAE2-D773-43FA-B9A2-53E5335F0597}" srcOrd="0" destOrd="3" presId="urn:microsoft.com/office/officeart/2009/3/layout/IncreasingArrowsProcess"/>
    <dgm:cxn modelId="{E932B3BC-A6D9-4B33-9003-FDEAD5D27806}" type="presOf" srcId="{718475CB-4821-47B4-8055-E2EA6FF697EC}" destId="{D844BAE2-D773-43FA-B9A2-53E5335F0597}" srcOrd="0" destOrd="5" presId="urn:microsoft.com/office/officeart/2009/3/layout/IncreasingArrowsProcess"/>
    <dgm:cxn modelId="{554F0ED4-260B-43F2-9F52-E07E00190336}" srcId="{E06530E5-9D24-4553-9723-96324D35F4BC}" destId="{718475CB-4821-47B4-8055-E2EA6FF697EC}" srcOrd="1" destOrd="0" parTransId="{21BAED93-832B-479E-AFF9-04EC4EEE7F29}" sibTransId="{C1879A86-D57C-4705-BD33-4B0031D6D345}"/>
    <dgm:cxn modelId="{C9EA29D7-93F1-4D4A-A767-1793EE681387}" type="presOf" srcId="{70F0DE4D-2BFD-49EE-8E40-492F7C41DC89}" destId="{D844BAE2-D773-43FA-B9A2-53E5335F0597}" srcOrd="0" destOrd="2" presId="urn:microsoft.com/office/officeart/2009/3/layout/IncreasingArrowsProcess"/>
    <dgm:cxn modelId="{BA9BA0E4-C8BF-42C9-95EC-C4551421E899}" srcId="{AC683FB5-A169-4013-A8BE-7FD6C8416C0B}" destId="{EE716AEA-19FB-4385-BF97-563578EBA206}" srcOrd="0" destOrd="0" parTransId="{4CE40C51-7395-42AD-B834-66DCCEE90C64}" sibTransId="{31E287C4-6C16-41A7-8245-278F030976D8}"/>
    <dgm:cxn modelId="{52B524F1-9402-4BA3-AF9D-2B4CADC2BBF7}" type="presOf" srcId="{3A2ACCF5-001D-4C3A-BAB8-69F778239B75}" destId="{90E7E4CB-0C24-4E27-A5BF-86FFEB36F91B}" srcOrd="0" destOrd="0" presId="urn:microsoft.com/office/officeart/2009/3/layout/IncreasingArrowsProcess"/>
    <dgm:cxn modelId="{3A8DFBFD-BCB9-4AD8-AA15-F65B51130503}" type="presOf" srcId="{CED77423-A525-43AA-8328-04A01C1A8D50}" destId="{09302ED8-6F1C-4E60-A95F-DE86C10C33B1}" srcOrd="0" destOrd="0" presId="urn:microsoft.com/office/officeart/2009/3/layout/IncreasingArrowsProcess"/>
    <dgm:cxn modelId="{1F6EC3FF-3A38-46FC-B339-429F44BEC795}" type="presOf" srcId="{AC683FB5-A169-4013-A8BE-7FD6C8416C0B}" destId="{21BD2891-1E54-4A03-A8E1-BB80E5C35267}" srcOrd="0" destOrd="0" presId="urn:microsoft.com/office/officeart/2009/3/layout/IncreasingArrowsProcess"/>
    <dgm:cxn modelId="{5F5A8D74-BC39-4AC6-988A-4A7A98A6C15B}" type="presParOf" srcId="{09302ED8-6F1C-4E60-A95F-DE86C10C33B1}" destId="{62FC278A-1256-475C-A31E-63F39EF74A3F}" srcOrd="0" destOrd="0" presId="urn:microsoft.com/office/officeart/2009/3/layout/IncreasingArrowsProcess"/>
    <dgm:cxn modelId="{D54E5BA5-0C45-4A43-9857-7B2D32CC45B4}" type="presParOf" srcId="{09302ED8-6F1C-4E60-A95F-DE86C10C33B1}" destId="{D844BAE2-D773-43FA-B9A2-53E5335F0597}" srcOrd="1" destOrd="0" presId="urn:microsoft.com/office/officeart/2009/3/layout/IncreasingArrowsProcess"/>
    <dgm:cxn modelId="{804932F2-095A-489E-B5D1-450F9A1451F6}" type="presParOf" srcId="{09302ED8-6F1C-4E60-A95F-DE86C10C33B1}" destId="{21BD2891-1E54-4A03-A8E1-BB80E5C35267}" srcOrd="2" destOrd="0" presId="urn:microsoft.com/office/officeart/2009/3/layout/IncreasingArrowsProcess"/>
    <dgm:cxn modelId="{2BEAF509-BBBD-44F2-BB4F-05FEE8004BB7}" type="presParOf" srcId="{09302ED8-6F1C-4E60-A95F-DE86C10C33B1}" destId="{657D4E93-C8F0-4790-8DE0-F8DFC5F34BA2}" srcOrd="3" destOrd="0" presId="urn:microsoft.com/office/officeart/2009/3/layout/IncreasingArrowsProcess"/>
    <dgm:cxn modelId="{6E38620B-EF04-4E8B-B9DB-1EF9959596F9}" type="presParOf" srcId="{09302ED8-6F1C-4E60-A95F-DE86C10C33B1}" destId="{92D3CE89-BE09-4243-8007-1313191FE407}" srcOrd="4" destOrd="0" presId="urn:microsoft.com/office/officeart/2009/3/layout/IncreasingArrowsProcess"/>
    <dgm:cxn modelId="{5FCD85E2-DD81-4C02-A8C0-69F0931D6D86}" type="presParOf" srcId="{09302ED8-6F1C-4E60-A95F-DE86C10C33B1}" destId="{90E7E4CB-0C24-4E27-A5BF-86FFEB36F91B}"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2BFD48-9FA7-4929-9C1A-F11D8B176FEF}" type="doc">
      <dgm:prSet loTypeId="urn:microsoft.com/office/officeart/2005/8/layout/pyramid1" loCatId="pyramid" qsTypeId="urn:microsoft.com/office/officeart/2005/8/quickstyle/simple1" qsCatId="simple" csTypeId="urn:microsoft.com/office/officeart/2005/8/colors/accent1_2" csCatId="accent1" phldr="1"/>
      <dgm:spPr/>
    </dgm:pt>
    <dgm:pt modelId="{8FF31B91-567E-444B-90FF-2E39A3A23E61}">
      <dgm:prSet phldrT="[Text]" custT="1"/>
      <dgm:spPr>
        <a:gradFill rotWithShape="0">
          <a:gsLst>
            <a:gs pos="0">
              <a:srgbClr val="C00000"/>
            </a:gs>
            <a:gs pos="54000">
              <a:srgbClr val="C00000">
                <a:alpha val="50000"/>
              </a:srgbClr>
            </a:gs>
            <a:gs pos="100000">
              <a:srgbClr val="C00000">
                <a:alpha val="25000"/>
              </a:srgb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17500"/>
        </a:effectLst>
      </dgm:spPr>
      <dgm:t>
        <a:bodyPr/>
        <a:lstStyle/>
        <a:p>
          <a:endParaRPr lang="en-US" sz="3600" dirty="0"/>
        </a:p>
        <a:p>
          <a:endParaRPr lang="en-US" sz="3600" dirty="0"/>
        </a:p>
        <a:p>
          <a:r>
            <a:rPr lang="en-US" sz="3600" dirty="0"/>
            <a:t>Severe</a:t>
          </a:r>
        </a:p>
        <a:p>
          <a:endParaRPr lang="en-US" sz="6500" dirty="0"/>
        </a:p>
      </dgm:t>
    </dgm:pt>
    <dgm:pt modelId="{2598C88A-B552-4A9F-9972-A96D94A43052}" type="parTrans" cxnId="{5DC78F52-FED9-4282-8432-D3A5D0A9CEA7}">
      <dgm:prSet/>
      <dgm:spPr/>
      <dgm:t>
        <a:bodyPr/>
        <a:lstStyle/>
        <a:p>
          <a:endParaRPr lang="en-US"/>
        </a:p>
      </dgm:t>
    </dgm:pt>
    <dgm:pt modelId="{ED2DB818-09AF-46E0-B7D3-CD1CF00174BB}" type="sibTrans" cxnId="{5DC78F52-FED9-4282-8432-D3A5D0A9CEA7}">
      <dgm:prSet/>
      <dgm:spPr/>
      <dgm:t>
        <a:bodyPr/>
        <a:lstStyle/>
        <a:p>
          <a:endParaRPr lang="en-US"/>
        </a:p>
      </dgm:t>
    </dgm:pt>
    <dgm:pt modelId="{B24F6C2D-C8FB-47B1-9F8B-4B6DEE2DF954}">
      <dgm:prSet phldrT="[Text]" custT="1"/>
      <dgm:spPr>
        <a:gradFill flip="none" rotWithShape="1">
          <a:gsLst>
            <a:gs pos="0">
              <a:srgbClr val="FFD85B">
                <a:alpha val="25000"/>
              </a:srgbClr>
            </a:gs>
            <a:gs pos="54000">
              <a:srgbClr val="FFD85B">
                <a:alpha val="50000"/>
              </a:srgbClr>
            </a:gs>
            <a:gs pos="100000">
              <a:srgbClr val="FFD85B"/>
            </a:gs>
          </a:gsLst>
          <a:lin ang="5400000" scaled="1"/>
          <a:tileRect/>
        </a:gradFill>
        <a:effectLst>
          <a:softEdge rad="317500"/>
        </a:effectLst>
      </dgm:spPr>
      <dgm:t>
        <a:bodyPr/>
        <a:lstStyle/>
        <a:p>
          <a:pPr>
            <a:lnSpc>
              <a:spcPct val="50000"/>
            </a:lnSpc>
          </a:pPr>
          <a:endParaRPr lang="en-US" sz="3600" dirty="0"/>
        </a:p>
        <a:p>
          <a:pPr>
            <a:lnSpc>
              <a:spcPct val="50000"/>
            </a:lnSpc>
          </a:pPr>
          <a:endParaRPr lang="en-US" sz="3600" dirty="0"/>
        </a:p>
        <a:p>
          <a:pPr>
            <a:lnSpc>
              <a:spcPct val="50000"/>
            </a:lnSpc>
          </a:pPr>
          <a:r>
            <a:rPr lang="en-US" sz="3600" dirty="0"/>
            <a:t>Risky</a:t>
          </a:r>
          <a:endParaRPr lang="en-US" sz="2400" b="1" dirty="0"/>
        </a:p>
        <a:p>
          <a:pPr>
            <a:lnSpc>
              <a:spcPct val="90000"/>
            </a:lnSpc>
          </a:pPr>
          <a:endParaRPr lang="en-US" sz="3600" dirty="0"/>
        </a:p>
        <a:p>
          <a:pPr>
            <a:lnSpc>
              <a:spcPct val="90000"/>
            </a:lnSpc>
          </a:pPr>
          <a:endParaRPr lang="en-US" sz="6500" dirty="0"/>
        </a:p>
      </dgm:t>
    </dgm:pt>
    <dgm:pt modelId="{C7F25F12-FE21-4E81-817B-813EE2477EFC}" type="parTrans" cxnId="{FADC7A6B-7B47-4A1A-9894-D19060035752}">
      <dgm:prSet/>
      <dgm:spPr/>
      <dgm:t>
        <a:bodyPr/>
        <a:lstStyle/>
        <a:p>
          <a:endParaRPr lang="en-US"/>
        </a:p>
      </dgm:t>
    </dgm:pt>
    <dgm:pt modelId="{CBA94FDC-D5DD-4EAA-A05F-FF0725DC2159}" type="sibTrans" cxnId="{FADC7A6B-7B47-4A1A-9894-D19060035752}">
      <dgm:prSet/>
      <dgm:spPr/>
      <dgm:t>
        <a:bodyPr/>
        <a:lstStyle/>
        <a:p>
          <a:endParaRPr lang="en-US"/>
        </a:p>
      </dgm:t>
    </dgm:pt>
    <dgm:pt modelId="{097522E6-443B-4078-9FEC-F59587ED538C}">
      <dgm:prSet phldrT="[Text]" custT="1"/>
      <dgm:spPr>
        <a:gradFill flip="none" rotWithShape="1">
          <a:gsLst>
            <a:gs pos="0">
              <a:srgbClr val="006648">
                <a:alpha val="25000"/>
              </a:srgbClr>
            </a:gs>
            <a:gs pos="52000">
              <a:srgbClr val="006648">
                <a:alpha val="50000"/>
              </a:srgbClr>
            </a:gs>
            <a:gs pos="100000">
              <a:srgbClr val="006648"/>
            </a:gs>
          </a:gsLst>
          <a:lin ang="5400000" scaled="1"/>
          <a:tileRect/>
        </a:gradFill>
        <a:effectLst>
          <a:softEdge rad="317500"/>
        </a:effectLst>
      </dgm:spPr>
      <dgm:t>
        <a:bodyPr/>
        <a:lstStyle/>
        <a:p>
          <a:pPr>
            <a:lnSpc>
              <a:spcPct val="0"/>
            </a:lnSpc>
          </a:pPr>
          <a:endParaRPr lang="en-US" sz="3600" dirty="0"/>
        </a:p>
        <a:p>
          <a:pPr>
            <a:lnSpc>
              <a:spcPct val="0"/>
            </a:lnSpc>
          </a:pPr>
          <a:endParaRPr lang="en-US" sz="3600" dirty="0"/>
        </a:p>
        <a:p>
          <a:pPr>
            <a:lnSpc>
              <a:spcPct val="0"/>
            </a:lnSpc>
          </a:pPr>
          <a:r>
            <a:rPr lang="en-US" sz="3600" dirty="0"/>
            <a:t>Low</a:t>
          </a:r>
          <a:r>
            <a:rPr lang="en-US" sz="6500" dirty="0"/>
            <a:t> </a:t>
          </a:r>
          <a:r>
            <a:rPr lang="en-US" sz="3600" dirty="0"/>
            <a:t>Risk</a:t>
          </a:r>
          <a:endParaRPr lang="en-US" sz="2000" b="1" dirty="0"/>
        </a:p>
        <a:p>
          <a:pPr>
            <a:lnSpc>
              <a:spcPct val="90000"/>
            </a:lnSpc>
          </a:pPr>
          <a:endParaRPr lang="en-US" sz="6500" dirty="0"/>
        </a:p>
      </dgm:t>
    </dgm:pt>
    <dgm:pt modelId="{572BBAD7-567D-4557-9946-005AFB8ABD28}" type="parTrans" cxnId="{F7ACC3D9-9E0B-4A9A-8E16-BA7484118E27}">
      <dgm:prSet/>
      <dgm:spPr/>
      <dgm:t>
        <a:bodyPr/>
        <a:lstStyle/>
        <a:p>
          <a:endParaRPr lang="en-US"/>
        </a:p>
      </dgm:t>
    </dgm:pt>
    <dgm:pt modelId="{5637288D-92D8-43FB-812B-4AA776682D40}" type="sibTrans" cxnId="{F7ACC3D9-9E0B-4A9A-8E16-BA7484118E27}">
      <dgm:prSet/>
      <dgm:spPr/>
      <dgm:t>
        <a:bodyPr/>
        <a:lstStyle/>
        <a:p>
          <a:endParaRPr lang="en-US"/>
        </a:p>
      </dgm:t>
    </dgm:pt>
    <dgm:pt modelId="{2D7EAD78-FBC6-414E-AC59-AF1F75CACB0E}" type="pres">
      <dgm:prSet presAssocID="{C32BFD48-9FA7-4929-9C1A-F11D8B176FEF}" presName="Name0" presStyleCnt="0">
        <dgm:presLayoutVars>
          <dgm:dir/>
          <dgm:animLvl val="lvl"/>
          <dgm:resizeHandles val="exact"/>
        </dgm:presLayoutVars>
      </dgm:prSet>
      <dgm:spPr/>
    </dgm:pt>
    <dgm:pt modelId="{CB476841-EB4A-41C8-970F-AD3616A002C9}" type="pres">
      <dgm:prSet presAssocID="{8FF31B91-567E-444B-90FF-2E39A3A23E61}" presName="Name8" presStyleCnt="0"/>
      <dgm:spPr/>
    </dgm:pt>
    <dgm:pt modelId="{C5EC3367-221C-4E30-BC1E-CBFC9D56269A}" type="pres">
      <dgm:prSet presAssocID="{8FF31B91-567E-444B-90FF-2E39A3A23E61}" presName="level" presStyleLbl="node1" presStyleIdx="0" presStyleCnt="3" custScaleX="100826" custLinFactNeighborX="471">
        <dgm:presLayoutVars>
          <dgm:chMax val="1"/>
          <dgm:bulletEnabled val="1"/>
        </dgm:presLayoutVars>
      </dgm:prSet>
      <dgm:spPr/>
    </dgm:pt>
    <dgm:pt modelId="{BE15A8D4-668B-4F39-B69A-08B62C20C872}" type="pres">
      <dgm:prSet presAssocID="{8FF31B91-567E-444B-90FF-2E39A3A23E61}" presName="levelTx" presStyleLbl="revTx" presStyleIdx="0" presStyleCnt="0">
        <dgm:presLayoutVars>
          <dgm:chMax val="1"/>
          <dgm:bulletEnabled val="1"/>
        </dgm:presLayoutVars>
      </dgm:prSet>
      <dgm:spPr/>
    </dgm:pt>
    <dgm:pt modelId="{32019AE7-8105-4796-9A04-57CAE6A6F1DB}" type="pres">
      <dgm:prSet presAssocID="{B24F6C2D-C8FB-47B1-9F8B-4B6DEE2DF954}" presName="Name8" presStyleCnt="0"/>
      <dgm:spPr/>
    </dgm:pt>
    <dgm:pt modelId="{30DD86EF-2D4C-46D6-A34D-A00216FB8404}" type="pres">
      <dgm:prSet presAssocID="{B24F6C2D-C8FB-47B1-9F8B-4B6DEE2DF954}" presName="level" presStyleLbl="node1" presStyleIdx="1" presStyleCnt="3" custLinFactNeighborX="-348">
        <dgm:presLayoutVars>
          <dgm:chMax val="1"/>
          <dgm:bulletEnabled val="1"/>
        </dgm:presLayoutVars>
      </dgm:prSet>
      <dgm:spPr/>
    </dgm:pt>
    <dgm:pt modelId="{1CBA66A1-1398-48AA-93DB-331DDA031623}" type="pres">
      <dgm:prSet presAssocID="{B24F6C2D-C8FB-47B1-9F8B-4B6DEE2DF954}" presName="levelTx" presStyleLbl="revTx" presStyleIdx="0" presStyleCnt="0">
        <dgm:presLayoutVars>
          <dgm:chMax val="1"/>
          <dgm:bulletEnabled val="1"/>
        </dgm:presLayoutVars>
      </dgm:prSet>
      <dgm:spPr/>
    </dgm:pt>
    <dgm:pt modelId="{D68F931F-43B0-4C29-9535-51D06D38F4A2}" type="pres">
      <dgm:prSet presAssocID="{097522E6-443B-4078-9FEC-F59587ED538C}" presName="Name8" presStyleCnt="0"/>
      <dgm:spPr/>
    </dgm:pt>
    <dgm:pt modelId="{07BE3453-8E80-40E4-A0C9-C357C5874A56}" type="pres">
      <dgm:prSet presAssocID="{097522E6-443B-4078-9FEC-F59587ED538C}" presName="level" presStyleLbl="node1" presStyleIdx="2" presStyleCnt="3" custLinFactNeighborY="-1691">
        <dgm:presLayoutVars>
          <dgm:chMax val="1"/>
          <dgm:bulletEnabled val="1"/>
        </dgm:presLayoutVars>
      </dgm:prSet>
      <dgm:spPr/>
    </dgm:pt>
    <dgm:pt modelId="{55B26C37-15A7-4006-B996-6D4C4839962C}" type="pres">
      <dgm:prSet presAssocID="{097522E6-443B-4078-9FEC-F59587ED538C}" presName="levelTx" presStyleLbl="revTx" presStyleIdx="0" presStyleCnt="0">
        <dgm:presLayoutVars>
          <dgm:chMax val="1"/>
          <dgm:bulletEnabled val="1"/>
        </dgm:presLayoutVars>
      </dgm:prSet>
      <dgm:spPr/>
    </dgm:pt>
  </dgm:ptLst>
  <dgm:cxnLst>
    <dgm:cxn modelId="{0637FB15-D009-4C3F-93E6-0CAD9DC3C51F}" type="presOf" srcId="{B24F6C2D-C8FB-47B1-9F8B-4B6DEE2DF954}" destId="{1CBA66A1-1398-48AA-93DB-331DDA031623}" srcOrd="1" destOrd="0" presId="urn:microsoft.com/office/officeart/2005/8/layout/pyramid1"/>
    <dgm:cxn modelId="{EB6BAE5F-2F2F-4EA9-8AD7-A45397736C27}" type="presOf" srcId="{097522E6-443B-4078-9FEC-F59587ED538C}" destId="{07BE3453-8E80-40E4-A0C9-C357C5874A56}" srcOrd="0" destOrd="0" presId="urn:microsoft.com/office/officeart/2005/8/layout/pyramid1"/>
    <dgm:cxn modelId="{C9314C6B-52A3-4B61-98B5-4C744AF03F23}" type="presOf" srcId="{C32BFD48-9FA7-4929-9C1A-F11D8B176FEF}" destId="{2D7EAD78-FBC6-414E-AC59-AF1F75CACB0E}" srcOrd="0" destOrd="0" presId="urn:microsoft.com/office/officeart/2005/8/layout/pyramid1"/>
    <dgm:cxn modelId="{FADC7A6B-7B47-4A1A-9894-D19060035752}" srcId="{C32BFD48-9FA7-4929-9C1A-F11D8B176FEF}" destId="{B24F6C2D-C8FB-47B1-9F8B-4B6DEE2DF954}" srcOrd="1" destOrd="0" parTransId="{C7F25F12-FE21-4E81-817B-813EE2477EFC}" sibTransId="{CBA94FDC-D5DD-4EAA-A05F-FF0725DC2159}"/>
    <dgm:cxn modelId="{4645D86C-C9EB-4089-911E-FF9CAB15856A}" type="presOf" srcId="{B24F6C2D-C8FB-47B1-9F8B-4B6DEE2DF954}" destId="{30DD86EF-2D4C-46D6-A34D-A00216FB8404}" srcOrd="0" destOrd="0" presId="urn:microsoft.com/office/officeart/2005/8/layout/pyramid1"/>
    <dgm:cxn modelId="{BD67DC4D-8F8C-43F7-9758-2F95D8B40096}" type="presOf" srcId="{097522E6-443B-4078-9FEC-F59587ED538C}" destId="{55B26C37-15A7-4006-B996-6D4C4839962C}" srcOrd="1" destOrd="0" presId="urn:microsoft.com/office/officeart/2005/8/layout/pyramid1"/>
    <dgm:cxn modelId="{5DC78F52-FED9-4282-8432-D3A5D0A9CEA7}" srcId="{C32BFD48-9FA7-4929-9C1A-F11D8B176FEF}" destId="{8FF31B91-567E-444B-90FF-2E39A3A23E61}" srcOrd="0" destOrd="0" parTransId="{2598C88A-B552-4A9F-9972-A96D94A43052}" sibTransId="{ED2DB818-09AF-46E0-B7D3-CD1CF00174BB}"/>
    <dgm:cxn modelId="{F7ACC3D9-9E0B-4A9A-8E16-BA7484118E27}" srcId="{C32BFD48-9FA7-4929-9C1A-F11D8B176FEF}" destId="{097522E6-443B-4078-9FEC-F59587ED538C}" srcOrd="2" destOrd="0" parTransId="{572BBAD7-567D-4557-9946-005AFB8ABD28}" sibTransId="{5637288D-92D8-43FB-812B-4AA776682D40}"/>
    <dgm:cxn modelId="{99D655DF-E455-4258-8F76-8384CFC8A37D}" type="presOf" srcId="{8FF31B91-567E-444B-90FF-2E39A3A23E61}" destId="{C5EC3367-221C-4E30-BC1E-CBFC9D56269A}" srcOrd="0" destOrd="0" presId="urn:microsoft.com/office/officeart/2005/8/layout/pyramid1"/>
    <dgm:cxn modelId="{5979B4F6-F5C8-4E05-B6B2-7CE4ECF7A6EC}" type="presOf" srcId="{8FF31B91-567E-444B-90FF-2E39A3A23E61}" destId="{BE15A8D4-668B-4F39-B69A-08B62C20C872}" srcOrd="1" destOrd="0" presId="urn:microsoft.com/office/officeart/2005/8/layout/pyramid1"/>
    <dgm:cxn modelId="{0623C676-D2B5-46D4-944A-75A55CE30A81}" type="presParOf" srcId="{2D7EAD78-FBC6-414E-AC59-AF1F75CACB0E}" destId="{CB476841-EB4A-41C8-970F-AD3616A002C9}" srcOrd="0" destOrd="0" presId="urn:microsoft.com/office/officeart/2005/8/layout/pyramid1"/>
    <dgm:cxn modelId="{924443FB-DA53-467C-8CAA-9B4C2A6DDF50}" type="presParOf" srcId="{CB476841-EB4A-41C8-970F-AD3616A002C9}" destId="{C5EC3367-221C-4E30-BC1E-CBFC9D56269A}" srcOrd="0" destOrd="0" presId="urn:microsoft.com/office/officeart/2005/8/layout/pyramid1"/>
    <dgm:cxn modelId="{113AEE5C-A9C2-4E6A-B8FE-5AC77B2181F7}" type="presParOf" srcId="{CB476841-EB4A-41C8-970F-AD3616A002C9}" destId="{BE15A8D4-668B-4F39-B69A-08B62C20C872}" srcOrd="1" destOrd="0" presId="urn:microsoft.com/office/officeart/2005/8/layout/pyramid1"/>
    <dgm:cxn modelId="{BEA49350-5DF1-4E18-8576-29229A2E7CA6}" type="presParOf" srcId="{2D7EAD78-FBC6-414E-AC59-AF1F75CACB0E}" destId="{32019AE7-8105-4796-9A04-57CAE6A6F1DB}" srcOrd="1" destOrd="0" presId="urn:microsoft.com/office/officeart/2005/8/layout/pyramid1"/>
    <dgm:cxn modelId="{559D6A92-8D30-4764-A64A-24503FA4C904}" type="presParOf" srcId="{32019AE7-8105-4796-9A04-57CAE6A6F1DB}" destId="{30DD86EF-2D4C-46D6-A34D-A00216FB8404}" srcOrd="0" destOrd="0" presId="urn:microsoft.com/office/officeart/2005/8/layout/pyramid1"/>
    <dgm:cxn modelId="{45FFAD2D-18C2-4665-9B94-9B78E4F9F056}" type="presParOf" srcId="{32019AE7-8105-4796-9A04-57CAE6A6F1DB}" destId="{1CBA66A1-1398-48AA-93DB-331DDA031623}" srcOrd="1" destOrd="0" presId="urn:microsoft.com/office/officeart/2005/8/layout/pyramid1"/>
    <dgm:cxn modelId="{B70521DF-CEEE-4182-9ECE-68DF1683715F}" type="presParOf" srcId="{2D7EAD78-FBC6-414E-AC59-AF1F75CACB0E}" destId="{D68F931F-43B0-4C29-9535-51D06D38F4A2}" srcOrd="2" destOrd="0" presId="urn:microsoft.com/office/officeart/2005/8/layout/pyramid1"/>
    <dgm:cxn modelId="{6110D7BF-1075-484A-A400-657D9690313A}" type="presParOf" srcId="{D68F931F-43B0-4C29-9535-51D06D38F4A2}" destId="{07BE3453-8E80-40E4-A0C9-C357C5874A56}" srcOrd="0" destOrd="0" presId="urn:microsoft.com/office/officeart/2005/8/layout/pyramid1"/>
    <dgm:cxn modelId="{F8BF1DBD-B2F0-4082-A4B5-03E52875C053}" type="presParOf" srcId="{D68F931F-43B0-4C29-9535-51D06D38F4A2}" destId="{55B26C37-15A7-4006-B996-6D4C4839962C}" srcOrd="1" destOrd="0" presId="urn:microsoft.com/office/officeart/2005/8/layout/pyramid1"/>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2BFD48-9FA7-4929-9C1A-F11D8B176FEF}" type="doc">
      <dgm:prSet loTypeId="urn:microsoft.com/office/officeart/2005/8/layout/pyramid1" loCatId="pyramid" qsTypeId="urn:microsoft.com/office/officeart/2005/8/quickstyle/simple1" qsCatId="simple" csTypeId="urn:microsoft.com/office/officeart/2005/8/colors/accent1_2" csCatId="accent1" phldr="1"/>
      <dgm:spPr/>
    </dgm:pt>
    <dgm:pt modelId="{8FF31B91-567E-444B-90FF-2E39A3A23E61}">
      <dgm:prSet phldrT="[Text]" custT="1"/>
      <dgm:spPr>
        <a:gradFill rotWithShape="0">
          <a:gsLst>
            <a:gs pos="0">
              <a:srgbClr val="C00000"/>
            </a:gs>
            <a:gs pos="54000">
              <a:srgbClr val="C00000">
                <a:alpha val="50000"/>
              </a:srgbClr>
            </a:gs>
            <a:gs pos="100000">
              <a:srgbClr val="C00000">
                <a:alpha val="25000"/>
              </a:srgb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17500"/>
        </a:effectLst>
      </dgm:spPr>
      <dgm:t>
        <a:bodyPr/>
        <a:lstStyle/>
        <a:p>
          <a:endParaRPr lang="en-US" sz="3600" dirty="0"/>
        </a:p>
        <a:p>
          <a:endParaRPr lang="en-US" sz="3600" dirty="0"/>
        </a:p>
        <a:p>
          <a:r>
            <a:rPr lang="en-US" sz="3600" dirty="0"/>
            <a:t>Severe</a:t>
          </a:r>
        </a:p>
        <a:p>
          <a:endParaRPr lang="en-US" sz="6500" dirty="0"/>
        </a:p>
      </dgm:t>
    </dgm:pt>
    <dgm:pt modelId="{2598C88A-B552-4A9F-9972-A96D94A43052}" type="parTrans" cxnId="{5DC78F52-FED9-4282-8432-D3A5D0A9CEA7}">
      <dgm:prSet/>
      <dgm:spPr/>
      <dgm:t>
        <a:bodyPr/>
        <a:lstStyle/>
        <a:p>
          <a:endParaRPr lang="en-US"/>
        </a:p>
      </dgm:t>
    </dgm:pt>
    <dgm:pt modelId="{ED2DB818-09AF-46E0-B7D3-CD1CF00174BB}" type="sibTrans" cxnId="{5DC78F52-FED9-4282-8432-D3A5D0A9CEA7}">
      <dgm:prSet/>
      <dgm:spPr/>
      <dgm:t>
        <a:bodyPr/>
        <a:lstStyle/>
        <a:p>
          <a:endParaRPr lang="en-US"/>
        </a:p>
      </dgm:t>
    </dgm:pt>
    <dgm:pt modelId="{B24F6C2D-C8FB-47B1-9F8B-4B6DEE2DF954}">
      <dgm:prSet phldrT="[Text]" custT="1"/>
      <dgm:spPr>
        <a:gradFill flip="none" rotWithShape="1">
          <a:gsLst>
            <a:gs pos="0">
              <a:srgbClr val="FFD85B">
                <a:alpha val="25000"/>
              </a:srgbClr>
            </a:gs>
            <a:gs pos="54000">
              <a:srgbClr val="FFD85B">
                <a:alpha val="50000"/>
              </a:srgbClr>
            </a:gs>
            <a:gs pos="100000">
              <a:srgbClr val="FFD85B"/>
            </a:gs>
          </a:gsLst>
          <a:lin ang="5400000" scaled="1"/>
          <a:tileRect/>
        </a:gradFill>
        <a:effectLst>
          <a:softEdge rad="317500"/>
        </a:effectLst>
      </dgm:spPr>
      <dgm:t>
        <a:bodyPr/>
        <a:lstStyle/>
        <a:p>
          <a:pPr>
            <a:lnSpc>
              <a:spcPct val="50000"/>
            </a:lnSpc>
          </a:pPr>
          <a:endParaRPr lang="en-US" sz="3600" dirty="0"/>
        </a:p>
        <a:p>
          <a:pPr>
            <a:lnSpc>
              <a:spcPct val="50000"/>
            </a:lnSpc>
          </a:pPr>
          <a:endParaRPr lang="en-US" sz="3600" dirty="0"/>
        </a:p>
        <a:p>
          <a:pPr>
            <a:lnSpc>
              <a:spcPct val="50000"/>
            </a:lnSpc>
          </a:pPr>
          <a:r>
            <a:rPr lang="en-US" sz="3600" dirty="0"/>
            <a:t>Risky</a:t>
          </a:r>
          <a:endParaRPr lang="en-US" sz="2400" b="1" dirty="0"/>
        </a:p>
        <a:p>
          <a:pPr>
            <a:lnSpc>
              <a:spcPct val="90000"/>
            </a:lnSpc>
          </a:pPr>
          <a:endParaRPr lang="en-US" sz="3600" dirty="0"/>
        </a:p>
        <a:p>
          <a:pPr>
            <a:lnSpc>
              <a:spcPct val="90000"/>
            </a:lnSpc>
          </a:pPr>
          <a:endParaRPr lang="en-US" sz="6500" dirty="0"/>
        </a:p>
      </dgm:t>
    </dgm:pt>
    <dgm:pt modelId="{C7F25F12-FE21-4E81-817B-813EE2477EFC}" type="parTrans" cxnId="{FADC7A6B-7B47-4A1A-9894-D19060035752}">
      <dgm:prSet/>
      <dgm:spPr/>
      <dgm:t>
        <a:bodyPr/>
        <a:lstStyle/>
        <a:p>
          <a:endParaRPr lang="en-US"/>
        </a:p>
      </dgm:t>
    </dgm:pt>
    <dgm:pt modelId="{CBA94FDC-D5DD-4EAA-A05F-FF0725DC2159}" type="sibTrans" cxnId="{FADC7A6B-7B47-4A1A-9894-D19060035752}">
      <dgm:prSet/>
      <dgm:spPr/>
      <dgm:t>
        <a:bodyPr/>
        <a:lstStyle/>
        <a:p>
          <a:endParaRPr lang="en-US"/>
        </a:p>
      </dgm:t>
    </dgm:pt>
    <dgm:pt modelId="{097522E6-443B-4078-9FEC-F59587ED538C}">
      <dgm:prSet phldrT="[Text]" custT="1"/>
      <dgm:spPr>
        <a:gradFill flip="none" rotWithShape="1">
          <a:gsLst>
            <a:gs pos="0">
              <a:srgbClr val="006648">
                <a:alpha val="25000"/>
              </a:srgbClr>
            </a:gs>
            <a:gs pos="52000">
              <a:srgbClr val="006648">
                <a:alpha val="50000"/>
              </a:srgbClr>
            </a:gs>
            <a:gs pos="100000">
              <a:srgbClr val="006648"/>
            </a:gs>
          </a:gsLst>
          <a:lin ang="5400000" scaled="1"/>
          <a:tileRect/>
        </a:gradFill>
        <a:effectLst>
          <a:softEdge rad="317500"/>
        </a:effectLst>
      </dgm:spPr>
      <dgm:t>
        <a:bodyPr/>
        <a:lstStyle/>
        <a:p>
          <a:pPr>
            <a:lnSpc>
              <a:spcPct val="0"/>
            </a:lnSpc>
          </a:pPr>
          <a:endParaRPr lang="en-US" sz="3600" dirty="0"/>
        </a:p>
        <a:p>
          <a:pPr>
            <a:lnSpc>
              <a:spcPct val="0"/>
            </a:lnSpc>
          </a:pPr>
          <a:endParaRPr lang="en-US" sz="3600" dirty="0"/>
        </a:p>
        <a:p>
          <a:pPr>
            <a:lnSpc>
              <a:spcPct val="0"/>
            </a:lnSpc>
          </a:pPr>
          <a:r>
            <a:rPr lang="en-US" sz="3600" dirty="0"/>
            <a:t>Low</a:t>
          </a:r>
          <a:r>
            <a:rPr lang="en-US" sz="6500" dirty="0"/>
            <a:t> </a:t>
          </a:r>
          <a:r>
            <a:rPr lang="en-US" sz="3600" dirty="0"/>
            <a:t>Risk</a:t>
          </a:r>
          <a:endParaRPr lang="en-US" sz="2000" b="1" dirty="0"/>
        </a:p>
        <a:p>
          <a:pPr>
            <a:lnSpc>
              <a:spcPct val="90000"/>
            </a:lnSpc>
          </a:pPr>
          <a:endParaRPr lang="en-US" sz="6500" dirty="0"/>
        </a:p>
      </dgm:t>
    </dgm:pt>
    <dgm:pt modelId="{572BBAD7-567D-4557-9946-005AFB8ABD28}" type="parTrans" cxnId="{F7ACC3D9-9E0B-4A9A-8E16-BA7484118E27}">
      <dgm:prSet/>
      <dgm:spPr/>
      <dgm:t>
        <a:bodyPr/>
        <a:lstStyle/>
        <a:p>
          <a:endParaRPr lang="en-US"/>
        </a:p>
      </dgm:t>
    </dgm:pt>
    <dgm:pt modelId="{5637288D-92D8-43FB-812B-4AA776682D40}" type="sibTrans" cxnId="{F7ACC3D9-9E0B-4A9A-8E16-BA7484118E27}">
      <dgm:prSet/>
      <dgm:spPr/>
      <dgm:t>
        <a:bodyPr/>
        <a:lstStyle/>
        <a:p>
          <a:endParaRPr lang="en-US"/>
        </a:p>
      </dgm:t>
    </dgm:pt>
    <dgm:pt modelId="{2D7EAD78-FBC6-414E-AC59-AF1F75CACB0E}" type="pres">
      <dgm:prSet presAssocID="{C32BFD48-9FA7-4929-9C1A-F11D8B176FEF}" presName="Name0" presStyleCnt="0">
        <dgm:presLayoutVars>
          <dgm:dir/>
          <dgm:animLvl val="lvl"/>
          <dgm:resizeHandles val="exact"/>
        </dgm:presLayoutVars>
      </dgm:prSet>
      <dgm:spPr/>
    </dgm:pt>
    <dgm:pt modelId="{CB476841-EB4A-41C8-970F-AD3616A002C9}" type="pres">
      <dgm:prSet presAssocID="{8FF31B91-567E-444B-90FF-2E39A3A23E61}" presName="Name8" presStyleCnt="0"/>
      <dgm:spPr/>
    </dgm:pt>
    <dgm:pt modelId="{C5EC3367-221C-4E30-BC1E-CBFC9D56269A}" type="pres">
      <dgm:prSet presAssocID="{8FF31B91-567E-444B-90FF-2E39A3A23E61}" presName="level" presStyleLbl="node1" presStyleIdx="0" presStyleCnt="3" custScaleX="100826" custLinFactNeighborX="471">
        <dgm:presLayoutVars>
          <dgm:chMax val="1"/>
          <dgm:bulletEnabled val="1"/>
        </dgm:presLayoutVars>
      </dgm:prSet>
      <dgm:spPr/>
    </dgm:pt>
    <dgm:pt modelId="{BE15A8D4-668B-4F39-B69A-08B62C20C872}" type="pres">
      <dgm:prSet presAssocID="{8FF31B91-567E-444B-90FF-2E39A3A23E61}" presName="levelTx" presStyleLbl="revTx" presStyleIdx="0" presStyleCnt="0">
        <dgm:presLayoutVars>
          <dgm:chMax val="1"/>
          <dgm:bulletEnabled val="1"/>
        </dgm:presLayoutVars>
      </dgm:prSet>
      <dgm:spPr/>
    </dgm:pt>
    <dgm:pt modelId="{32019AE7-8105-4796-9A04-57CAE6A6F1DB}" type="pres">
      <dgm:prSet presAssocID="{B24F6C2D-C8FB-47B1-9F8B-4B6DEE2DF954}" presName="Name8" presStyleCnt="0"/>
      <dgm:spPr/>
    </dgm:pt>
    <dgm:pt modelId="{30DD86EF-2D4C-46D6-A34D-A00216FB8404}" type="pres">
      <dgm:prSet presAssocID="{B24F6C2D-C8FB-47B1-9F8B-4B6DEE2DF954}" presName="level" presStyleLbl="node1" presStyleIdx="1" presStyleCnt="3" custLinFactNeighborX="-348">
        <dgm:presLayoutVars>
          <dgm:chMax val="1"/>
          <dgm:bulletEnabled val="1"/>
        </dgm:presLayoutVars>
      </dgm:prSet>
      <dgm:spPr/>
    </dgm:pt>
    <dgm:pt modelId="{1CBA66A1-1398-48AA-93DB-331DDA031623}" type="pres">
      <dgm:prSet presAssocID="{B24F6C2D-C8FB-47B1-9F8B-4B6DEE2DF954}" presName="levelTx" presStyleLbl="revTx" presStyleIdx="0" presStyleCnt="0">
        <dgm:presLayoutVars>
          <dgm:chMax val="1"/>
          <dgm:bulletEnabled val="1"/>
        </dgm:presLayoutVars>
      </dgm:prSet>
      <dgm:spPr/>
    </dgm:pt>
    <dgm:pt modelId="{D68F931F-43B0-4C29-9535-51D06D38F4A2}" type="pres">
      <dgm:prSet presAssocID="{097522E6-443B-4078-9FEC-F59587ED538C}" presName="Name8" presStyleCnt="0"/>
      <dgm:spPr/>
    </dgm:pt>
    <dgm:pt modelId="{07BE3453-8E80-40E4-A0C9-C357C5874A56}" type="pres">
      <dgm:prSet presAssocID="{097522E6-443B-4078-9FEC-F59587ED538C}" presName="level" presStyleLbl="node1" presStyleIdx="2" presStyleCnt="3" custLinFactNeighborY="-1691">
        <dgm:presLayoutVars>
          <dgm:chMax val="1"/>
          <dgm:bulletEnabled val="1"/>
        </dgm:presLayoutVars>
      </dgm:prSet>
      <dgm:spPr/>
    </dgm:pt>
    <dgm:pt modelId="{55B26C37-15A7-4006-B996-6D4C4839962C}" type="pres">
      <dgm:prSet presAssocID="{097522E6-443B-4078-9FEC-F59587ED538C}" presName="levelTx" presStyleLbl="revTx" presStyleIdx="0" presStyleCnt="0">
        <dgm:presLayoutVars>
          <dgm:chMax val="1"/>
          <dgm:bulletEnabled val="1"/>
        </dgm:presLayoutVars>
      </dgm:prSet>
      <dgm:spPr/>
    </dgm:pt>
  </dgm:ptLst>
  <dgm:cxnLst>
    <dgm:cxn modelId="{0637FB15-D009-4C3F-93E6-0CAD9DC3C51F}" type="presOf" srcId="{B24F6C2D-C8FB-47B1-9F8B-4B6DEE2DF954}" destId="{1CBA66A1-1398-48AA-93DB-331DDA031623}" srcOrd="1" destOrd="0" presId="urn:microsoft.com/office/officeart/2005/8/layout/pyramid1"/>
    <dgm:cxn modelId="{EB6BAE5F-2F2F-4EA9-8AD7-A45397736C27}" type="presOf" srcId="{097522E6-443B-4078-9FEC-F59587ED538C}" destId="{07BE3453-8E80-40E4-A0C9-C357C5874A56}" srcOrd="0" destOrd="0" presId="urn:microsoft.com/office/officeart/2005/8/layout/pyramid1"/>
    <dgm:cxn modelId="{C9314C6B-52A3-4B61-98B5-4C744AF03F23}" type="presOf" srcId="{C32BFD48-9FA7-4929-9C1A-F11D8B176FEF}" destId="{2D7EAD78-FBC6-414E-AC59-AF1F75CACB0E}" srcOrd="0" destOrd="0" presId="urn:microsoft.com/office/officeart/2005/8/layout/pyramid1"/>
    <dgm:cxn modelId="{FADC7A6B-7B47-4A1A-9894-D19060035752}" srcId="{C32BFD48-9FA7-4929-9C1A-F11D8B176FEF}" destId="{B24F6C2D-C8FB-47B1-9F8B-4B6DEE2DF954}" srcOrd="1" destOrd="0" parTransId="{C7F25F12-FE21-4E81-817B-813EE2477EFC}" sibTransId="{CBA94FDC-D5DD-4EAA-A05F-FF0725DC2159}"/>
    <dgm:cxn modelId="{4645D86C-C9EB-4089-911E-FF9CAB15856A}" type="presOf" srcId="{B24F6C2D-C8FB-47B1-9F8B-4B6DEE2DF954}" destId="{30DD86EF-2D4C-46D6-A34D-A00216FB8404}" srcOrd="0" destOrd="0" presId="urn:microsoft.com/office/officeart/2005/8/layout/pyramid1"/>
    <dgm:cxn modelId="{BD67DC4D-8F8C-43F7-9758-2F95D8B40096}" type="presOf" srcId="{097522E6-443B-4078-9FEC-F59587ED538C}" destId="{55B26C37-15A7-4006-B996-6D4C4839962C}" srcOrd="1" destOrd="0" presId="urn:microsoft.com/office/officeart/2005/8/layout/pyramid1"/>
    <dgm:cxn modelId="{5DC78F52-FED9-4282-8432-D3A5D0A9CEA7}" srcId="{C32BFD48-9FA7-4929-9C1A-F11D8B176FEF}" destId="{8FF31B91-567E-444B-90FF-2E39A3A23E61}" srcOrd="0" destOrd="0" parTransId="{2598C88A-B552-4A9F-9972-A96D94A43052}" sibTransId="{ED2DB818-09AF-46E0-B7D3-CD1CF00174BB}"/>
    <dgm:cxn modelId="{F7ACC3D9-9E0B-4A9A-8E16-BA7484118E27}" srcId="{C32BFD48-9FA7-4929-9C1A-F11D8B176FEF}" destId="{097522E6-443B-4078-9FEC-F59587ED538C}" srcOrd="2" destOrd="0" parTransId="{572BBAD7-567D-4557-9946-005AFB8ABD28}" sibTransId="{5637288D-92D8-43FB-812B-4AA776682D40}"/>
    <dgm:cxn modelId="{99D655DF-E455-4258-8F76-8384CFC8A37D}" type="presOf" srcId="{8FF31B91-567E-444B-90FF-2E39A3A23E61}" destId="{C5EC3367-221C-4E30-BC1E-CBFC9D56269A}" srcOrd="0" destOrd="0" presId="urn:microsoft.com/office/officeart/2005/8/layout/pyramid1"/>
    <dgm:cxn modelId="{5979B4F6-F5C8-4E05-B6B2-7CE4ECF7A6EC}" type="presOf" srcId="{8FF31B91-567E-444B-90FF-2E39A3A23E61}" destId="{BE15A8D4-668B-4F39-B69A-08B62C20C872}" srcOrd="1" destOrd="0" presId="urn:microsoft.com/office/officeart/2005/8/layout/pyramid1"/>
    <dgm:cxn modelId="{0623C676-D2B5-46D4-944A-75A55CE30A81}" type="presParOf" srcId="{2D7EAD78-FBC6-414E-AC59-AF1F75CACB0E}" destId="{CB476841-EB4A-41C8-970F-AD3616A002C9}" srcOrd="0" destOrd="0" presId="urn:microsoft.com/office/officeart/2005/8/layout/pyramid1"/>
    <dgm:cxn modelId="{924443FB-DA53-467C-8CAA-9B4C2A6DDF50}" type="presParOf" srcId="{CB476841-EB4A-41C8-970F-AD3616A002C9}" destId="{C5EC3367-221C-4E30-BC1E-CBFC9D56269A}" srcOrd="0" destOrd="0" presId="urn:microsoft.com/office/officeart/2005/8/layout/pyramid1"/>
    <dgm:cxn modelId="{113AEE5C-A9C2-4E6A-B8FE-5AC77B2181F7}" type="presParOf" srcId="{CB476841-EB4A-41C8-970F-AD3616A002C9}" destId="{BE15A8D4-668B-4F39-B69A-08B62C20C872}" srcOrd="1" destOrd="0" presId="urn:microsoft.com/office/officeart/2005/8/layout/pyramid1"/>
    <dgm:cxn modelId="{BEA49350-5DF1-4E18-8576-29229A2E7CA6}" type="presParOf" srcId="{2D7EAD78-FBC6-414E-AC59-AF1F75CACB0E}" destId="{32019AE7-8105-4796-9A04-57CAE6A6F1DB}" srcOrd="1" destOrd="0" presId="urn:microsoft.com/office/officeart/2005/8/layout/pyramid1"/>
    <dgm:cxn modelId="{559D6A92-8D30-4764-A64A-24503FA4C904}" type="presParOf" srcId="{32019AE7-8105-4796-9A04-57CAE6A6F1DB}" destId="{30DD86EF-2D4C-46D6-A34D-A00216FB8404}" srcOrd="0" destOrd="0" presId="urn:microsoft.com/office/officeart/2005/8/layout/pyramid1"/>
    <dgm:cxn modelId="{45FFAD2D-18C2-4665-9B94-9B78E4F9F056}" type="presParOf" srcId="{32019AE7-8105-4796-9A04-57CAE6A6F1DB}" destId="{1CBA66A1-1398-48AA-93DB-331DDA031623}" srcOrd="1" destOrd="0" presId="urn:microsoft.com/office/officeart/2005/8/layout/pyramid1"/>
    <dgm:cxn modelId="{B70521DF-CEEE-4182-9ECE-68DF1683715F}" type="presParOf" srcId="{2D7EAD78-FBC6-414E-AC59-AF1F75CACB0E}" destId="{D68F931F-43B0-4C29-9535-51D06D38F4A2}" srcOrd="2" destOrd="0" presId="urn:microsoft.com/office/officeart/2005/8/layout/pyramid1"/>
    <dgm:cxn modelId="{6110D7BF-1075-484A-A400-657D9690313A}" type="presParOf" srcId="{D68F931F-43B0-4C29-9535-51D06D38F4A2}" destId="{07BE3453-8E80-40E4-A0C9-C357C5874A56}" srcOrd="0" destOrd="0" presId="urn:microsoft.com/office/officeart/2005/8/layout/pyramid1"/>
    <dgm:cxn modelId="{F8BF1DBD-B2F0-4082-A4B5-03E52875C053}" type="presParOf" srcId="{D68F931F-43B0-4C29-9535-51D06D38F4A2}" destId="{55B26C37-15A7-4006-B996-6D4C4839962C}" srcOrd="1" destOrd="0" presId="urn:microsoft.com/office/officeart/2005/8/layout/pyramid1"/>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C278A-1256-475C-A31E-63F39EF74A3F}">
      <dsp:nvSpPr>
        <dsp:cNvPr id="0" name=""/>
        <dsp:cNvSpPr/>
      </dsp:nvSpPr>
      <dsp:spPr>
        <a:xfrm>
          <a:off x="0" y="0"/>
          <a:ext cx="8267897" cy="1197177"/>
        </a:xfrm>
        <a:prstGeom prst="lef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0" tIns="57150" rIns="57150" bIns="190052" numCol="1" spcCol="1270" anchor="ctr" anchorCtr="0">
          <a:noAutofit/>
        </a:bodyPr>
        <a:lstStyle/>
        <a:p>
          <a:pPr marL="0" lvl="0" indent="0" algn="r" defTabSz="666750">
            <a:lnSpc>
              <a:spcPct val="90000"/>
            </a:lnSpc>
            <a:spcBef>
              <a:spcPct val="0"/>
            </a:spcBef>
            <a:spcAft>
              <a:spcPct val="35000"/>
            </a:spcAft>
            <a:buNone/>
          </a:pPr>
          <a:r>
            <a:rPr lang="en-US" sz="1500" b="1" kern="1200" dirty="0"/>
            <a:t>80 MME</a:t>
          </a:r>
        </a:p>
      </dsp:txBody>
      <dsp:txXfrm>
        <a:off x="299294" y="299294"/>
        <a:ext cx="7968603" cy="598589"/>
      </dsp:txXfrm>
    </dsp:sp>
    <dsp:sp modelId="{D844BAE2-D773-43FA-B9A2-53E5335F0597}">
      <dsp:nvSpPr>
        <dsp:cNvPr id="0" name=""/>
        <dsp:cNvSpPr/>
      </dsp:nvSpPr>
      <dsp:spPr>
        <a:xfrm>
          <a:off x="5774488" y="880254"/>
          <a:ext cx="2455012" cy="320970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1. All previous</a:t>
          </a:r>
        </a:p>
        <a:p>
          <a:pPr marL="0" lvl="0" indent="0" algn="l" defTabSz="400050">
            <a:lnSpc>
              <a:spcPct val="90000"/>
            </a:lnSpc>
            <a:spcBef>
              <a:spcPct val="0"/>
            </a:spcBef>
            <a:spcAft>
              <a:spcPct val="35000"/>
            </a:spcAft>
            <a:buNone/>
          </a:pPr>
          <a:r>
            <a:rPr lang="en-US" sz="900" kern="1200" dirty="0"/>
            <a:t>2. Written permission with patient that includes</a:t>
          </a:r>
        </a:p>
        <a:p>
          <a:pPr marL="57150" lvl="1" indent="-57150" algn="l" defTabSz="400050">
            <a:lnSpc>
              <a:spcPct val="90000"/>
            </a:lnSpc>
            <a:spcBef>
              <a:spcPct val="0"/>
            </a:spcBef>
            <a:spcAft>
              <a:spcPct val="15000"/>
            </a:spcAft>
            <a:buChar char="•"/>
          </a:pPr>
          <a:r>
            <a:rPr lang="en-US" sz="900" kern="1200" dirty="0"/>
            <a:t>a. Permission for drug screening and release to speak with other practitioners about patients tx.</a:t>
          </a:r>
        </a:p>
        <a:p>
          <a:pPr marL="57150" lvl="1" indent="-57150" algn="l" defTabSz="400050">
            <a:lnSpc>
              <a:spcPct val="90000"/>
            </a:lnSpc>
            <a:spcBef>
              <a:spcPct val="0"/>
            </a:spcBef>
            <a:spcAft>
              <a:spcPct val="15000"/>
            </a:spcAft>
            <a:buChar char="•"/>
          </a:pPr>
          <a:r>
            <a:rPr lang="en-US" sz="900" kern="1200" dirty="0"/>
            <a:t>b. Cooperation with pill counts</a:t>
          </a:r>
        </a:p>
        <a:p>
          <a:pPr marL="57150" lvl="1" indent="-57150" algn="l" defTabSz="400050">
            <a:lnSpc>
              <a:spcPct val="90000"/>
            </a:lnSpc>
            <a:spcBef>
              <a:spcPct val="0"/>
            </a:spcBef>
            <a:spcAft>
              <a:spcPct val="15000"/>
            </a:spcAft>
            <a:buChar char="•"/>
          </a:pPr>
          <a:r>
            <a:rPr lang="en-US" sz="900" kern="1200" dirty="0"/>
            <a:t>c. Understanding the patient will receive opioid medication only from physician treating chronic pain.</a:t>
          </a:r>
        </a:p>
        <a:p>
          <a:pPr marL="57150" lvl="1" indent="-57150" algn="l" defTabSz="400050">
            <a:lnSpc>
              <a:spcPct val="90000"/>
            </a:lnSpc>
            <a:spcBef>
              <a:spcPct val="0"/>
            </a:spcBef>
            <a:spcAft>
              <a:spcPct val="15000"/>
            </a:spcAft>
            <a:buChar char="•"/>
          </a:pPr>
          <a:r>
            <a:rPr lang="en-US" sz="900" kern="1200" dirty="0"/>
            <a:t>d. Understand dosage may be tapered if not effective or patient not abiding by agreement.</a:t>
          </a:r>
        </a:p>
        <a:p>
          <a:pPr marL="0" lvl="0" indent="0" algn="l" defTabSz="400050">
            <a:lnSpc>
              <a:spcPct val="90000"/>
            </a:lnSpc>
            <a:spcBef>
              <a:spcPct val="0"/>
            </a:spcBef>
            <a:spcAft>
              <a:spcPct val="35000"/>
            </a:spcAft>
            <a:buNone/>
          </a:pPr>
          <a:r>
            <a:rPr lang="en-US" sz="900" kern="1200" dirty="0"/>
            <a:t>3. Prescribe naloxone</a:t>
          </a:r>
        </a:p>
        <a:p>
          <a:pPr marL="0" lvl="0" indent="0" algn="l" defTabSz="400050">
            <a:lnSpc>
              <a:spcPct val="90000"/>
            </a:lnSpc>
            <a:spcBef>
              <a:spcPct val="0"/>
            </a:spcBef>
            <a:spcAft>
              <a:spcPct val="35000"/>
            </a:spcAft>
            <a:buNone/>
          </a:pPr>
          <a:endParaRPr lang="en-US" sz="900" kern="1200" dirty="0"/>
        </a:p>
        <a:p>
          <a:pPr marL="0" lvl="0" indent="0" algn="l" defTabSz="400050">
            <a:lnSpc>
              <a:spcPct val="90000"/>
            </a:lnSpc>
            <a:spcBef>
              <a:spcPct val="0"/>
            </a:spcBef>
            <a:spcAft>
              <a:spcPct val="35000"/>
            </a:spcAft>
            <a:buNone/>
          </a:pPr>
          <a:r>
            <a:rPr lang="en-US" sz="900" i="1" u="sng" kern="1200" dirty="0"/>
            <a:t>If on 80 mme prior to Dec 2018 document obtaining at least one of the following: </a:t>
          </a:r>
        </a:p>
        <a:p>
          <a:pPr marL="0" lvl="0" indent="0" algn="l" defTabSz="400050">
            <a:lnSpc>
              <a:spcPct val="90000"/>
            </a:lnSpc>
            <a:spcBef>
              <a:spcPct val="0"/>
            </a:spcBef>
            <a:spcAft>
              <a:spcPct val="35000"/>
            </a:spcAft>
            <a:buNone/>
          </a:pPr>
          <a:r>
            <a:rPr lang="en-US" sz="900" kern="1200" dirty="0"/>
            <a:t>a. Consultation with a specialist related to the pain.</a:t>
          </a:r>
        </a:p>
        <a:p>
          <a:pPr marL="0" lvl="0" indent="0" algn="l" defTabSz="400050">
            <a:lnSpc>
              <a:spcPct val="90000"/>
            </a:lnSpc>
            <a:spcBef>
              <a:spcPct val="0"/>
            </a:spcBef>
            <a:spcAft>
              <a:spcPct val="35000"/>
            </a:spcAft>
            <a:buNone/>
          </a:pPr>
          <a:r>
            <a:rPr lang="en-US" sz="900" kern="1200" dirty="0"/>
            <a:t>b. Consultation with pain management specialist</a:t>
          </a:r>
        </a:p>
        <a:p>
          <a:pPr marL="0" lvl="0" indent="0" algn="l" defTabSz="400050">
            <a:lnSpc>
              <a:spcPct val="90000"/>
            </a:lnSpc>
            <a:spcBef>
              <a:spcPct val="0"/>
            </a:spcBef>
            <a:spcAft>
              <a:spcPct val="35000"/>
            </a:spcAft>
            <a:buNone/>
          </a:pPr>
          <a:r>
            <a:rPr lang="en-US" sz="900" kern="1200" dirty="0"/>
            <a:t>c. Consultation with pharmacy for medication therapy management review.</a:t>
          </a:r>
        </a:p>
        <a:p>
          <a:pPr marL="0" lvl="0" indent="0" algn="l" defTabSz="400050">
            <a:lnSpc>
              <a:spcPct val="90000"/>
            </a:lnSpc>
            <a:spcBef>
              <a:spcPct val="0"/>
            </a:spcBef>
            <a:spcAft>
              <a:spcPct val="35000"/>
            </a:spcAft>
            <a:buNone/>
          </a:pPr>
          <a:r>
            <a:rPr lang="en-US" sz="900" kern="1200" dirty="0"/>
            <a:t>d. Consultation with addiction medicine specialist or addiction psychiatry if suspicion of medication misuse or SUD.</a:t>
          </a:r>
        </a:p>
      </dsp:txBody>
      <dsp:txXfrm>
        <a:off x="5774488" y="880254"/>
        <a:ext cx="2455012" cy="3209705"/>
      </dsp:txXfrm>
    </dsp:sp>
    <dsp:sp modelId="{21BD2891-1E54-4A03-A8E1-BB80E5C35267}">
      <dsp:nvSpPr>
        <dsp:cNvPr id="0" name=""/>
        <dsp:cNvSpPr/>
      </dsp:nvSpPr>
      <dsp:spPr>
        <a:xfrm>
          <a:off x="4" y="580331"/>
          <a:ext cx="5688392" cy="1197177"/>
        </a:xfrm>
        <a:prstGeom prst="lef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0" tIns="57150" rIns="57150" bIns="190052" numCol="1" spcCol="1270" anchor="ctr" anchorCtr="0">
          <a:noAutofit/>
        </a:bodyPr>
        <a:lstStyle/>
        <a:p>
          <a:pPr marL="0" lvl="0" indent="0" algn="r" defTabSz="666750">
            <a:lnSpc>
              <a:spcPct val="90000"/>
            </a:lnSpc>
            <a:spcBef>
              <a:spcPct val="0"/>
            </a:spcBef>
            <a:spcAft>
              <a:spcPct val="35000"/>
            </a:spcAft>
            <a:buNone/>
          </a:pPr>
          <a:r>
            <a:rPr lang="en-US" sz="1500" b="1" kern="1200" dirty="0"/>
            <a:t>50 MME</a:t>
          </a:r>
          <a:r>
            <a:rPr lang="en-US" sz="1500" kern="1200" dirty="0"/>
            <a:t>	</a:t>
          </a:r>
        </a:p>
      </dsp:txBody>
      <dsp:txXfrm>
        <a:off x="299298" y="879625"/>
        <a:ext cx="5389098" cy="598589"/>
      </dsp:txXfrm>
    </dsp:sp>
    <dsp:sp modelId="{657D4E93-C8F0-4790-8DE0-F8DFC5F34BA2}">
      <dsp:nvSpPr>
        <dsp:cNvPr id="0" name=""/>
        <dsp:cNvSpPr/>
      </dsp:nvSpPr>
      <dsp:spPr>
        <a:xfrm>
          <a:off x="3125006" y="1242518"/>
          <a:ext cx="2531827" cy="414989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1. Review and update previous documentation</a:t>
          </a:r>
        </a:p>
        <a:p>
          <a:pPr marL="0" lvl="0" indent="0" algn="l" defTabSz="400050">
            <a:lnSpc>
              <a:spcPct val="90000"/>
            </a:lnSpc>
            <a:spcBef>
              <a:spcPct val="0"/>
            </a:spcBef>
            <a:spcAft>
              <a:spcPct val="35000"/>
            </a:spcAft>
            <a:buNone/>
          </a:pPr>
          <a:r>
            <a:rPr lang="en-US" sz="900" kern="1200" dirty="0"/>
            <a:t>2. Formulate and document new tx plan</a:t>
          </a:r>
        </a:p>
        <a:p>
          <a:pPr marL="0" lvl="0" indent="0" algn="l" defTabSz="400050">
            <a:lnSpc>
              <a:spcPct val="90000"/>
            </a:lnSpc>
            <a:spcBef>
              <a:spcPct val="0"/>
            </a:spcBef>
            <a:spcAft>
              <a:spcPct val="35000"/>
            </a:spcAft>
            <a:buNone/>
          </a:pPr>
          <a:r>
            <a:rPr lang="en-US" sz="900" kern="1200" dirty="0"/>
            <a:t>3. Obtain written </a:t>
          </a:r>
          <a:r>
            <a:rPr lang="en-US" sz="900" kern="1200" dirty="0">
              <a:highlight>
                <a:srgbClr val="FFFF00"/>
              </a:highlight>
            </a:rPr>
            <a:t>informed consent </a:t>
          </a:r>
          <a:r>
            <a:rPr lang="en-US" sz="900" kern="1200" dirty="0"/>
            <a:t>that includes: benefits and risks, including addiction and overdose, and patient’s responsibility. </a:t>
          </a:r>
        </a:p>
        <a:p>
          <a:pPr marL="0" lvl="0" indent="0" algn="l" defTabSz="400050">
            <a:lnSpc>
              <a:spcPct val="90000"/>
            </a:lnSpc>
            <a:spcBef>
              <a:spcPct val="0"/>
            </a:spcBef>
            <a:spcAft>
              <a:spcPct val="35000"/>
            </a:spcAft>
            <a:buNone/>
          </a:pPr>
          <a:r>
            <a:rPr lang="en-US" sz="900" b="0" i="1" u="sng" kern="1200" dirty="0"/>
            <a:t>If on 50mme prior to Dec 2018, document consideration of:</a:t>
          </a:r>
        </a:p>
        <a:p>
          <a:pPr marL="0" lvl="0" indent="0" algn="l" defTabSz="400050">
            <a:lnSpc>
              <a:spcPct val="90000"/>
            </a:lnSpc>
            <a:spcBef>
              <a:spcPct val="0"/>
            </a:spcBef>
            <a:spcAft>
              <a:spcPct val="35000"/>
            </a:spcAft>
            <a:buNone/>
          </a:pPr>
          <a:r>
            <a:rPr lang="en-US" sz="900" kern="1200" dirty="0"/>
            <a:t>1. Consult with specialist related to pain. </a:t>
          </a:r>
        </a:p>
        <a:p>
          <a:pPr marL="0" lvl="0" indent="0" algn="l" defTabSz="400050">
            <a:lnSpc>
              <a:spcPct val="90000"/>
            </a:lnSpc>
            <a:spcBef>
              <a:spcPct val="0"/>
            </a:spcBef>
            <a:spcAft>
              <a:spcPct val="35000"/>
            </a:spcAft>
            <a:buNone/>
          </a:pPr>
          <a:r>
            <a:rPr lang="en-US" sz="900" kern="1200" dirty="0"/>
            <a:t>2. Consult with pain management specialist.</a:t>
          </a:r>
        </a:p>
        <a:p>
          <a:pPr marL="0" lvl="0" indent="0" algn="l" defTabSz="400050">
            <a:lnSpc>
              <a:spcPct val="90000"/>
            </a:lnSpc>
            <a:spcBef>
              <a:spcPct val="0"/>
            </a:spcBef>
            <a:spcAft>
              <a:spcPct val="35000"/>
            </a:spcAft>
            <a:buNone/>
          </a:pPr>
          <a:r>
            <a:rPr lang="en-US" sz="900" kern="1200" dirty="0"/>
            <a:t>3. Consult with pharmacy for medication therapy management review.</a:t>
          </a:r>
        </a:p>
        <a:p>
          <a:pPr marL="0" lvl="0" indent="0" algn="l" defTabSz="400050">
            <a:lnSpc>
              <a:spcPct val="90000"/>
            </a:lnSpc>
            <a:spcBef>
              <a:spcPct val="0"/>
            </a:spcBef>
            <a:spcAft>
              <a:spcPct val="35000"/>
            </a:spcAft>
            <a:buNone/>
          </a:pPr>
          <a:r>
            <a:rPr lang="en-US" sz="900" kern="1200" dirty="0"/>
            <a:t>4.Consult addiction medicine specialist or addiction psychiatry if suspicion of medication misuse or SUD</a:t>
          </a:r>
        </a:p>
        <a:p>
          <a:pPr marL="0" lvl="0" indent="0" algn="l" defTabSz="400050">
            <a:lnSpc>
              <a:spcPct val="90000"/>
            </a:lnSpc>
            <a:spcBef>
              <a:spcPct val="0"/>
            </a:spcBef>
            <a:spcAft>
              <a:spcPct val="35000"/>
            </a:spcAft>
            <a:buNone/>
          </a:pPr>
          <a:r>
            <a:rPr lang="en-US" sz="900" kern="1200" dirty="0"/>
            <a:t>5. Offer prescription for Naloxone</a:t>
          </a:r>
        </a:p>
        <a:p>
          <a:pPr marL="0" lvl="0" indent="0" algn="l" defTabSz="400050">
            <a:lnSpc>
              <a:spcPct val="90000"/>
            </a:lnSpc>
            <a:spcBef>
              <a:spcPct val="0"/>
            </a:spcBef>
            <a:spcAft>
              <a:spcPct val="35000"/>
            </a:spcAft>
            <a:buNone/>
          </a:pPr>
          <a:r>
            <a:rPr lang="en-US" sz="900" b="0" i="1" u="sng" kern="1200" dirty="0">
              <a:highlight>
                <a:srgbClr val="FFFF00"/>
              </a:highlight>
            </a:rPr>
            <a:t>Every 3 months: </a:t>
          </a:r>
        </a:p>
        <a:p>
          <a:pPr marL="0" lvl="0" indent="0" algn="l" defTabSz="400050">
            <a:lnSpc>
              <a:spcPct val="90000"/>
            </a:lnSpc>
            <a:spcBef>
              <a:spcPct val="0"/>
            </a:spcBef>
            <a:spcAft>
              <a:spcPct val="35000"/>
            </a:spcAft>
            <a:buNone/>
          </a:pPr>
          <a:r>
            <a:rPr lang="en-US" sz="900" kern="1200" dirty="0"/>
            <a:t>1. Review course and pt response, adherence.</a:t>
          </a:r>
        </a:p>
        <a:p>
          <a:pPr marL="0" lvl="0" indent="0" algn="l" defTabSz="400050">
            <a:lnSpc>
              <a:spcPct val="90000"/>
            </a:lnSpc>
            <a:spcBef>
              <a:spcPct val="0"/>
            </a:spcBef>
            <a:spcAft>
              <a:spcPct val="35000"/>
            </a:spcAft>
            <a:buNone/>
          </a:pPr>
          <a:r>
            <a:rPr lang="en-US" sz="900" kern="1200" dirty="0"/>
            <a:t>2. Interval history, physical exam, appropriate tests.  </a:t>
          </a:r>
        </a:p>
        <a:p>
          <a:pPr marL="0" lvl="0" indent="0" algn="l" defTabSz="400050">
            <a:lnSpc>
              <a:spcPct val="90000"/>
            </a:lnSpc>
            <a:spcBef>
              <a:spcPct val="0"/>
            </a:spcBef>
            <a:spcAft>
              <a:spcPct val="35000"/>
            </a:spcAft>
            <a:buNone/>
          </a:pPr>
          <a:r>
            <a:rPr lang="en-US" sz="900" kern="1200" dirty="0"/>
            <a:t>3. Assessment of patient adherence</a:t>
          </a:r>
        </a:p>
        <a:p>
          <a:pPr marL="0" lvl="0" indent="0" algn="l" defTabSz="400050">
            <a:lnSpc>
              <a:spcPct val="90000"/>
            </a:lnSpc>
            <a:spcBef>
              <a:spcPct val="0"/>
            </a:spcBef>
            <a:spcAft>
              <a:spcPct val="35000"/>
            </a:spcAft>
            <a:buNone/>
          </a:pPr>
          <a:r>
            <a:rPr lang="en-US" sz="900" kern="1200" dirty="0"/>
            <a:t>4. Rationale for continue opioid tx and nature of benefits is present</a:t>
          </a:r>
        </a:p>
        <a:p>
          <a:pPr marL="0" lvl="0" indent="0" algn="l" defTabSz="400050">
            <a:lnSpc>
              <a:spcPct val="90000"/>
            </a:lnSpc>
            <a:spcBef>
              <a:spcPct val="0"/>
            </a:spcBef>
            <a:spcAft>
              <a:spcPct val="35000"/>
            </a:spcAft>
            <a:buNone/>
          </a:pPr>
          <a:r>
            <a:rPr lang="en-US" sz="900" kern="1200" dirty="0"/>
            <a:t>5. Result of OARRS check</a:t>
          </a:r>
        </a:p>
        <a:p>
          <a:pPr marL="0" lvl="0" indent="0" algn="l" defTabSz="400050">
            <a:lnSpc>
              <a:spcPct val="90000"/>
            </a:lnSpc>
            <a:spcBef>
              <a:spcPct val="0"/>
            </a:spcBef>
            <a:spcAft>
              <a:spcPct val="35000"/>
            </a:spcAft>
            <a:buNone/>
          </a:pPr>
          <a:r>
            <a:rPr lang="en-US" sz="900" kern="1200" dirty="0"/>
            <a:t>6. Screening for medication misuse or substance use, UDS based on clinical assessment, frequency based on clinical judgement.</a:t>
          </a:r>
        </a:p>
        <a:p>
          <a:pPr marL="0" lvl="0" indent="0" algn="l" defTabSz="400050">
            <a:lnSpc>
              <a:spcPct val="90000"/>
            </a:lnSpc>
            <a:spcBef>
              <a:spcPct val="0"/>
            </a:spcBef>
            <a:spcAft>
              <a:spcPct val="35000"/>
            </a:spcAft>
            <a:buNone/>
          </a:pPr>
          <a:r>
            <a:rPr lang="en-US" sz="900" kern="1200" dirty="0"/>
            <a:t>7. Tapering of opioids if continued benefit cannot be established. </a:t>
          </a:r>
        </a:p>
      </dsp:txBody>
      <dsp:txXfrm>
        <a:off x="3125006" y="1242518"/>
        <a:ext cx="2531827" cy="4149898"/>
      </dsp:txXfrm>
    </dsp:sp>
    <dsp:sp modelId="{92D3CE89-BE09-4243-8007-1313191FE407}">
      <dsp:nvSpPr>
        <dsp:cNvPr id="0" name=""/>
        <dsp:cNvSpPr/>
      </dsp:nvSpPr>
      <dsp:spPr>
        <a:xfrm>
          <a:off x="94577" y="1150012"/>
          <a:ext cx="3000945" cy="1197177"/>
        </a:xfrm>
        <a:prstGeom prst="lef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0" tIns="57150" rIns="57150" bIns="190052" numCol="1" spcCol="1270" anchor="ctr" anchorCtr="0">
          <a:noAutofit/>
        </a:bodyPr>
        <a:lstStyle/>
        <a:p>
          <a:pPr marL="0" lvl="0" indent="0" algn="r" defTabSz="666750">
            <a:lnSpc>
              <a:spcPct val="90000"/>
            </a:lnSpc>
            <a:spcBef>
              <a:spcPct val="0"/>
            </a:spcBef>
            <a:spcAft>
              <a:spcPct val="35000"/>
            </a:spcAft>
            <a:buNone/>
          </a:pPr>
          <a:r>
            <a:rPr lang="en-US" sz="1500" b="1" kern="1200" dirty="0"/>
            <a:t> Before prescribing any opioid</a:t>
          </a:r>
        </a:p>
      </dsp:txBody>
      <dsp:txXfrm>
        <a:off x="393871" y="1449306"/>
        <a:ext cx="2701651" cy="598589"/>
      </dsp:txXfrm>
    </dsp:sp>
    <dsp:sp modelId="{90E7E4CB-0C24-4E27-A5BF-86FFEB36F91B}">
      <dsp:nvSpPr>
        <dsp:cNvPr id="0" name=""/>
        <dsp:cNvSpPr/>
      </dsp:nvSpPr>
      <dsp:spPr>
        <a:xfrm>
          <a:off x="655841" y="2173661"/>
          <a:ext cx="2289734" cy="280666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1. H&amp;P</a:t>
          </a:r>
        </a:p>
        <a:p>
          <a:pPr marL="0" lvl="0" indent="0" algn="l" defTabSz="400050">
            <a:lnSpc>
              <a:spcPct val="90000"/>
            </a:lnSpc>
            <a:spcBef>
              <a:spcPct val="0"/>
            </a:spcBef>
            <a:spcAft>
              <a:spcPct val="35000"/>
            </a:spcAft>
            <a:buNone/>
          </a:pPr>
          <a:r>
            <a:rPr lang="en-US" sz="900" kern="1200" dirty="0"/>
            <a:t>2. Prior </a:t>
          </a:r>
          <a:r>
            <a:rPr lang="en-US" sz="900" kern="1200" dirty="0" err="1"/>
            <a:t>tx’s</a:t>
          </a:r>
          <a:r>
            <a:rPr lang="en-US" sz="900" kern="1200" dirty="0"/>
            <a:t>, response, adherence</a:t>
          </a:r>
        </a:p>
        <a:p>
          <a:pPr marL="0" lvl="0" indent="0" algn="l" defTabSz="400050">
            <a:lnSpc>
              <a:spcPct val="90000"/>
            </a:lnSpc>
            <a:spcBef>
              <a:spcPct val="0"/>
            </a:spcBef>
            <a:spcAft>
              <a:spcPct val="35000"/>
            </a:spcAft>
            <a:buNone/>
          </a:pPr>
          <a:r>
            <a:rPr lang="en-US" sz="900" kern="1200" dirty="0"/>
            <a:t>3. Substance Use Screen (AUDIT/DAST) (If positive a urine drug screen)</a:t>
          </a:r>
        </a:p>
        <a:p>
          <a:pPr marL="0" lvl="0" indent="0" algn="l" defTabSz="400050">
            <a:lnSpc>
              <a:spcPct val="90000"/>
            </a:lnSpc>
            <a:spcBef>
              <a:spcPct val="0"/>
            </a:spcBef>
            <a:spcAft>
              <a:spcPct val="35000"/>
            </a:spcAft>
            <a:buNone/>
          </a:pPr>
          <a:r>
            <a:rPr lang="en-US" sz="900" kern="1200" dirty="0"/>
            <a:t>4. Relevant Labs or diagnostic data</a:t>
          </a:r>
        </a:p>
        <a:p>
          <a:pPr marL="0" lvl="0" indent="0" algn="l" defTabSz="400050">
            <a:lnSpc>
              <a:spcPct val="90000"/>
            </a:lnSpc>
            <a:spcBef>
              <a:spcPct val="0"/>
            </a:spcBef>
            <a:spcAft>
              <a:spcPct val="35000"/>
            </a:spcAft>
            <a:buNone/>
          </a:pPr>
          <a:r>
            <a:rPr lang="en-US" sz="900" kern="1200" dirty="0"/>
            <a:t>5. Functional Pain Assessment: ability to work, pain intensity, ADL’s, quality of life, social activities, family activities.</a:t>
          </a:r>
        </a:p>
        <a:p>
          <a:pPr marL="0" lvl="0" indent="0" algn="l" defTabSz="400050">
            <a:lnSpc>
              <a:spcPct val="90000"/>
            </a:lnSpc>
            <a:spcBef>
              <a:spcPct val="0"/>
            </a:spcBef>
            <a:spcAft>
              <a:spcPct val="35000"/>
            </a:spcAft>
            <a:buNone/>
          </a:pPr>
          <a:r>
            <a:rPr lang="en-US" sz="900" kern="1200" dirty="0"/>
            <a:t>6. Treatment Plan: dx, goals, rationale for medication and dose, planned duration.</a:t>
          </a:r>
        </a:p>
        <a:p>
          <a:pPr marL="0" lvl="0" indent="0" algn="l" defTabSz="400050">
            <a:lnSpc>
              <a:spcPct val="90000"/>
            </a:lnSpc>
            <a:spcBef>
              <a:spcPct val="0"/>
            </a:spcBef>
            <a:spcAft>
              <a:spcPct val="35000"/>
            </a:spcAft>
            <a:buNone/>
          </a:pPr>
          <a:r>
            <a:rPr lang="en-US" sz="900" kern="1200" dirty="0"/>
            <a:t>7. Discussion to include: Benefits and Risks, including addiction and overdose, patient’s responsibility to safely store and dispose medication. </a:t>
          </a:r>
        </a:p>
        <a:p>
          <a:pPr marL="0" lvl="0" indent="0" algn="l" defTabSz="400050">
            <a:lnSpc>
              <a:spcPct val="90000"/>
            </a:lnSpc>
            <a:spcBef>
              <a:spcPct val="0"/>
            </a:spcBef>
            <a:spcAft>
              <a:spcPct val="35000"/>
            </a:spcAft>
            <a:buNone/>
          </a:pPr>
          <a:r>
            <a:rPr lang="en-US" sz="900" kern="1200" dirty="0"/>
            <a:t>8. Offer prescription for </a:t>
          </a:r>
          <a:r>
            <a:rPr lang="en-US" sz="900" b="1" kern="1200" dirty="0">
              <a:highlight>
                <a:srgbClr val="FFFF00"/>
              </a:highlight>
            </a:rPr>
            <a:t>Narcan </a:t>
          </a:r>
          <a:r>
            <a:rPr lang="en-US" sz="900" kern="1200" dirty="0">
              <a:highlight>
                <a:srgbClr val="FFFF00"/>
              </a:highlight>
            </a:rPr>
            <a:t>if</a:t>
          </a:r>
          <a:r>
            <a:rPr lang="en-US" sz="900" kern="1200" dirty="0"/>
            <a:t>: hx of opioid use disorder, dose exceeds 80 mme, patient co prescribed benzo, hypnotic, carisoprodol, tramadol, gabapentin, or has a substance use disorder.</a:t>
          </a:r>
        </a:p>
      </dsp:txBody>
      <dsp:txXfrm>
        <a:off x="655841" y="2173661"/>
        <a:ext cx="2289734" cy="2806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C3367-221C-4E30-BC1E-CBFC9D56269A}">
      <dsp:nvSpPr>
        <dsp:cNvPr id="0" name=""/>
        <dsp:cNvSpPr/>
      </dsp:nvSpPr>
      <dsp:spPr>
        <a:xfrm>
          <a:off x="2813960" y="0"/>
          <a:ext cx="2835559" cy="1838226"/>
        </a:xfrm>
        <a:prstGeom prst="trapezoid">
          <a:avLst>
            <a:gd name="adj" fmla="val 76496"/>
          </a:avLst>
        </a:prstGeom>
        <a:gradFill rotWithShape="0">
          <a:gsLst>
            <a:gs pos="0">
              <a:srgbClr val="C00000"/>
            </a:gs>
            <a:gs pos="54000">
              <a:srgbClr val="C00000">
                <a:alpha val="50000"/>
              </a:srgbClr>
            </a:gs>
            <a:gs pos="100000">
              <a:srgbClr val="C00000">
                <a:alpha val="25000"/>
              </a:srgbClr>
            </a:gs>
          </a:gsLst>
          <a:lin ang="5400000" scaled="1"/>
        </a:gradFill>
        <a:ln w="254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softEdge rad="317500"/>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a:p>
          <a:pPr marL="0" lvl="0" indent="0" algn="ctr" defTabSz="1600200">
            <a:lnSpc>
              <a:spcPct val="90000"/>
            </a:lnSpc>
            <a:spcBef>
              <a:spcPct val="0"/>
            </a:spcBef>
            <a:spcAft>
              <a:spcPct val="35000"/>
            </a:spcAft>
            <a:buNone/>
          </a:pPr>
          <a:endParaRPr lang="en-US" sz="3600" kern="1200" dirty="0"/>
        </a:p>
        <a:p>
          <a:pPr marL="0" lvl="0" indent="0" algn="ctr" defTabSz="1600200">
            <a:lnSpc>
              <a:spcPct val="90000"/>
            </a:lnSpc>
            <a:spcBef>
              <a:spcPct val="0"/>
            </a:spcBef>
            <a:spcAft>
              <a:spcPct val="35000"/>
            </a:spcAft>
            <a:buNone/>
          </a:pPr>
          <a:r>
            <a:rPr lang="en-US" sz="3600" kern="1200" dirty="0"/>
            <a:t>Severe</a:t>
          </a:r>
        </a:p>
        <a:p>
          <a:pPr marL="0" lvl="0" indent="0" algn="ctr" defTabSz="1600200">
            <a:lnSpc>
              <a:spcPct val="90000"/>
            </a:lnSpc>
            <a:spcBef>
              <a:spcPct val="0"/>
            </a:spcBef>
            <a:spcAft>
              <a:spcPct val="35000"/>
            </a:spcAft>
            <a:buNone/>
          </a:pPr>
          <a:endParaRPr lang="en-US" sz="6500" kern="1200" dirty="0"/>
        </a:p>
      </dsp:txBody>
      <dsp:txXfrm>
        <a:off x="2813960" y="0"/>
        <a:ext cx="2835559" cy="1838226"/>
      </dsp:txXfrm>
    </dsp:sp>
    <dsp:sp modelId="{30DD86EF-2D4C-46D6-A34D-A00216FB8404}">
      <dsp:nvSpPr>
        <dsp:cNvPr id="0" name=""/>
        <dsp:cNvSpPr/>
      </dsp:nvSpPr>
      <dsp:spPr>
        <a:xfrm>
          <a:off x="1386590" y="1838226"/>
          <a:ext cx="5624658" cy="1838226"/>
        </a:xfrm>
        <a:prstGeom prst="trapezoid">
          <a:avLst>
            <a:gd name="adj" fmla="val 76496"/>
          </a:avLst>
        </a:prstGeom>
        <a:gradFill flip="none" rotWithShape="1">
          <a:gsLst>
            <a:gs pos="0">
              <a:srgbClr val="FFD85B">
                <a:alpha val="25000"/>
              </a:srgbClr>
            </a:gs>
            <a:gs pos="54000">
              <a:srgbClr val="FFD85B">
                <a:alpha val="50000"/>
              </a:srgbClr>
            </a:gs>
            <a:gs pos="100000">
              <a:srgbClr val="FFD85B"/>
            </a:gs>
          </a:gsLst>
          <a:lin ang="5400000" scaled="1"/>
          <a:tileRect/>
        </a:gradFill>
        <a:ln w="25400" cap="flat" cmpd="sng" algn="ctr">
          <a:solidFill>
            <a:schemeClr val="lt1">
              <a:hueOff val="0"/>
              <a:satOff val="0"/>
              <a:lumOff val="0"/>
              <a:alphaOff val="0"/>
            </a:schemeClr>
          </a:solidFill>
          <a:prstDash val="solid"/>
        </a:ln>
        <a:effectLst>
          <a:softEdge rad="317500"/>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50000"/>
            </a:lnSpc>
            <a:spcBef>
              <a:spcPct val="0"/>
            </a:spcBef>
            <a:spcAft>
              <a:spcPct val="35000"/>
            </a:spcAft>
            <a:buNone/>
          </a:pPr>
          <a:endParaRPr lang="en-US" sz="3600" kern="1200" dirty="0"/>
        </a:p>
        <a:p>
          <a:pPr marL="0" lvl="0" indent="0" algn="ctr" defTabSz="1600200">
            <a:lnSpc>
              <a:spcPct val="50000"/>
            </a:lnSpc>
            <a:spcBef>
              <a:spcPct val="0"/>
            </a:spcBef>
            <a:spcAft>
              <a:spcPct val="35000"/>
            </a:spcAft>
            <a:buNone/>
          </a:pPr>
          <a:endParaRPr lang="en-US" sz="3600" kern="1200" dirty="0"/>
        </a:p>
        <a:p>
          <a:pPr marL="0" lvl="0" indent="0" algn="ctr" defTabSz="1600200">
            <a:lnSpc>
              <a:spcPct val="50000"/>
            </a:lnSpc>
            <a:spcBef>
              <a:spcPct val="0"/>
            </a:spcBef>
            <a:spcAft>
              <a:spcPct val="35000"/>
            </a:spcAft>
            <a:buNone/>
          </a:pPr>
          <a:r>
            <a:rPr lang="en-US" sz="3600" kern="1200" dirty="0"/>
            <a:t>Risky</a:t>
          </a:r>
          <a:endParaRPr lang="en-US" sz="2400" b="1" kern="1200" dirty="0"/>
        </a:p>
        <a:p>
          <a:pPr marL="0" lvl="0" indent="0" algn="ctr" defTabSz="1600200">
            <a:lnSpc>
              <a:spcPct val="90000"/>
            </a:lnSpc>
            <a:spcBef>
              <a:spcPct val="0"/>
            </a:spcBef>
            <a:spcAft>
              <a:spcPct val="35000"/>
            </a:spcAft>
            <a:buNone/>
          </a:pPr>
          <a:endParaRPr lang="en-US" sz="3600" kern="1200" dirty="0"/>
        </a:p>
        <a:p>
          <a:pPr marL="0" lvl="0" indent="0" algn="ctr" defTabSz="1600200">
            <a:lnSpc>
              <a:spcPct val="90000"/>
            </a:lnSpc>
            <a:spcBef>
              <a:spcPct val="0"/>
            </a:spcBef>
            <a:spcAft>
              <a:spcPct val="35000"/>
            </a:spcAft>
            <a:buNone/>
          </a:pPr>
          <a:endParaRPr lang="en-US" sz="6500" kern="1200" dirty="0"/>
        </a:p>
      </dsp:txBody>
      <dsp:txXfrm>
        <a:off x="2370906" y="1838226"/>
        <a:ext cx="3656028" cy="1838226"/>
      </dsp:txXfrm>
    </dsp:sp>
    <dsp:sp modelId="{07BE3453-8E80-40E4-A0C9-C357C5874A56}">
      <dsp:nvSpPr>
        <dsp:cNvPr id="0" name=""/>
        <dsp:cNvSpPr/>
      </dsp:nvSpPr>
      <dsp:spPr>
        <a:xfrm>
          <a:off x="0" y="3645368"/>
          <a:ext cx="8436988" cy="1838226"/>
        </a:xfrm>
        <a:prstGeom prst="trapezoid">
          <a:avLst>
            <a:gd name="adj" fmla="val 76496"/>
          </a:avLst>
        </a:prstGeom>
        <a:gradFill flip="none" rotWithShape="1">
          <a:gsLst>
            <a:gs pos="0">
              <a:srgbClr val="006648">
                <a:alpha val="25000"/>
              </a:srgbClr>
            </a:gs>
            <a:gs pos="52000">
              <a:srgbClr val="006648">
                <a:alpha val="50000"/>
              </a:srgbClr>
            </a:gs>
            <a:gs pos="100000">
              <a:srgbClr val="006648"/>
            </a:gs>
          </a:gsLst>
          <a:lin ang="5400000" scaled="1"/>
          <a:tileRect/>
        </a:gradFill>
        <a:ln w="25400" cap="flat" cmpd="sng" algn="ctr">
          <a:solidFill>
            <a:schemeClr val="lt1">
              <a:hueOff val="0"/>
              <a:satOff val="0"/>
              <a:lumOff val="0"/>
              <a:alphaOff val="0"/>
            </a:schemeClr>
          </a:solidFill>
          <a:prstDash val="solid"/>
        </a:ln>
        <a:effectLst>
          <a:softEdge rad="317500"/>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0"/>
            </a:lnSpc>
            <a:spcBef>
              <a:spcPct val="0"/>
            </a:spcBef>
            <a:spcAft>
              <a:spcPct val="35000"/>
            </a:spcAft>
            <a:buNone/>
          </a:pPr>
          <a:endParaRPr lang="en-US" sz="3600" kern="1200" dirty="0"/>
        </a:p>
        <a:p>
          <a:pPr marL="0" lvl="0" indent="0" algn="ctr" defTabSz="1600200">
            <a:lnSpc>
              <a:spcPct val="0"/>
            </a:lnSpc>
            <a:spcBef>
              <a:spcPct val="0"/>
            </a:spcBef>
            <a:spcAft>
              <a:spcPct val="35000"/>
            </a:spcAft>
            <a:buNone/>
          </a:pPr>
          <a:endParaRPr lang="en-US" sz="3600" kern="1200" dirty="0"/>
        </a:p>
        <a:p>
          <a:pPr marL="0" lvl="0" indent="0" algn="ctr" defTabSz="1600200">
            <a:lnSpc>
              <a:spcPct val="0"/>
            </a:lnSpc>
            <a:spcBef>
              <a:spcPct val="0"/>
            </a:spcBef>
            <a:spcAft>
              <a:spcPct val="35000"/>
            </a:spcAft>
            <a:buNone/>
          </a:pPr>
          <a:r>
            <a:rPr lang="en-US" sz="3600" kern="1200" dirty="0"/>
            <a:t>Low</a:t>
          </a:r>
          <a:r>
            <a:rPr lang="en-US" sz="6500" kern="1200" dirty="0"/>
            <a:t> </a:t>
          </a:r>
          <a:r>
            <a:rPr lang="en-US" sz="3600" kern="1200" dirty="0"/>
            <a:t>Risk</a:t>
          </a:r>
          <a:endParaRPr lang="en-US" sz="2000" b="1" kern="1200" dirty="0"/>
        </a:p>
        <a:p>
          <a:pPr marL="0" lvl="0" indent="0" algn="ctr" defTabSz="1600200">
            <a:lnSpc>
              <a:spcPct val="90000"/>
            </a:lnSpc>
            <a:spcBef>
              <a:spcPct val="0"/>
            </a:spcBef>
            <a:spcAft>
              <a:spcPct val="35000"/>
            </a:spcAft>
            <a:buNone/>
          </a:pPr>
          <a:endParaRPr lang="en-US" sz="6500" kern="1200" dirty="0"/>
        </a:p>
      </dsp:txBody>
      <dsp:txXfrm>
        <a:off x="1476472" y="3645368"/>
        <a:ext cx="5484042" cy="1838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C3367-221C-4E30-BC1E-CBFC9D56269A}">
      <dsp:nvSpPr>
        <dsp:cNvPr id="0" name=""/>
        <dsp:cNvSpPr/>
      </dsp:nvSpPr>
      <dsp:spPr>
        <a:xfrm>
          <a:off x="2813960" y="0"/>
          <a:ext cx="2835559" cy="1838226"/>
        </a:xfrm>
        <a:prstGeom prst="trapezoid">
          <a:avLst>
            <a:gd name="adj" fmla="val 76496"/>
          </a:avLst>
        </a:prstGeom>
        <a:gradFill rotWithShape="0">
          <a:gsLst>
            <a:gs pos="0">
              <a:srgbClr val="C00000"/>
            </a:gs>
            <a:gs pos="54000">
              <a:srgbClr val="C00000">
                <a:alpha val="50000"/>
              </a:srgbClr>
            </a:gs>
            <a:gs pos="100000">
              <a:srgbClr val="C00000">
                <a:alpha val="25000"/>
              </a:srgbClr>
            </a:gs>
          </a:gsLst>
          <a:lin ang="5400000" scaled="1"/>
        </a:gradFill>
        <a:ln w="254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softEdge rad="317500"/>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a:p>
          <a:pPr marL="0" lvl="0" indent="0" algn="ctr" defTabSz="1600200">
            <a:lnSpc>
              <a:spcPct val="90000"/>
            </a:lnSpc>
            <a:spcBef>
              <a:spcPct val="0"/>
            </a:spcBef>
            <a:spcAft>
              <a:spcPct val="35000"/>
            </a:spcAft>
            <a:buNone/>
          </a:pPr>
          <a:endParaRPr lang="en-US" sz="3600" kern="1200" dirty="0"/>
        </a:p>
        <a:p>
          <a:pPr marL="0" lvl="0" indent="0" algn="ctr" defTabSz="1600200">
            <a:lnSpc>
              <a:spcPct val="90000"/>
            </a:lnSpc>
            <a:spcBef>
              <a:spcPct val="0"/>
            </a:spcBef>
            <a:spcAft>
              <a:spcPct val="35000"/>
            </a:spcAft>
            <a:buNone/>
          </a:pPr>
          <a:r>
            <a:rPr lang="en-US" sz="3600" kern="1200" dirty="0"/>
            <a:t>Severe</a:t>
          </a:r>
        </a:p>
        <a:p>
          <a:pPr marL="0" lvl="0" indent="0" algn="ctr" defTabSz="1600200">
            <a:lnSpc>
              <a:spcPct val="90000"/>
            </a:lnSpc>
            <a:spcBef>
              <a:spcPct val="0"/>
            </a:spcBef>
            <a:spcAft>
              <a:spcPct val="35000"/>
            </a:spcAft>
            <a:buNone/>
          </a:pPr>
          <a:endParaRPr lang="en-US" sz="6500" kern="1200" dirty="0"/>
        </a:p>
      </dsp:txBody>
      <dsp:txXfrm>
        <a:off x="2813960" y="0"/>
        <a:ext cx="2835559" cy="1838226"/>
      </dsp:txXfrm>
    </dsp:sp>
    <dsp:sp modelId="{30DD86EF-2D4C-46D6-A34D-A00216FB8404}">
      <dsp:nvSpPr>
        <dsp:cNvPr id="0" name=""/>
        <dsp:cNvSpPr/>
      </dsp:nvSpPr>
      <dsp:spPr>
        <a:xfrm>
          <a:off x="1386590" y="1838226"/>
          <a:ext cx="5624658" cy="1838226"/>
        </a:xfrm>
        <a:prstGeom prst="trapezoid">
          <a:avLst>
            <a:gd name="adj" fmla="val 76496"/>
          </a:avLst>
        </a:prstGeom>
        <a:gradFill flip="none" rotWithShape="1">
          <a:gsLst>
            <a:gs pos="0">
              <a:srgbClr val="FFD85B">
                <a:alpha val="25000"/>
              </a:srgbClr>
            </a:gs>
            <a:gs pos="54000">
              <a:srgbClr val="FFD85B">
                <a:alpha val="50000"/>
              </a:srgbClr>
            </a:gs>
            <a:gs pos="100000">
              <a:srgbClr val="FFD85B"/>
            </a:gs>
          </a:gsLst>
          <a:lin ang="5400000" scaled="1"/>
          <a:tileRect/>
        </a:gradFill>
        <a:ln w="25400" cap="flat" cmpd="sng" algn="ctr">
          <a:solidFill>
            <a:schemeClr val="lt1">
              <a:hueOff val="0"/>
              <a:satOff val="0"/>
              <a:lumOff val="0"/>
              <a:alphaOff val="0"/>
            </a:schemeClr>
          </a:solidFill>
          <a:prstDash val="solid"/>
        </a:ln>
        <a:effectLst>
          <a:softEdge rad="317500"/>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50000"/>
            </a:lnSpc>
            <a:spcBef>
              <a:spcPct val="0"/>
            </a:spcBef>
            <a:spcAft>
              <a:spcPct val="35000"/>
            </a:spcAft>
            <a:buNone/>
          </a:pPr>
          <a:endParaRPr lang="en-US" sz="3600" kern="1200" dirty="0"/>
        </a:p>
        <a:p>
          <a:pPr marL="0" lvl="0" indent="0" algn="ctr" defTabSz="1600200">
            <a:lnSpc>
              <a:spcPct val="50000"/>
            </a:lnSpc>
            <a:spcBef>
              <a:spcPct val="0"/>
            </a:spcBef>
            <a:spcAft>
              <a:spcPct val="35000"/>
            </a:spcAft>
            <a:buNone/>
          </a:pPr>
          <a:endParaRPr lang="en-US" sz="3600" kern="1200" dirty="0"/>
        </a:p>
        <a:p>
          <a:pPr marL="0" lvl="0" indent="0" algn="ctr" defTabSz="1600200">
            <a:lnSpc>
              <a:spcPct val="50000"/>
            </a:lnSpc>
            <a:spcBef>
              <a:spcPct val="0"/>
            </a:spcBef>
            <a:spcAft>
              <a:spcPct val="35000"/>
            </a:spcAft>
            <a:buNone/>
          </a:pPr>
          <a:r>
            <a:rPr lang="en-US" sz="3600" kern="1200" dirty="0"/>
            <a:t>Risky</a:t>
          </a:r>
          <a:endParaRPr lang="en-US" sz="2400" b="1" kern="1200" dirty="0"/>
        </a:p>
        <a:p>
          <a:pPr marL="0" lvl="0" indent="0" algn="ctr" defTabSz="1600200">
            <a:lnSpc>
              <a:spcPct val="90000"/>
            </a:lnSpc>
            <a:spcBef>
              <a:spcPct val="0"/>
            </a:spcBef>
            <a:spcAft>
              <a:spcPct val="35000"/>
            </a:spcAft>
            <a:buNone/>
          </a:pPr>
          <a:endParaRPr lang="en-US" sz="3600" kern="1200" dirty="0"/>
        </a:p>
        <a:p>
          <a:pPr marL="0" lvl="0" indent="0" algn="ctr" defTabSz="1600200">
            <a:lnSpc>
              <a:spcPct val="90000"/>
            </a:lnSpc>
            <a:spcBef>
              <a:spcPct val="0"/>
            </a:spcBef>
            <a:spcAft>
              <a:spcPct val="35000"/>
            </a:spcAft>
            <a:buNone/>
          </a:pPr>
          <a:endParaRPr lang="en-US" sz="6500" kern="1200" dirty="0"/>
        </a:p>
      </dsp:txBody>
      <dsp:txXfrm>
        <a:off x="2370906" y="1838226"/>
        <a:ext cx="3656028" cy="1838226"/>
      </dsp:txXfrm>
    </dsp:sp>
    <dsp:sp modelId="{07BE3453-8E80-40E4-A0C9-C357C5874A56}">
      <dsp:nvSpPr>
        <dsp:cNvPr id="0" name=""/>
        <dsp:cNvSpPr/>
      </dsp:nvSpPr>
      <dsp:spPr>
        <a:xfrm>
          <a:off x="0" y="3645368"/>
          <a:ext cx="8436988" cy="1838226"/>
        </a:xfrm>
        <a:prstGeom prst="trapezoid">
          <a:avLst>
            <a:gd name="adj" fmla="val 76496"/>
          </a:avLst>
        </a:prstGeom>
        <a:gradFill flip="none" rotWithShape="1">
          <a:gsLst>
            <a:gs pos="0">
              <a:srgbClr val="006648">
                <a:alpha val="25000"/>
              </a:srgbClr>
            </a:gs>
            <a:gs pos="52000">
              <a:srgbClr val="006648">
                <a:alpha val="50000"/>
              </a:srgbClr>
            </a:gs>
            <a:gs pos="100000">
              <a:srgbClr val="006648"/>
            </a:gs>
          </a:gsLst>
          <a:lin ang="5400000" scaled="1"/>
          <a:tileRect/>
        </a:gradFill>
        <a:ln w="25400" cap="flat" cmpd="sng" algn="ctr">
          <a:solidFill>
            <a:schemeClr val="lt1">
              <a:hueOff val="0"/>
              <a:satOff val="0"/>
              <a:lumOff val="0"/>
              <a:alphaOff val="0"/>
            </a:schemeClr>
          </a:solidFill>
          <a:prstDash val="solid"/>
        </a:ln>
        <a:effectLst>
          <a:softEdge rad="317500"/>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0"/>
            </a:lnSpc>
            <a:spcBef>
              <a:spcPct val="0"/>
            </a:spcBef>
            <a:spcAft>
              <a:spcPct val="35000"/>
            </a:spcAft>
            <a:buNone/>
          </a:pPr>
          <a:endParaRPr lang="en-US" sz="3600" kern="1200" dirty="0"/>
        </a:p>
        <a:p>
          <a:pPr marL="0" lvl="0" indent="0" algn="ctr" defTabSz="1600200">
            <a:lnSpc>
              <a:spcPct val="0"/>
            </a:lnSpc>
            <a:spcBef>
              <a:spcPct val="0"/>
            </a:spcBef>
            <a:spcAft>
              <a:spcPct val="35000"/>
            </a:spcAft>
            <a:buNone/>
          </a:pPr>
          <a:endParaRPr lang="en-US" sz="3600" kern="1200" dirty="0"/>
        </a:p>
        <a:p>
          <a:pPr marL="0" lvl="0" indent="0" algn="ctr" defTabSz="1600200">
            <a:lnSpc>
              <a:spcPct val="0"/>
            </a:lnSpc>
            <a:spcBef>
              <a:spcPct val="0"/>
            </a:spcBef>
            <a:spcAft>
              <a:spcPct val="35000"/>
            </a:spcAft>
            <a:buNone/>
          </a:pPr>
          <a:r>
            <a:rPr lang="en-US" sz="3600" kern="1200" dirty="0"/>
            <a:t>Low</a:t>
          </a:r>
          <a:r>
            <a:rPr lang="en-US" sz="6500" kern="1200" dirty="0"/>
            <a:t> </a:t>
          </a:r>
          <a:r>
            <a:rPr lang="en-US" sz="3600" kern="1200" dirty="0"/>
            <a:t>Risk</a:t>
          </a:r>
          <a:endParaRPr lang="en-US" sz="2000" b="1" kern="1200" dirty="0"/>
        </a:p>
        <a:p>
          <a:pPr marL="0" lvl="0" indent="0" algn="ctr" defTabSz="1600200">
            <a:lnSpc>
              <a:spcPct val="90000"/>
            </a:lnSpc>
            <a:spcBef>
              <a:spcPct val="0"/>
            </a:spcBef>
            <a:spcAft>
              <a:spcPct val="35000"/>
            </a:spcAft>
            <a:buNone/>
          </a:pPr>
          <a:endParaRPr lang="en-US" sz="6500" kern="1200" dirty="0"/>
        </a:p>
      </dsp:txBody>
      <dsp:txXfrm>
        <a:off x="1476472" y="3645368"/>
        <a:ext cx="5484042" cy="1838226"/>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149A0BA-8B34-40A3-9B39-AF592F4B394E}" type="datetimeFigureOut">
              <a:rPr lang="en-US" smtClean="0"/>
              <a:t>7/7/2021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9018090-8ED7-4D12-A59F-BBA8812A51A7}" type="slidenum">
              <a:rPr lang="en-US" smtClean="0"/>
              <a:t>‹#›</a:t>
            </a:fld>
            <a:endParaRPr lang="en-US" dirty="0"/>
          </a:p>
        </p:txBody>
      </p:sp>
    </p:spTree>
    <p:extLst>
      <p:ext uri="{BB962C8B-B14F-4D97-AF65-F5344CB8AC3E}">
        <p14:creationId xmlns:p14="http://schemas.microsoft.com/office/powerpoint/2010/main" val="434187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7/7/2021 12:02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259218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6C4BA-4832-4889-B0FB-56EDC5C19B30}" type="slidenum">
              <a:rPr lang="en-US" smtClean="0"/>
              <a:t>14</a:t>
            </a:fld>
            <a:endParaRPr lang="en-US" dirty="0"/>
          </a:p>
        </p:txBody>
      </p:sp>
    </p:spTree>
    <p:extLst>
      <p:ext uri="{BB962C8B-B14F-4D97-AF65-F5344CB8AC3E}">
        <p14:creationId xmlns:p14="http://schemas.microsoft.com/office/powerpoint/2010/main" val="85462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15</a:t>
            </a:fld>
            <a:endParaRPr lang="en-US" dirty="0"/>
          </a:p>
        </p:txBody>
      </p:sp>
    </p:spTree>
    <p:extLst>
      <p:ext uri="{BB962C8B-B14F-4D97-AF65-F5344CB8AC3E}">
        <p14:creationId xmlns:p14="http://schemas.microsoft.com/office/powerpoint/2010/main" val="1615146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16</a:t>
            </a:fld>
            <a:endParaRPr lang="en-US" dirty="0"/>
          </a:p>
        </p:txBody>
      </p:sp>
    </p:spTree>
    <p:extLst>
      <p:ext uri="{BB962C8B-B14F-4D97-AF65-F5344CB8AC3E}">
        <p14:creationId xmlns:p14="http://schemas.microsoft.com/office/powerpoint/2010/main" val="2410585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17</a:t>
            </a:fld>
            <a:endParaRPr lang="en-US" dirty="0"/>
          </a:p>
        </p:txBody>
      </p:sp>
    </p:spTree>
    <p:extLst>
      <p:ext uri="{BB962C8B-B14F-4D97-AF65-F5344CB8AC3E}">
        <p14:creationId xmlns:p14="http://schemas.microsoft.com/office/powerpoint/2010/main" val="257530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18</a:t>
            </a:fld>
            <a:endParaRPr lang="en-US" dirty="0"/>
          </a:p>
        </p:txBody>
      </p:sp>
    </p:spTree>
    <p:extLst>
      <p:ext uri="{BB962C8B-B14F-4D97-AF65-F5344CB8AC3E}">
        <p14:creationId xmlns:p14="http://schemas.microsoft.com/office/powerpoint/2010/main" val="1727808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guideline suggest assess Function as well as Pain</a:t>
            </a:r>
          </a:p>
          <a:p>
            <a:r>
              <a:rPr lang="en-US" dirty="0"/>
              <a:t>PEG score one validated tool to assess function</a:t>
            </a:r>
          </a:p>
          <a:p>
            <a:r>
              <a:rPr lang="en-US" dirty="0"/>
              <a:t>Need 30% improvement in baseline to be clinically meaningful</a:t>
            </a:r>
          </a:p>
        </p:txBody>
      </p:sp>
      <p:sp>
        <p:nvSpPr>
          <p:cNvPr id="4" name="Slide Number Placeholder 3"/>
          <p:cNvSpPr>
            <a:spLocks noGrp="1"/>
          </p:cNvSpPr>
          <p:nvPr>
            <p:ph type="sldNum" sz="quarter" idx="10"/>
          </p:nvPr>
        </p:nvSpPr>
        <p:spPr/>
        <p:txBody>
          <a:bodyPr/>
          <a:lstStyle/>
          <a:p>
            <a:fld id="{B9018090-8ED7-4D12-A59F-BBA8812A51A7}" type="slidenum">
              <a:rPr lang="en-US" smtClean="0"/>
              <a:t>19</a:t>
            </a:fld>
            <a:endParaRPr lang="en-US" dirty="0"/>
          </a:p>
        </p:txBody>
      </p:sp>
    </p:spTree>
    <p:extLst>
      <p:ext uri="{BB962C8B-B14F-4D97-AF65-F5344CB8AC3E}">
        <p14:creationId xmlns:p14="http://schemas.microsoft.com/office/powerpoint/2010/main" val="3662671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and provider responsibilities should be defined</a:t>
            </a:r>
          </a:p>
          <a:p>
            <a:r>
              <a:rPr lang="en-US" dirty="0"/>
              <a:t>Best practice includes a “pain” contract—should probably be re-accomplished at least yearly.</a:t>
            </a:r>
          </a:p>
        </p:txBody>
      </p:sp>
      <p:sp>
        <p:nvSpPr>
          <p:cNvPr id="4" name="Slide Number Placeholder 3"/>
          <p:cNvSpPr>
            <a:spLocks noGrp="1"/>
          </p:cNvSpPr>
          <p:nvPr>
            <p:ph type="sldNum" sz="quarter" idx="10"/>
          </p:nvPr>
        </p:nvSpPr>
        <p:spPr/>
        <p:txBody>
          <a:bodyPr/>
          <a:lstStyle/>
          <a:p>
            <a:fld id="{B9018090-8ED7-4D12-A59F-BBA8812A51A7}" type="slidenum">
              <a:rPr lang="en-US" smtClean="0"/>
              <a:t>20</a:t>
            </a:fld>
            <a:endParaRPr lang="en-US" dirty="0"/>
          </a:p>
        </p:txBody>
      </p:sp>
    </p:spTree>
    <p:extLst>
      <p:ext uri="{BB962C8B-B14F-4D97-AF65-F5344CB8AC3E}">
        <p14:creationId xmlns:p14="http://schemas.microsoft.com/office/powerpoint/2010/main" val="3696960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18090-8ED7-4D12-A59F-BBA8812A51A7}" type="slidenum">
              <a:rPr lang="en-US" smtClean="0"/>
              <a:t>21</a:t>
            </a:fld>
            <a:endParaRPr lang="en-US" dirty="0"/>
          </a:p>
        </p:txBody>
      </p:sp>
    </p:spTree>
    <p:extLst>
      <p:ext uri="{BB962C8B-B14F-4D97-AF65-F5344CB8AC3E}">
        <p14:creationId xmlns:p14="http://schemas.microsoft.com/office/powerpoint/2010/main" val="873471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5CDDA-BBD0-4D7F-8242-1C93C03B3DD0}" type="slidenum">
              <a:rPr lang="en-US" smtClean="0"/>
              <a:pPr/>
              <a:t>22</a:t>
            </a:fld>
            <a:endParaRPr lang="en-US" dirty="0"/>
          </a:p>
        </p:txBody>
      </p:sp>
    </p:spTree>
    <p:extLst>
      <p:ext uri="{BB962C8B-B14F-4D97-AF65-F5344CB8AC3E}">
        <p14:creationId xmlns:p14="http://schemas.microsoft.com/office/powerpoint/2010/main" val="1099592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23</a:t>
            </a:fld>
            <a:endParaRPr lang="en-US" dirty="0"/>
          </a:p>
        </p:txBody>
      </p:sp>
    </p:spTree>
    <p:extLst>
      <p:ext uri="{BB962C8B-B14F-4D97-AF65-F5344CB8AC3E}">
        <p14:creationId xmlns:p14="http://schemas.microsoft.com/office/powerpoint/2010/main" val="176139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2</a:t>
            </a:fld>
            <a:endParaRPr lang="en-US" dirty="0"/>
          </a:p>
        </p:txBody>
      </p:sp>
    </p:spTree>
    <p:extLst>
      <p:ext uri="{BB962C8B-B14F-4D97-AF65-F5344CB8AC3E}">
        <p14:creationId xmlns:p14="http://schemas.microsoft.com/office/powerpoint/2010/main" val="343443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24</a:t>
            </a:fld>
            <a:endParaRPr lang="en-US" dirty="0"/>
          </a:p>
        </p:txBody>
      </p:sp>
    </p:spTree>
    <p:extLst>
      <p:ext uri="{BB962C8B-B14F-4D97-AF65-F5344CB8AC3E}">
        <p14:creationId xmlns:p14="http://schemas.microsoft.com/office/powerpoint/2010/main" val="2346413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25</a:t>
            </a:fld>
            <a:endParaRPr lang="en-US" dirty="0"/>
          </a:p>
        </p:txBody>
      </p:sp>
    </p:spTree>
    <p:extLst>
      <p:ext uri="{BB962C8B-B14F-4D97-AF65-F5344CB8AC3E}">
        <p14:creationId xmlns:p14="http://schemas.microsoft.com/office/powerpoint/2010/main" val="1870668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5CDDA-BBD0-4D7F-8242-1C93C03B3DD0}" type="slidenum">
              <a:rPr lang="en-US" smtClean="0"/>
              <a:pPr/>
              <a:t>26</a:t>
            </a:fld>
            <a:endParaRPr lang="en-US" dirty="0"/>
          </a:p>
        </p:txBody>
      </p:sp>
    </p:spTree>
    <p:extLst>
      <p:ext uri="{BB962C8B-B14F-4D97-AF65-F5344CB8AC3E}">
        <p14:creationId xmlns:p14="http://schemas.microsoft.com/office/powerpoint/2010/main" val="3002379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Physicians may find it easier to refer or dismiss patients rather than support through a taper</a:t>
            </a:r>
          </a:p>
          <a:p>
            <a:r>
              <a:rPr lang="en-US" dirty="0"/>
              <a:t>Could affect patient safety—may seek meds by other provider or illicit</a:t>
            </a:r>
          </a:p>
          <a:p>
            <a:endParaRPr lang="en-US" dirty="0"/>
          </a:p>
        </p:txBody>
      </p:sp>
      <p:sp>
        <p:nvSpPr>
          <p:cNvPr id="4" name="Slide Number Placeholder 3"/>
          <p:cNvSpPr>
            <a:spLocks noGrp="1"/>
          </p:cNvSpPr>
          <p:nvPr>
            <p:ph type="sldNum" sz="quarter" idx="5"/>
          </p:nvPr>
        </p:nvSpPr>
        <p:spPr/>
        <p:txBody>
          <a:bodyPr/>
          <a:lstStyle/>
          <a:p>
            <a:fld id="{B9018090-8ED7-4D12-A59F-BBA8812A51A7}" type="slidenum">
              <a:rPr lang="en-US" smtClean="0"/>
              <a:t>27</a:t>
            </a:fld>
            <a:endParaRPr lang="en-US" dirty="0"/>
          </a:p>
        </p:txBody>
      </p:sp>
    </p:spTree>
    <p:extLst>
      <p:ext uri="{BB962C8B-B14F-4D97-AF65-F5344CB8AC3E}">
        <p14:creationId xmlns:p14="http://schemas.microsoft.com/office/powerpoint/2010/main" val="2482361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28</a:t>
            </a:fld>
            <a:endParaRPr lang="en-US" dirty="0"/>
          </a:p>
        </p:txBody>
      </p:sp>
    </p:spTree>
    <p:extLst>
      <p:ext uri="{BB962C8B-B14F-4D97-AF65-F5344CB8AC3E}">
        <p14:creationId xmlns:p14="http://schemas.microsoft.com/office/powerpoint/2010/main" val="871208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29</a:t>
            </a:fld>
            <a:endParaRPr lang="en-US" dirty="0"/>
          </a:p>
        </p:txBody>
      </p:sp>
    </p:spTree>
    <p:extLst>
      <p:ext uri="{BB962C8B-B14F-4D97-AF65-F5344CB8AC3E}">
        <p14:creationId xmlns:p14="http://schemas.microsoft.com/office/powerpoint/2010/main" val="2970447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30</a:t>
            </a:fld>
            <a:endParaRPr lang="en-US" dirty="0"/>
          </a:p>
        </p:txBody>
      </p:sp>
    </p:spTree>
    <p:extLst>
      <p:ext uri="{BB962C8B-B14F-4D97-AF65-F5344CB8AC3E}">
        <p14:creationId xmlns:p14="http://schemas.microsoft.com/office/powerpoint/2010/main" val="251272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31</a:t>
            </a:fld>
            <a:endParaRPr lang="en-US" dirty="0"/>
          </a:p>
        </p:txBody>
      </p:sp>
    </p:spTree>
    <p:extLst>
      <p:ext uri="{BB962C8B-B14F-4D97-AF65-F5344CB8AC3E}">
        <p14:creationId xmlns:p14="http://schemas.microsoft.com/office/powerpoint/2010/main" val="1614282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32</a:t>
            </a:fld>
            <a:endParaRPr lang="en-US" dirty="0"/>
          </a:p>
        </p:txBody>
      </p:sp>
    </p:spTree>
    <p:extLst>
      <p:ext uri="{BB962C8B-B14F-4D97-AF65-F5344CB8AC3E}">
        <p14:creationId xmlns:p14="http://schemas.microsoft.com/office/powerpoint/2010/main" val="2671054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33</a:t>
            </a:fld>
            <a:endParaRPr lang="en-US" dirty="0"/>
          </a:p>
        </p:txBody>
      </p:sp>
    </p:spTree>
    <p:extLst>
      <p:ext uri="{BB962C8B-B14F-4D97-AF65-F5344CB8AC3E}">
        <p14:creationId xmlns:p14="http://schemas.microsoft.com/office/powerpoint/2010/main" val="3497271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3</a:t>
            </a:fld>
            <a:endParaRPr lang="en-US" dirty="0"/>
          </a:p>
        </p:txBody>
      </p:sp>
    </p:spTree>
    <p:extLst>
      <p:ext uri="{BB962C8B-B14F-4D97-AF65-F5344CB8AC3E}">
        <p14:creationId xmlns:p14="http://schemas.microsoft.com/office/powerpoint/2010/main" val="1518260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t>Identify the social, emotional, health factors that will impact tapering </a:t>
            </a:r>
          </a:p>
          <a:p>
            <a:pPr>
              <a:buFont typeface="Arial" panose="020B0604020202020204" pitchFamily="34" charset="0"/>
              <a:buChar char="•"/>
            </a:pPr>
            <a:r>
              <a:rPr lang="en-US" sz="1200" dirty="0"/>
              <a:t>Address fears (pain, withdrawal, abandonment)</a:t>
            </a:r>
          </a:p>
          <a:p>
            <a:pPr>
              <a:buFont typeface="Arial" panose="020B0604020202020204" pitchFamily="34" charset="0"/>
              <a:buChar char="•"/>
            </a:pPr>
            <a:r>
              <a:rPr lang="en-US" sz="1200" dirty="0"/>
              <a:t>Emphasize tapering for patient’s best interest (patients don’t buy the policy argument)</a:t>
            </a:r>
          </a:p>
          <a:p>
            <a:pPr>
              <a:buFont typeface="Arial" panose="020B0604020202020204" pitchFamily="34" charset="0"/>
              <a:buChar char="•"/>
            </a:pPr>
            <a:r>
              <a:rPr lang="en-US" sz="1200" dirty="0"/>
              <a:t>Help them know what to expect (timeline, what to do about pain flares…)</a:t>
            </a:r>
          </a:p>
          <a:p>
            <a:pPr>
              <a:buFont typeface="Arial" panose="020B0604020202020204" pitchFamily="34" charset="0"/>
              <a:buChar char="•"/>
            </a:pPr>
            <a:r>
              <a:rPr lang="en-US" sz="1200" dirty="0"/>
              <a:t>Develop individualized tapering plan (collaborative, some slower, pause if needed)</a:t>
            </a:r>
          </a:p>
          <a:p>
            <a:endParaRPr lang="en-US" dirty="0"/>
          </a:p>
        </p:txBody>
      </p:sp>
      <p:sp>
        <p:nvSpPr>
          <p:cNvPr id="4" name="Slide Number Placeholder 3"/>
          <p:cNvSpPr>
            <a:spLocks noGrp="1"/>
          </p:cNvSpPr>
          <p:nvPr>
            <p:ph type="sldNum" sz="quarter" idx="5"/>
          </p:nvPr>
        </p:nvSpPr>
        <p:spPr/>
        <p:txBody>
          <a:bodyPr/>
          <a:lstStyle/>
          <a:p>
            <a:fld id="{B9018090-8ED7-4D12-A59F-BBA8812A51A7}" type="slidenum">
              <a:rPr lang="en-US" smtClean="0"/>
              <a:t>34</a:t>
            </a:fld>
            <a:endParaRPr lang="en-US" dirty="0"/>
          </a:p>
        </p:txBody>
      </p:sp>
    </p:spTree>
    <p:extLst>
      <p:ext uri="{BB962C8B-B14F-4D97-AF65-F5344CB8AC3E}">
        <p14:creationId xmlns:p14="http://schemas.microsoft.com/office/powerpoint/2010/main" val="2961099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35</a:t>
            </a:fld>
            <a:endParaRPr lang="en-US" dirty="0"/>
          </a:p>
        </p:txBody>
      </p:sp>
    </p:spTree>
    <p:extLst>
      <p:ext uri="{BB962C8B-B14F-4D97-AF65-F5344CB8AC3E}">
        <p14:creationId xmlns:p14="http://schemas.microsoft.com/office/powerpoint/2010/main" val="3175174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36</a:t>
            </a:fld>
            <a:endParaRPr lang="en-US" dirty="0"/>
          </a:p>
        </p:txBody>
      </p:sp>
    </p:spTree>
    <p:extLst>
      <p:ext uri="{BB962C8B-B14F-4D97-AF65-F5344CB8AC3E}">
        <p14:creationId xmlns:p14="http://schemas.microsoft.com/office/powerpoint/2010/main" val="397983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Analogous to SBIRT drinkers pyramid: 75% are probably low risk —but not validated, fuzzy boundaries</a:t>
            </a:r>
          </a:p>
        </p:txBody>
      </p:sp>
      <p:sp>
        <p:nvSpPr>
          <p:cNvPr id="4" name="Slide Number Placeholder 3"/>
          <p:cNvSpPr>
            <a:spLocks noGrp="1"/>
          </p:cNvSpPr>
          <p:nvPr>
            <p:ph type="sldNum" sz="quarter" idx="10"/>
          </p:nvPr>
        </p:nvSpPr>
        <p:spPr/>
        <p:txBody>
          <a:bodyPr/>
          <a:lstStyle/>
          <a:p>
            <a:fld id="{53F5CDDA-BBD0-4D7F-8242-1C93C03B3DD0}" type="slidenum">
              <a:rPr lang="en-US" smtClean="0"/>
              <a:pPr/>
              <a:t>37</a:t>
            </a:fld>
            <a:endParaRPr lang="en-US" dirty="0"/>
          </a:p>
        </p:txBody>
      </p:sp>
    </p:spTree>
    <p:extLst>
      <p:ext uri="{BB962C8B-B14F-4D97-AF65-F5344CB8AC3E}">
        <p14:creationId xmlns:p14="http://schemas.microsoft.com/office/powerpoint/2010/main" val="777355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Analogous to SBIRT drinkers pyramid: 75% are probably low risk —but not validated, fuzzy boundaries</a:t>
            </a:r>
          </a:p>
        </p:txBody>
      </p:sp>
      <p:sp>
        <p:nvSpPr>
          <p:cNvPr id="4" name="Slide Number Placeholder 3"/>
          <p:cNvSpPr>
            <a:spLocks noGrp="1"/>
          </p:cNvSpPr>
          <p:nvPr>
            <p:ph type="sldNum" sz="quarter" idx="10"/>
          </p:nvPr>
        </p:nvSpPr>
        <p:spPr/>
        <p:txBody>
          <a:bodyPr/>
          <a:lstStyle/>
          <a:p>
            <a:fld id="{53F5CDDA-BBD0-4D7F-8242-1C93C03B3DD0}" type="slidenum">
              <a:rPr lang="en-US" smtClean="0"/>
              <a:pPr/>
              <a:t>38</a:t>
            </a:fld>
            <a:endParaRPr lang="en-US" dirty="0"/>
          </a:p>
        </p:txBody>
      </p:sp>
    </p:spTree>
    <p:extLst>
      <p:ext uri="{BB962C8B-B14F-4D97-AF65-F5344CB8AC3E}">
        <p14:creationId xmlns:p14="http://schemas.microsoft.com/office/powerpoint/2010/main" val="1892694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39</a:t>
            </a:fld>
            <a:endParaRPr lang="en-US" dirty="0"/>
          </a:p>
        </p:txBody>
      </p:sp>
    </p:spTree>
    <p:extLst>
      <p:ext uri="{BB962C8B-B14F-4D97-AF65-F5344CB8AC3E}">
        <p14:creationId xmlns:p14="http://schemas.microsoft.com/office/powerpoint/2010/main" val="3637486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40</a:t>
            </a:fld>
            <a:endParaRPr lang="en-US" dirty="0"/>
          </a:p>
        </p:txBody>
      </p:sp>
    </p:spTree>
    <p:extLst>
      <p:ext uri="{BB962C8B-B14F-4D97-AF65-F5344CB8AC3E}">
        <p14:creationId xmlns:p14="http://schemas.microsoft.com/office/powerpoint/2010/main" val="1520724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41</a:t>
            </a:fld>
            <a:endParaRPr lang="en-US" dirty="0"/>
          </a:p>
        </p:txBody>
      </p:sp>
    </p:spTree>
    <p:extLst>
      <p:ext uri="{BB962C8B-B14F-4D97-AF65-F5344CB8AC3E}">
        <p14:creationId xmlns:p14="http://schemas.microsoft.com/office/powerpoint/2010/main" val="3211801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42</a:t>
            </a:fld>
            <a:endParaRPr lang="en-US" dirty="0"/>
          </a:p>
        </p:txBody>
      </p:sp>
    </p:spTree>
    <p:extLst>
      <p:ext uri="{BB962C8B-B14F-4D97-AF65-F5344CB8AC3E}">
        <p14:creationId xmlns:p14="http://schemas.microsoft.com/office/powerpoint/2010/main" val="3402725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43</a:t>
            </a:fld>
            <a:endParaRPr lang="en-US" dirty="0"/>
          </a:p>
        </p:txBody>
      </p:sp>
    </p:spTree>
    <p:extLst>
      <p:ext uri="{BB962C8B-B14F-4D97-AF65-F5344CB8AC3E}">
        <p14:creationId xmlns:p14="http://schemas.microsoft.com/office/powerpoint/2010/main" val="2139186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a:t>
            </a:fld>
            <a:endParaRPr lang="en-US" dirty="0"/>
          </a:p>
        </p:txBody>
      </p:sp>
    </p:spTree>
    <p:extLst>
      <p:ext uri="{BB962C8B-B14F-4D97-AF65-F5344CB8AC3E}">
        <p14:creationId xmlns:p14="http://schemas.microsoft.com/office/powerpoint/2010/main" val="1479727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44</a:t>
            </a:fld>
            <a:endParaRPr lang="en-US" dirty="0"/>
          </a:p>
        </p:txBody>
      </p:sp>
    </p:spTree>
    <p:extLst>
      <p:ext uri="{BB962C8B-B14F-4D97-AF65-F5344CB8AC3E}">
        <p14:creationId xmlns:p14="http://schemas.microsoft.com/office/powerpoint/2010/main" val="297925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45</a:t>
            </a:fld>
            <a:endParaRPr lang="en-US" dirty="0"/>
          </a:p>
        </p:txBody>
      </p:sp>
    </p:spTree>
    <p:extLst>
      <p:ext uri="{BB962C8B-B14F-4D97-AF65-F5344CB8AC3E}">
        <p14:creationId xmlns:p14="http://schemas.microsoft.com/office/powerpoint/2010/main" val="2997626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46</a:t>
            </a:fld>
            <a:endParaRPr lang="en-US" dirty="0"/>
          </a:p>
        </p:txBody>
      </p:sp>
    </p:spTree>
    <p:extLst>
      <p:ext uri="{BB962C8B-B14F-4D97-AF65-F5344CB8AC3E}">
        <p14:creationId xmlns:p14="http://schemas.microsoft.com/office/powerpoint/2010/main" val="583906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47</a:t>
            </a:fld>
            <a:endParaRPr lang="en-US" dirty="0"/>
          </a:p>
        </p:txBody>
      </p:sp>
    </p:spTree>
    <p:extLst>
      <p:ext uri="{BB962C8B-B14F-4D97-AF65-F5344CB8AC3E}">
        <p14:creationId xmlns:p14="http://schemas.microsoft.com/office/powerpoint/2010/main" val="825834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48</a:t>
            </a:fld>
            <a:endParaRPr lang="en-US" dirty="0"/>
          </a:p>
        </p:txBody>
      </p:sp>
    </p:spTree>
    <p:extLst>
      <p:ext uri="{BB962C8B-B14F-4D97-AF65-F5344CB8AC3E}">
        <p14:creationId xmlns:p14="http://schemas.microsoft.com/office/powerpoint/2010/main" val="857268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49</a:t>
            </a:fld>
            <a:endParaRPr lang="en-US" dirty="0"/>
          </a:p>
        </p:txBody>
      </p:sp>
    </p:spTree>
    <p:extLst>
      <p:ext uri="{BB962C8B-B14F-4D97-AF65-F5344CB8AC3E}">
        <p14:creationId xmlns:p14="http://schemas.microsoft.com/office/powerpoint/2010/main" val="2069684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50</a:t>
            </a:fld>
            <a:endParaRPr lang="en-US" dirty="0"/>
          </a:p>
        </p:txBody>
      </p:sp>
    </p:spTree>
    <p:extLst>
      <p:ext uri="{BB962C8B-B14F-4D97-AF65-F5344CB8AC3E}">
        <p14:creationId xmlns:p14="http://schemas.microsoft.com/office/powerpoint/2010/main" val="451634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51</a:t>
            </a:fld>
            <a:endParaRPr lang="en-US" dirty="0"/>
          </a:p>
        </p:txBody>
      </p:sp>
    </p:spTree>
    <p:extLst>
      <p:ext uri="{BB962C8B-B14F-4D97-AF65-F5344CB8AC3E}">
        <p14:creationId xmlns:p14="http://schemas.microsoft.com/office/powerpoint/2010/main" val="3977540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52</a:t>
            </a:fld>
            <a:endParaRPr lang="en-US" dirty="0"/>
          </a:p>
        </p:txBody>
      </p:sp>
    </p:spTree>
    <p:extLst>
      <p:ext uri="{BB962C8B-B14F-4D97-AF65-F5344CB8AC3E}">
        <p14:creationId xmlns:p14="http://schemas.microsoft.com/office/powerpoint/2010/main" val="40756591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53</a:t>
            </a:fld>
            <a:endParaRPr lang="en-US" dirty="0"/>
          </a:p>
        </p:txBody>
      </p:sp>
    </p:spTree>
    <p:extLst>
      <p:ext uri="{BB962C8B-B14F-4D97-AF65-F5344CB8AC3E}">
        <p14:creationId xmlns:p14="http://schemas.microsoft.com/office/powerpoint/2010/main" val="121507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PRESTO is a paradigm for a systematic approach to patients taking long-term opioids and benzodiazepines.  </a:t>
            </a:r>
          </a:p>
          <a:p>
            <a:pPr marL="0" indent="0">
              <a:buNone/>
            </a:pPr>
            <a:r>
              <a:rPr lang="en-US" dirty="0"/>
              <a:t>Analogous to SBIRT for alcohol use, PRESTO attempts to assess risk and apply principles of Motivational Interviewing to conversations with patients aimed at reducing risk by tapering these medications.</a:t>
            </a:r>
          </a:p>
          <a:p>
            <a:pPr marL="228600" indent="-228600">
              <a:buAutoNum type="arabicPeriod"/>
            </a:pPr>
            <a:r>
              <a:rPr lang="en-US" dirty="0"/>
              <a:t>Physicians need to know the medical details</a:t>
            </a:r>
          </a:p>
          <a:p>
            <a:pPr marL="228600" indent="-228600">
              <a:buAutoNum type="arabicPeriod"/>
            </a:pPr>
            <a:r>
              <a:rPr lang="en-US" dirty="0"/>
              <a:t>Physicians need to know how to engage patients</a:t>
            </a:r>
          </a:p>
        </p:txBody>
      </p:sp>
      <p:sp>
        <p:nvSpPr>
          <p:cNvPr id="4" name="Slide Number Placeholder 3"/>
          <p:cNvSpPr>
            <a:spLocks noGrp="1"/>
          </p:cNvSpPr>
          <p:nvPr>
            <p:ph type="sldNum" sz="quarter" idx="10"/>
          </p:nvPr>
        </p:nvSpPr>
        <p:spPr/>
        <p:txBody>
          <a:bodyPr/>
          <a:lstStyle/>
          <a:p>
            <a:fld id="{B9018090-8ED7-4D12-A59F-BBA8812A51A7}" type="slidenum">
              <a:rPr lang="en-US" smtClean="0"/>
              <a:t>5</a:t>
            </a:fld>
            <a:endParaRPr lang="en-US" dirty="0"/>
          </a:p>
        </p:txBody>
      </p:sp>
    </p:spTree>
    <p:extLst>
      <p:ext uri="{BB962C8B-B14F-4D97-AF65-F5344CB8AC3E}">
        <p14:creationId xmlns:p14="http://schemas.microsoft.com/office/powerpoint/2010/main" val="3541232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F5CDDA-BBD0-4D7F-8242-1C93C03B3DD0}" type="slidenum">
              <a:rPr lang="en-US" smtClean="0"/>
              <a:pPr/>
              <a:t>54</a:t>
            </a:fld>
            <a:endParaRPr lang="en-US" dirty="0"/>
          </a:p>
        </p:txBody>
      </p:sp>
    </p:spTree>
    <p:extLst>
      <p:ext uri="{BB962C8B-B14F-4D97-AF65-F5344CB8AC3E}">
        <p14:creationId xmlns:p14="http://schemas.microsoft.com/office/powerpoint/2010/main" val="3373934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55</a:t>
            </a:fld>
            <a:endParaRPr lang="en-US" dirty="0"/>
          </a:p>
        </p:txBody>
      </p:sp>
    </p:spTree>
    <p:extLst>
      <p:ext uri="{BB962C8B-B14F-4D97-AF65-F5344CB8AC3E}">
        <p14:creationId xmlns:p14="http://schemas.microsoft.com/office/powerpoint/2010/main" val="2898800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to 3% of the US population takes long-term opioids</a:t>
            </a:r>
          </a:p>
          <a:p>
            <a:r>
              <a:rPr lang="en-US" dirty="0"/>
              <a:t>There is lack of evidence of benefit form long-term opioid and growing evidence for harm</a:t>
            </a:r>
          </a:p>
          <a:p>
            <a:r>
              <a:rPr lang="en-US" dirty="0"/>
              <a:t>No published studies comparing long-term (&gt; 1 year) opioid vs placebo, no opioid, or non-opioid therapies</a:t>
            </a:r>
          </a:p>
          <a:p>
            <a:r>
              <a:rPr lang="en-US" dirty="0"/>
              <a:t>In past 3 decades there has been progressive increases in prescription of opioids- despite poor quality evidence treatment guidelines from numerous professional organizations endorsed chronic opioid therapy</a:t>
            </a:r>
          </a:p>
          <a:p>
            <a:endParaRPr lang="en-US" dirty="0"/>
          </a:p>
          <a:p>
            <a:r>
              <a:rPr lang="en-US" dirty="0"/>
              <a:t> Past decade saw concurrent increases in OD deaths (33,000 in 2015, 42,000 2016)</a:t>
            </a:r>
          </a:p>
          <a:p>
            <a:endParaRPr lang="en-US" dirty="0"/>
          </a:p>
        </p:txBody>
      </p:sp>
      <p:sp>
        <p:nvSpPr>
          <p:cNvPr id="4" name="Slide Number Placeholder 3"/>
          <p:cNvSpPr>
            <a:spLocks noGrp="1"/>
          </p:cNvSpPr>
          <p:nvPr>
            <p:ph type="sldNum" sz="quarter" idx="10"/>
          </p:nvPr>
        </p:nvSpPr>
        <p:spPr/>
        <p:txBody>
          <a:bodyPr/>
          <a:lstStyle/>
          <a:p>
            <a:fld id="{B9018090-8ED7-4D12-A59F-BBA8812A51A7}" type="slidenum">
              <a:rPr lang="en-US" smtClean="0"/>
              <a:t>6</a:t>
            </a:fld>
            <a:endParaRPr lang="en-US" dirty="0"/>
          </a:p>
        </p:txBody>
      </p:sp>
    </p:spTree>
    <p:extLst>
      <p:ext uri="{BB962C8B-B14F-4D97-AF65-F5344CB8AC3E}">
        <p14:creationId xmlns:p14="http://schemas.microsoft.com/office/powerpoint/2010/main" val="98486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18090-8ED7-4D12-A59F-BBA8812A51A7}" type="slidenum">
              <a:rPr lang="en-US" smtClean="0"/>
              <a:t>7</a:t>
            </a:fld>
            <a:endParaRPr lang="en-US" dirty="0"/>
          </a:p>
        </p:txBody>
      </p:sp>
    </p:spTree>
    <p:extLst>
      <p:ext uri="{BB962C8B-B14F-4D97-AF65-F5344CB8AC3E}">
        <p14:creationId xmlns:p14="http://schemas.microsoft.com/office/powerpoint/2010/main" val="1932340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12</a:t>
            </a:fld>
            <a:endParaRPr lang="en-US" dirty="0"/>
          </a:p>
        </p:txBody>
      </p:sp>
    </p:spTree>
    <p:extLst>
      <p:ext uri="{BB962C8B-B14F-4D97-AF65-F5344CB8AC3E}">
        <p14:creationId xmlns:p14="http://schemas.microsoft.com/office/powerpoint/2010/main" val="431538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18090-8ED7-4D12-A59F-BBA8812A51A7}" type="slidenum">
              <a:rPr lang="en-US" smtClean="0"/>
              <a:t>13</a:t>
            </a:fld>
            <a:endParaRPr lang="en-US" dirty="0"/>
          </a:p>
        </p:txBody>
      </p:sp>
    </p:spTree>
    <p:extLst>
      <p:ext uri="{BB962C8B-B14F-4D97-AF65-F5344CB8AC3E}">
        <p14:creationId xmlns:p14="http://schemas.microsoft.com/office/powerpoint/2010/main" val="304785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42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F80185-B4A6-B94D-957E-26C1319B05C7}"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5DBECB-6EF8-454C-9217-E056E2E4950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BD673F-897B-AD45-863D-B26DC489DA93}" type="datetimeFigureOut">
              <a:rPr lang="en-US" smtClean="0"/>
              <a:pPr/>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7E4CA1-245B-064C-B892-AF36CD3087C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461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89138"/>
            <a:ext cx="8229600" cy="41370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D673F-897B-AD45-863D-B26DC489DA93}" type="datetimeFigureOut">
              <a:rPr lang="en-US" smtClean="0"/>
              <a:pPr/>
              <a:t>7/7/2021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E4CA1-245B-064C-B892-AF36CD3087CD}" type="slidenum">
              <a:rPr lang="en-US" smtClean="0"/>
              <a:pPr/>
              <a:t>‹#›</a:t>
            </a:fld>
            <a:endParaRPr lang="en-US" dirty="0"/>
          </a:p>
        </p:txBody>
      </p:sp>
      <p:sp>
        <p:nvSpPr>
          <p:cNvPr id="7" name="Rectangle 6"/>
          <p:cNvSpPr/>
          <p:nvPr userDrawn="1"/>
        </p:nvSpPr>
        <p:spPr>
          <a:xfrm>
            <a:off x="0" y="0"/>
            <a:ext cx="9144000" cy="838200"/>
          </a:xfrm>
          <a:prstGeom prst="rect">
            <a:avLst/>
          </a:prstGeom>
          <a:gradFill flip="none" rotWithShape="1">
            <a:gsLst>
              <a:gs pos="28000">
                <a:srgbClr val="006648"/>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457200" rtl="0" eaLnBrk="1" latinLnBrk="0" hangingPunct="1">
        <a:spcBef>
          <a:spcPct val="0"/>
        </a:spcBef>
        <a:buNone/>
        <a:defRPr sz="32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80185-B4A6-B94D-957E-26C1319B05C7}" type="datetimeFigureOut">
              <a:rPr lang="en-US" smtClean="0"/>
              <a:t>7/7/2021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DBECB-6EF8-454C-9217-E056E2E4950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merriam-webster.com/dictionary/verb"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828800"/>
            <a:ext cx="8458200" cy="1981200"/>
          </a:xfrm>
        </p:spPr>
        <p:txBody>
          <a:bodyPr>
            <a:normAutofit fontScale="90000"/>
          </a:bodyPr>
          <a:lstStyle/>
          <a:p>
            <a:pPr algn="ctr"/>
            <a:r>
              <a:rPr lang="en-US" sz="6000" dirty="0"/>
              <a:t>PRESTO</a:t>
            </a:r>
            <a:br>
              <a:rPr lang="en-US" dirty="0"/>
            </a:br>
            <a:r>
              <a:rPr lang="en-US" sz="3600" dirty="0"/>
              <a:t>Promoting Engagement for Safe Tapering of Opioids</a:t>
            </a:r>
            <a:br>
              <a:rPr lang="en-US" sz="3600" dirty="0"/>
            </a:br>
            <a:r>
              <a:rPr lang="en-US" sz="3600" dirty="0"/>
              <a:t>(and Benzodiazepines)</a:t>
            </a:r>
            <a:br>
              <a:rPr lang="en-US" sz="4400" dirty="0"/>
            </a:br>
            <a:br>
              <a:rPr lang="en-US" sz="4400" dirty="0"/>
            </a:br>
            <a:endParaRPr lang="en-US" sz="4400" dirty="0"/>
          </a:p>
        </p:txBody>
      </p:sp>
      <p:sp>
        <p:nvSpPr>
          <p:cNvPr id="3" name="Subtitle 2"/>
          <p:cNvSpPr>
            <a:spLocks noGrp="1"/>
          </p:cNvSpPr>
          <p:nvPr>
            <p:ph type="subTitle" idx="1"/>
          </p:nvPr>
        </p:nvSpPr>
        <p:spPr>
          <a:xfrm>
            <a:off x="669924" y="3574473"/>
            <a:ext cx="7880351" cy="2055812"/>
          </a:xfrm>
        </p:spPr>
        <p:txBody>
          <a:bodyPr>
            <a:noAutofit/>
          </a:bodyPr>
          <a:lstStyle/>
          <a:p>
            <a:pPr algn="r"/>
            <a:r>
              <a:rPr lang="en-US" sz="1800" dirty="0"/>
              <a:t>Dean D. Bricker, M.D.</a:t>
            </a:r>
          </a:p>
          <a:p>
            <a:pPr algn="r"/>
            <a:r>
              <a:rPr lang="en-US" sz="1800" dirty="0"/>
              <a:t>Department of Internal Medicine</a:t>
            </a:r>
          </a:p>
          <a:p>
            <a:pPr algn="r"/>
            <a:r>
              <a:rPr lang="en-US" sz="1800" dirty="0"/>
              <a:t>Paul J. Hershberger, Ph.D.</a:t>
            </a:r>
          </a:p>
          <a:p>
            <a:pPr algn="r"/>
            <a:r>
              <a:rPr lang="en-US" sz="1800" dirty="0"/>
              <a:t>Angie Castle, M.A.</a:t>
            </a:r>
          </a:p>
          <a:p>
            <a:pPr algn="r"/>
            <a:r>
              <a:rPr lang="en-US" sz="1800" dirty="0"/>
              <a:t>Department of Family Medicine</a:t>
            </a:r>
          </a:p>
          <a:p>
            <a:pPr algn="r"/>
            <a:r>
              <a:rPr lang="en-US" sz="1800" dirty="0"/>
              <a:t>Wright State University </a:t>
            </a:r>
            <a:r>
              <a:rPr lang="en-US" sz="1800" dirty="0" err="1"/>
              <a:t>Boonshoft</a:t>
            </a:r>
            <a:r>
              <a:rPr lang="en-US" sz="1800" dirty="0"/>
              <a:t> School of Medicine</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816" y="5481807"/>
            <a:ext cx="2446565" cy="1376193"/>
          </a:xfrm>
          <a:prstGeom prst="rect">
            <a:avLst/>
          </a:prstGeom>
        </p:spPr>
      </p:pic>
    </p:spTree>
    <p:extLst>
      <p:ext uri="{BB962C8B-B14F-4D97-AF65-F5344CB8AC3E}">
        <p14:creationId xmlns:p14="http://schemas.microsoft.com/office/powerpoint/2010/main" val="1342442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178928-DC17-46CC-9D9D-CC13501ED9F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2803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006EB3-3052-4E91-98F2-99E9208F71C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50318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EE83B-E284-40A4-88BA-2CCA0B6378E7}"/>
              </a:ext>
            </a:extLst>
          </p:cNvPr>
          <p:cNvSpPr>
            <a:spLocks noGrp="1"/>
          </p:cNvSpPr>
          <p:nvPr>
            <p:ph type="title"/>
          </p:nvPr>
        </p:nvSpPr>
        <p:spPr/>
        <p:txBody>
          <a:bodyPr/>
          <a:lstStyle/>
          <a:p>
            <a:r>
              <a:rPr lang="en-US" dirty="0"/>
              <a:t>Aberrant behaviors</a:t>
            </a:r>
          </a:p>
        </p:txBody>
      </p:sp>
      <p:sp>
        <p:nvSpPr>
          <p:cNvPr id="3" name="Content Placeholder 2">
            <a:extLst>
              <a:ext uri="{FF2B5EF4-FFF2-40B4-BE49-F238E27FC236}">
                <a16:creationId xmlns:a16="http://schemas.microsoft.com/office/drawing/2014/main" id="{0C16DF71-E46C-4476-88BF-2F76F56F0B89}"/>
              </a:ext>
            </a:extLst>
          </p:cNvPr>
          <p:cNvSpPr>
            <a:spLocks noGrp="1"/>
          </p:cNvSpPr>
          <p:nvPr>
            <p:ph idx="1"/>
          </p:nvPr>
        </p:nvSpPr>
        <p:spPr>
          <a:xfrm>
            <a:off x="304014" y="1989138"/>
            <a:ext cx="8839986" cy="4137025"/>
          </a:xfrm>
        </p:spPr>
        <p:txBody>
          <a:bodyPr>
            <a:normAutofit fontScale="92500" lnSpcReduction="10000"/>
          </a:bodyPr>
          <a:lstStyle/>
          <a:p>
            <a:r>
              <a:rPr lang="en-US" dirty="0"/>
              <a:t>Frequent requests for early refills (lost, stolen prescriptions)</a:t>
            </a:r>
          </a:p>
          <a:p>
            <a:r>
              <a:rPr lang="en-US" dirty="0"/>
              <a:t>Use is more frequent or higher dose than prescribed</a:t>
            </a:r>
          </a:p>
          <a:p>
            <a:r>
              <a:rPr lang="en-US" dirty="0"/>
              <a:t>Use to treat non pain symptoms</a:t>
            </a:r>
          </a:p>
          <a:p>
            <a:r>
              <a:rPr lang="en-US" dirty="0"/>
              <a:t>Borrowing or hoarding meds</a:t>
            </a:r>
          </a:p>
          <a:p>
            <a:r>
              <a:rPr lang="en-US" dirty="0"/>
              <a:t>Using alcohol to relieve pain</a:t>
            </a:r>
          </a:p>
          <a:p>
            <a:r>
              <a:rPr lang="en-US" dirty="0"/>
              <a:t>Requesting more or specific opioids</a:t>
            </a:r>
          </a:p>
          <a:p>
            <a:r>
              <a:rPr lang="en-US" dirty="0"/>
              <a:t>Frequent ED visits for pain</a:t>
            </a:r>
          </a:p>
          <a:p>
            <a:r>
              <a:rPr lang="en-US" dirty="0"/>
              <a:t>Concerns by family members</a:t>
            </a:r>
          </a:p>
          <a:p>
            <a:r>
              <a:rPr lang="en-US" dirty="0"/>
              <a:t>Abnormal urine drug tests</a:t>
            </a:r>
          </a:p>
          <a:p>
            <a:r>
              <a:rPr lang="en-US" dirty="0"/>
              <a:t>Inconsistencies in history</a:t>
            </a:r>
          </a:p>
          <a:p>
            <a:endParaRPr lang="en-US" dirty="0"/>
          </a:p>
        </p:txBody>
      </p:sp>
    </p:spTree>
    <p:extLst>
      <p:ext uri="{BB962C8B-B14F-4D97-AF65-F5344CB8AC3E}">
        <p14:creationId xmlns:p14="http://schemas.microsoft.com/office/powerpoint/2010/main" val="1927919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AAA5-A072-4743-966A-549A76650906}"/>
              </a:ext>
            </a:extLst>
          </p:cNvPr>
          <p:cNvSpPr>
            <a:spLocks noGrp="1"/>
          </p:cNvSpPr>
          <p:nvPr>
            <p:ph type="title"/>
          </p:nvPr>
        </p:nvSpPr>
        <p:spPr/>
        <p:txBody>
          <a:bodyPr/>
          <a:lstStyle/>
          <a:p>
            <a:r>
              <a:rPr lang="en-US" dirty="0"/>
              <a:t>Aberrant behavior suggestive of addiction</a:t>
            </a:r>
          </a:p>
        </p:txBody>
      </p:sp>
      <p:sp>
        <p:nvSpPr>
          <p:cNvPr id="3" name="Content Placeholder 2">
            <a:extLst>
              <a:ext uri="{FF2B5EF4-FFF2-40B4-BE49-F238E27FC236}">
                <a16:creationId xmlns:a16="http://schemas.microsoft.com/office/drawing/2014/main" id="{223B1C16-4BCE-4F17-AB66-EEABC7D5EADA}"/>
              </a:ext>
            </a:extLst>
          </p:cNvPr>
          <p:cNvSpPr>
            <a:spLocks noGrp="1"/>
          </p:cNvSpPr>
          <p:nvPr>
            <p:ph idx="1"/>
          </p:nvPr>
        </p:nvSpPr>
        <p:spPr/>
        <p:txBody>
          <a:bodyPr>
            <a:normAutofit lnSpcReduction="10000"/>
          </a:bodyPr>
          <a:lstStyle/>
          <a:p>
            <a:r>
              <a:rPr lang="en-US" dirty="0"/>
              <a:t>Buying street drugs</a:t>
            </a:r>
          </a:p>
          <a:p>
            <a:r>
              <a:rPr lang="en-US" dirty="0"/>
              <a:t>Stealing or selling drugs</a:t>
            </a:r>
          </a:p>
          <a:p>
            <a:r>
              <a:rPr lang="en-US" dirty="0"/>
              <a:t>Multiple prescribers</a:t>
            </a:r>
          </a:p>
          <a:p>
            <a:r>
              <a:rPr lang="en-US" dirty="0"/>
              <a:t>Trading sex for drugs</a:t>
            </a:r>
          </a:p>
          <a:p>
            <a:r>
              <a:rPr lang="en-US" dirty="0"/>
              <a:t>Illicit drugs</a:t>
            </a:r>
          </a:p>
          <a:p>
            <a:r>
              <a:rPr lang="en-US" dirty="0"/>
              <a:t>Forging prescriptions</a:t>
            </a:r>
          </a:p>
          <a:p>
            <a:r>
              <a:rPr lang="en-US" dirty="0"/>
              <a:t>Aggressive demands for opioids</a:t>
            </a:r>
          </a:p>
          <a:p>
            <a:r>
              <a:rPr lang="en-US" dirty="0"/>
              <a:t>Injecting oral or topical meds</a:t>
            </a:r>
          </a:p>
          <a:p>
            <a:r>
              <a:rPr lang="en-US" dirty="0"/>
              <a:t>Signs of intoxication</a:t>
            </a:r>
          </a:p>
        </p:txBody>
      </p:sp>
    </p:spTree>
    <p:extLst>
      <p:ext uri="{BB962C8B-B14F-4D97-AF65-F5344CB8AC3E}">
        <p14:creationId xmlns:p14="http://schemas.microsoft.com/office/powerpoint/2010/main" val="2783783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C909-9633-4D9B-8908-74F2E8493F00}"/>
              </a:ext>
            </a:extLst>
          </p:cNvPr>
          <p:cNvSpPr>
            <a:spLocks noGrp="1"/>
          </p:cNvSpPr>
          <p:nvPr>
            <p:ph type="title"/>
          </p:nvPr>
        </p:nvSpPr>
        <p:spPr/>
        <p:txBody>
          <a:bodyPr/>
          <a:lstStyle/>
          <a:p>
            <a:r>
              <a:rPr lang="en-US" dirty="0"/>
              <a:t>Potential Harms of Chronic Opioid Use</a:t>
            </a:r>
          </a:p>
        </p:txBody>
      </p:sp>
      <p:sp>
        <p:nvSpPr>
          <p:cNvPr id="3" name="Content Placeholder 2">
            <a:extLst>
              <a:ext uri="{FF2B5EF4-FFF2-40B4-BE49-F238E27FC236}">
                <a16:creationId xmlns:a16="http://schemas.microsoft.com/office/drawing/2014/main" id="{91CDCBD8-8457-4AE5-8E7D-71E53A123733}"/>
              </a:ext>
            </a:extLst>
          </p:cNvPr>
          <p:cNvSpPr>
            <a:spLocks noGrp="1"/>
          </p:cNvSpPr>
          <p:nvPr>
            <p:ph idx="1"/>
          </p:nvPr>
        </p:nvSpPr>
        <p:spPr/>
        <p:txBody>
          <a:bodyPr>
            <a:normAutofit lnSpcReduction="10000"/>
          </a:bodyPr>
          <a:lstStyle/>
          <a:p>
            <a:r>
              <a:rPr lang="en-US" dirty="0"/>
              <a:t>aggravation of sleep apnea</a:t>
            </a:r>
          </a:p>
          <a:p>
            <a:r>
              <a:rPr lang="en-US" dirty="0"/>
              <a:t>hypogonadism, sexual dysfunction</a:t>
            </a:r>
          </a:p>
          <a:p>
            <a:r>
              <a:rPr lang="en-US" dirty="0"/>
              <a:t>opioid hyperalgesia</a:t>
            </a:r>
          </a:p>
          <a:p>
            <a:r>
              <a:rPr lang="en-US" dirty="0"/>
              <a:t>immunosuppression</a:t>
            </a:r>
          </a:p>
          <a:p>
            <a:r>
              <a:rPr lang="en-US" dirty="0"/>
              <a:t>osteopenia / fractures</a:t>
            </a:r>
          </a:p>
          <a:p>
            <a:r>
              <a:rPr lang="en-US" dirty="0"/>
              <a:t>falls</a:t>
            </a:r>
          </a:p>
          <a:p>
            <a:r>
              <a:rPr lang="en-US" dirty="0"/>
              <a:t>substance use disorder</a:t>
            </a:r>
          </a:p>
          <a:p>
            <a:r>
              <a:rPr lang="en-US" dirty="0"/>
              <a:t>aggravation of depression </a:t>
            </a:r>
          </a:p>
          <a:p>
            <a:r>
              <a:rPr lang="en-US" dirty="0"/>
              <a:t>overdose/death</a:t>
            </a:r>
          </a:p>
        </p:txBody>
      </p:sp>
    </p:spTree>
    <p:extLst>
      <p:ext uri="{BB962C8B-B14F-4D97-AF65-F5344CB8AC3E}">
        <p14:creationId xmlns:p14="http://schemas.microsoft.com/office/powerpoint/2010/main" val="1835843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0F162-E98B-46BE-BD13-A9D4AB2725CA}"/>
              </a:ext>
            </a:extLst>
          </p:cNvPr>
          <p:cNvPicPr>
            <a:picLocks noChangeAspect="1"/>
          </p:cNvPicPr>
          <p:nvPr/>
        </p:nvPicPr>
        <p:blipFill>
          <a:blip r:embed="rId3"/>
          <a:stretch>
            <a:fillRect/>
          </a:stretch>
        </p:blipFill>
        <p:spPr>
          <a:xfrm>
            <a:off x="1791094" y="1053636"/>
            <a:ext cx="5891752" cy="5725131"/>
          </a:xfrm>
          <a:prstGeom prst="rect">
            <a:avLst/>
          </a:prstGeom>
        </p:spPr>
      </p:pic>
    </p:spTree>
    <p:extLst>
      <p:ext uri="{BB962C8B-B14F-4D97-AF65-F5344CB8AC3E}">
        <p14:creationId xmlns:p14="http://schemas.microsoft.com/office/powerpoint/2010/main" val="340905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916A93-21B7-4307-947F-C994F98203EB}"/>
              </a:ext>
            </a:extLst>
          </p:cNvPr>
          <p:cNvPicPr>
            <a:picLocks noChangeAspect="1"/>
          </p:cNvPicPr>
          <p:nvPr/>
        </p:nvPicPr>
        <p:blipFill>
          <a:blip r:embed="rId3"/>
          <a:stretch>
            <a:fillRect/>
          </a:stretch>
        </p:blipFill>
        <p:spPr>
          <a:xfrm>
            <a:off x="0" y="641502"/>
            <a:ext cx="9144000" cy="6216498"/>
          </a:xfrm>
          <a:prstGeom prst="rect">
            <a:avLst/>
          </a:prstGeom>
        </p:spPr>
      </p:pic>
    </p:spTree>
    <p:extLst>
      <p:ext uri="{BB962C8B-B14F-4D97-AF65-F5344CB8AC3E}">
        <p14:creationId xmlns:p14="http://schemas.microsoft.com/office/powerpoint/2010/main" val="369997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BC21AD-6E77-4957-8646-634FB2FEBDAB}"/>
              </a:ext>
            </a:extLst>
          </p:cNvPr>
          <p:cNvPicPr>
            <a:picLocks noChangeAspect="1"/>
          </p:cNvPicPr>
          <p:nvPr/>
        </p:nvPicPr>
        <p:blipFill>
          <a:blip r:embed="rId3"/>
          <a:stretch>
            <a:fillRect/>
          </a:stretch>
        </p:blipFill>
        <p:spPr>
          <a:xfrm>
            <a:off x="0" y="815929"/>
            <a:ext cx="9144000" cy="5510228"/>
          </a:xfrm>
          <a:prstGeom prst="rect">
            <a:avLst/>
          </a:prstGeom>
        </p:spPr>
      </p:pic>
    </p:spTree>
    <p:extLst>
      <p:ext uri="{BB962C8B-B14F-4D97-AF65-F5344CB8AC3E}">
        <p14:creationId xmlns:p14="http://schemas.microsoft.com/office/powerpoint/2010/main" val="144666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5E4CB-35B2-4BE2-B1CE-07ADA4845FEA}"/>
              </a:ext>
            </a:extLst>
          </p:cNvPr>
          <p:cNvPicPr>
            <a:picLocks noChangeAspect="1"/>
          </p:cNvPicPr>
          <p:nvPr/>
        </p:nvPicPr>
        <p:blipFill>
          <a:blip r:embed="rId3"/>
          <a:stretch>
            <a:fillRect/>
          </a:stretch>
        </p:blipFill>
        <p:spPr>
          <a:xfrm>
            <a:off x="0" y="810920"/>
            <a:ext cx="9144000" cy="5857598"/>
          </a:xfrm>
          <a:prstGeom prst="rect">
            <a:avLst/>
          </a:prstGeom>
        </p:spPr>
      </p:pic>
    </p:spTree>
    <p:extLst>
      <p:ext uri="{BB962C8B-B14F-4D97-AF65-F5344CB8AC3E}">
        <p14:creationId xmlns:p14="http://schemas.microsoft.com/office/powerpoint/2010/main" val="257709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09C73-3F62-4C1A-B451-25BE5428F3FE}"/>
              </a:ext>
            </a:extLst>
          </p:cNvPr>
          <p:cNvPicPr>
            <a:picLocks noChangeAspect="1"/>
          </p:cNvPicPr>
          <p:nvPr/>
        </p:nvPicPr>
        <p:blipFill>
          <a:blip r:embed="rId3"/>
          <a:stretch>
            <a:fillRect/>
          </a:stretch>
        </p:blipFill>
        <p:spPr>
          <a:xfrm>
            <a:off x="1953277" y="1263074"/>
            <a:ext cx="5439500" cy="5172075"/>
          </a:xfrm>
          <a:prstGeom prst="rect">
            <a:avLst/>
          </a:prstGeom>
        </p:spPr>
      </p:pic>
      <p:sp>
        <p:nvSpPr>
          <p:cNvPr id="3" name="Rectangle 2">
            <a:extLst>
              <a:ext uri="{FF2B5EF4-FFF2-40B4-BE49-F238E27FC236}">
                <a16:creationId xmlns:a16="http://schemas.microsoft.com/office/drawing/2014/main" id="{5A66B333-F3D2-43E1-9717-9E8912057C14}"/>
              </a:ext>
            </a:extLst>
          </p:cNvPr>
          <p:cNvSpPr/>
          <p:nvPr/>
        </p:nvSpPr>
        <p:spPr>
          <a:xfrm>
            <a:off x="160256" y="118466"/>
            <a:ext cx="8455843" cy="584775"/>
          </a:xfrm>
          <a:prstGeom prst="rect">
            <a:avLst/>
          </a:prstGeom>
        </p:spPr>
        <p:txBody>
          <a:bodyPr wrap="square">
            <a:spAutoFit/>
          </a:bodyPr>
          <a:lstStyle/>
          <a:p>
            <a:r>
              <a:rPr lang="en-US" sz="1600" dirty="0">
                <a:solidFill>
                  <a:schemeClr val="bg1"/>
                </a:solidFill>
              </a:rPr>
              <a:t>Krebs EE, Lorenz KA, Bair MJ, et al. Development and initial validation of the PEG, a three-item scale assessing pain intensity and interference. J Gen Intern Med 2009;24:733–8</a:t>
            </a:r>
            <a:r>
              <a:rPr lang="en-US" sz="1600" dirty="0"/>
              <a:t> </a:t>
            </a:r>
          </a:p>
        </p:txBody>
      </p:sp>
    </p:spTree>
    <p:extLst>
      <p:ext uri="{BB962C8B-B14F-4D97-AF65-F5344CB8AC3E}">
        <p14:creationId xmlns:p14="http://schemas.microsoft.com/office/powerpoint/2010/main" val="1590349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95AA43-4251-4D19-A6A0-8E91FAE8B7B0}"/>
              </a:ext>
            </a:extLst>
          </p:cNvPr>
          <p:cNvSpPr/>
          <p:nvPr/>
        </p:nvSpPr>
        <p:spPr>
          <a:xfrm>
            <a:off x="1180731" y="2251754"/>
            <a:ext cx="7146524" cy="2354491"/>
          </a:xfrm>
          <a:prstGeom prst="rect">
            <a:avLst/>
          </a:prstGeom>
        </p:spPr>
        <p:txBody>
          <a:bodyPr wrap="square">
            <a:spAutoFit/>
          </a:bodyPr>
          <a:lstStyle/>
          <a:p>
            <a:pPr fontAlgn="base"/>
            <a:r>
              <a:rPr lang="en-US" sz="2400" b="1" dirty="0">
                <a:solidFill>
                  <a:srgbClr val="303336"/>
                </a:solidFill>
                <a:latin typeface="Playfair Display"/>
              </a:rPr>
              <a:t>presto</a:t>
            </a:r>
          </a:p>
          <a:p>
            <a:pPr fontAlgn="base"/>
            <a:r>
              <a:rPr lang="en-US" sz="2400" dirty="0">
                <a:solidFill>
                  <a:srgbClr val="212529"/>
                </a:solidFill>
                <a:latin typeface="Lato"/>
              </a:rPr>
              <a:t> </a:t>
            </a:r>
            <a:r>
              <a:rPr lang="en-US" sz="2400" b="1" dirty="0">
                <a:solidFill>
                  <a:srgbClr val="4A7D95"/>
                </a:solidFill>
                <a:latin typeface="Playfair Display"/>
                <a:hlinkClick r:id="rId3">
                  <a:extLst>
                    <a:ext uri="{A12FA001-AC4F-418D-AE19-62706E023703}">
                      <ahyp:hlinkClr xmlns:ahyp="http://schemas.microsoft.com/office/drawing/2018/hyperlinkcolor" val="tx"/>
                    </a:ext>
                  </a:extLst>
                </a:hlinkClick>
              </a:rPr>
              <a:t>adverb or adjective</a:t>
            </a:r>
            <a:endParaRPr lang="en-US" sz="2400" dirty="0">
              <a:solidFill>
                <a:srgbClr val="212529"/>
              </a:solidFill>
              <a:latin typeface="Lato"/>
            </a:endParaRPr>
          </a:p>
          <a:p>
            <a:pPr fontAlgn="base"/>
            <a:r>
              <a:rPr lang="en-US" sz="2400" b="1" dirty="0">
                <a:solidFill>
                  <a:srgbClr val="265667"/>
                </a:solidFill>
                <a:latin typeface="Open Sans"/>
              </a:rPr>
              <a:t>Definition of </a:t>
            </a:r>
            <a:r>
              <a:rPr lang="en-US" sz="2400" b="1" i="1" dirty="0">
                <a:solidFill>
                  <a:srgbClr val="265667"/>
                </a:solidFill>
                <a:latin typeface="inherit"/>
              </a:rPr>
              <a:t>presto</a:t>
            </a:r>
            <a:endParaRPr lang="en-US" sz="2400" b="1" dirty="0">
              <a:solidFill>
                <a:srgbClr val="265667"/>
              </a:solidFill>
              <a:latin typeface="Open Sans"/>
            </a:endParaRPr>
          </a:p>
          <a:p>
            <a:pPr fontAlgn="base"/>
            <a:r>
              <a:rPr lang="en-US" sz="2400" b="1" dirty="0">
                <a:solidFill>
                  <a:srgbClr val="212529"/>
                </a:solidFill>
                <a:latin typeface="Open Sans"/>
              </a:rPr>
              <a:t>1</a:t>
            </a:r>
            <a:r>
              <a:rPr lang="en-US" sz="2400" b="1" dirty="0">
                <a:solidFill>
                  <a:srgbClr val="303336"/>
                </a:solidFill>
                <a:latin typeface="inherit"/>
              </a:rPr>
              <a:t>: </a:t>
            </a:r>
            <a:r>
              <a:rPr lang="en-US" sz="2400" dirty="0">
                <a:solidFill>
                  <a:srgbClr val="303336"/>
                </a:solidFill>
                <a:latin typeface="Open Sans"/>
              </a:rPr>
              <a:t>suddenly as if by magic; immediately</a:t>
            </a:r>
            <a:endParaRPr lang="en-US" sz="2400" dirty="0">
              <a:solidFill>
                <a:srgbClr val="212529"/>
              </a:solidFill>
              <a:latin typeface="Open Sans"/>
            </a:endParaRPr>
          </a:p>
          <a:p>
            <a:pPr fontAlgn="base"/>
            <a:r>
              <a:rPr lang="en-US" sz="2400" b="1" dirty="0">
                <a:solidFill>
                  <a:srgbClr val="212529"/>
                </a:solidFill>
                <a:latin typeface="Open Sans"/>
              </a:rPr>
              <a:t>2</a:t>
            </a:r>
            <a:r>
              <a:rPr lang="en-US" sz="2400" b="1" dirty="0">
                <a:solidFill>
                  <a:srgbClr val="303336"/>
                </a:solidFill>
                <a:latin typeface="inherit"/>
              </a:rPr>
              <a:t>: </a:t>
            </a:r>
            <a:r>
              <a:rPr lang="en-US" sz="2400" dirty="0">
                <a:solidFill>
                  <a:srgbClr val="303336"/>
                </a:solidFill>
                <a:latin typeface="Open Sans"/>
              </a:rPr>
              <a:t>at a rapid tempo -- used as a direction in music</a:t>
            </a:r>
            <a:endParaRPr lang="en-US" sz="2400" dirty="0">
              <a:solidFill>
                <a:srgbClr val="212529"/>
              </a:solidFill>
              <a:latin typeface="Open Sans"/>
            </a:endParaRPr>
          </a:p>
          <a:p>
            <a:br>
              <a:rPr lang="en-US" sz="1350" dirty="0"/>
            </a:br>
            <a:endParaRPr lang="en-US" sz="1350" dirty="0"/>
          </a:p>
        </p:txBody>
      </p:sp>
    </p:spTree>
    <p:extLst>
      <p:ext uri="{BB962C8B-B14F-4D97-AF65-F5344CB8AC3E}">
        <p14:creationId xmlns:p14="http://schemas.microsoft.com/office/powerpoint/2010/main" val="1479515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4C18D-8B4F-4034-8FAE-69156F01C6ED}"/>
              </a:ext>
            </a:extLst>
          </p:cNvPr>
          <p:cNvSpPr/>
          <p:nvPr/>
        </p:nvSpPr>
        <p:spPr>
          <a:xfrm>
            <a:off x="197963" y="974074"/>
            <a:ext cx="8691513" cy="6001643"/>
          </a:xfrm>
          <a:prstGeom prst="rect">
            <a:avLst/>
          </a:prstGeom>
        </p:spPr>
        <p:txBody>
          <a:bodyPr wrap="square">
            <a:spAutoFit/>
          </a:bodyPr>
          <a:lstStyle/>
          <a:p>
            <a:r>
              <a:rPr lang="en-US" sz="1600" dirty="0"/>
              <a:t>Opioid Medication for Chronic Pain Agreement                                </a:t>
            </a:r>
          </a:p>
          <a:p>
            <a:endParaRPr lang="en-US" sz="1600" dirty="0"/>
          </a:p>
          <a:p>
            <a:r>
              <a:rPr lang="en-US" sz="1600" dirty="0"/>
              <a:t>This is an agreement between _______________ (patient) and Dr. _____________________________.</a:t>
            </a:r>
          </a:p>
          <a:p>
            <a:r>
              <a:rPr lang="en-US" sz="1600" dirty="0"/>
              <a:t> </a:t>
            </a:r>
          </a:p>
          <a:p>
            <a:r>
              <a:rPr lang="en-US" sz="1600" dirty="0"/>
              <a:t>I am being treated with opioid medication for my chronic pain, which I understand may not completely rid me of my pain, but will decrease it enough that I can be more active. I understand that, because this medication has risks and side effects, my doctor needs to monitor my treatment closely in order to keep me safe. I acknowledge my treatment plan may change over time to meet my functional goals, and that my doctor will discuss the risks of my medicine, the dose, and frequency of the medication, as well as any changes that occur during my treatment. In addition, I agree to the following statements: </a:t>
            </a:r>
          </a:p>
          <a:p>
            <a:endParaRPr lang="en-US" sz="1600" dirty="0"/>
          </a:p>
          <a:p>
            <a:r>
              <a:rPr lang="en-US" sz="1600" dirty="0"/>
              <a:t>I understand that the medication may be stopped or changed to an alternative therapy if it does not help me meet my functional goals.</a:t>
            </a:r>
          </a:p>
          <a:p>
            <a:endParaRPr lang="en-US" sz="1600" dirty="0"/>
          </a:p>
          <a:p>
            <a:r>
              <a:rPr lang="en-US" sz="1600" dirty="0"/>
              <a:t>To reduce risk, I will take medication as prescribed. I will not take more pills or take them more  frequently than prescribed.</a:t>
            </a:r>
          </a:p>
          <a:p>
            <a:endParaRPr lang="en-US" sz="1600" dirty="0"/>
          </a:p>
          <a:p>
            <a:r>
              <a:rPr lang="en-US" sz="1600" dirty="0"/>
              <a:t>I will inform my doctor of all side effects I experience.</a:t>
            </a:r>
          </a:p>
          <a:p>
            <a:endParaRPr lang="en-US" sz="1600" dirty="0"/>
          </a:p>
          <a:p>
            <a:r>
              <a:rPr lang="en-US" sz="1600" dirty="0"/>
              <a:t>To reduce risk, I will not take sedatives, alcohol, or illegal drugs while taking this medication.</a:t>
            </a:r>
          </a:p>
          <a:p>
            <a:endParaRPr lang="en-US" sz="1600" dirty="0"/>
          </a:p>
          <a:p>
            <a:r>
              <a:rPr lang="en-US" sz="1600" dirty="0"/>
              <a:t>I will submit to urine and/or blood tests to assist in monitoring my treatment.</a:t>
            </a:r>
          </a:p>
          <a:p>
            <a:endParaRPr lang="en-US" sz="1600" dirty="0"/>
          </a:p>
          <a:p>
            <a:endParaRPr lang="en-US" sz="1600" dirty="0"/>
          </a:p>
        </p:txBody>
      </p:sp>
      <p:pic>
        <p:nvPicPr>
          <p:cNvPr id="3" name="Picture 2">
            <a:extLst>
              <a:ext uri="{FF2B5EF4-FFF2-40B4-BE49-F238E27FC236}">
                <a16:creationId xmlns:a16="http://schemas.microsoft.com/office/drawing/2014/main" id="{91C3C214-F967-48FF-910D-B1490535CAB2}"/>
              </a:ext>
            </a:extLst>
          </p:cNvPr>
          <p:cNvPicPr>
            <a:picLocks noChangeAspect="1"/>
          </p:cNvPicPr>
          <p:nvPr/>
        </p:nvPicPr>
        <p:blipFill>
          <a:blip r:embed="rId3"/>
          <a:stretch>
            <a:fillRect/>
          </a:stretch>
        </p:blipFill>
        <p:spPr>
          <a:xfrm>
            <a:off x="6138909" y="30655"/>
            <a:ext cx="2157274" cy="719091"/>
          </a:xfrm>
          <a:prstGeom prst="rect">
            <a:avLst/>
          </a:prstGeom>
        </p:spPr>
      </p:pic>
      <p:sp>
        <p:nvSpPr>
          <p:cNvPr id="4" name="Rectangle 3">
            <a:extLst>
              <a:ext uri="{FF2B5EF4-FFF2-40B4-BE49-F238E27FC236}">
                <a16:creationId xmlns:a16="http://schemas.microsoft.com/office/drawing/2014/main" id="{74CE9640-C9B6-4F88-99FF-76EDEEAB1465}"/>
              </a:ext>
            </a:extLst>
          </p:cNvPr>
          <p:cNvSpPr/>
          <p:nvPr/>
        </p:nvSpPr>
        <p:spPr>
          <a:xfrm>
            <a:off x="354196" y="128591"/>
            <a:ext cx="5205399" cy="523220"/>
          </a:xfrm>
          <a:prstGeom prst="rect">
            <a:avLst/>
          </a:prstGeom>
        </p:spPr>
        <p:txBody>
          <a:bodyPr wrap="none">
            <a:spAutoFit/>
          </a:bodyPr>
          <a:lstStyle/>
          <a:p>
            <a:r>
              <a:rPr lang="en-US" sz="2800" b="1" dirty="0">
                <a:solidFill>
                  <a:schemeClr val="bg1"/>
                </a:solidFill>
              </a:rPr>
              <a:t>Chronic Pain Management Toolkit</a:t>
            </a:r>
          </a:p>
        </p:txBody>
      </p:sp>
    </p:spTree>
    <p:extLst>
      <p:ext uri="{BB962C8B-B14F-4D97-AF65-F5344CB8AC3E}">
        <p14:creationId xmlns:p14="http://schemas.microsoft.com/office/powerpoint/2010/main" val="739868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B13088-A849-4083-9A1D-194E98AF8C84}"/>
              </a:ext>
            </a:extLst>
          </p:cNvPr>
          <p:cNvSpPr/>
          <p:nvPr/>
        </p:nvSpPr>
        <p:spPr>
          <a:xfrm>
            <a:off x="169682" y="923236"/>
            <a:ext cx="8814062" cy="5755422"/>
          </a:xfrm>
          <a:prstGeom prst="rect">
            <a:avLst/>
          </a:prstGeom>
        </p:spPr>
        <p:txBody>
          <a:bodyPr wrap="square">
            <a:spAutoFit/>
          </a:bodyPr>
          <a:lstStyle/>
          <a:p>
            <a:r>
              <a:rPr lang="en-US" sz="1600" dirty="0"/>
              <a:t>I understand that my doctor or his/her staff may check the state prescription drug database to prevent  against overlapping prescriptions.</a:t>
            </a:r>
          </a:p>
          <a:p>
            <a:endParaRPr lang="en-US" sz="1600" dirty="0"/>
          </a:p>
          <a:p>
            <a:r>
              <a:rPr lang="en-US" sz="1600" dirty="0"/>
              <a:t>I will receive my prescription for this medication only from Dr. ___________________________.</a:t>
            </a:r>
          </a:p>
          <a:p>
            <a:endParaRPr lang="en-US" sz="1600" dirty="0"/>
          </a:p>
          <a:p>
            <a:r>
              <a:rPr lang="en-US" sz="1600" dirty="0"/>
              <a:t>I will fill this prescription at only one pharmacy. (Fill in pharmacy information below.)</a:t>
            </a:r>
          </a:p>
          <a:p>
            <a:endParaRPr lang="en-US" sz="1600" dirty="0"/>
          </a:p>
          <a:p>
            <a:r>
              <a:rPr lang="en-US" sz="1600" dirty="0"/>
              <a:t>I will keep my medication in a safe place. I understand if my medicine is lost, damaged, or stolen, it will  not be replaced.</a:t>
            </a:r>
          </a:p>
          <a:p>
            <a:endParaRPr lang="en-US" sz="1600" dirty="0"/>
          </a:p>
          <a:p>
            <a:r>
              <a:rPr lang="en-US" sz="1600" dirty="0"/>
              <a:t>I will do my best to keep all scheduled follow-up appointments. I understand that I may not receive a  prescription refill if I miss my appointment.</a:t>
            </a:r>
          </a:p>
          <a:p>
            <a:r>
              <a:rPr lang="en-US" sz="1600" dirty="0"/>
              <a:t>Medication name, dose, frequency ____________________________________________________________________</a:t>
            </a:r>
          </a:p>
          <a:p>
            <a:r>
              <a:rPr lang="en-US" sz="1600" dirty="0"/>
              <a:t>Pharmacy name ___________________________________________________________________________________</a:t>
            </a:r>
          </a:p>
          <a:p>
            <a:r>
              <a:rPr lang="en-US" sz="1600" dirty="0"/>
              <a:t>Pharmacy phone number ____________________________________________________________________________</a:t>
            </a:r>
          </a:p>
          <a:p>
            <a:endParaRPr lang="en-US" sz="1600" dirty="0"/>
          </a:p>
          <a:p>
            <a:r>
              <a:rPr lang="en-US" sz="1600" dirty="0"/>
              <a:t>By signing below, we agree that we are comfortable with this agreement and our responsibilities.</a:t>
            </a:r>
          </a:p>
          <a:p>
            <a:r>
              <a:rPr lang="en-US" sz="1600" dirty="0"/>
              <a:t>_______________________________________________________________    Patient signature Date</a:t>
            </a:r>
          </a:p>
          <a:p>
            <a:r>
              <a:rPr lang="en-US" sz="1600" dirty="0"/>
              <a:t>________________________________________________________________  Physician signature Date</a:t>
            </a:r>
          </a:p>
          <a:p>
            <a:r>
              <a:rPr lang="en-US" sz="1600" dirty="0"/>
              <a:t>HOP 16050882</a:t>
            </a:r>
          </a:p>
        </p:txBody>
      </p:sp>
    </p:spTree>
    <p:extLst>
      <p:ext uri="{BB962C8B-B14F-4D97-AF65-F5344CB8AC3E}">
        <p14:creationId xmlns:p14="http://schemas.microsoft.com/office/powerpoint/2010/main" val="3350436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48108328"/>
              </p:ext>
            </p:extLst>
          </p:nvPr>
        </p:nvGraphicFramePr>
        <p:xfrm>
          <a:off x="181085" y="772409"/>
          <a:ext cx="8267897" cy="5392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6832A27-7126-4BC2-9378-2DC2BB33D3F8}"/>
              </a:ext>
            </a:extLst>
          </p:cNvPr>
          <p:cNvSpPr txBox="1"/>
          <p:nvPr/>
        </p:nvSpPr>
        <p:spPr>
          <a:xfrm>
            <a:off x="861133" y="169954"/>
            <a:ext cx="3091742" cy="523220"/>
          </a:xfrm>
          <a:prstGeom prst="rect">
            <a:avLst/>
          </a:prstGeom>
          <a:noFill/>
        </p:spPr>
        <p:txBody>
          <a:bodyPr wrap="square" rtlCol="0">
            <a:spAutoFit/>
          </a:bodyPr>
          <a:lstStyle/>
          <a:p>
            <a:r>
              <a:rPr lang="en-US" sz="2800" b="1" dirty="0">
                <a:solidFill>
                  <a:schemeClr val="bg1"/>
                </a:solidFill>
              </a:rPr>
              <a:t>Ohio Medical Law</a:t>
            </a:r>
          </a:p>
        </p:txBody>
      </p:sp>
    </p:spTree>
    <p:extLst>
      <p:ext uri="{BB962C8B-B14F-4D97-AF65-F5344CB8AC3E}">
        <p14:creationId xmlns:p14="http://schemas.microsoft.com/office/powerpoint/2010/main" val="248752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A7F6EE-4738-4A04-BB49-08EABF7F9B77}"/>
              </a:ext>
            </a:extLst>
          </p:cNvPr>
          <p:cNvPicPr>
            <a:picLocks noChangeAspect="1"/>
          </p:cNvPicPr>
          <p:nvPr/>
        </p:nvPicPr>
        <p:blipFill>
          <a:blip r:embed="rId3"/>
          <a:stretch>
            <a:fillRect/>
          </a:stretch>
        </p:blipFill>
        <p:spPr>
          <a:xfrm>
            <a:off x="77510" y="1352887"/>
            <a:ext cx="8891908" cy="4754950"/>
          </a:xfrm>
          <a:prstGeom prst="rect">
            <a:avLst/>
          </a:prstGeom>
        </p:spPr>
      </p:pic>
      <p:sp>
        <p:nvSpPr>
          <p:cNvPr id="9" name="TextBox 8">
            <a:extLst>
              <a:ext uri="{FF2B5EF4-FFF2-40B4-BE49-F238E27FC236}">
                <a16:creationId xmlns:a16="http://schemas.microsoft.com/office/drawing/2014/main" id="{200CCC26-BFA2-4135-87E2-ACB5493CB04B}"/>
              </a:ext>
            </a:extLst>
          </p:cNvPr>
          <p:cNvSpPr txBox="1"/>
          <p:nvPr/>
        </p:nvSpPr>
        <p:spPr>
          <a:xfrm>
            <a:off x="1642369" y="248575"/>
            <a:ext cx="5983946" cy="461665"/>
          </a:xfrm>
          <a:prstGeom prst="rect">
            <a:avLst/>
          </a:prstGeom>
          <a:noFill/>
        </p:spPr>
        <p:txBody>
          <a:bodyPr wrap="none" rtlCol="0">
            <a:spAutoFit/>
          </a:bodyPr>
          <a:lstStyle/>
          <a:p>
            <a:r>
              <a:rPr lang="en-US" sz="2400" dirty="0">
                <a:solidFill>
                  <a:schemeClr val="bg1"/>
                </a:solidFill>
              </a:rPr>
              <a:t>Prescription Drug Monitoring Program (PDMP)</a:t>
            </a:r>
          </a:p>
        </p:txBody>
      </p:sp>
    </p:spTree>
    <p:extLst>
      <p:ext uri="{BB962C8B-B14F-4D97-AF65-F5344CB8AC3E}">
        <p14:creationId xmlns:p14="http://schemas.microsoft.com/office/powerpoint/2010/main" val="3717298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CB46E5-3329-4E06-B039-73A38AF7672A}"/>
              </a:ext>
            </a:extLst>
          </p:cNvPr>
          <p:cNvPicPr>
            <a:picLocks noChangeAspect="1"/>
          </p:cNvPicPr>
          <p:nvPr/>
        </p:nvPicPr>
        <p:blipFill>
          <a:blip r:embed="rId3"/>
          <a:stretch>
            <a:fillRect/>
          </a:stretch>
        </p:blipFill>
        <p:spPr>
          <a:xfrm>
            <a:off x="0" y="949051"/>
            <a:ext cx="9144000" cy="5849687"/>
          </a:xfrm>
          <a:prstGeom prst="rect">
            <a:avLst/>
          </a:prstGeom>
        </p:spPr>
      </p:pic>
    </p:spTree>
    <p:extLst>
      <p:ext uri="{BB962C8B-B14F-4D97-AF65-F5344CB8AC3E}">
        <p14:creationId xmlns:p14="http://schemas.microsoft.com/office/powerpoint/2010/main" val="3082822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F3B857-960D-4117-B2EA-9B8FDBCDD4E9}"/>
              </a:ext>
            </a:extLst>
          </p:cNvPr>
          <p:cNvPicPr>
            <a:picLocks noChangeAspect="1"/>
          </p:cNvPicPr>
          <p:nvPr/>
        </p:nvPicPr>
        <p:blipFill>
          <a:blip r:embed="rId3"/>
          <a:stretch>
            <a:fillRect/>
          </a:stretch>
        </p:blipFill>
        <p:spPr>
          <a:xfrm>
            <a:off x="386670" y="958053"/>
            <a:ext cx="8757330" cy="5480455"/>
          </a:xfrm>
          <a:prstGeom prst="rect">
            <a:avLst/>
          </a:prstGeom>
        </p:spPr>
      </p:pic>
    </p:spTree>
    <p:extLst>
      <p:ext uri="{BB962C8B-B14F-4D97-AF65-F5344CB8AC3E}">
        <p14:creationId xmlns:p14="http://schemas.microsoft.com/office/powerpoint/2010/main" val="209026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82" y="846138"/>
            <a:ext cx="8229600" cy="1143000"/>
          </a:xfrm>
        </p:spPr>
        <p:txBody>
          <a:bodyPr/>
          <a:lstStyle/>
          <a:p>
            <a:pPr algn="r"/>
            <a:r>
              <a:rPr lang="en-US" dirty="0"/>
              <a:t>NARxCheck Table of Overdose Risk</a:t>
            </a:r>
          </a:p>
        </p:txBody>
      </p:sp>
      <p:pic>
        <p:nvPicPr>
          <p:cNvPr id="4" name="Picture 3"/>
          <p:cNvPicPr>
            <a:picLocks noChangeAspect="1"/>
          </p:cNvPicPr>
          <p:nvPr/>
        </p:nvPicPr>
        <p:blipFill>
          <a:blip r:embed="rId3"/>
          <a:stretch>
            <a:fillRect/>
          </a:stretch>
        </p:blipFill>
        <p:spPr>
          <a:xfrm>
            <a:off x="1313155" y="1989138"/>
            <a:ext cx="6517689" cy="3868131"/>
          </a:xfrm>
          <a:prstGeom prst="rect">
            <a:avLst/>
          </a:prstGeom>
        </p:spPr>
      </p:pic>
    </p:spTree>
    <p:extLst>
      <p:ext uri="{BB962C8B-B14F-4D97-AF65-F5344CB8AC3E}">
        <p14:creationId xmlns:p14="http://schemas.microsoft.com/office/powerpoint/2010/main" val="171828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4172A6-0B23-4FEC-AC97-9C8D461DE866}"/>
              </a:ext>
            </a:extLst>
          </p:cNvPr>
          <p:cNvPicPr>
            <a:picLocks noChangeAspect="1"/>
          </p:cNvPicPr>
          <p:nvPr/>
        </p:nvPicPr>
        <p:blipFill>
          <a:blip r:embed="rId3"/>
          <a:stretch>
            <a:fillRect/>
          </a:stretch>
        </p:blipFill>
        <p:spPr>
          <a:xfrm>
            <a:off x="697237" y="1269700"/>
            <a:ext cx="7749526" cy="4318600"/>
          </a:xfrm>
          <a:prstGeom prst="rect">
            <a:avLst/>
          </a:prstGeom>
        </p:spPr>
      </p:pic>
    </p:spTree>
    <p:extLst>
      <p:ext uri="{BB962C8B-B14F-4D97-AF65-F5344CB8AC3E}">
        <p14:creationId xmlns:p14="http://schemas.microsoft.com/office/powerpoint/2010/main" val="3704268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CBB86-7ACE-406F-B57C-37309AEEBBA4}"/>
              </a:ext>
            </a:extLst>
          </p:cNvPr>
          <p:cNvPicPr>
            <a:picLocks noChangeAspect="1"/>
          </p:cNvPicPr>
          <p:nvPr/>
        </p:nvPicPr>
        <p:blipFill>
          <a:blip r:embed="rId3"/>
          <a:stretch>
            <a:fillRect/>
          </a:stretch>
        </p:blipFill>
        <p:spPr>
          <a:xfrm>
            <a:off x="327514" y="1511299"/>
            <a:ext cx="8263674" cy="2746665"/>
          </a:xfrm>
          <a:prstGeom prst="rect">
            <a:avLst/>
          </a:prstGeom>
        </p:spPr>
      </p:pic>
    </p:spTree>
    <p:extLst>
      <p:ext uri="{BB962C8B-B14F-4D97-AF65-F5344CB8AC3E}">
        <p14:creationId xmlns:p14="http://schemas.microsoft.com/office/powerpoint/2010/main" val="3159860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1F895E-0B83-41EC-80CA-030B144DF34C}"/>
              </a:ext>
            </a:extLst>
          </p:cNvPr>
          <p:cNvPicPr>
            <a:picLocks noChangeAspect="1"/>
          </p:cNvPicPr>
          <p:nvPr/>
        </p:nvPicPr>
        <p:blipFill>
          <a:blip r:embed="rId3"/>
          <a:stretch>
            <a:fillRect/>
          </a:stretch>
        </p:blipFill>
        <p:spPr>
          <a:xfrm>
            <a:off x="1714500" y="1524000"/>
            <a:ext cx="5715000" cy="3810000"/>
          </a:xfrm>
          <a:prstGeom prst="rect">
            <a:avLst/>
          </a:prstGeom>
        </p:spPr>
      </p:pic>
    </p:spTree>
    <p:extLst>
      <p:ext uri="{BB962C8B-B14F-4D97-AF65-F5344CB8AC3E}">
        <p14:creationId xmlns:p14="http://schemas.microsoft.com/office/powerpoint/2010/main" val="684283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62E4A-70C8-416E-8B9F-10960C15BFA0}"/>
              </a:ext>
            </a:extLst>
          </p:cNvPr>
          <p:cNvSpPr>
            <a:spLocks noGrp="1"/>
          </p:cNvSpPr>
          <p:nvPr>
            <p:ph type="title"/>
          </p:nvPr>
        </p:nvSpPr>
        <p:spPr/>
        <p:txBody>
          <a:bodyPr>
            <a:normAutofit fontScale="90000"/>
          </a:bodyPr>
          <a:lstStyle/>
          <a:p>
            <a:r>
              <a:rPr lang="en-US" dirty="0"/>
              <a:t>What are the challenges of working with patients taking opioids and benzodiazepines?</a:t>
            </a:r>
          </a:p>
        </p:txBody>
      </p:sp>
    </p:spTree>
    <p:extLst>
      <p:ext uri="{BB962C8B-B14F-4D97-AF65-F5344CB8AC3E}">
        <p14:creationId xmlns:p14="http://schemas.microsoft.com/office/powerpoint/2010/main" val="793885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22AE-CDC1-405C-AE8E-F06EB9168114}"/>
              </a:ext>
            </a:extLst>
          </p:cNvPr>
          <p:cNvSpPr>
            <a:spLocks noGrp="1"/>
          </p:cNvSpPr>
          <p:nvPr>
            <p:ph type="title"/>
          </p:nvPr>
        </p:nvSpPr>
        <p:spPr/>
        <p:txBody>
          <a:bodyPr/>
          <a:lstStyle/>
          <a:p>
            <a:r>
              <a:rPr lang="en-US" dirty="0"/>
              <a:t>Risks – rapid opioid taper could provoke:</a:t>
            </a:r>
          </a:p>
        </p:txBody>
      </p:sp>
      <p:sp>
        <p:nvSpPr>
          <p:cNvPr id="3" name="Content Placeholder 2">
            <a:extLst>
              <a:ext uri="{FF2B5EF4-FFF2-40B4-BE49-F238E27FC236}">
                <a16:creationId xmlns:a16="http://schemas.microsoft.com/office/drawing/2014/main" id="{02952D0F-12BD-4F47-9221-22B1B6AB05F7}"/>
              </a:ext>
            </a:extLst>
          </p:cNvPr>
          <p:cNvSpPr>
            <a:spLocks noGrp="1"/>
          </p:cNvSpPr>
          <p:nvPr>
            <p:ph idx="1"/>
          </p:nvPr>
        </p:nvSpPr>
        <p:spPr/>
        <p:txBody>
          <a:bodyPr/>
          <a:lstStyle/>
          <a:p>
            <a:r>
              <a:rPr lang="en-US" dirty="0"/>
              <a:t>Withdrawal symptoms</a:t>
            </a:r>
          </a:p>
          <a:p>
            <a:r>
              <a:rPr lang="en-US" dirty="0"/>
              <a:t>Exacerbation of pain</a:t>
            </a:r>
          </a:p>
          <a:p>
            <a:r>
              <a:rPr lang="en-US" dirty="0"/>
              <a:t>Serious psychological distress</a:t>
            </a:r>
          </a:p>
          <a:p>
            <a:r>
              <a:rPr lang="en-US" dirty="0"/>
              <a:t>Seeking alternate source — including illicit opioid</a:t>
            </a:r>
          </a:p>
        </p:txBody>
      </p:sp>
    </p:spTree>
    <p:extLst>
      <p:ext uri="{BB962C8B-B14F-4D97-AF65-F5344CB8AC3E}">
        <p14:creationId xmlns:p14="http://schemas.microsoft.com/office/powerpoint/2010/main" val="1314258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DD4C-8F26-413A-A444-7ADAEEFC1ADD}"/>
              </a:ext>
            </a:extLst>
          </p:cNvPr>
          <p:cNvSpPr>
            <a:spLocks noGrp="1"/>
          </p:cNvSpPr>
          <p:nvPr>
            <p:ph type="title"/>
          </p:nvPr>
        </p:nvSpPr>
        <p:spPr/>
        <p:txBody>
          <a:bodyPr/>
          <a:lstStyle/>
          <a:p>
            <a:r>
              <a:rPr lang="en-US" dirty="0"/>
              <a:t>Individualize taper rate</a:t>
            </a:r>
          </a:p>
        </p:txBody>
      </p:sp>
      <p:sp>
        <p:nvSpPr>
          <p:cNvPr id="3" name="Content Placeholder 2">
            <a:extLst>
              <a:ext uri="{FF2B5EF4-FFF2-40B4-BE49-F238E27FC236}">
                <a16:creationId xmlns:a16="http://schemas.microsoft.com/office/drawing/2014/main" id="{73C5C42A-9612-4ADB-93A0-37E2BBCEED18}"/>
              </a:ext>
            </a:extLst>
          </p:cNvPr>
          <p:cNvSpPr>
            <a:spLocks noGrp="1"/>
          </p:cNvSpPr>
          <p:nvPr>
            <p:ph idx="1"/>
          </p:nvPr>
        </p:nvSpPr>
        <p:spPr/>
        <p:txBody>
          <a:bodyPr>
            <a:normAutofit lnSpcReduction="10000"/>
          </a:bodyPr>
          <a:lstStyle/>
          <a:p>
            <a:r>
              <a:rPr lang="en-US" dirty="0"/>
              <a:t>Slow 5-10% every month</a:t>
            </a:r>
          </a:p>
          <a:p>
            <a:r>
              <a:rPr lang="en-US" dirty="0"/>
              <a:t>Consider pause</a:t>
            </a:r>
          </a:p>
          <a:p>
            <a:r>
              <a:rPr lang="en-US" dirty="0"/>
              <a:t>Progress = success</a:t>
            </a:r>
          </a:p>
          <a:p>
            <a:r>
              <a:rPr lang="en-US" dirty="0"/>
              <a:t>Minimize withdrawal symptoms</a:t>
            </a:r>
          </a:p>
          <a:p>
            <a:r>
              <a:rPr lang="en-US" dirty="0"/>
              <a:t>Provide behavior health support</a:t>
            </a:r>
          </a:p>
          <a:p>
            <a:r>
              <a:rPr lang="en-US" dirty="0"/>
              <a:t>Ask how you can support the patient</a:t>
            </a:r>
          </a:p>
          <a:p>
            <a:r>
              <a:rPr lang="en-US" dirty="0"/>
              <a:t>Acknowledge fear</a:t>
            </a:r>
          </a:p>
          <a:p>
            <a:r>
              <a:rPr lang="en-US" dirty="0"/>
              <a:t>Assure your support</a:t>
            </a:r>
          </a:p>
          <a:p>
            <a:r>
              <a:rPr lang="en-US" dirty="0"/>
              <a:t>Provide frequent follow up</a:t>
            </a:r>
          </a:p>
          <a:p>
            <a:pPr marL="0" indent="0">
              <a:buNone/>
            </a:pPr>
            <a:endParaRPr lang="en-US" dirty="0"/>
          </a:p>
        </p:txBody>
      </p:sp>
    </p:spTree>
    <p:extLst>
      <p:ext uri="{BB962C8B-B14F-4D97-AF65-F5344CB8AC3E}">
        <p14:creationId xmlns:p14="http://schemas.microsoft.com/office/powerpoint/2010/main" val="1381289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E935009-7FD1-4E54-B757-0C39BAB339BB}"/>
              </a:ext>
            </a:extLst>
          </p:cNvPr>
          <p:cNvGraphicFramePr>
            <a:graphicFrameLocks noGrp="1"/>
          </p:cNvGraphicFramePr>
          <p:nvPr/>
        </p:nvGraphicFramePr>
        <p:xfrm>
          <a:off x="618836" y="1330036"/>
          <a:ext cx="7980217" cy="4798557"/>
        </p:xfrm>
        <a:graphic>
          <a:graphicData uri="http://schemas.openxmlformats.org/drawingml/2006/table">
            <a:tbl>
              <a:tblPr/>
              <a:tblGrid>
                <a:gridCol w="585704">
                  <a:extLst>
                    <a:ext uri="{9D8B030D-6E8A-4147-A177-3AD203B41FA5}">
                      <a16:colId xmlns:a16="http://schemas.microsoft.com/office/drawing/2014/main" val="1484110967"/>
                    </a:ext>
                  </a:extLst>
                </a:gridCol>
                <a:gridCol w="585704">
                  <a:extLst>
                    <a:ext uri="{9D8B030D-6E8A-4147-A177-3AD203B41FA5}">
                      <a16:colId xmlns:a16="http://schemas.microsoft.com/office/drawing/2014/main" val="1849413505"/>
                    </a:ext>
                  </a:extLst>
                </a:gridCol>
                <a:gridCol w="1330036">
                  <a:extLst>
                    <a:ext uri="{9D8B030D-6E8A-4147-A177-3AD203B41FA5}">
                      <a16:colId xmlns:a16="http://schemas.microsoft.com/office/drawing/2014/main" val="2065983199"/>
                    </a:ext>
                  </a:extLst>
                </a:gridCol>
                <a:gridCol w="1647293">
                  <a:extLst>
                    <a:ext uri="{9D8B030D-6E8A-4147-A177-3AD203B41FA5}">
                      <a16:colId xmlns:a16="http://schemas.microsoft.com/office/drawing/2014/main" val="945210647"/>
                    </a:ext>
                  </a:extLst>
                </a:gridCol>
                <a:gridCol w="1330036">
                  <a:extLst>
                    <a:ext uri="{9D8B030D-6E8A-4147-A177-3AD203B41FA5}">
                      <a16:colId xmlns:a16="http://schemas.microsoft.com/office/drawing/2014/main" val="2231983086"/>
                    </a:ext>
                  </a:extLst>
                </a:gridCol>
                <a:gridCol w="1330036">
                  <a:extLst>
                    <a:ext uri="{9D8B030D-6E8A-4147-A177-3AD203B41FA5}">
                      <a16:colId xmlns:a16="http://schemas.microsoft.com/office/drawing/2014/main" val="3961105815"/>
                    </a:ext>
                  </a:extLst>
                </a:gridCol>
                <a:gridCol w="585704">
                  <a:extLst>
                    <a:ext uri="{9D8B030D-6E8A-4147-A177-3AD203B41FA5}">
                      <a16:colId xmlns:a16="http://schemas.microsoft.com/office/drawing/2014/main" val="718711237"/>
                    </a:ext>
                  </a:extLst>
                </a:gridCol>
                <a:gridCol w="585704">
                  <a:extLst>
                    <a:ext uri="{9D8B030D-6E8A-4147-A177-3AD203B41FA5}">
                      <a16:colId xmlns:a16="http://schemas.microsoft.com/office/drawing/2014/main" val="2444766227"/>
                    </a:ext>
                  </a:extLst>
                </a:gridCol>
              </a:tblGrid>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5963237"/>
                  </a:ext>
                </a:extLst>
              </a:tr>
              <a:tr h="200237">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1200" b="1" i="0" u="none" strike="noStrike" dirty="0">
                          <a:solidFill>
                            <a:srgbClr val="000000"/>
                          </a:solidFill>
                          <a:effectLst/>
                          <a:latin typeface="Calibri" panose="020F0502020204030204" pitchFamily="34" charset="0"/>
                        </a:rPr>
                        <a:t>Tapering Worksheet</a:t>
                      </a:r>
                    </a:p>
                  </a:txBody>
                  <a:tcPr marL="8225" marR="8225" marT="8225" marB="0" anchor="b">
                    <a:lnL>
                      <a:noFill/>
                    </a:lnL>
                    <a:lnR>
                      <a:noFill/>
                    </a:lnR>
                    <a:lnT>
                      <a:noFill/>
                    </a:lnT>
                    <a:lnB>
                      <a:noFill/>
                    </a:lnB>
                  </a:tcPr>
                </a:tc>
                <a:tc h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93442376"/>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93723907"/>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1200" b="0" i="0" u="none" strike="noStrike" dirty="0">
                          <a:solidFill>
                            <a:srgbClr val="000000"/>
                          </a:solidFill>
                          <a:effectLst/>
                          <a:latin typeface="Calibri" panose="020F0502020204030204" pitchFamily="34" charset="0"/>
                        </a:rPr>
                        <a:t>Medication:</a:t>
                      </a:r>
                    </a:p>
                  </a:txBody>
                  <a:tcPr marL="8225" marR="8225" marT="82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06400224"/>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1200" b="0" i="0" u="none" strike="noStrike" dirty="0">
                          <a:solidFill>
                            <a:srgbClr val="000000"/>
                          </a:solidFill>
                          <a:effectLst/>
                          <a:latin typeface="Calibri" panose="020F0502020204030204" pitchFamily="34" charset="0"/>
                        </a:rPr>
                        <a:t>Current dose:</a:t>
                      </a:r>
                    </a:p>
                  </a:txBody>
                  <a:tcPr marL="8225" marR="8225" marT="82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48430361"/>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1200" b="0" i="0" u="none" strike="noStrike" dirty="0">
                          <a:solidFill>
                            <a:srgbClr val="000000"/>
                          </a:solidFill>
                          <a:effectLst/>
                          <a:latin typeface="Calibri" panose="020F0502020204030204" pitchFamily="34" charset="0"/>
                        </a:rPr>
                        <a:t>Target dose:</a:t>
                      </a:r>
                    </a:p>
                  </a:txBody>
                  <a:tcPr marL="8225" marR="8225" marT="82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45400448"/>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225" marR="8225" marT="82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225" marR="8225" marT="82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225" marR="8225" marT="82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49822398"/>
                  </a:ext>
                </a:extLst>
              </a:tr>
              <a:tr h="200237">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panose="020F0502020204030204" pitchFamily="34" charset="0"/>
                        </a:rPr>
                        <a:t>Date</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1" i="0" u="none" strike="noStrike">
                          <a:solidFill>
                            <a:srgbClr val="000000"/>
                          </a:solidFill>
                          <a:effectLst/>
                          <a:latin typeface="Calibri" panose="020F0502020204030204" pitchFamily="34" charset="0"/>
                        </a:rPr>
                        <a:t>Dose (mg)</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1" i="0" u="none" strike="noStrike" dirty="0">
                          <a:solidFill>
                            <a:srgbClr val="000000"/>
                          </a:solidFill>
                          <a:effectLst/>
                          <a:latin typeface="Calibri" panose="020F0502020204030204" pitchFamily="34" charset="0"/>
                        </a:rPr>
                        <a:t>Frequency</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1" i="0" u="none" strike="noStrike">
                          <a:solidFill>
                            <a:srgbClr val="000000"/>
                          </a:solidFill>
                          <a:effectLst/>
                          <a:latin typeface="Calibri" panose="020F0502020204030204" pitchFamily="34" charset="0"/>
                        </a:rPr>
                        <a:t># of weeks</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1" i="0" u="none" strike="noStrike">
                          <a:solidFill>
                            <a:srgbClr val="000000"/>
                          </a:solidFill>
                          <a:effectLst/>
                          <a:latin typeface="Calibri" panose="020F0502020204030204" pitchFamily="34" charset="0"/>
                        </a:rPr>
                        <a:t>total dose/day (mg)</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00230169"/>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58687610"/>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11551629"/>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38119409"/>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82597929"/>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41303836"/>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64912526"/>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49094954"/>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64528570"/>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alpha val="33000"/>
                      </a:schemeClr>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2125230"/>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18553147"/>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00348426"/>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48123239"/>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23761765"/>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6960286"/>
                  </a:ext>
                </a:extLst>
              </a:tr>
              <a:tr h="190701">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44294331"/>
                  </a:ext>
                </a:extLst>
              </a:tr>
              <a:tr h="200237">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3">
                  <a:txBody>
                    <a:bodyPr/>
                    <a:lstStyle/>
                    <a:p>
                      <a:pPr algn="l" fontAlgn="b"/>
                      <a:r>
                        <a:rPr lang="en-US" sz="900" b="0" i="0" u="none" strike="noStrike">
                          <a:solidFill>
                            <a:srgbClr val="000000"/>
                          </a:solidFill>
                          <a:effectLst/>
                          <a:latin typeface="Calibri" panose="020F0502020204030204" pitchFamily="34" charset="0"/>
                        </a:rPr>
                        <a:t>Adapted from AAFP Chronic Pain Management Toolkit</a:t>
                      </a:r>
                    </a:p>
                  </a:txBody>
                  <a:tcPr marL="8225" marR="8225" marT="82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8225" marR="8225" marT="82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8225" marR="8225" marT="82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82007738"/>
                  </a:ext>
                </a:extLst>
              </a:tr>
              <a:tr h="190701">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225" marR="8225" marT="82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8225" marR="8225" marT="8225" marB="0" anchor="b">
                    <a:lnL>
                      <a:noFill/>
                    </a:lnL>
                    <a:lnR>
                      <a:noFill/>
                    </a:lnR>
                    <a:lnT>
                      <a:noFill/>
                    </a:lnT>
                    <a:lnB>
                      <a:noFill/>
                    </a:lnB>
                  </a:tcPr>
                </a:tc>
                <a:extLst>
                  <a:ext uri="{0D108BD9-81ED-4DB2-BD59-A6C34878D82A}">
                    <a16:rowId xmlns:a16="http://schemas.microsoft.com/office/drawing/2014/main" val="1654077454"/>
                  </a:ext>
                </a:extLst>
              </a:tr>
            </a:tbl>
          </a:graphicData>
        </a:graphic>
      </p:graphicFrame>
    </p:spTree>
    <p:extLst>
      <p:ext uri="{BB962C8B-B14F-4D97-AF65-F5344CB8AC3E}">
        <p14:creationId xmlns:p14="http://schemas.microsoft.com/office/powerpoint/2010/main" val="205218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922C-05C7-4E7C-9FCD-9EEF93B7493B}"/>
              </a:ext>
            </a:extLst>
          </p:cNvPr>
          <p:cNvSpPr>
            <a:spLocks noGrp="1"/>
          </p:cNvSpPr>
          <p:nvPr>
            <p:ph type="title"/>
          </p:nvPr>
        </p:nvSpPr>
        <p:spPr/>
        <p:txBody>
          <a:bodyPr/>
          <a:lstStyle/>
          <a:p>
            <a:r>
              <a:rPr lang="en-US" dirty="0"/>
              <a:t>Comfort Pack</a:t>
            </a:r>
          </a:p>
        </p:txBody>
      </p:sp>
      <p:graphicFrame>
        <p:nvGraphicFramePr>
          <p:cNvPr id="4" name="Content Placeholder 3">
            <a:extLst>
              <a:ext uri="{FF2B5EF4-FFF2-40B4-BE49-F238E27FC236}">
                <a16:creationId xmlns:a16="http://schemas.microsoft.com/office/drawing/2014/main" id="{B3F2CB59-B749-4C53-894C-B2B0555B474F}"/>
              </a:ext>
            </a:extLst>
          </p:cNvPr>
          <p:cNvGraphicFramePr>
            <a:graphicFrameLocks noGrp="1"/>
          </p:cNvGraphicFramePr>
          <p:nvPr>
            <p:ph idx="1"/>
            <p:extLst>
              <p:ext uri="{D42A27DB-BD31-4B8C-83A1-F6EECF244321}">
                <p14:modId xmlns:p14="http://schemas.microsoft.com/office/powerpoint/2010/main" val="3068449160"/>
              </p:ext>
            </p:extLst>
          </p:nvPr>
        </p:nvGraphicFramePr>
        <p:xfrm>
          <a:off x="2318327" y="1801091"/>
          <a:ext cx="4797216" cy="4583700"/>
        </p:xfrm>
        <a:graphic>
          <a:graphicData uri="http://schemas.openxmlformats.org/drawingml/2006/table">
            <a:tbl>
              <a:tblPr/>
              <a:tblGrid>
                <a:gridCol w="532973">
                  <a:extLst>
                    <a:ext uri="{9D8B030D-6E8A-4147-A177-3AD203B41FA5}">
                      <a16:colId xmlns:a16="http://schemas.microsoft.com/office/drawing/2014/main" val="199482090"/>
                    </a:ext>
                  </a:extLst>
                </a:gridCol>
                <a:gridCol w="233645">
                  <a:extLst>
                    <a:ext uri="{9D8B030D-6E8A-4147-A177-3AD203B41FA5}">
                      <a16:colId xmlns:a16="http://schemas.microsoft.com/office/drawing/2014/main" val="2498567864"/>
                    </a:ext>
                  </a:extLst>
                </a:gridCol>
                <a:gridCol w="307488">
                  <a:extLst>
                    <a:ext uri="{9D8B030D-6E8A-4147-A177-3AD203B41FA5}">
                      <a16:colId xmlns:a16="http://schemas.microsoft.com/office/drawing/2014/main" val="2746198802"/>
                    </a:ext>
                  </a:extLst>
                </a:gridCol>
                <a:gridCol w="281841">
                  <a:extLst>
                    <a:ext uri="{9D8B030D-6E8A-4147-A177-3AD203B41FA5}">
                      <a16:colId xmlns:a16="http://schemas.microsoft.com/office/drawing/2014/main" val="1366662589"/>
                    </a:ext>
                  </a:extLst>
                </a:gridCol>
                <a:gridCol w="1817870">
                  <a:extLst>
                    <a:ext uri="{9D8B030D-6E8A-4147-A177-3AD203B41FA5}">
                      <a16:colId xmlns:a16="http://schemas.microsoft.com/office/drawing/2014/main" val="3425915996"/>
                    </a:ext>
                  </a:extLst>
                </a:gridCol>
                <a:gridCol w="541133">
                  <a:extLst>
                    <a:ext uri="{9D8B030D-6E8A-4147-A177-3AD203B41FA5}">
                      <a16:colId xmlns:a16="http://schemas.microsoft.com/office/drawing/2014/main" val="1262614136"/>
                    </a:ext>
                  </a:extLst>
                </a:gridCol>
                <a:gridCol w="541133">
                  <a:extLst>
                    <a:ext uri="{9D8B030D-6E8A-4147-A177-3AD203B41FA5}">
                      <a16:colId xmlns:a16="http://schemas.microsoft.com/office/drawing/2014/main" val="3663969231"/>
                    </a:ext>
                  </a:extLst>
                </a:gridCol>
                <a:gridCol w="541133">
                  <a:extLst>
                    <a:ext uri="{9D8B030D-6E8A-4147-A177-3AD203B41FA5}">
                      <a16:colId xmlns:a16="http://schemas.microsoft.com/office/drawing/2014/main" val="832746500"/>
                    </a:ext>
                  </a:extLst>
                </a:gridCol>
              </a:tblGrid>
              <a:tr h="129913">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52717833"/>
                  </a:ext>
                </a:extLst>
              </a:tr>
              <a:tr h="177664">
                <a:tc gridSpan="5">
                  <a:txBody>
                    <a:bodyPr/>
                    <a:lstStyle/>
                    <a:p>
                      <a:pPr algn="l" fontAlgn="b"/>
                      <a:r>
                        <a:rPr lang="en-US" sz="1200" b="1" i="0" u="none" strike="noStrike" dirty="0">
                          <a:solidFill>
                            <a:srgbClr val="000000"/>
                          </a:solidFill>
                          <a:effectLst/>
                          <a:latin typeface="Calibri" panose="020F0502020204030204" pitchFamily="34" charset="0"/>
                        </a:rPr>
                        <a:t>Withdrawal symptom order set</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99853109"/>
                  </a:ext>
                </a:extLst>
              </a:tr>
              <a:tr h="186124">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endParaRPr lang="en-US" sz="1200" b="0" i="0" u="none" strike="noStrike" dirty="0">
                        <a:solidFill>
                          <a:srgbClr val="000000"/>
                        </a:solidFill>
                        <a:effectLst/>
                        <a:latin typeface="Calibri" panose="020F0502020204030204" pitchFamily="34" charset="0"/>
                      </a:endParaRP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405310"/>
                  </a:ext>
                </a:extLst>
              </a:tr>
              <a:tr h="177664">
                <a:tc gridSpan="4">
                  <a:txBody>
                    <a:bodyPr/>
                    <a:lstStyle/>
                    <a:p>
                      <a:pPr algn="l" fontAlgn="b"/>
                      <a:r>
                        <a:rPr lang="en-US" sz="1200" b="1" i="0" u="none" strike="noStrike" dirty="0">
                          <a:solidFill>
                            <a:srgbClr val="000000"/>
                          </a:solidFill>
                          <a:effectLst/>
                          <a:latin typeface="Calibri" panose="020F0502020204030204" pitchFamily="34" charset="0"/>
                        </a:rPr>
                        <a:t>Cholinergic Overload</a:t>
                      </a:r>
                    </a:p>
                  </a:txBody>
                  <a:tcPr marL="8460" marR="8460" marT="846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6E6"/>
                    </a:solidFill>
                  </a:tcPr>
                </a:tc>
                <a:extLst>
                  <a:ext uri="{0D108BD9-81ED-4DB2-BD59-A6C34878D82A}">
                    <a16:rowId xmlns:a16="http://schemas.microsoft.com/office/drawing/2014/main" val="3880605682"/>
                  </a:ext>
                </a:extLst>
              </a:tr>
              <a:tr h="177664">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Clonidine 0.1 mg </a:t>
                      </a: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18</a:t>
                      </a: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30538093"/>
                  </a:ext>
                </a:extLst>
              </a:tr>
              <a:tr h="177664">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gridSpan="3">
                  <a:txBody>
                    <a:bodyPr/>
                    <a:lstStyle/>
                    <a:p>
                      <a:pPr algn="l" fontAlgn="b"/>
                      <a:r>
                        <a:rPr lang="en-US" sz="1200" b="0" i="0" u="none" strike="noStrike" dirty="0">
                          <a:solidFill>
                            <a:srgbClr val="000000"/>
                          </a:solidFill>
                          <a:effectLst/>
                          <a:latin typeface="Calibri" panose="020F0502020204030204" pitchFamily="34" charset="0"/>
                        </a:rPr>
                        <a:t>1 tab </a:t>
                      </a:r>
                      <a:r>
                        <a:rPr lang="en-US" sz="1200" b="0" i="0" u="none" strike="noStrike" dirty="0" err="1">
                          <a:solidFill>
                            <a:srgbClr val="000000"/>
                          </a:solidFill>
                          <a:effectLst/>
                          <a:latin typeface="Calibri" panose="020F0502020204030204" pitchFamily="34" charset="0"/>
                        </a:rPr>
                        <a:t>tid</a:t>
                      </a:r>
                      <a:r>
                        <a:rPr lang="en-US" sz="1200" b="0" i="0" u="none" strike="noStrike" dirty="0">
                          <a:solidFill>
                            <a:srgbClr val="000000"/>
                          </a:solidFill>
                          <a:effectLst/>
                          <a:latin typeface="Calibri" panose="020F0502020204030204" pitchFamily="34" charset="0"/>
                        </a:rPr>
                        <a:t> for 3 days, then 1 tab bid for 3 days,</a:t>
                      </a:r>
                    </a:p>
                  </a:txBody>
                  <a:tcPr marL="8460" marR="8460" marT="846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92529174"/>
                  </a:ext>
                </a:extLst>
              </a:tr>
              <a:tr h="177664">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gridSpan="2">
                  <a:txBody>
                    <a:bodyPr/>
                    <a:lstStyle/>
                    <a:p>
                      <a:pPr algn="l" fontAlgn="b"/>
                      <a:r>
                        <a:rPr lang="en-US" sz="1200" b="0" i="0" u="none" strike="noStrike" dirty="0">
                          <a:solidFill>
                            <a:srgbClr val="000000"/>
                          </a:solidFill>
                          <a:effectLst/>
                          <a:latin typeface="Calibri" panose="020F0502020204030204" pitchFamily="34" charset="0"/>
                        </a:rPr>
                        <a:t>then1 tab daily for 3 days and stop</a:t>
                      </a:r>
                    </a:p>
                  </a:txBody>
                  <a:tcPr marL="8460" marR="8460" marT="8460" marB="0" anchor="b">
                    <a:lnL>
                      <a:noFill/>
                    </a:lnL>
                    <a:lnR>
                      <a:noFill/>
                    </a:lnR>
                    <a:lnT>
                      <a:noFill/>
                    </a:lnT>
                    <a:lnB>
                      <a:noFill/>
                    </a:lnB>
                  </a:tcPr>
                </a:tc>
                <a:tc h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38399921"/>
                  </a:ext>
                </a:extLst>
              </a:tr>
              <a:tr h="186124">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hold for BP &lt;90/60</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0764834"/>
                  </a:ext>
                </a:extLst>
              </a:tr>
              <a:tr h="177664">
                <a:tc gridSpan="5">
                  <a:txBody>
                    <a:bodyPr/>
                    <a:lstStyle/>
                    <a:p>
                      <a:pPr algn="l" fontAlgn="b"/>
                      <a:r>
                        <a:rPr lang="en-US" sz="1200" b="1" i="0" u="none" strike="noStrike" dirty="0">
                          <a:solidFill>
                            <a:srgbClr val="000000"/>
                          </a:solidFill>
                          <a:effectLst/>
                          <a:latin typeface="Calibri" panose="020F0502020204030204" pitchFamily="34" charset="0"/>
                        </a:rPr>
                        <a:t>Nausea/Vomiting/Insomnia</a:t>
                      </a:r>
                    </a:p>
                  </a:txBody>
                  <a:tcPr marL="8460" marR="8460" marT="846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6E6"/>
                    </a:solidFill>
                  </a:tcPr>
                </a:tc>
                <a:extLst>
                  <a:ext uri="{0D108BD9-81ED-4DB2-BD59-A6C34878D82A}">
                    <a16:rowId xmlns:a16="http://schemas.microsoft.com/office/drawing/2014/main" val="558885168"/>
                  </a:ext>
                </a:extLst>
              </a:tr>
              <a:tr h="177664">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dipheyhydramine 25 mg </a:t>
                      </a:r>
                    </a:p>
                  </a:txBody>
                  <a:tcPr marL="8460" marR="8460" marT="846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36</a:t>
                      </a: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91799591"/>
                  </a:ext>
                </a:extLst>
              </a:tr>
              <a:tr h="177664">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1 - 2 caps po q 4 hours prn</a:t>
                      </a:r>
                    </a:p>
                  </a:txBody>
                  <a:tcPr marL="8460" marR="8460" marT="846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07051399"/>
                  </a:ext>
                </a:extLst>
              </a:tr>
              <a:tr h="177664">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a:t>
                      </a: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4556393"/>
                  </a:ext>
                </a:extLst>
              </a:tr>
              <a:tr h="177664">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hydrxyzine 50 mg</a:t>
                      </a:r>
                    </a:p>
                  </a:txBody>
                  <a:tcPr marL="8460" marR="8460" marT="846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18</a:t>
                      </a: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4915984"/>
                  </a:ext>
                </a:extLst>
              </a:tr>
              <a:tr h="186124">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1 cap po q 4 hours prn</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0704536"/>
                  </a:ext>
                </a:extLst>
              </a:tr>
              <a:tr h="177664">
                <a:tc gridSpan="2">
                  <a:txBody>
                    <a:bodyPr/>
                    <a:lstStyle/>
                    <a:p>
                      <a:pPr algn="l" fontAlgn="b"/>
                      <a:r>
                        <a:rPr lang="en-US" sz="1200" b="1" i="0" u="none" strike="noStrike" dirty="0">
                          <a:solidFill>
                            <a:srgbClr val="000000"/>
                          </a:solidFill>
                          <a:effectLst/>
                          <a:latin typeface="Calibri" panose="020F0502020204030204" pitchFamily="34" charset="0"/>
                        </a:rPr>
                        <a:t>Diarrhea</a:t>
                      </a:r>
                    </a:p>
                  </a:txBody>
                  <a:tcPr marL="8460" marR="8460" marT="846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7E6E6"/>
                    </a:solidFill>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6E6"/>
                    </a:solidFill>
                  </a:tcPr>
                </a:tc>
                <a:extLst>
                  <a:ext uri="{0D108BD9-81ED-4DB2-BD59-A6C34878D82A}">
                    <a16:rowId xmlns:a16="http://schemas.microsoft.com/office/drawing/2014/main" val="3282230663"/>
                  </a:ext>
                </a:extLst>
              </a:tr>
              <a:tr h="177664">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Loperamide 2 mg </a:t>
                      </a: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24</a:t>
                      </a: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67141669"/>
                  </a:ext>
                </a:extLst>
              </a:tr>
              <a:tr h="186124">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US" sz="1200" b="0" i="0" u="none" strike="noStrike">
                          <a:solidFill>
                            <a:srgbClr val="000000"/>
                          </a:solidFill>
                          <a:effectLst/>
                          <a:latin typeface="Calibri" panose="020F0502020204030204" pitchFamily="34" charset="0"/>
                        </a:rPr>
                        <a:t>2 tabs first dose, then 1 q 3 hours prn</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7547275"/>
                  </a:ext>
                </a:extLst>
              </a:tr>
              <a:tr h="177664">
                <a:tc gridSpan="3">
                  <a:txBody>
                    <a:bodyPr/>
                    <a:lstStyle/>
                    <a:p>
                      <a:pPr algn="l" fontAlgn="b"/>
                      <a:r>
                        <a:rPr lang="en-US" sz="1200" b="1" i="0" u="none" strike="noStrike" dirty="0">
                          <a:solidFill>
                            <a:srgbClr val="000000"/>
                          </a:solidFill>
                          <a:effectLst/>
                          <a:latin typeface="Calibri" panose="020F0502020204030204" pitchFamily="34" charset="0"/>
                        </a:rPr>
                        <a:t>Muscle spasms</a:t>
                      </a:r>
                    </a:p>
                  </a:txBody>
                  <a:tcPr marL="8460" marR="8460" marT="846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7E6E6"/>
                    </a:solidFill>
                  </a:tcPr>
                </a:tc>
                <a:tc hMerge="1">
                  <a:txBody>
                    <a:bodyPr/>
                    <a:lstStyle/>
                    <a:p>
                      <a:endParaRPr lang="en-US"/>
                    </a:p>
                  </a:txBody>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6E6"/>
                    </a:solidFill>
                  </a:tcPr>
                </a:tc>
                <a:extLst>
                  <a:ext uri="{0D108BD9-81ED-4DB2-BD59-A6C34878D82A}">
                    <a16:rowId xmlns:a16="http://schemas.microsoft.com/office/drawing/2014/main" val="2401863703"/>
                  </a:ext>
                </a:extLst>
              </a:tr>
              <a:tr h="177664">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clyclobenzaprine 10 mg </a:t>
                      </a: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6</a:t>
                      </a:r>
                    </a:p>
                  </a:txBody>
                  <a:tcPr marL="8460" marR="8460" marT="8460"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2576981"/>
                  </a:ext>
                </a:extLst>
              </a:tr>
              <a:tr h="186124">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one-half tab po q 8 hours prn</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7060372"/>
                  </a:ext>
                </a:extLst>
              </a:tr>
              <a:tr h="177664">
                <a:tc>
                  <a:txBody>
                    <a:bodyPr/>
                    <a:lstStyle/>
                    <a:p>
                      <a:pPr algn="l" fontAlgn="b"/>
                      <a:r>
                        <a:rPr lang="en-US" sz="1200" b="1" i="0" u="none" strike="noStrike" dirty="0">
                          <a:solidFill>
                            <a:srgbClr val="000000"/>
                          </a:solidFill>
                          <a:effectLst/>
                          <a:latin typeface="Calibri" panose="020F0502020204030204" pitchFamily="34" charset="0"/>
                        </a:rPr>
                        <a:t>Aches</a:t>
                      </a:r>
                    </a:p>
                  </a:txBody>
                  <a:tcPr marL="8460" marR="8460" marT="846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7E6E6"/>
                    </a:solidFill>
                  </a:tcPr>
                </a:tc>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6E6"/>
                    </a:solidFill>
                  </a:tcPr>
                </a:tc>
                <a:extLst>
                  <a:ext uri="{0D108BD9-81ED-4DB2-BD59-A6C34878D82A}">
                    <a16:rowId xmlns:a16="http://schemas.microsoft.com/office/drawing/2014/main" val="353890153"/>
                  </a:ext>
                </a:extLst>
              </a:tr>
              <a:tr h="177664">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acetominophen 325 mg</a:t>
                      </a:r>
                    </a:p>
                  </a:txBody>
                  <a:tcPr marL="8460" marR="8460" marT="84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24</a:t>
                      </a:r>
                    </a:p>
                  </a:txBody>
                  <a:tcPr marL="8460" marR="8460" marT="8460"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12850916"/>
                  </a:ext>
                </a:extLst>
              </a:tr>
              <a:tr h="186124">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2 tabs po q 6 hours prn</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8460" marR="8460" marT="84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8460" marR="8460" marT="846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2216801"/>
                  </a:ext>
                </a:extLst>
              </a:tr>
            </a:tbl>
          </a:graphicData>
        </a:graphic>
      </p:graphicFrame>
    </p:spTree>
    <p:extLst>
      <p:ext uri="{BB962C8B-B14F-4D97-AF65-F5344CB8AC3E}">
        <p14:creationId xmlns:p14="http://schemas.microsoft.com/office/powerpoint/2010/main" val="3050095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CD96-2654-4B22-A58B-B73780E86F85}"/>
              </a:ext>
            </a:extLst>
          </p:cNvPr>
          <p:cNvSpPr>
            <a:spLocks noGrp="1"/>
          </p:cNvSpPr>
          <p:nvPr>
            <p:ph type="title"/>
          </p:nvPr>
        </p:nvSpPr>
        <p:spPr>
          <a:xfrm>
            <a:off x="457200" y="846138"/>
            <a:ext cx="8229600" cy="1143000"/>
          </a:xfrm>
        </p:spPr>
        <p:txBody>
          <a:bodyPr>
            <a:normAutofit/>
          </a:bodyPr>
          <a:lstStyle/>
          <a:p>
            <a:r>
              <a:rPr lang="en-US" sz="2400" dirty="0"/>
              <a:t>Patient’s Experience with Opioid Tapering: a Conceptual Model with Recommendations for Clinicians</a:t>
            </a:r>
          </a:p>
        </p:txBody>
      </p:sp>
      <p:sp>
        <p:nvSpPr>
          <p:cNvPr id="3" name="Content Placeholder 2">
            <a:extLst>
              <a:ext uri="{FF2B5EF4-FFF2-40B4-BE49-F238E27FC236}">
                <a16:creationId xmlns:a16="http://schemas.microsoft.com/office/drawing/2014/main" id="{2B7D5618-F6DC-4A5E-B115-FA053BEE2558}"/>
              </a:ext>
            </a:extLst>
          </p:cNvPr>
          <p:cNvSpPr>
            <a:spLocks noGrp="1"/>
          </p:cNvSpPr>
          <p:nvPr>
            <p:ph idx="1"/>
          </p:nvPr>
        </p:nvSpPr>
        <p:spPr/>
        <p:txBody>
          <a:bodyPr>
            <a:normAutofit/>
          </a:bodyPr>
          <a:lstStyle/>
          <a:p>
            <a:pPr marL="0" indent="0">
              <a:buNone/>
            </a:pPr>
            <a:r>
              <a:rPr lang="en-US" sz="1800" dirty="0"/>
              <a:t>Henry SG, </a:t>
            </a:r>
            <a:r>
              <a:rPr lang="en-US" sz="1800" dirty="0" err="1"/>
              <a:t>Paterniti</a:t>
            </a:r>
            <a:r>
              <a:rPr lang="en-US" sz="1800" dirty="0"/>
              <a:t> DA, Feng B, et. al. The Journal of Pain. 2019; </a:t>
            </a:r>
          </a:p>
          <a:p>
            <a:pPr marL="0" indent="0">
              <a:buNone/>
            </a:pPr>
            <a:r>
              <a:rPr lang="en-US" sz="1800" dirty="0"/>
              <a:t>      20(2):181-191.</a:t>
            </a:r>
          </a:p>
          <a:p>
            <a:pPr marL="0" indent="0">
              <a:buNone/>
            </a:pPr>
            <a:endParaRPr lang="en-US" sz="1800" dirty="0"/>
          </a:p>
          <a:p>
            <a:pPr>
              <a:buFont typeface="Arial" panose="020B0604020202020204" pitchFamily="34" charset="0"/>
              <a:buChar char="•"/>
            </a:pPr>
            <a:r>
              <a:rPr lang="en-US" sz="2000" dirty="0"/>
              <a:t>Identify the social, emotional, health factors that will impact tapering</a:t>
            </a:r>
          </a:p>
          <a:p>
            <a:pPr>
              <a:buFont typeface="Arial" panose="020B0604020202020204" pitchFamily="34" charset="0"/>
              <a:buChar char="•"/>
            </a:pPr>
            <a:r>
              <a:rPr lang="en-US" sz="2000" dirty="0"/>
              <a:t>Address fears</a:t>
            </a:r>
          </a:p>
          <a:p>
            <a:pPr>
              <a:buFont typeface="Arial" panose="020B0604020202020204" pitchFamily="34" charset="0"/>
              <a:buChar char="•"/>
            </a:pPr>
            <a:r>
              <a:rPr lang="en-US" sz="2000" dirty="0"/>
              <a:t>Emphasize tapering for patient’s best interest</a:t>
            </a:r>
          </a:p>
          <a:p>
            <a:pPr>
              <a:buFont typeface="Arial" panose="020B0604020202020204" pitchFamily="34" charset="0"/>
              <a:buChar char="•"/>
            </a:pPr>
            <a:r>
              <a:rPr lang="en-US" sz="2000" dirty="0"/>
              <a:t>Help them know what to expect</a:t>
            </a:r>
          </a:p>
          <a:p>
            <a:pPr>
              <a:buFont typeface="Arial" panose="020B0604020202020204" pitchFamily="34" charset="0"/>
              <a:buChar char="•"/>
            </a:pPr>
            <a:r>
              <a:rPr lang="en-US" sz="2000" dirty="0"/>
              <a:t>Develop individualized tapering plan</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1870003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F8CE9-0817-496B-A20D-50E7108D1AC4}"/>
              </a:ext>
            </a:extLst>
          </p:cNvPr>
          <p:cNvSpPr>
            <a:spLocks noGrp="1"/>
          </p:cNvSpPr>
          <p:nvPr>
            <p:ph type="title"/>
          </p:nvPr>
        </p:nvSpPr>
        <p:spPr/>
        <p:txBody>
          <a:bodyPr/>
          <a:lstStyle/>
          <a:p>
            <a:r>
              <a:rPr lang="en-US" dirty="0"/>
              <a:t>Assessing risk</a:t>
            </a:r>
          </a:p>
        </p:txBody>
      </p:sp>
      <p:sp>
        <p:nvSpPr>
          <p:cNvPr id="3" name="Content Placeholder 2">
            <a:extLst>
              <a:ext uri="{FF2B5EF4-FFF2-40B4-BE49-F238E27FC236}">
                <a16:creationId xmlns:a16="http://schemas.microsoft.com/office/drawing/2014/main" id="{D03CC3F3-94F5-42EA-A092-A01B976C807E}"/>
              </a:ext>
            </a:extLst>
          </p:cNvPr>
          <p:cNvSpPr>
            <a:spLocks noGrp="1"/>
          </p:cNvSpPr>
          <p:nvPr>
            <p:ph idx="1"/>
          </p:nvPr>
        </p:nvSpPr>
        <p:spPr/>
        <p:txBody>
          <a:bodyPr>
            <a:normAutofit lnSpcReduction="10000"/>
          </a:bodyPr>
          <a:lstStyle/>
          <a:p>
            <a:r>
              <a:rPr lang="en-US" dirty="0"/>
              <a:t>hx substance use disorder</a:t>
            </a:r>
          </a:p>
          <a:p>
            <a:r>
              <a:rPr lang="en-US" dirty="0"/>
              <a:t>depression/PTSD</a:t>
            </a:r>
          </a:p>
          <a:p>
            <a:r>
              <a:rPr lang="en-US" dirty="0"/>
              <a:t>aberrant behavior</a:t>
            </a:r>
          </a:p>
          <a:p>
            <a:r>
              <a:rPr lang="en-US" dirty="0"/>
              <a:t>unexpected UDS</a:t>
            </a:r>
          </a:p>
          <a:p>
            <a:r>
              <a:rPr lang="en-US" dirty="0"/>
              <a:t>high dose (MME &gt;50)</a:t>
            </a:r>
          </a:p>
          <a:p>
            <a:r>
              <a:rPr lang="en-US" dirty="0"/>
              <a:t>PDMP</a:t>
            </a:r>
          </a:p>
          <a:p>
            <a:r>
              <a:rPr lang="en-US" dirty="0"/>
              <a:t>multiple prescribers</a:t>
            </a:r>
          </a:p>
          <a:p>
            <a:r>
              <a:rPr lang="en-US" dirty="0"/>
              <a:t>multiple pharmacies</a:t>
            </a:r>
          </a:p>
          <a:p>
            <a:r>
              <a:rPr lang="en-US" dirty="0"/>
              <a:t>hx of OD</a:t>
            </a:r>
          </a:p>
        </p:txBody>
      </p:sp>
    </p:spTree>
    <p:extLst>
      <p:ext uri="{BB962C8B-B14F-4D97-AF65-F5344CB8AC3E}">
        <p14:creationId xmlns:p14="http://schemas.microsoft.com/office/powerpoint/2010/main" val="3104626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8E3E-6D2B-4E14-A1B9-4FA4BCA47EBF}"/>
              </a:ext>
            </a:extLst>
          </p:cNvPr>
          <p:cNvSpPr>
            <a:spLocks noGrp="1"/>
          </p:cNvSpPr>
          <p:nvPr>
            <p:ph type="title"/>
          </p:nvPr>
        </p:nvSpPr>
        <p:spPr>
          <a:xfrm>
            <a:off x="1824362" y="1517349"/>
            <a:ext cx="8229600" cy="2012471"/>
          </a:xfrm>
        </p:spPr>
        <p:txBody>
          <a:bodyPr/>
          <a:lstStyle/>
          <a:p>
            <a:r>
              <a:rPr lang="en-US" dirty="0"/>
              <a:t>Buprenorphine products</a:t>
            </a:r>
            <a:br>
              <a:rPr lang="en-US" dirty="0"/>
            </a:br>
            <a:br>
              <a:rPr lang="en-US" dirty="0"/>
            </a:br>
            <a:r>
              <a:rPr lang="en-US" dirty="0"/>
              <a:t>PRESTO not for OUD</a:t>
            </a:r>
          </a:p>
        </p:txBody>
      </p:sp>
      <p:sp>
        <p:nvSpPr>
          <p:cNvPr id="4" name="TextBox 3">
            <a:extLst>
              <a:ext uri="{FF2B5EF4-FFF2-40B4-BE49-F238E27FC236}">
                <a16:creationId xmlns:a16="http://schemas.microsoft.com/office/drawing/2014/main" id="{0031DD3E-984E-4D9D-8C80-EC45F3AF7816}"/>
              </a:ext>
            </a:extLst>
          </p:cNvPr>
          <p:cNvSpPr txBox="1"/>
          <p:nvPr/>
        </p:nvSpPr>
        <p:spPr>
          <a:xfrm>
            <a:off x="366389" y="81009"/>
            <a:ext cx="6635791" cy="707886"/>
          </a:xfrm>
          <a:prstGeom prst="rect">
            <a:avLst/>
          </a:prstGeom>
          <a:noFill/>
        </p:spPr>
        <p:txBody>
          <a:bodyPr wrap="none" rtlCol="0">
            <a:spAutoFit/>
          </a:bodyPr>
          <a:lstStyle/>
          <a:p>
            <a:r>
              <a:rPr lang="en-US" sz="4000" dirty="0">
                <a:solidFill>
                  <a:schemeClr val="bg1"/>
                </a:solidFill>
              </a:rPr>
              <a:t>Medication Assisted Treatment</a:t>
            </a:r>
          </a:p>
        </p:txBody>
      </p:sp>
    </p:spTree>
    <p:extLst>
      <p:ext uri="{BB962C8B-B14F-4D97-AF65-F5344CB8AC3E}">
        <p14:creationId xmlns:p14="http://schemas.microsoft.com/office/powerpoint/2010/main" val="2564661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58220" y="1112363"/>
          <a:ext cx="8436988" cy="5514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149312" y="5531586"/>
            <a:ext cx="5628890" cy="715581"/>
          </a:xfrm>
          <a:prstGeom prst="rect">
            <a:avLst/>
          </a:prstGeom>
          <a:noFill/>
        </p:spPr>
        <p:txBody>
          <a:bodyPr wrap="square" numCol="2" rtlCol="0">
            <a:spAutoFit/>
          </a:bodyPr>
          <a:lstStyle/>
          <a:p>
            <a:pPr marL="214313" indent="-214313">
              <a:buFont typeface="Arial" panose="020B0604020202020204" pitchFamily="34" charset="0"/>
              <a:buChar char="•"/>
            </a:pPr>
            <a:r>
              <a:rPr lang="en-US" sz="1350" dirty="0"/>
              <a:t>Documented functional goals</a:t>
            </a:r>
          </a:p>
          <a:p>
            <a:pPr marL="214313" indent="-214313">
              <a:buFont typeface="Arial" panose="020B0604020202020204" pitchFamily="34" charset="0"/>
              <a:buChar char="•"/>
            </a:pPr>
            <a:r>
              <a:rPr lang="en-US" sz="1350" dirty="0"/>
              <a:t>Documented pain control efficacy</a:t>
            </a:r>
          </a:p>
          <a:p>
            <a:pPr marL="214313" indent="-214313">
              <a:buFont typeface="Arial" panose="020B0604020202020204" pitchFamily="34" charset="0"/>
              <a:buChar char="•"/>
            </a:pPr>
            <a:r>
              <a:rPr lang="en-US" sz="1350" dirty="0"/>
              <a:t>Appropriate urine drug screen</a:t>
            </a:r>
          </a:p>
          <a:p>
            <a:pPr marL="214313" indent="-214313">
              <a:buFont typeface="Arial" panose="020B0604020202020204" pitchFamily="34" charset="0"/>
              <a:buChar char="•"/>
            </a:pPr>
            <a:r>
              <a:rPr lang="en-US" sz="1350" dirty="0"/>
              <a:t>Low MME</a:t>
            </a:r>
          </a:p>
          <a:p>
            <a:pPr marL="214313" indent="-214313">
              <a:buFont typeface="Arial" panose="020B0604020202020204" pitchFamily="34" charset="0"/>
              <a:buChar char="•"/>
            </a:pPr>
            <a:r>
              <a:rPr lang="en-US" sz="1350" dirty="0"/>
              <a:t>Low </a:t>
            </a:r>
            <a:r>
              <a:rPr lang="en-US" sz="1350" dirty="0" err="1"/>
              <a:t>NARxCheck</a:t>
            </a:r>
            <a:r>
              <a:rPr lang="en-US" sz="1350" dirty="0"/>
              <a:t> Score</a:t>
            </a:r>
          </a:p>
          <a:p>
            <a:pPr marL="214313" indent="-214313">
              <a:buFont typeface="Arial" panose="020B0604020202020204" pitchFamily="34" charset="0"/>
              <a:buChar char="•"/>
            </a:pPr>
            <a:endParaRPr lang="en-US" sz="1350" dirty="0"/>
          </a:p>
        </p:txBody>
      </p:sp>
      <p:sp>
        <p:nvSpPr>
          <p:cNvPr id="6" name="TextBox 5"/>
          <p:cNvSpPr txBox="1"/>
          <p:nvPr/>
        </p:nvSpPr>
        <p:spPr>
          <a:xfrm>
            <a:off x="2548252" y="3844116"/>
            <a:ext cx="4353734" cy="715581"/>
          </a:xfrm>
          <a:prstGeom prst="rect">
            <a:avLst/>
          </a:prstGeom>
          <a:noFill/>
        </p:spPr>
        <p:txBody>
          <a:bodyPr wrap="square" numCol="2" rtlCol="0">
            <a:spAutoFit/>
          </a:bodyPr>
          <a:lstStyle/>
          <a:p>
            <a:pPr marL="214313" indent="-214313">
              <a:buFont typeface="Arial" panose="020B0604020202020204" pitchFamily="34" charset="0"/>
              <a:buChar char="•"/>
            </a:pPr>
            <a:r>
              <a:rPr lang="en-US" sz="1350" dirty="0"/>
              <a:t>Higher MME</a:t>
            </a:r>
          </a:p>
          <a:p>
            <a:pPr marL="214313" indent="-214313">
              <a:buFont typeface="Arial" panose="020B0604020202020204" pitchFamily="34" charset="0"/>
              <a:buChar char="•"/>
            </a:pPr>
            <a:r>
              <a:rPr lang="en-US" sz="1350" dirty="0"/>
              <a:t>Higher </a:t>
            </a:r>
            <a:r>
              <a:rPr lang="en-US" sz="1350" dirty="0" err="1"/>
              <a:t>NARxCheck</a:t>
            </a:r>
            <a:r>
              <a:rPr lang="en-US" sz="1350" dirty="0"/>
              <a:t> Score</a:t>
            </a:r>
          </a:p>
          <a:p>
            <a:pPr marL="214313" indent="-214313">
              <a:buFont typeface="Arial" panose="020B0604020202020204" pitchFamily="34" charset="0"/>
              <a:buChar char="•"/>
            </a:pPr>
            <a:r>
              <a:rPr lang="en-US" sz="1350" dirty="0"/>
              <a:t>Unexpected UDS</a:t>
            </a:r>
          </a:p>
          <a:p>
            <a:pPr marL="214313" indent="-214313">
              <a:buFont typeface="Arial" panose="020B0604020202020204" pitchFamily="34" charset="0"/>
              <a:buChar char="•"/>
            </a:pPr>
            <a:r>
              <a:rPr lang="en-US" sz="1350" dirty="0"/>
              <a:t> taking BZP, other sedatives</a:t>
            </a:r>
          </a:p>
          <a:p>
            <a:endParaRPr lang="en-US" sz="1350" dirty="0"/>
          </a:p>
        </p:txBody>
      </p:sp>
      <p:sp>
        <p:nvSpPr>
          <p:cNvPr id="8" name="TextBox 7"/>
          <p:cNvSpPr txBox="1"/>
          <p:nvPr/>
        </p:nvSpPr>
        <p:spPr>
          <a:xfrm>
            <a:off x="3624895" y="2364397"/>
            <a:ext cx="4353733" cy="507831"/>
          </a:xfrm>
          <a:prstGeom prst="rect">
            <a:avLst/>
          </a:prstGeom>
          <a:noFill/>
        </p:spPr>
        <p:txBody>
          <a:bodyPr wrap="square" numCol="2" rtlCol="0">
            <a:spAutoFit/>
          </a:bodyPr>
          <a:lstStyle/>
          <a:p>
            <a:pPr marL="214313" indent="-214313">
              <a:buFont typeface="Arial" panose="020B0604020202020204" pitchFamily="34" charset="0"/>
              <a:buChar char="•"/>
            </a:pPr>
            <a:r>
              <a:rPr lang="en-US" sz="1350" dirty="0"/>
              <a:t>Dependence/abuse</a:t>
            </a:r>
          </a:p>
          <a:p>
            <a:pPr marL="214313" indent="-214313">
              <a:buFont typeface="Arial" panose="020B0604020202020204" pitchFamily="34" charset="0"/>
              <a:buChar char="•"/>
            </a:pPr>
            <a:r>
              <a:rPr lang="en-US" sz="1350" dirty="0"/>
              <a:t>Unwillingness to taper</a:t>
            </a:r>
          </a:p>
          <a:p>
            <a:pPr marL="214313" indent="-214313">
              <a:buFont typeface="Arial" panose="020B0604020202020204" pitchFamily="34" charset="0"/>
              <a:buChar char="•"/>
            </a:pPr>
            <a:endParaRPr lang="en-US" sz="1350" dirty="0"/>
          </a:p>
        </p:txBody>
      </p:sp>
      <p:sp>
        <p:nvSpPr>
          <p:cNvPr id="10" name="TextBox 9">
            <a:extLst>
              <a:ext uri="{FF2B5EF4-FFF2-40B4-BE49-F238E27FC236}">
                <a16:creationId xmlns:a16="http://schemas.microsoft.com/office/drawing/2014/main" id="{29A1124D-76FB-4072-AA48-C84A8B1B7287}"/>
              </a:ext>
            </a:extLst>
          </p:cNvPr>
          <p:cNvSpPr txBox="1"/>
          <p:nvPr/>
        </p:nvSpPr>
        <p:spPr>
          <a:xfrm>
            <a:off x="1404594" y="24601"/>
            <a:ext cx="1780616" cy="707886"/>
          </a:xfrm>
          <a:prstGeom prst="rect">
            <a:avLst/>
          </a:prstGeom>
          <a:noFill/>
        </p:spPr>
        <p:txBody>
          <a:bodyPr wrap="none" rtlCol="0">
            <a:spAutoFit/>
          </a:bodyPr>
          <a:lstStyle/>
          <a:p>
            <a:r>
              <a:rPr lang="en-US" sz="4000" dirty="0">
                <a:solidFill>
                  <a:schemeClr val="bg1"/>
                </a:solidFill>
              </a:rPr>
              <a:t>PRESTO</a:t>
            </a:r>
          </a:p>
        </p:txBody>
      </p:sp>
    </p:spTree>
    <p:extLst>
      <p:ext uri="{BB962C8B-B14F-4D97-AF65-F5344CB8AC3E}">
        <p14:creationId xmlns:p14="http://schemas.microsoft.com/office/powerpoint/2010/main" val="3934872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58220" y="1112363"/>
          <a:ext cx="8436988" cy="5514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149312" y="5531586"/>
            <a:ext cx="5628890" cy="715581"/>
          </a:xfrm>
          <a:prstGeom prst="rect">
            <a:avLst/>
          </a:prstGeom>
          <a:noFill/>
        </p:spPr>
        <p:txBody>
          <a:bodyPr wrap="square" numCol="2" rtlCol="0">
            <a:spAutoFit/>
          </a:bodyPr>
          <a:lstStyle/>
          <a:p>
            <a:pPr marL="214313" indent="-214313">
              <a:buFont typeface="Arial" panose="020B0604020202020204" pitchFamily="34" charset="0"/>
              <a:buChar char="•"/>
            </a:pPr>
            <a:r>
              <a:rPr lang="en-US" sz="1350" dirty="0"/>
              <a:t>Documented functional goals</a:t>
            </a:r>
          </a:p>
          <a:p>
            <a:pPr marL="214313" indent="-214313">
              <a:buFont typeface="Arial" panose="020B0604020202020204" pitchFamily="34" charset="0"/>
              <a:buChar char="•"/>
            </a:pPr>
            <a:r>
              <a:rPr lang="en-US" sz="1350" dirty="0"/>
              <a:t>Documented pain control efficacy</a:t>
            </a:r>
          </a:p>
          <a:p>
            <a:pPr marL="214313" indent="-214313">
              <a:buFont typeface="Arial" panose="020B0604020202020204" pitchFamily="34" charset="0"/>
              <a:buChar char="•"/>
            </a:pPr>
            <a:r>
              <a:rPr lang="en-US" sz="1350" dirty="0"/>
              <a:t>Appropriate urine drug screen</a:t>
            </a:r>
          </a:p>
          <a:p>
            <a:pPr marL="214313" indent="-214313">
              <a:buFont typeface="Arial" panose="020B0604020202020204" pitchFamily="34" charset="0"/>
              <a:buChar char="•"/>
            </a:pPr>
            <a:r>
              <a:rPr lang="en-US" sz="1350" dirty="0"/>
              <a:t>Low MME</a:t>
            </a:r>
          </a:p>
          <a:p>
            <a:pPr marL="214313" indent="-214313">
              <a:buFont typeface="Arial" panose="020B0604020202020204" pitchFamily="34" charset="0"/>
              <a:buChar char="•"/>
            </a:pPr>
            <a:r>
              <a:rPr lang="en-US" sz="1350" dirty="0"/>
              <a:t>Low </a:t>
            </a:r>
            <a:r>
              <a:rPr lang="en-US" sz="1350" dirty="0" err="1"/>
              <a:t>NARxCheck</a:t>
            </a:r>
            <a:r>
              <a:rPr lang="en-US" sz="1350" dirty="0"/>
              <a:t> Score</a:t>
            </a:r>
          </a:p>
          <a:p>
            <a:pPr marL="214313" indent="-214313">
              <a:buFont typeface="Arial" panose="020B0604020202020204" pitchFamily="34" charset="0"/>
              <a:buChar char="•"/>
            </a:pPr>
            <a:endParaRPr lang="en-US" sz="1350" dirty="0"/>
          </a:p>
        </p:txBody>
      </p:sp>
      <p:sp>
        <p:nvSpPr>
          <p:cNvPr id="6" name="TextBox 5"/>
          <p:cNvSpPr txBox="1"/>
          <p:nvPr/>
        </p:nvSpPr>
        <p:spPr>
          <a:xfrm>
            <a:off x="2548252" y="3844116"/>
            <a:ext cx="4353734" cy="715581"/>
          </a:xfrm>
          <a:prstGeom prst="rect">
            <a:avLst/>
          </a:prstGeom>
          <a:noFill/>
        </p:spPr>
        <p:txBody>
          <a:bodyPr wrap="square" numCol="2" rtlCol="0">
            <a:spAutoFit/>
          </a:bodyPr>
          <a:lstStyle/>
          <a:p>
            <a:pPr marL="214313" indent="-214313">
              <a:buFont typeface="Arial" panose="020B0604020202020204" pitchFamily="34" charset="0"/>
              <a:buChar char="•"/>
            </a:pPr>
            <a:r>
              <a:rPr lang="en-US" sz="1350" dirty="0"/>
              <a:t>Higher MME</a:t>
            </a:r>
          </a:p>
          <a:p>
            <a:pPr marL="214313" indent="-214313">
              <a:buFont typeface="Arial" panose="020B0604020202020204" pitchFamily="34" charset="0"/>
              <a:buChar char="•"/>
            </a:pPr>
            <a:r>
              <a:rPr lang="en-US" sz="1350" dirty="0"/>
              <a:t>Higher </a:t>
            </a:r>
            <a:r>
              <a:rPr lang="en-US" sz="1350" dirty="0" err="1"/>
              <a:t>NARxCheck</a:t>
            </a:r>
            <a:r>
              <a:rPr lang="en-US" sz="1350" dirty="0"/>
              <a:t> Score</a:t>
            </a:r>
          </a:p>
          <a:p>
            <a:pPr marL="214313" indent="-214313">
              <a:buFont typeface="Arial" panose="020B0604020202020204" pitchFamily="34" charset="0"/>
              <a:buChar char="•"/>
            </a:pPr>
            <a:r>
              <a:rPr lang="en-US" sz="1350" dirty="0"/>
              <a:t>Unexpected UDS</a:t>
            </a:r>
          </a:p>
          <a:p>
            <a:pPr marL="214313" indent="-214313">
              <a:buFont typeface="Arial" panose="020B0604020202020204" pitchFamily="34" charset="0"/>
              <a:buChar char="•"/>
            </a:pPr>
            <a:r>
              <a:rPr lang="en-US" sz="1350" dirty="0"/>
              <a:t> taking BZP, other sedatives</a:t>
            </a:r>
          </a:p>
          <a:p>
            <a:endParaRPr lang="en-US" sz="1350" dirty="0"/>
          </a:p>
        </p:txBody>
      </p:sp>
      <p:sp>
        <p:nvSpPr>
          <p:cNvPr id="8" name="TextBox 7"/>
          <p:cNvSpPr txBox="1"/>
          <p:nvPr/>
        </p:nvSpPr>
        <p:spPr>
          <a:xfrm>
            <a:off x="3624895" y="2364397"/>
            <a:ext cx="4353733" cy="507831"/>
          </a:xfrm>
          <a:prstGeom prst="rect">
            <a:avLst/>
          </a:prstGeom>
          <a:noFill/>
        </p:spPr>
        <p:txBody>
          <a:bodyPr wrap="square" numCol="2" rtlCol="0">
            <a:spAutoFit/>
          </a:bodyPr>
          <a:lstStyle/>
          <a:p>
            <a:pPr marL="214313" indent="-214313">
              <a:buFont typeface="Arial" panose="020B0604020202020204" pitchFamily="34" charset="0"/>
              <a:buChar char="•"/>
            </a:pPr>
            <a:r>
              <a:rPr lang="en-US" sz="1350" dirty="0"/>
              <a:t>Dependence/abuse</a:t>
            </a:r>
          </a:p>
          <a:p>
            <a:pPr marL="214313" indent="-214313">
              <a:buFont typeface="Arial" panose="020B0604020202020204" pitchFamily="34" charset="0"/>
              <a:buChar char="•"/>
            </a:pPr>
            <a:r>
              <a:rPr lang="en-US" sz="1350" dirty="0"/>
              <a:t>Unwillingness to taper</a:t>
            </a:r>
          </a:p>
          <a:p>
            <a:pPr marL="214313" indent="-214313">
              <a:buFont typeface="Arial" panose="020B0604020202020204" pitchFamily="34" charset="0"/>
              <a:buChar char="•"/>
            </a:pPr>
            <a:endParaRPr lang="en-US" sz="1350" dirty="0"/>
          </a:p>
        </p:txBody>
      </p:sp>
      <p:sp>
        <p:nvSpPr>
          <p:cNvPr id="10" name="TextBox 9">
            <a:extLst>
              <a:ext uri="{FF2B5EF4-FFF2-40B4-BE49-F238E27FC236}">
                <a16:creationId xmlns:a16="http://schemas.microsoft.com/office/drawing/2014/main" id="{29A1124D-76FB-4072-AA48-C84A8B1B7287}"/>
              </a:ext>
            </a:extLst>
          </p:cNvPr>
          <p:cNvSpPr txBox="1"/>
          <p:nvPr/>
        </p:nvSpPr>
        <p:spPr>
          <a:xfrm>
            <a:off x="1404594" y="24601"/>
            <a:ext cx="1780616" cy="707886"/>
          </a:xfrm>
          <a:prstGeom prst="rect">
            <a:avLst/>
          </a:prstGeom>
          <a:noFill/>
        </p:spPr>
        <p:txBody>
          <a:bodyPr wrap="none" rtlCol="0">
            <a:spAutoFit/>
          </a:bodyPr>
          <a:lstStyle/>
          <a:p>
            <a:r>
              <a:rPr lang="en-US" sz="4000" dirty="0">
                <a:solidFill>
                  <a:schemeClr val="bg1"/>
                </a:solidFill>
              </a:rPr>
              <a:t>PRESTO</a:t>
            </a:r>
          </a:p>
        </p:txBody>
      </p:sp>
      <p:sp>
        <p:nvSpPr>
          <p:cNvPr id="7" name="TextBox 6">
            <a:extLst>
              <a:ext uri="{FF2B5EF4-FFF2-40B4-BE49-F238E27FC236}">
                <a16:creationId xmlns:a16="http://schemas.microsoft.com/office/drawing/2014/main" id="{3B386B3C-75D1-4AE3-B4A3-A9820005A2CA}"/>
              </a:ext>
            </a:extLst>
          </p:cNvPr>
          <p:cNvSpPr txBox="1"/>
          <p:nvPr/>
        </p:nvSpPr>
        <p:spPr>
          <a:xfrm>
            <a:off x="435204" y="1942428"/>
            <a:ext cx="2793830" cy="646331"/>
          </a:xfrm>
          <a:prstGeom prst="rect">
            <a:avLst/>
          </a:prstGeom>
          <a:noFill/>
        </p:spPr>
        <p:txBody>
          <a:bodyPr wrap="square" rtlCol="0">
            <a:spAutoFit/>
          </a:bodyPr>
          <a:lstStyle/>
          <a:p>
            <a:r>
              <a:rPr lang="en-US" dirty="0"/>
              <a:t>MAT or refer to pain/addiction specialist</a:t>
            </a:r>
          </a:p>
        </p:txBody>
      </p:sp>
      <p:sp>
        <p:nvSpPr>
          <p:cNvPr id="9" name="TextBox 8">
            <a:extLst>
              <a:ext uri="{FF2B5EF4-FFF2-40B4-BE49-F238E27FC236}">
                <a16:creationId xmlns:a16="http://schemas.microsoft.com/office/drawing/2014/main" id="{4309B06B-5D46-4ABB-AB35-FA009E7A10BF}"/>
              </a:ext>
            </a:extLst>
          </p:cNvPr>
          <p:cNvSpPr txBox="1"/>
          <p:nvPr/>
        </p:nvSpPr>
        <p:spPr>
          <a:xfrm>
            <a:off x="435204" y="3237910"/>
            <a:ext cx="1291472" cy="646331"/>
          </a:xfrm>
          <a:prstGeom prst="rect">
            <a:avLst/>
          </a:prstGeom>
          <a:noFill/>
        </p:spPr>
        <p:txBody>
          <a:bodyPr wrap="square" rtlCol="0">
            <a:spAutoFit/>
          </a:bodyPr>
          <a:lstStyle/>
          <a:p>
            <a:r>
              <a:rPr lang="en-US" dirty="0"/>
              <a:t>Taper/ PRESTO</a:t>
            </a:r>
          </a:p>
        </p:txBody>
      </p:sp>
      <p:sp>
        <p:nvSpPr>
          <p:cNvPr id="11" name="TextBox 10">
            <a:extLst>
              <a:ext uri="{FF2B5EF4-FFF2-40B4-BE49-F238E27FC236}">
                <a16:creationId xmlns:a16="http://schemas.microsoft.com/office/drawing/2014/main" id="{9928CA6E-0889-49BA-AA9A-9058B46FEC05}"/>
              </a:ext>
            </a:extLst>
          </p:cNvPr>
          <p:cNvSpPr txBox="1"/>
          <p:nvPr/>
        </p:nvSpPr>
        <p:spPr>
          <a:xfrm>
            <a:off x="435204" y="4856557"/>
            <a:ext cx="1291472" cy="369332"/>
          </a:xfrm>
          <a:prstGeom prst="rect">
            <a:avLst/>
          </a:prstGeom>
          <a:noFill/>
        </p:spPr>
        <p:txBody>
          <a:bodyPr wrap="square" rtlCol="0">
            <a:spAutoFit/>
          </a:bodyPr>
          <a:lstStyle/>
          <a:p>
            <a:r>
              <a:rPr lang="en-US" dirty="0"/>
              <a:t>Re-assess</a:t>
            </a:r>
          </a:p>
        </p:txBody>
      </p:sp>
    </p:spTree>
    <p:extLst>
      <p:ext uri="{BB962C8B-B14F-4D97-AF65-F5344CB8AC3E}">
        <p14:creationId xmlns:p14="http://schemas.microsoft.com/office/powerpoint/2010/main" val="2781192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29222"/>
            <a:ext cx="8229600" cy="1143000"/>
          </a:xfrm>
        </p:spPr>
        <p:txBody>
          <a:bodyPr/>
          <a:lstStyle/>
          <a:p>
            <a:pPr algn="r"/>
            <a:r>
              <a:rPr lang="en-US" dirty="0"/>
              <a:t>PRESTO Steps</a:t>
            </a:r>
          </a:p>
        </p:txBody>
      </p:sp>
      <p:sp>
        <p:nvSpPr>
          <p:cNvPr id="3" name="Content Placeholder 2"/>
          <p:cNvSpPr>
            <a:spLocks noGrp="1"/>
          </p:cNvSpPr>
          <p:nvPr>
            <p:ph idx="1"/>
          </p:nvPr>
        </p:nvSpPr>
        <p:spPr>
          <a:xfrm>
            <a:off x="457200" y="1205367"/>
            <a:ext cx="8229600" cy="4137025"/>
          </a:xfrm>
        </p:spPr>
        <p:txBody>
          <a:bodyPr/>
          <a:lstStyle/>
          <a:p>
            <a:r>
              <a:rPr lang="en-US" dirty="0"/>
              <a:t>Raise Subject &amp; Explore/Determine Risk with the Patient</a:t>
            </a:r>
          </a:p>
          <a:p>
            <a:r>
              <a:rPr lang="en-US" dirty="0"/>
              <a:t>Enhance Motivation (w integrated feedback)</a:t>
            </a:r>
          </a:p>
          <a:p>
            <a:r>
              <a:rPr lang="en-US" dirty="0"/>
              <a:t>Negotiate a Plan</a:t>
            </a:r>
          </a:p>
        </p:txBody>
      </p:sp>
    </p:spTree>
    <p:extLst>
      <p:ext uri="{BB962C8B-B14F-4D97-AF65-F5344CB8AC3E}">
        <p14:creationId xmlns:p14="http://schemas.microsoft.com/office/powerpoint/2010/main" val="2210242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62E4A-70C8-416E-8B9F-10960C15BFA0}"/>
              </a:ext>
            </a:extLst>
          </p:cNvPr>
          <p:cNvSpPr>
            <a:spLocks noGrp="1"/>
          </p:cNvSpPr>
          <p:nvPr>
            <p:ph type="title"/>
          </p:nvPr>
        </p:nvSpPr>
        <p:spPr/>
        <p:txBody>
          <a:bodyPr>
            <a:normAutofit fontScale="90000"/>
          </a:bodyPr>
          <a:lstStyle/>
          <a:p>
            <a:r>
              <a:rPr lang="en-US" dirty="0"/>
              <a:t>What are the challenges of working with patients taking opioids and benzodiazepines?</a:t>
            </a:r>
          </a:p>
        </p:txBody>
      </p:sp>
      <p:sp>
        <p:nvSpPr>
          <p:cNvPr id="3" name="Content Placeholder 2">
            <a:extLst>
              <a:ext uri="{FF2B5EF4-FFF2-40B4-BE49-F238E27FC236}">
                <a16:creationId xmlns:a16="http://schemas.microsoft.com/office/drawing/2014/main" id="{8DB33347-6D65-4EB2-915E-270804114B1A}"/>
              </a:ext>
            </a:extLst>
          </p:cNvPr>
          <p:cNvSpPr>
            <a:spLocks noGrp="1"/>
          </p:cNvSpPr>
          <p:nvPr>
            <p:ph idx="1"/>
          </p:nvPr>
        </p:nvSpPr>
        <p:spPr>
          <a:xfrm>
            <a:off x="457200" y="2488759"/>
            <a:ext cx="8229600" cy="4137025"/>
          </a:xfrm>
        </p:spPr>
        <p:txBody>
          <a:bodyPr/>
          <a:lstStyle/>
          <a:p>
            <a:r>
              <a:rPr lang="en-US" dirty="0"/>
              <a:t>Patient goals vs physician goals</a:t>
            </a:r>
          </a:p>
          <a:p>
            <a:r>
              <a:rPr lang="en-US" dirty="0"/>
              <a:t>Tolerance/dependence</a:t>
            </a:r>
          </a:p>
          <a:p>
            <a:r>
              <a:rPr lang="en-US" dirty="0"/>
              <a:t>Psych co-morbidities</a:t>
            </a:r>
          </a:p>
          <a:p>
            <a:r>
              <a:rPr lang="en-US" dirty="0"/>
              <a:t>Aberrant behavior</a:t>
            </a:r>
          </a:p>
          <a:p>
            <a:r>
              <a:rPr lang="en-US" dirty="0"/>
              <a:t>Unexpected UDS</a:t>
            </a:r>
          </a:p>
          <a:p>
            <a:r>
              <a:rPr lang="en-US" dirty="0"/>
              <a:t>Chronic pain</a:t>
            </a:r>
          </a:p>
        </p:txBody>
      </p:sp>
    </p:spTree>
    <p:extLst>
      <p:ext uri="{BB962C8B-B14F-4D97-AF65-F5344CB8AC3E}">
        <p14:creationId xmlns:p14="http://schemas.microsoft.com/office/powerpoint/2010/main" val="726568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29222"/>
            <a:ext cx="8229600" cy="1143000"/>
          </a:xfrm>
        </p:spPr>
        <p:txBody>
          <a:bodyPr/>
          <a:lstStyle/>
          <a:p>
            <a:pPr algn="r"/>
            <a:r>
              <a:rPr lang="en-US" dirty="0"/>
              <a:t>Raise Subject</a:t>
            </a:r>
          </a:p>
        </p:txBody>
      </p:sp>
      <p:sp>
        <p:nvSpPr>
          <p:cNvPr id="3" name="Content Placeholder 2"/>
          <p:cNvSpPr>
            <a:spLocks noGrp="1"/>
          </p:cNvSpPr>
          <p:nvPr>
            <p:ph idx="1"/>
          </p:nvPr>
        </p:nvSpPr>
        <p:spPr>
          <a:xfrm>
            <a:off x="457200" y="1205367"/>
            <a:ext cx="8229600" cy="4137025"/>
          </a:xfrm>
        </p:spPr>
        <p:txBody>
          <a:bodyPr/>
          <a:lstStyle/>
          <a:p>
            <a:r>
              <a:rPr lang="en-US" dirty="0"/>
              <a:t>Tell me about your history with _______ (opioid or benzodiazepine medication, or both).</a:t>
            </a:r>
          </a:p>
          <a:p>
            <a:r>
              <a:rPr lang="en-US" dirty="0"/>
              <a:t>Explore and determine risk, in the context of your desire to work with the patient on managing their pain and enhancing their function.</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62744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29222"/>
            <a:ext cx="8229600" cy="1143000"/>
          </a:xfrm>
        </p:spPr>
        <p:txBody>
          <a:bodyPr/>
          <a:lstStyle/>
          <a:p>
            <a:pPr algn="r"/>
            <a:r>
              <a:rPr lang="en-US" dirty="0"/>
              <a:t>Raise Subject</a:t>
            </a:r>
          </a:p>
        </p:txBody>
      </p:sp>
      <p:sp>
        <p:nvSpPr>
          <p:cNvPr id="3" name="Content Placeholder 2"/>
          <p:cNvSpPr>
            <a:spLocks noGrp="1"/>
          </p:cNvSpPr>
          <p:nvPr>
            <p:ph idx="1"/>
          </p:nvPr>
        </p:nvSpPr>
        <p:spPr>
          <a:xfrm>
            <a:off x="457200" y="1205367"/>
            <a:ext cx="8229600" cy="4459163"/>
          </a:xfrm>
        </p:spPr>
        <p:txBody>
          <a:bodyPr/>
          <a:lstStyle/>
          <a:p>
            <a:r>
              <a:rPr lang="en-US" b="1" dirty="0"/>
              <a:t>Tell me about your history with _______ (opioid or benzodiazepine medication, or both).</a:t>
            </a:r>
          </a:p>
          <a:p>
            <a:pPr marL="0" indent="0">
              <a:buNone/>
            </a:pPr>
            <a:endParaRPr lang="en-US" b="1" dirty="0"/>
          </a:p>
          <a:p>
            <a:pPr lvl="1"/>
            <a:r>
              <a:rPr lang="en-US" dirty="0"/>
              <a:t>Open-ended exploration</a:t>
            </a:r>
          </a:p>
          <a:p>
            <a:pPr lvl="2"/>
            <a:r>
              <a:rPr lang="en-US" dirty="0"/>
              <a:t>Let’s assess your pain and how you are functioning.</a:t>
            </a:r>
          </a:p>
          <a:p>
            <a:pPr lvl="2"/>
            <a:r>
              <a:rPr lang="en-US" dirty="0"/>
              <a:t>How do you think the opioid is helping?</a:t>
            </a:r>
          </a:p>
          <a:p>
            <a:pPr lvl="2"/>
            <a:r>
              <a:rPr lang="en-US" dirty="0"/>
              <a:t>How is your life now compared to before you started the opioid?</a:t>
            </a:r>
          </a:p>
          <a:p>
            <a:pPr lvl="2"/>
            <a:r>
              <a:rPr lang="en-US" dirty="0"/>
              <a:t>What concerns do you have about the opioid?</a:t>
            </a:r>
          </a:p>
          <a:p>
            <a:pPr lvl="2"/>
            <a:r>
              <a:rPr lang="en-US" dirty="0"/>
              <a:t>What don’t you like about taking the opioid?</a:t>
            </a:r>
          </a:p>
          <a:p>
            <a:pPr lvl="1"/>
            <a:endParaRPr lang="en-US" dirty="0"/>
          </a:p>
          <a:p>
            <a:pPr lvl="2"/>
            <a:endParaRPr lang="en-US" dirty="0"/>
          </a:p>
          <a:p>
            <a:pPr lvl="2"/>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560723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29222"/>
            <a:ext cx="8229600" cy="1143000"/>
          </a:xfrm>
        </p:spPr>
        <p:txBody>
          <a:bodyPr/>
          <a:lstStyle/>
          <a:p>
            <a:pPr algn="r"/>
            <a:r>
              <a:rPr lang="en-US" dirty="0"/>
              <a:t>Raise Subject</a:t>
            </a:r>
          </a:p>
        </p:txBody>
      </p:sp>
      <p:sp>
        <p:nvSpPr>
          <p:cNvPr id="3" name="Content Placeholder 2"/>
          <p:cNvSpPr>
            <a:spLocks noGrp="1"/>
          </p:cNvSpPr>
          <p:nvPr>
            <p:ph idx="1"/>
          </p:nvPr>
        </p:nvSpPr>
        <p:spPr>
          <a:xfrm>
            <a:off x="457200" y="1205367"/>
            <a:ext cx="8229600" cy="4137025"/>
          </a:xfrm>
        </p:spPr>
        <p:txBody>
          <a:bodyPr/>
          <a:lstStyle/>
          <a:p>
            <a:r>
              <a:rPr lang="en-US" b="1" dirty="0"/>
              <a:t>Explore and determine risk, in the context of your desire to work with the patient on managing their pain and enhancing their function. </a:t>
            </a:r>
            <a:r>
              <a:rPr lang="en-US" dirty="0"/>
              <a:t>(Review of medical record also informs assessment of risk.)</a:t>
            </a:r>
            <a:endParaRPr lang="en-US" b="1" dirty="0"/>
          </a:p>
          <a:p>
            <a:pPr marL="1014413" lvl="2" indent="-214313">
              <a:buFont typeface="Arial" panose="020B0604020202020204" pitchFamily="34" charset="0"/>
              <a:buChar char="•"/>
            </a:pPr>
            <a:r>
              <a:rPr lang="en-US" dirty="0"/>
              <a:t>Higher MME</a:t>
            </a:r>
          </a:p>
          <a:p>
            <a:pPr marL="1014413" lvl="2" indent="-214313">
              <a:buFont typeface="Arial" panose="020B0604020202020204" pitchFamily="34" charset="0"/>
              <a:buChar char="•"/>
            </a:pPr>
            <a:r>
              <a:rPr lang="en-US" dirty="0"/>
              <a:t>Higher </a:t>
            </a:r>
            <a:r>
              <a:rPr lang="en-US" dirty="0" err="1"/>
              <a:t>NARxCheck</a:t>
            </a:r>
            <a:r>
              <a:rPr lang="en-US" dirty="0"/>
              <a:t> Score</a:t>
            </a:r>
          </a:p>
          <a:p>
            <a:pPr marL="1014413" lvl="2" indent="-214313">
              <a:buFont typeface="Arial" panose="020B0604020202020204" pitchFamily="34" charset="0"/>
              <a:buChar char="•"/>
            </a:pPr>
            <a:r>
              <a:rPr lang="en-US" dirty="0"/>
              <a:t>Unexpected UDS</a:t>
            </a:r>
          </a:p>
          <a:p>
            <a:pPr marL="1014413" lvl="2" indent="-214313">
              <a:buFont typeface="Arial" panose="020B0604020202020204" pitchFamily="34" charset="0"/>
              <a:buChar char="•"/>
            </a:pPr>
            <a:r>
              <a:rPr lang="en-US" dirty="0"/>
              <a:t>Taking BZP, other sedatives</a:t>
            </a:r>
          </a:p>
          <a:p>
            <a:pPr lvl="1"/>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966041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29222"/>
            <a:ext cx="8229600" cy="1143000"/>
          </a:xfrm>
        </p:spPr>
        <p:txBody>
          <a:bodyPr/>
          <a:lstStyle/>
          <a:p>
            <a:pPr algn="r"/>
            <a:r>
              <a:rPr lang="en-US" dirty="0"/>
              <a:t>PRESTO Steps</a:t>
            </a:r>
          </a:p>
        </p:txBody>
      </p:sp>
      <p:sp>
        <p:nvSpPr>
          <p:cNvPr id="3" name="Content Placeholder 2"/>
          <p:cNvSpPr>
            <a:spLocks noGrp="1"/>
          </p:cNvSpPr>
          <p:nvPr>
            <p:ph idx="1"/>
          </p:nvPr>
        </p:nvSpPr>
        <p:spPr>
          <a:xfrm>
            <a:off x="457200" y="1205367"/>
            <a:ext cx="8229600" cy="4137025"/>
          </a:xfrm>
        </p:spPr>
        <p:txBody>
          <a:bodyPr/>
          <a:lstStyle/>
          <a:p>
            <a:r>
              <a:rPr lang="en-US" dirty="0"/>
              <a:t>Raise Subject &amp; Assess Risk</a:t>
            </a:r>
          </a:p>
          <a:p>
            <a:r>
              <a:rPr lang="en-US" b="1" dirty="0"/>
              <a:t>Enhance Motivation (w integrated feedback)</a:t>
            </a:r>
          </a:p>
          <a:p>
            <a:r>
              <a:rPr lang="en-US" dirty="0"/>
              <a:t>Negotiate a Plan</a:t>
            </a:r>
          </a:p>
        </p:txBody>
      </p:sp>
    </p:spTree>
    <p:extLst>
      <p:ext uri="{BB962C8B-B14F-4D97-AF65-F5344CB8AC3E}">
        <p14:creationId xmlns:p14="http://schemas.microsoft.com/office/powerpoint/2010/main" val="500296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29222"/>
            <a:ext cx="8229600" cy="1143000"/>
          </a:xfrm>
        </p:spPr>
        <p:txBody>
          <a:bodyPr/>
          <a:lstStyle/>
          <a:p>
            <a:pPr algn="r"/>
            <a:r>
              <a:rPr lang="en-US" dirty="0"/>
              <a:t>Enhance Motivation</a:t>
            </a:r>
          </a:p>
        </p:txBody>
      </p:sp>
      <p:sp>
        <p:nvSpPr>
          <p:cNvPr id="3" name="Content Placeholder 2"/>
          <p:cNvSpPr>
            <a:spLocks noGrp="1"/>
          </p:cNvSpPr>
          <p:nvPr>
            <p:ph idx="1"/>
          </p:nvPr>
        </p:nvSpPr>
        <p:spPr>
          <a:xfrm>
            <a:off x="457200" y="1360487"/>
            <a:ext cx="8229600" cy="4137025"/>
          </a:xfrm>
        </p:spPr>
        <p:txBody>
          <a:bodyPr>
            <a:normAutofit fontScale="92500" lnSpcReduction="10000"/>
          </a:bodyPr>
          <a:lstStyle/>
          <a:p>
            <a:r>
              <a:rPr lang="en-US" dirty="0"/>
              <a:t>Highlight your desire to work with the patient on managing their pain/anxiety (i.e., shared goals).</a:t>
            </a:r>
          </a:p>
          <a:p>
            <a:r>
              <a:rPr lang="en-US" dirty="0"/>
              <a:t>Emphasize elicitation of the patient’s thoughts, feelings, and perspectives. Be attentive to emotion and potential discrepancies. Develop (create) discrepancy. </a:t>
            </a:r>
          </a:p>
          <a:p>
            <a:r>
              <a:rPr lang="en-US" dirty="0"/>
              <a:t>Use reflective listening and open-ended questions liberally.</a:t>
            </a:r>
          </a:p>
          <a:p>
            <a:r>
              <a:rPr lang="en-US" dirty="0"/>
              <a:t>Ask permission to educate when indicated. Provide small bits of information and then elicit patient response to the information (i.e., “How does knowing this affect your thoughts about…?”)</a:t>
            </a:r>
          </a:p>
        </p:txBody>
      </p:sp>
    </p:spTree>
    <p:extLst>
      <p:ext uri="{BB962C8B-B14F-4D97-AF65-F5344CB8AC3E}">
        <p14:creationId xmlns:p14="http://schemas.microsoft.com/office/powerpoint/2010/main" val="896617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53658-5820-414D-B829-298D13EF65B8}"/>
              </a:ext>
            </a:extLst>
          </p:cNvPr>
          <p:cNvSpPr>
            <a:spLocks noGrp="1"/>
          </p:cNvSpPr>
          <p:nvPr>
            <p:ph type="title"/>
          </p:nvPr>
        </p:nvSpPr>
        <p:spPr/>
        <p:txBody>
          <a:bodyPr/>
          <a:lstStyle/>
          <a:p>
            <a:r>
              <a:rPr lang="en-US" dirty="0"/>
              <a:t>Reflections</a:t>
            </a:r>
          </a:p>
        </p:txBody>
      </p:sp>
      <p:sp>
        <p:nvSpPr>
          <p:cNvPr id="3" name="Content Placeholder 2">
            <a:extLst>
              <a:ext uri="{FF2B5EF4-FFF2-40B4-BE49-F238E27FC236}">
                <a16:creationId xmlns:a16="http://schemas.microsoft.com/office/drawing/2014/main" id="{61E915D3-F3F2-48A0-85DA-CF1B460DD9A6}"/>
              </a:ext>
            </a:extLst>
          </p:cNvPr>
          <p:cNvSpPr>
            <a:spLocks noGrp="1"/>
          </p:cNvSpPr>
          <p:nvPr>
            <p:ph idx="1"/>
          </p:nvPr>
        </p:nvSpPr>
        <p:spPr/>
        <p:txBody>
          <a:bodyPr/>
          <a:lstStyle/>
          <a:p>
            <a:r>
              <a:rPr lang="en-US" dirty="0"/>
              <a:t>So opioids seem to have helped in the past but aren’t as effective any longer.</a:t>
            </a:r>
          </a:p>
          <a:p>
            <a:r>
              <a:rPr lang="en-US" dirty="0"/>
              <a:t>It sounds like you don’t want to be dependent on pain meds, but you’re afraid to come off.</a:t>
            </a:r>
          </a:p>
          <a:p>
            <a:r>
              <a:rPr lang="en-US" dirty="0"/>
              <a:t>You think other treatments will not work.</a:t>
            </a:r>
          </a:p>
          <a:p>
            <a:r>
              <a:rPr lang="en-US" dirty="0"/>
              <a:t>It sounds like our pain medicine isn’t allowing you do the things you want.  </a:t>
            </a:r>
          </a:p>
          <a:p>
            <a:r>
              <a:rPr lang="en-US" dirty="0"/>
              <a:t>You’re aware of opioid overdose deaths, but don’t see how that could happen to you.</a:t>
            </a:r>
          </a:p>
          <a:p>
            <a:pPr marL="0" indent="0">
              <a:buNone/>
            </a:pPr>
            <a:endParaRPr lang="en-US" dirty="0"/>
          </a:p>
        </p:txBody>
      </p:sp>
    </p:spTree>
    <p:extLst>
      <p:ext uri="{BB962C8B-B14F-4D97-AF65-F5344CB8AC3E}">
        <p14:creationId xmlns:p14="http://schemas.microsoft.com/office/powerpoint/2010/main" val="2625691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29222"/>
            <a:ext cx="8229600" cy="1143000"/>
          </a:xfrm>
        </p:spPr>
        <p:txBody>
          <a:bodyPr/>
          <a:lstStyle/>
          <a:p>
            <a:pPr algn="r"/>
            <a:r>
              <a:rPr lang="en-US" dirty="0"/>
              <a:t>Enhance Motivation (1)</a:t>
            </a:r>
          </a:p>
        </p:txBody>
      </p:sp>
      <p:sp>
        <p:nvSpPr>
          <p:cNvPr id="3" name="Content Placeholder 2"/>
          <p:cNvSpPr>
            <a:spLocks noGrp="1"/>
          </p:cNvSpPr>
          <p:nvPr>
            <p:ph idx="1"/>
          </p:nvPr>
        </p:nvSpPr>
        <p:spPr>
          <a:xfrm>
            <a:off x="457200" y="1205367"/>
            <a:ext cx="8229600" cy="5535067"/>
          </a:xfrm>
        </p:spPr>
        <p:txBody>
          <a:bodyPr>
            <a:normAutofit/>
          </a:bodyPr>
          <a:lstStyle/>
          <a:p>
            <a:r>
              <a:rPr lang="en-US" dirty="0"/>
              <a:t>What do you like about taking opioids (benzodiazepines)? </a:t>
            </a:r>
          </a:p>
          <a:p>
            <a:r>
              <a:rPr lang="en-US" dirty="0"/>
              <a:t>What don’t you like about taking opioids (benzodiazepines)?</a:t>
            </a:r>
          </a:p>
          <a:p>
            <a:r>
              <a:rPr lang="en-US" dirty="0"/>
              <a:t>What concerns do you have about taking this (these) medication(s)?</a:t>
            </a:r>
          </a:p>
          <a:p>
            <a:r>
              <a:rPr lang="en-US" dirty="0"/>
              <a:t>What do you know about hyperalgesia?</a:t>
            </a:r>
          </a:p>
          <a:p>
            <a:r>
              <a:rPr lang="en-US" dirty="0"/>
              <a:t>What do you know about osteoporosis?</a:t>
            </a:r>
          </a:p>
          <a:p>
            <a:r>
              <a:rPr lang="en-US" dirty="0"/>
              <a:t>What have you noticed about your sexual function since you’ve been on these medications?</a:t>
            </a:r>
          </a:p>
        </p:txBody>
      </p:sp>
    </p:spTree>
    <p:extLst>
      <p:ext uri="{BB962C8B-B14F-4D97-AF65-F5344CB8AC3E}">
        <p14:creationId xmlns:p14="http://schemas.microsoft.com/office/powerpoint/2010/main" val="806222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29222"/>
            <a:ext cx="8229600" cy="1143000"/>
          </a:xfrm>
        </p:spPr>
        <p:txBody>
          <a:bodyPr/>
          <a:lstStyle/>
          <a:p>
            <a:pPr algn="r"/>
            <a:r>
              <a:rPr lang="en-US" dirty="0"/>
              <a:t>Enhance Motivation (2)</a:t>
            </a:r>
          </a:p>
        </p:txBody>
      </p:sp>
      <p:sp>
        <p:nvSpPr>
          <p:cNvPr id="3" name="Content Placeholder 2"/>
          <p:cNvSpPr>
            <a:spLocks noGrp="1"/>
          </p:cNvSpPr>
          <p:nvPr>
            <p:ph idx="1"/>
          </p:nvPr>
        </p:nvSpPr>
        <p:spPr>
          <a:xfrm>
            <a:off x="457200" y="1205367"/>
            <a:ext cx="8229600" cy="5535067"/>
          </a:xfrm>
        </p:spPr>
        <p:txBody>
          <a:bodyPr/>
          <a:lstStyle/>
          <a:p>
            <a:r>
              <a:rPr lang="en-US" dirty="0"/>
              <a:t>What have you noticed about your breathing?</a:t>
            </a:r>
          </a:p>
          <a:p>
            <a:r>
              <a:rPr lang="en-US" dirty="0"/>
              <a:t>What concerns do you have about driving while taking this(these) medication(s)?</a:t>
            </a:r>
          </a:p>
          <a:p>
            <a:r>
              <a:rPr lang="en-US" dirty="0"/>
              <a:t>How much risk of overdose death are you willing to have in your pain management regimen? (compare to NarX Check score)</a:t>
            </a:r>
          </a:p>
          <a:p>
            <a:r>
              <a:rPr lang="en-US" dirty="0"/>
              <a:t>With your current medication, it’s recommended that I prescribe naloxone (Narcan) for you. What are your thoughts about this?</a:t>
            </a:r>
          </a:p>
          <a:p>
            <a:r>
              <a:rPr lang="en-US" dirty="0"/>
              <a:t>What would be the downside and upside to tapering from your perspective?</a:t>
            </a:r>
          </a:p>
        </p:txBody>
      </p:sp>
    </p:spTree>
    <p:extLst>
      <p:ext uri="{BB962C8B-B14F-4D97-AF65-F5344CB8AC3E}">
        <p14:creationId xmlns:p14="http://schemas.microsoft.com/office/powerpoint/2010/main" val="1905320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29222"/>
            <a:ext cx="8229600" cy="1143000"/>
          </a:xfrm>
        </p:spPr>
        <p:txBody>
          <a:bodyPr/>
          <a:lstStyle/>
          <a:p>
            <a:pPr algn="r"/>
            <a:r>
              <a:rPr lang="en-US" dirty="0"/>
              <a:t>Enhance Motivation (3)</a:t>
            </a:r>
          </a:p>
        </p:txBody>
      </p:sp>
      <p:sp>
        <p:nvSpPr>
          <p:cNvPr id="3" name="Content Placeholder 2"/>
          <p:cNvSpPr>
            <a:spLocks noGrp="1"/>
          </p:cNvSpPr>
          <p:nvPr>
            <p:ph idx="1"/>
          </p:nvPr>
        </p:nvSpPr>
        <p:spPr>
          <a:xfrm>
            <a:off x="457200" y="1205367"/>
            <a:ext cx="8229600" cy="5535067"/>
          </a:xfrm>
        </p:spPr>
        <p:txBody>
          <a:bodyPr/>
          <a:lstStyle/>
          <a:p>
            <a:r>
              <a:rPr lang="en-US" dirty="0"/>
              <a:t>Summarize what the patient likes about their current meds, and then summarize concerns that have been raised. “Given these concerns, how ready would you be to start a slow taper of __________, on a scale of 0-10 with 0 being not ready at all, and 10 being reading to start today?”</a:t>
            </a:r>
          </a:p>
          <a:p>
            <a:pPr lvl="1"/>
            <a:r>
              <a:rPr lang="en-US" sz="2000" dirty="0"/>
              <a:t>If response is in the 8-10 range, move to discussion of tapering protocol.</a:t>
            </a:r>
          </a:p>
          <a:p>
            <a:pPr lvl="1"/>
            <a:r>
              <a:rPr lang="en-US" sz="2000" dirty="0"/>
              <a:t>If response is in the 1-7 range, ask, “Why not a lower number?”</a:t>
            </a:r>
          </a:p>
          <a:p>
            <a:pPr lvl="1"/>
            <a:r>
              <a:rPr lang="en-US" sz="2000" dirty="0"/>
              <a:t>If response is 0, acknowledge the unreadiness to change and ask, “What would it take for you to move from a 0 to a 1 or 2?”</a:t>
            </a:r>
          </a:p>
        </p:txBody>
      </p:sp>
    </p:spTree>
    <p:extLst>
      <p:ext uri="{BB962C8B-B14F-4D97-AF65-F5344CB8AC3E}">
        <p14:creationId xmlns:p14="http://schemas.microsoft.com/office/powerpoint/2010/main" val="889764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CD5FE-A1D7-4658-B3E7-7CE4E1A44FBB}"/>
              </a:ext>
            </a:extLst>
          </p:cNvPr>
          <p:cNvSpPr>
            <a:spLocks noGrp="1"/>
          </p:cNvSpPr>
          <p:nvPr>
            <p:ph type="title"/>
          </p:nvPr>
        </p:nvSpPr>
        <p:spPr/>
        <p:txBody>
          <a:bodyPr/>
          <a:lstStyle/>
          <a:p>
            <a:r>
              <a:rPr lang="en-US" dirty="0"/>
              <a:t>Ask permission and provide information</a:t>
            </a:r>
          </a:p>
        </p:txBody>
      </p:sp>
      <p:sp>
        <p:nvSpPr>
          <p:cNvPr id="3" name="Content Placeholder 2">
            <a:extLst>
              <a:ext uri="{FF2B5EF4-FFF2-40B4-BE49-F238E27FC236}">
                <a16:creationId xmlns:a16="http://schemas.microsoft.com/office/drawing/2014/main" id="{23990B55-A9CE-456B-AD03-11789A3BC19A}"/>
              </a:ext>
            </a:extLst>
          </p:cNvPr>
          <p:cNvSpPr>
            <a:spLocks noGrp="1"/>
          </p:cNvSpPr>
          <p:nvPr>
            <p:ph idx="1"/>
          </p:nvPr>
        </p:nvSpPr>
        <p:spPr/>
        <p:txBody>
          <a:bodyPr/>
          <a:lstStyle/>
          <a:p>
            <a:r>
              <a:rPr lang="en-US" dirty="0"/>
              <a:t>Review benefits and harms</a:t>
            </a:r>
          </a:p>
          <a:p>
            <a:r>
              <a:rPr lang="en-US" dirty="0"/>
              <a:t>Review </a:t>
            </a:r>
            <a:r>
              <a:rPr lang="en-US" dirty="0" err="1"/>
              <a:t>NaRxCheck</a:t>
            </a:r>
            <a:r>
              <a:rPr lang="en-US" dirty="0"/>
              <a:t> Score</a:t>
            </a:r>
          </a:p>
          <a:p>
            <a:r>
              <a:rPr lang="en-US" dirty="0"/>
              <a:t>Suggest a tapering strategy and what it might look like</a:t>
            </a:r>
          </a:p>
          <a:p>
            <a:r>
              <a:rPr lang="en-US" dirty="0"/>
              <a:t>Review support you will provide</a:t>
            </a:r>
          </a:p>
          <a:p>
            <a:r>
              <a:rPr lang="en-US" dirty="0"/>
              <a:t>Recall benefits in other patients</a:t>
            </a:r>
          </a:p>
        </p:txBody>
      </p:sp>
    </p:spTree>
    <p:extLst>
      <p:ext uri="{BB962C8B-B14F-4D97-AF65-F5344CB8AC3E}">
        <p14:creationId xmlns:p14="http://schemas.microsoft.com/office/powerpoint/2010/main" val="199562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C22E-A7D1-4352-9A7C-C825F87F7855}"/>
              </a:ext>
            </a:extLst>
          </p:cNvPr>
          <p:cNvSpPr>
            <a:spLocks noGrp="1"/>
          </p:cNvSpPr>
          <p:nvPr>
            <p:ph type="title"/>
          </p:nvPr>
        </p:nvSpPr>
        <p:spPr/>
        <p:txBody>
          <a:bodyPr/>
          <a:lstStyle/>
          <a:p>
            <a:r>
              <a:rPr lang="en-US" dirty="0"/>
              <a:t>Why PRESTO?</a:t>
            </a:r>
          </a:p>
        </p:txBody>
      </p:sp>
      <p:sp>
        <p:nvSpPr>
          <p:cNvPr id="3" name="Content Placeholder 2">
            <a:extLst>
              <a:ext uri="{FF2B5EF4-FFF2-40B4-BE49-F238E27FC236}">
                <a16:creationId xmlns:a16="http://schemas.microsoft.com/office/drawing/2014/main" id="{A31CE1E3-0DBD-4D29-BB10-4513B3D7281A}"/>
              </a:ext>
            </a:extLst>
          </p:cNvPr>
          <p:cNvSpPr>
            <a:spLocks noGrp="1"/>
          </p:cNvSpPr>
          <p:nvPr>
            <p:ph idx="1"/>
          </p:nvPr>
        </p:nvSpPr>
        <p:spPr/>
        <p:txBody>
          <a:bodyPr/>
          <a:lstStyle/>
          <a:p>
            <a:r>
              <a:rPr lang="en-US" dirty="0"/>
              <a:t>OD</a:t>
            </a:r>
          </a:p>
          <a:p>
            <a:r>
              <a:rPr lang="en-US" dirty="0"/>
              <a:t>Prescribing guidelines</a:t>
            </a:r>
          </a:p>
          <a:p>
            <a:r>
              <a:rPr lang="en-US" dirty="0"/>
              <a:t>Medical law</a:t>
            </a:r>
          </a:p>
          <a:p>
            <a:r>
              <a:rPr lang="en-US" dirty="0"/>
              <a:t>PDMP</a:t>
            </a:r>
          </a:p>
          <a:p>
            <a:r>
              <a:rPr lang="en-US" dirty="0"/>
              <a:t>Challenges with tapering (patient engagement)</a:t>
            </a:r>
          </a:p>
        </p:txBody>
      </p:sp>
    </p:spTree>
    <p:extLst>
      <p:ext uri="{BB962C8B-B14F-4D97-AF65-F5344CB8AC3E}">
        <p14:creationId xmlns:p14="http://schemas.microsoft.com/office/powerpoint/2010/main" val="2765809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29222"/>
            <a:ext cx="8229600" cy="1143000"/>
          </a:xfrm>
        </p:spPr>
        <p:txBody>
          <a:bodyPr/>
          <a:lstStyle/>
          <a:p>
            <a:pPr algn="r"/>
            <a:r>
              <a:rPr lang="en-US" dirty="0"/>
              <a:t>Negotiate a Plan</a:t>
            </a:r>
          </a:p>
        </p:txBody>
      </p:sp>
      <p:sp>
        <p:nvSpPr>
          <p:cNvPr id="3" name="Content Placeholder 2"/>
          <p:cNvSpPr>
            <a:spLocks noGrp="1"/>
          </p:cNvSpPr>
          <p:nvPr>
            <p:ph idx="1"/>
          </p:nvPr>
        </p:nvSpPr>
        <p:spPr>
          <a:xfrm>
            <a:off x="457200" y="1205367"/>
            <a:ext cx="8229600" cy="5535067"/>
          </a:xfrm>
        </p:spPr>
        <p:txBody>
          <a:bodyPr/>
          <a:lstStyle/>
          <a:p>
            <a:r>
              <a:rPr lang="en-US" dirty="0"/>
              <a:t>Discuss the recommended tapering protocol. Elicit patient reaction to this.</a:t>
            </a:r>
          </a:p>
          <a:p>
            <a:r>
              <a:rPr lang="en-US" dirty="0"/>
              <a:t>Address any potential barriers/challenges/concerns that the patient has identified, with emphasis on eliciting from the patient how she/he might manage the concerns.</a:t>
            </a:r>
          </a:p>
          <a:p>
            <a:r>
              <a:rPr lang="en-US" dirty="0"/>
              <a:t>Summarize the benefits that have been discussed regarding the tapering.</a:t>
            </a:r>
          </a:p>
          <a:p>
            <a:r>
              <a:rPr lang="en-US" dirty="0"/>
              <a:t>Review specifics (e.g., follow-up, UDS, etc.)</a:t>
            </a:r>
          </a:p>
        </p:txBody>
      </p:sp>
    </p:spTree>
    <p:extLst>
      <p:ext uri="{BB962C8B-B14F-4D97-AF65-F5344CB8AC3E}">
        <p14:creationId xmlns:p14="http://schemas.microsoft.com/office/powerpoint/2010/main" val="1026625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931" y="8709"/>
            <a:ext cx="8325395" cy="769441"/>
          </a:xfrm>
          <a:prstGeom prst="rect">
            <a:avLst/>
          </a:prstGeom>
          <a:noFill/>
        </p:spPr>
        <p:txBody>
          <a:bodyPr wrap="square" rtlCol="0">
            <a:spAutoFit/>
          </a:bodyPr>
          <a:lstStyle/>
          <a:p>
            <a:pPr algn="r"/>
            <a:r>
              <a:rPr lang="en-US" sz="4400" dirty="0"/>
              <a:t>Cultivating Engagement</a:t>
            </a:r>
          </a:p>
        </p:txBody>
      </p:sp>
      <p:sp>
        <p:nvSpPr>
          <p:cNvPr id="7" name="TextBox 6"/>
          <p:cNvSpPr txBox="1"/>
          <p:nvPr/>
        </p:nvSpPr>
        <p:spPr>
          <a:xfrm>
            <a:off x="679269" y="1279244"/>
            <a:ext cx="7637417" cy="5262979"/>
          </a:xfrm>
          <a:prstGeom prst="rect">
            <a:avLst/>
          </a:prstGeom>
          <a:noFill/>
        </p:spPr>
        <p:txBody>
          <a:bodyPr wrap="square" rtlCol="0">
            <a:spAutoFit/>
          </a:bodyPr>
          <a:lstStyle/>
          <a:p>
            <a:pPr marL="457200" indent="-457200">
              <a:buFont typeface="Wingdings" panose="05000000000000000000" pitchFamily="2" charset="2"/>
              <a:buChar char="§"/>
            </a:pPr>
            <a:r>
              <a:rPr lang="en-US" sz="2400" dirty="0">
                <a:solidFill>
                  <a:srgbClr val="0E6A37"/>
                </a:solidFill>
              </a:rPr>
              <a:t>Tell me more about </a:t>
            </a:r>
            <a:r>
              <a:rPr lang="en-US" sz="2400" dirty="0">
                <a:solidFill>
                  <a:schemeClr val="accent6"/>
                </a:solidFill>
              </a:rPr>
              <a:t>current behavior</a:t>
            </a:r>
            <a:r>
              <a:rPr lang="en-US" sz="2400" dirty="0">
                <a:solidFill>
                  <a:srgbClr val="477D50"/>
                </a:solidFill>
              </a:rPr>
              <a:t>.</a:t>
            </a:r>
            <a:endParaRPr lang="en-US" sz="2400" dirty="0">
              <a:solidFill>
                <a:schemeClr val="accent6"/>
              </a:solidFill>
            </a:endParaRPr>
          </a:p>
          <a:p>
            <a:pPr marL="457200" indent="-457200">
              <a:buFont typeface="Wingdings" panose="05000000000000000000" pitchFamily="2" charset="2"/>
              <a:buChar char="§"/>
            </a:pPr>
            <a:r>
              <a:rPr lang="en-US" sz="2400" dirty="0">
                <a:solidFill>
                  <a:srgbClr val="0E6A37"/>
                </a:solidFill>
              </a:rPr>
              <a:t>What do you like about </a:t>
            </a:r>
            <a:r>
              <a:rPr lang="en-US" sz="2400" dirty="0">
                <a:solidFill>
                  <a:schemeClr val="accent6"/>
                </a:solidFill>
              </a:rPr>
              <a:t>current behavior</a:t>
            </a:r>
            <a:r>
              <a:rPr lang="en-US" sz="2400" dirty="0">
                <a:solidFill>
                  <a:srgbClr val="0E6A37"/>
                </a:solidFill>
              </a:rPr>
              <a:t>? </a:t>
            </a:r>
            <a:r>
              <a:rPr lang="en-US" sz="2400" i="1" dirty="0">
                <a:solidFill>
                  <a:srgbClr val="0E6A37"/>
                </a:solidFill>
              </a:rPr>
              <a:t>Summarize</a:t>
            </a:r>
            <a:endParaRPr lang="en-US" sz="2400" dirty="0">
              <a:solidFill>
                <a:srgbClr val="0E6A37"/>
              </a:solidFill>
            </a:endParaRPr>
          </a:p>
          <a:p>
            <a:pPr marL="457200" indent="-457200">
              <a:buFont typeface="Wingdings" panose="05000000000000000000" pitchFamily="2" charset="2"/>
              <a:buChar char="§"/>
            </a:pPr>
            <a:r>
              <a:rPr lang="en-US" sz="2400" dirty="0">
                <a:solidFill>
                  <a:srgbClr val="0E6A37"/>
                </a:solidFill>
              </a:rPr>
              <a:t>What don’t you like about </a:t>
            </a:r>
            <a:r>
              <a:rPr lang="en-US" sz="2400" dirty="0">
                <a:solidFill>
                  <a:schemeClr val="accent6"/>
                </a:solidFill>
              </a:rPr>
              <a:t>current behavior</a:t>
            </a:r>
            <a:r>
              <a:rPr lang="en-US" sz="2400" dirty="0">
                <a:solidFill>
                  <a:srgbClr val="0E6A37"/>
                </a:solidFill>
              </a:rPr>
              <a:t>?</a:t>
            </a:r>
          </a:p>
          <a:p>
            <a:pPr marL="457200" indent="-457200">
              <a:buFont typeface="Wingdings" panose="05000000000000000000" pitchFamily="2" charset="2"/>
              <a:buChar char="§"/>
            </a:pPr>
            <a:r>
              <a:rPr lang="en-US" sz="2400" dirty="0">
                <a:solidFill>
                  <a:srgbClr val="0E6A37"/>
                </a:solidFill>
              </a:rPr>
              <a:t>How might your </a:t>
            </a:r>
            <a:r>
              <a:rPr lang="en-US" sz="2400" dirty="0">
                <a:solidFill>
                  <a:schemeClr val="accent6"/>
                </a:solidFill>
              </a:rPr>
              <a:t>current behavior </a:t>
            </a:r>
            <a:r>
              <a:rPr lang="en-US" sz="2400" dirty="0">
                <a:solidFill>
                  <a:srgbClr val="0E6A37"/>
                </a:solidFill>
              </a:rPr>
              <a:t>be related to your </a:t>
            </a:r>
            <a:r>
              <a:rPr lang="en-US" sz="2400" dirty="0">
                <a:solidFill>
                  <a:schemeClr val="accent6"/>
                </a:solidFill>
              </a:rPr>
              <a:t>medical concern</a:t>
            </a:r>
            <a:r>
              <a:rPr lang="en-US" sz="2400" dirty="0">
                <a:solidFill>
                  <a:srgbClr val="0E6A37"/>
                </a:solidFill>
              </a:rPr>
              <a:t>?</a:t>
            </a:r>
          </a:p>
          <a:p>
            <a:pPr marL="457200" indent="-457200">
              <a:buFont typeface="Wingdings" panose="05000000000000000000" pitchFamily="2" charset="2"/>
              <a:buChar char="§"/>
            </a:pPr>
            <a:r>
              <a:rPr lang="en-US" sz="2400" dirty="0">
                <a:solidFill>
                  <a:srgbClr val="0E6A37"/>
                </a:solidFill>
              </a:rPr>
              <a:t>Suppose you don’t make any change. How does that look to you going forward? (How would this affect </a:t>
            </a:r>
            <a:r>
              <a:rPr lang="en-US" sz="2400" dirty="0">
                <a:solidFill>
                  <a:schemeClr val="accent6"/>
                </a:solidFill>
              </a:rPr>
              <a:t>something the patient cares about</a:t>
            </a:r>
            <a:r>
              <a:rPr lang="en-US" sz="2400" dirty="0">
                <a:solidFill>
                  <a:srgbClr val="0E6A37"/>
                </a:solidFill>
              </a:rPr>
              <a:t>?)</a:t>
            </a:r>
          </a:p>
          <a:p>
            <a:pPr marL="457200" indent="-457200">
              <a:buFont typeface="Wingdings" panose="05000000000000000000" pitchFamily="2" charset="2"/>
              <a:buChar char="§"/>
            </a:pPr>
            <a:r>
              <a:rPr lang="en-US" sz="2400" dirty="0">
                <a:solidFill>
                  <a:srgbClr val="0E6A37"/>
                </a:solidFill>
              </a:rPr>
              <a:t>Given that there are some things you don’t like about </a:t>
            </a:r>
            <a:r>
              <a:rPr lang="en-US" sz="2400" dirty="0">
                <a:solidFill>
                  <a:schemeClr val="accent6"/>
                </a:solidFill>
              </a:rPr>
              <a:t>current behavior</a:t>
            </a:r>
            <a:r>
              <a:rPr lang="en-US" sz="2400" dirty="0">
                <a:solidFill>
                  <a:srgbClr val="0E6A37"/>
                </a:solidFill>
              </a:rPr>
              <a:t> and that you have some concerns about not making any change, how ready would you be to make a change? (0-10 scale)</a:t>
            </a:r>
          </a:p>
          <a:p>
            <a:pPr marL="457200" indent="-457200">
              <a:buFont typeface="Wingdings" panose="05000000000000000000" pitchFamily="2" charset="2"/>
              <a:buChar char="§"/>
            </a:pPr>
            <a:r>
              <a:rPr lang="en-US" sz="2400" dirty="0">
                <a:solidFill>
                  <a:srgbClr val="0E6A37"/>
                </a:solidFill>
              </a:rPr>
              <a:t>Why not a lower number? (skip if 7-10)</a:t>
            </a:r>
          </a:p>
          <a:p>
            <a:pPr marL="457200" indent="-457200">
              <a:buFont typeface="Wingdings" panose="05000000000000000000" pitchFamily="2" charset="2"/>
              <a:buChar char="§"/>
            </a:pPr>
            <a:r>
              <a:rPr lang="en-US" sz="2400" dirty="0">
                <a:solidFill>
                  <a:srgbClr val="0E6A37"/>
                </a:solidFill>
              </a:rPr>
              <a:t>What would change look like for you?</a:t>
            </a:r>
            <a:endParaRPr lang="en-US" sz="2800" dirty="0">
              <a:solidFill>
                <a:srgbClr val="0E6A37"/>
              </a:solidFill>
            </a:endParaRPr>
          </a:p>
        </p:txBody>
      </p:sp>
    </p:spTree>
    <p:extLst>
      <p:ext uri="{BB962C8B-B14F-4D97-AF65-F5344CB8AC3E}">
        <p14:creationId xmlns:p14="http://schemas.microsoft.com/office/powerpoint/2010/main" val="101721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83368F-F44F-4577-9D04-F660ECBFA9DE}"/>
              </a:ext>
            </a:extLst>
          </p:cNvPr>
          <p:cNvSpPr/>
          <p:nvPr/>
        </p:nvSpPr>
        <p:spPr>
          <a:xfrm>
            <a:off x="443060" y="980388"/>
            <a:ext cx="8267307" cy="563231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48 </a:t>
            </a:r>
            <a:r>
              <a:rPr lang="en-US" dirty="0" err="1">
                <a:latin typeface="Calibri" panose="020F0502020204030204" pitchFamily="34" charset="0"/>
                <a:ea typeface="Calibri" panose="020F0502020204030204" pitchFamily="34" charset="0"/>
                <a:cs typeface="Calibri" panose="020F0502020204030204" pitchFamily="34" charset="0"/>
              </a:rPr>
              <a:t>yo</a:t>
            </a:r>
            <a:r>
              <a:rPr lang="en-US" dirty="0">
                <a:latin typeface="Calibri" panose="020F0502020204030204" pitchFamily="34" charset="0"/>
                <a:ea typeface="Calibri" panose="020F0502020204030204" pitchFamily="34" charset="0"/>
                <a:cs typeface="Calibri" panose="020F0502020204030204" pitchFamily="34" charset="0"/>
              </a:rPr>
              <a:t> woman presents to establish with a new primary care provider.  She has a remote history of gunshot injury to her right leg resulting in chronic osteomyelitis.  She also has chronic anxiety, and post-traumatic stress disorder (PTSD.)  She has OA with chronic pain in various locations including her low back, bilateral shoulders and bilateral knees.  She has been prescribed hydrocodone/acetaminophen (Vicodin) for pain and alprazolam (Xanax) for anxiety and has been on that regimen for a number of years.  Her main concern is chronic pain and anxiety which is fairly well controlled with Vicodin and Xanax.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PMH:  osteoarthritis</a:t>
            </a:r>
          </a:p>
          <a:p>
            <a:r>
              <a:rPr lang="en-US" dirty="0">
                <a:latin typeface="Calibri" panose="020F0502020204030204" pitchFamily="34" charset="0"/>
                <a:ea typeface="Calibri" panose="020F0502020204030204" pitchFamily="34" charset="0"/>
                <a:cs typeface="Calibri" panose="020F0502020204030204" pitchFamily="34" charset="0"/>
              </a:rPr>
              <a:t>            anxiety disorder</a:t>
            </a:r>
          </a:p>
          <a:p>
            <a:r>
              <a:rPr lang="en-US" dirty="0">
                <a:latin typeface="Calibri" panose="020F0502020204030204" pitchFamily="34" charset="0"/>
                <a:ea typeface="Calibri" panose="020F0502020204030204" pitchFamily="34" charset="0"/>
                <a:cs typeface="Calibri" panose="020F0502020204030204" pitchFamily="34" charset="0"/>
              </a:rPr>
              <a:t>            PTSD</a:t>
            </a:r>
          </a:p>
          <a:p>
            <a:r>
              <a:rPr lang="en-US" dirty="0">
                <a:latin typeface="Calibri" panose="020F0502020204030204" pitchFamily="34" charset="0"/>
                <a:ea typeface="Calibri" panose="020F0502020204030204" pitchFamily="34" charset="0"/>
                <a:cs typeface="Calibri" panose="020F0502020204030204" pitchFamily="34" charset="0"/>
              </a:rPr>
              <a:t>            chronic osteomyelitis right tibia, from remote gun shot injury</a:t>
            </a:r>
          </a:p>
          <a:p>
            <a:r>
              <a:rPr lang="en-US" dirty="0">
                <a:latin typeface="Calibri" panose="020F0502020204030204" pitchFamily="34" charset="0"/>
                <a:ea typeface="Calibri" panose="020F0502020204030204" pitchFamily="34" charset="0"/>
                <a:cs typeface="Calibri" panose="020F0502020204030204" pitchFamily="34" charset="0"/>
              </a:rPr>
              <a:t>            gout</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Medications:  hydrocodone/acetaminophen 7.5 mg/250 mg, 2 tabs qid;              </a:t>
            </a:r>
          </a:p>
          <a:p>
            <a:r>
              <a:rPr lang="en-US" dirty="0">
                <a:latin typeface="Calibri" panose="020F0502020204030204" pitchFamily="34" charset="0"/>
                <a:ea typeface="Calibri" panose="020F0502020204030204" pitchFamily="34" charset="0"/>
                <a:cs typeface="Calibri" panose="020F0502020204030204" pitchFamily="34" charset="0"/>
              </a:rPr>
              <a:t>                         alprazolam 1 mg </a:t>
            </a:r>
            <a:r>
              <a:rPr lang="en-US" dirty="0" err="1">
                <a:latin typeface="Calibri" panose="020F0502020204030204" pitchFamily="34" charset="0"/>
                <a:ea typeface="Calibri" panose="020F0502020204030204" pitchFamily="34" charset="0"/>
                <a:cs typeface="Calibri" panose="020F0502020204030204" pitchFamily="34" charset="0"/>
              </a:rPr>
              <a:t>tid</a:t>
            </a:r>
            <a:r>
              <a:rPr lang="en-US" dirty="0">
                <a:latin typeface="Calibri" panose="020F0502020204030204" pitchFamily="34" charset="0"/>
                <a:ea typeface="Calibri" panose="020F0502020204030204" pitchFamily="34" charset="0"/>
                <a:cs typeface="Calibri" panose="020F0502020204030204" pitchFamily="34" charset="0"/>
              </a:rPr>
              <a:t> prn; allopurinol 300 mg daily;                              </a:t>
            </a:r>
          </a:p>
          <a:p>
            <a:r>
              <a:rPr lang="en-US" dirty="0">
                <a:latin typeface="Calibri" panose="020F0502020204030204" pitchFamily="34" charset="0"/>
                <a:ea typeface="Calibri" panose="020F0502020204030204" pitchFamily="34" charset="0"/>
                <a:cs typeface="Calibri" panose="020F0502020204030204" pitchFamily="34" charset="0"/>
              </a:rPr>
              <a:t>                         ibuprofen 400 mg qid prn;</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SH: no tobacco use; drinks wine, no more than 2 glasses per week; smokes marijuana</a:t>
            </a:r>
          </a:p>
        </p:txBody>
      </p:sp>
      <p:sp>
        <p:nvSpPr>
          <p:cNvPr id="3" name="Rectangle 2">
            <a:extLst>
              <a:ext uri="{FF2B5EF4-FFF2-40B4-BE49-F238E27FC236}">
                <a16:creationId xmlns:a16="http://schemas.microsoft.com/office/drawing/2014/main" id="{6B267529-0386-4804-9F17-50D9D04C08DD}"/>
              </a:ext>
            </a:extLst>
          </p:cNvPr>
          <p:cNvSpPr/>
          <p:nvPr/>
        </p:nvSpPr>
        <p:spPr>
          <a:xfrm>
            <a:off x="1452907" y="126547"/>
            <a:ext cx="3448445" cy="646331"/>
          </a:xfrm>
          <a:prstGeom prst="rect">
            <a:avLst/>
          </a:prstGeom>
        </p:spPr>
        <p:txBody>
          <a:bodyPr wrap="none">
            <a:spAutoFit/>
          </a:bodyPr>
          <a:lstStyle/>
          <a:p>
            <a:r>
              <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rPr>
              <a:t>Office Encounter:</a:t>
            </a:r>
          </a:p>
        </p:txBody>
      </p:sp>
    </p:spTree>
    <p:extLst>
      <p:ext uri="{BB962C8B-B14F-4D97-AF65-F5344CB8AC3E}">
        <p14:creationId xmlns:p14="http://schemas.microsoft.com/office/powerpoint/2010/main" val="3907519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787C40-DE9B-4ACB-AF1C-0989206F2152}"/>
              </a:ext>
            </a:extLst>
          </p:cNvPr>
          <p:cNvPicPr>
            <a:picLocks noChangeAspect="1"/>
          </p:cNvPicPr>
          <p:nvPr/>
        </p:nvPicPr>
        <p:blipFill>
          <a:blip r:embed="rId3"/>
          <a:stretch>
            <a:fillRect/>
          </a:stretch>
        </p:blipFill>
        <p:spPr>
          <a:xfrm>
            <a:off x="0" y="1173608"/>
            <a:ext cx="9144000" cy="4510784"/>
          </a:xfrm>
          <a:prstGeom prst="rect">
            <a:avLst/>
          </a:prstGeom>
        </p:spPr>
      </p:pic>
    </p:spTree>
    <p:extLst>
      <p:ext uri="{BB962C8B-B14F-4D97-AF65-F5344CB8AC3E}">
        <p14:creationId xmlns:p14="http://schemas.microsoft.com/office/powerpoint/2010/main" val="4156706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NARxCheck Table of Overdose Risk</a:t>
            </a:r>
          </a:p>
        </p:txBody>
      </p:sp>
      <p:pic>
        <p:nvPicPr>
          <p:cNvPr id="4" name="Picture 3"/>
          <p:cNvPicPr>
            <a:picLocks noChangeAspect="1"/>
          </p:cNvPicPr>
          <p:nvPr/>
        </p:nvPicPr>
        <p:blipFill>
          <a:blip r:embed="rId3"/>
          <a:stretch>
            <a:fillRect/>
          </a:stretch>
        </p:blipFill>
        <p:spPr>
          <a:xfrm>
            <a:off x="1313155" y="1989138"/>
            <a:ext cx="6517689" cy="3868131"/>
          </a:xfrm>
          <a:prstGeom prst="rect">
            <a:avLst/>
          </a:prstGeom>
        </p:spPr>
      </p:pic>
      <p:sp>
        <p:nvSpPr>
          <p:cNvPr id="3" name="Arrow: Right 2">
            <a:extLst>
              <a:ext uri="{FF2B5EF4-FFF2-40B4-BE49-F238E27FC236}">
                <a16:creationId xmlns:a16="http://schemas.microsoft.com/office/drawing/2014/main" id="{C06F9E0F-4E52-4B33-92B4-FC044B917CF8}"/>
              </a:ext>
            </a:extLst>
          </p:cNvPr>
          <p:cNvSpPr/>
          <p:nvPr/>
        </p:nvSpPr>
        <p:spPr>
          <a:xfrm>
            <a:off x="949911" y="3772283"/>
            <a:ext cx="978408" cy="484632"/>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320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83368F-F44F-4577-9D04-F660ECBFA9DE}"/>
              </a:ext>
            </a:extLst>
          </p:cNvPr>
          <p:cNvSpPr/>
          <p:nvPr/>
        </p:nvSpPr>
        <p:spPr>
          <a:xfrm>
            <a:off x="443060" y="1597905"/>
            <a:ext cx="8267307" cy="4678204"/>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48 </a:t>
            </a:r>
            <a:r>
              <a:rPr lang="en-US" sz="2000" dirty="0" err="1">
                <a:latin typeface="Calibri" panose="020F0502020204030204" pitchFamily="34" charset="0"/>
                <a:ea typeface="Calibri" panose="020F0502020204030204" pitchFamily="34" charset="0"/>
                <a:cs typeface="Calibri" panose="020F0502020204030204" pitchFamily="34" charset="0"/>
              </a:rPr>
              <a:t>yo</a:t>
            </a:r>
            <a:r>
              <a:rPr lang="en-US" sz="2000" dirty="0">
                <a:latin typeface="Calibri" panose="020F0502020204030204" pitchFamily="34" charset="0"/>
                <a:ea typeface="Calibri" panose="020F0502020204030204" pitchFamily="34" charset="0"/>
                <a:cs typeface="Calibri" panose="020F0502020204030204" pitchFamily="34" charset="0"/>
              </a:rPr>
              <a:t> woman presents to establish with a new primary care provider.  She has a remote history of gunshot injury to her right leg resulting in chronic osteomyelitis.  She also has chronic anxiety, and post-traumatic stress disorder (PTSD.) </a:t>
            </a:r>
          </a:p>
          <a:p>
            <a:r>
              <a:rPr lang="en-US" sz="2000" dirty="0">
                <a:latin typeface="Calibri" panose="020F0502020204030204" pitchFamily="34" charset="0"/>
                <a:ea typeface="Calibri" panose="020F0502020204030204" pitchFamily="34" charset="0"/>
                <a:cs typeface="Calibri" panose="020F0502020204030204" pitchFamily="34" charset="0"/>
              </a:rPr>
              <a:t>Medications:  hydrocodone/acetaminophen 7.5 mg/250 mg, 2 tabs qid;              </a:t>
            </a:r>
          </a:p>
          <a:p>
            <a:r>
              <a:rPr lang="en-US" sz="2000" dirty="0">
                <a:latin typeface="Calibri" panose="020F0502020204030204" pitchFamily="34" charset="0"/>
                <a:ea typeface="Calibri" panose="020F0502020204030204" pitchFamily="34" charset="0"/>
                <a:cs typeface="Calibri" panose="020F0502020204030204" pitchFamily="34" charset="0"/>
              </a:rPr>
              <a:t>                         alprazolam 1 mg </a:t>
            </a:r>
            <a:r>
              <a:rPr lang="en-US" sz="2000" dirty="0" err="1">
                <a:latin typeface="Calibri" panose="020F0502020204030204" pitchFamily="34" charset="0"/>
                <a:ea typeface="Calibri" panose="020F0502020204030204" pitchFamily="34" charset="0"/>
                <a:cs typeface="Calibri" panose="020F0502020204030204" pitchFamily="34" charset="0"/>
              </a:rPr>
              <a:t>tid</a:t>
            </a:r>
            <a:r>
              <a:rPr lang="en-US" sz="2000" dirty="0">
                <a:latin typeface="Calibri" panose="020F0502020204030204" pitchFamily="34" charset="0"/>
                <a:ea typeface="Calibri" panose="020F0502020204030204" pitchFamily="34" charset="0"/>
                <a:cs typeface="Calibri" panose="020F0502020204030204" pitchFamily="34" charset="0"/>
              </a:rPr>
              <a:t> prn; allopurinol 300 mg daily;                              </a:t>
            </a:r>
          </a:p>
          <a:p>
            <a:r>
              <a:rPr lang="en-US" sz="2000" dirty="0">
                <a:latin typeface="Calibri" panose="020F0502020204030204" pitchFamily="34" charset="0"/>
                <a:ea typeface="Calibri" panose="020F0502020204030204" pitchFamily="34" charset="0"/>
                <a:cs typeface="Calibri" panose="020F0502020204030204" pitchFamily="34" charset="0"/>
              </a:rPr>
              <a:t>                         ibuprofen 400 mg qid prn;</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SH: no tobacco use; drinks wine, no more than 2 glasses per week; smokes marijuana</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NARX Overdose Risk Score: 430</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Odds Ratio of Unintentional Overdose Death: 25</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B267529-0386-4804-9F17-50D9D04C08DD}"/>
              </a:ext>
            </a:extLst>
          </p:cNvPr>
          <p:cNvSpPr/>
          <p:nvPr/>
        </p:nvSpPr>
        <p:spPr>
          <a:xfrm>
            <a:off x="1452907" y="126547"/>
            <a:ext cx="3448445" cy="646331"/>
          </a:xfrm>
          <a:prstGeom prst="rect">
            <a:avLst/>
          </a:prstGeom>
        </p:spPr>
        <p:txBody>
          <a:bodyPr wrap="none">
            <a:spAutoFit/>
          </a:bodyPr>
          <a:lstStyle/>
          <a:p>
            <a:r>
              <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rPr>
              <a:t>Office Encounter:</a:t>
            </a:r>
          </a:p>
        </p:txBody>
      </p:sp>
    </p:spTree>
    <p:extLst>
      <p:ext uri="{BB962C8B-B14F-4D97-AF65-F5344CB8AC3E}">
        <p14:creationId xmlns:p14="http://schemas.microsoft.com/office/powerpoint/2010/main" val="1026025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39347-C66F-4A7A-AC20-1CF87646F836}"/>
              </a:ext>
            </a:extLst>
          </p:cNvPr>
          <p:cNvSpPr>
            <a:spLocks noGrp="1"/>
          </p:cNvSpPr>
          <p:nvPr>
            <p:ph type="title"/>
          </p:nvPr>
        </p:nvSpPr>
        <p:spPr/>
        <p:txBody>
          <a:bodyPr/>
          <a:lstStyle/>
          <a:p>
            <a:r>
              <a:rPr lang="en-US" dirty="0"/>
              <a:t>Opioids and abuse</a:t>
            </a:r>
          </a:p>
        </p:txBody>
      </p:sp>
      <p:sp>
        <p:nvSpPr>
          <p:cNvPr id="3" name="Content Placeholder 2">
            <a:extLst>
              <a:ext uri="{FF2B5EF4-FFF2-40B4-BE49-F238E27FC236}">
                <a16:creationId xmlns:a16="http://schemas.microsoft.com/office/drawing/2014/main" id="{428FF722-AEDC-4ABA-8F7B-FBE877F58DCE}"/>
              </a:ext>
            </a:extLst>
          </p:cNvPr>
          <p:cNvSpPr>
            <a:spLocks noGrp="1"/>
          </p:cNvSpPr>
          <p:nvPr>
            <p:ph idx="1"/>
          </p:nvPr>
        </p:nvSpPr>
        <p:spPr/>
        <p:txBody>
          <a:bodyPr>
            <a:normAutofit fontScale="70000" lnSpcReduction="20000"/>
          </a:bodyPr>
          <a:lstStyle/>
          <a:p>
            <a:r>
              <a:rPr lang="en-US" sz="2800" dirty="0"/>
              <a:t>10 million US adults prescribed long-term opioid </a:t>
            </a:r>
            <a:r>
              <a:rPr lang="en-US" sz="2800" dirty="0" err="1"/>
              <a:t>tx</a:t>
            </a:r>
            <a:endParaRPr lang="en-US" sz="2800" dirty="0"/>
          </a:p>
          <a:p>
            <a:r>
              <a:rPr lang="en-US" sz="2800" dirty="0"/>
              <a:t>Higher dose associated with OD risk</a:t>
            </a:r>
          </a:p>
          <a:p>
            <a:r>
              <a:rPr lang="en-US" sz="2800" dirty="0"/>
              <a:t>Associations with incidence of opioid use disorder</a:t>
            </a:r>
          </a:p>
          <a:p>
            <a:pPr marL="0" indent="0">
              <a:buNone/>
            </a:pPr>
            <a:endParaRPr lang="en-US" sz="1900" dirty="0"/>
          </a:p>
          <a:p>
            <a:pPr marL="0" indent="0">
              <a:buNone/>
            </a:pPr>
            <a:r>
              <a:rPr lang="en-US" b="1" dirty="0" err="1"/>
              <a:t>Edlund</a:t>
            </a:r>
            <a:r>
              <a:rPr lang="en-US" b="1" dirty="0"/>
              <a:t> MJ, Martin BC, Russo JE, et al. </a:t>
            </a:r>
            <a:r>
              <a:rPr lang="en-US" dirty="0"/>
              <a:t>The Role of Prescription in Incident </a:t>
            </a:r>
          </a:p>
          <a:p>
            <a:pPr marL="0" indent="0">
              <a:buNone/>
            </a:pPr>
            <a:r>
              <a:rPr lang="en-US" dirty="0"/>
              <a:t>   Opioid Abuse and Dependence Among Individuals with Chronic Non-cancer </a:t>
            </a:r>
          </a:p>
          <a:p>
            <a:pPr marL="0" indent="0">
              <a:buNone/>
            </a:pPr>
            <a:r>
              <a:rPr lang="en-US" dirty="0"/>
              <a:t>   Pain: The Role of Opioid Prescription. Clin J Pain. 2014: 30(7):557-564.</a:t>
            </a:r>
          </a:p>
          <a:p>
            <a:pPr marL="0" indent="0">
              <a:buNone/>
            </a:pPr>
            <a:endParaRPr lang="en-US" sz="1900" dirty="0"/>
          </a:p>
          <a:p>
            <a:pPr marL="0" indent="0">
              <a:buNone/>
            </a:pPr>
            <a:r>
              <a:rPr lang="en-US" sz="1900" dirty="0"/>
              <a:t>Low dose (1-36 MME), acute OR = 3.03</a:t>
            </a:r>
          </a:p>
          <a:p>
            <a:pPr marL="0" indent="0">
              <a:buNone/>
            </a:pPr>
            <a:r>
              <a:rPr lang="en-US" sz="1900" dirty="0"/>
              <a:t>Low dose, chronic OR = 14.92</a:t>
            </a:r>
          </a:p>
          <a:p>
            <a:pPr marL="0" indent="0">
              <a:buNone/>
            </a:pPr>
            <a:endParaRPr lang="en-US" sz="1900" dirty="0"/>
          </a:p>
          <a:p>
            <a:pPr marL="0" indent="0">
              <a:buNone/>
            </a:pPr>
            <a:r>
              <a:rPr lang="en-US" sz="1900" dirty="0"/>
              <a:t>Medium dose (36-120 MME) acute OR = 2.80</a:t>
            </a:r>
          </a:p>
          <a:p>
            <a:pPr marL="0" indent="0">
              <a:buNone/>
            </a:pPr>
            <a:r>
              <a:rPr lang="en-US" sz="1900" dirty="0"/>
              <a:t>Medium dose, chronic OR = 28.69</a:t>
            </a:r>
          </a:p>
          <a:p>
            <a:pPr marL="0" indent="0">
              <a:buNone/>
            </a:pPr>
            <a:endParaRPr lang="en-US" sz="1900" dirty="0"/>
          </a:p>
          <a:p>
            <a:pPr marL="0" indent="0">
              <a:buNone/>
            </a:pPr>
            <a:r>
              <a:rPr lang="en-US" sz="1900" dirty="0"/>
              <a:t>High dose (&gt; 120 MME) acute OR = 3.10</a:t>
            </a:r>
          </a:p>
          <a:p>
            <a:pPr marL="0" indent="0">
              <a:buNone/>
            </a:pPr>
            <a:r>
              <a:rPr lang="en-US" sz="1900" dirty="0"/>
              <a:t>High dose, chronic OR = 122.45</a:t>
            </a:r>
          </a:p>
          <a:p>
            <a:endParaRPr lang="en-US" dirty="0"/>
          </a:p>
        </p:txBody>
      </p:sp>
    </p:spTree>
    <p:extLst>
      <p:ext uri="{BB962C8B-B14F-4D97-AF65-F5344CB8AC3E}">
        <p14:creationId xmlns:p14="http://schemas.microsoft.com/office/powerpoint/2010/main" val="3843120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7B79-939B-41CF-A713-D60E6BF1EC47}"/>
              </a:ext>
            </a:extLst>
          </p:cNvPr>
          <p:cNvSpPr>
            <a:spLocks noGrp="1"/>
          </p:cNvSpPr>
          <p:nvPr>
            <p:ph type="title"/>
          </p:nvPr>
        </p:nvSpPr>
        <p:spPr/>
        <p:txBody>
          <a:bodyPr/>
          <a:lstStyle/>
          <a:p>
            <a:r>
              <a:rPr lang="en-US" dirty="0"/>
              <a:t>The STATS</a:t>
            </a:r>
          </a:p>
        </p:txBody>
      </p:sp>
      <p:sp>
        <p:nvSpPr>
          <p:cNvPr id="3" name="Content Placeholder 2">
            <a:extLst>
              <a:ext uri="{FF2B5EF4-FFF2-40B4-BE49-F238E27FC236}">
                <a16:creationId xmlns:a16="http://schemas.microsoft.com/office/drawing/2014/main" id="{94DFC9C7-E597-4449-9189-A025DC341066}"/>
              </a:ext>
            </a:extLst>
          </p:cNvPr>
          <p:cNvSpPr>
            <a:spLocks noGrp="1"/>
          </p:cNvSpPr>
          <p:nvPr>
            <p:ph idx="1"/>
          </p:nvPr>
        </p:nvSpPr>
        <p:spPr/>
        <p:txBody>
          <a:bodyPr/>
          <a:lstStyle/>
          <a:p>
            <a:r>
              <a:rPr lang="en-US" sz="2400" dirty="0"/>
              <a:t>&gt; 42,000 OD deaths in 2016, US;</a:t>
            </a:r>
          </a:p>
          <a:p>
            <a:r>
              <a:rPr lang="en-US" sz="2400" dirty="0"/>
              <a:t>Prescription opioids involved in 40%</a:t>
            </a:r>
          </a:p>
          <a:p>
            <a:r>
              <a:rPr lang="en-US" sz="2400" dirty="0"/>
              <a:t>2.1 million opioid use disorder</a:t>
            </a:r>
          </a:p>
          <a:p>
            <a:r>
              <a:rPr lang="en-US" sz="2400" dirty="0"/>
              <a:t>11.5 million misused prescription pain relievers in 2016</a:t>
            </a:r>
          </a:p>
          <a:p>
            <a:r>
              <a:rPr lang="en-US" sz="2400" dirty="0"/>
              <a:t>215 million opioid prescriptions dispensed per year</a:t>
            </a:r>
          </a:p>
          <a:p>
            <a:r>
              <a:rPr lang="en-US" sz="2400" dirty="0"/>
              <a:t>66.5 dispensed opioid prescriptions per 100 persons</a:t>
            </a:r>
          </a:p>
          <a:p>
            <a:r>
              <a:rPr lang="en-US" sz="2400" dirty="0"/>
              <a:t>45% of opioid prescriptions by primary care physicians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666849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50C42B-BD0F-48E7-B0CC-9FB8C2719E6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69591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D6614-76F1-4C7C-8389-8D0524EAB7F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54273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47FD076AD76F4EB2FF89BC4B4A1371" ma:contentTypeVersion="15" ma:contentTypeDescription="Create a new document." ma:contentTypeScope="" ma:versionID="037668f067d5aea84f2294cdda6358f0">
  <xsd:schema xmlns:xsd="http://www.w3.org/2001/XMLSchema" xmlns:xs="http://www.w3.org/2001/XMLSchema" xmlns:p="http://schemas.microsoft.com/office/2006/metadata/properties" xmlns:ns2="ff637175-b6d4-49d3-89f9-9cdd798d35b7" xmlns:ns3="a518c5ca-8ba8-43ef-bd4a-416cfa10410b" targetNamespace="http://schemas.microsoft.com/office/2006/metadata/properties" ma:root="true" ma:fieldsID="b79008e4687f16f9dc61c4e9d1d6e24a" ns2:_="" ns3:_="">
    <xsd:import namespace="ff637175-b6d4-49d3-89f9-9cdd798d35b7"/>
    <xsd:import namespace="a518c5ca-8ba8-43ef-bd4a-416cfa1041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637175-b6d4-49d3-89f9-9cdd798d35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84375c0-32c9-4e9c-ae3d-3dac5c8bcd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518c5ca-8ba8-43ef-bd4a-416cfa10410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bbc565f-6a75-4a39-98d5-e9e4cf978fd2}" ma:internalName="TaxCatchAll" ma:showField="CatchAllData" ma:web="a518c5ca-8ba8-43ef-bd4a-416cfa1041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CB181C-CC73-4E26-A339-CA8D37FD0A9C}"/>
</file>

<file path=customXml/itemProps2.xml><?xml version="1.0" encoding="utf-8"?>
<ds:datastoreItem xmlns:ds="http://schemas.openxmlformats.org/officeDocument/2006/customXml" ds:itemID="{EB2476B1-E386-4B48-BA48-A1DF51D3E5EF}"/>
</file>

<file path=docProps/app.xml><?xml version="1.0" encoding="utf-8"?>
<Properties xmlns="http://schemas.openxmlformats.org/officeDocument/2006/extended-properties" xmlns:vt="http://schemas.openxmlformats.org/officeDocument/2006/docPropsVTypes">
  <TotalTime>16147</TotalTime>
  <Words>3679</Words>
  <Application>Microsoft Office PowerPoint</Application>
  <PresentationFormat>On-screen Show (4:3)</PresentationFormat>
  <Paragraphs>677</Paragraphs>
  <Slides>55</Slides>
  <Notes>51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Arial</vt:lpstr>
      <vt:lpstr>Calibri</vt:lpstr>
      <vt:lpstr>inherit</vt:lpstr>
      <vt:lpstr>Lato</vt:lpstr>
      <vt:lpstr>Open Sans</vt:lpstr>
      <vt:lpstr>Playfair Display</vt:lpstr>
      <vt:lpstr>Wingdings</vt:lpstr>
      <vt:lpstr>Office Theme</vt:lpstr>
      <vt:lpstr>Office Theme</vt:lpstr>
      <vt:lpstr>PRESTO Promoting Engagement for Safe Tapering of Opioids (and Benzodiazepines)  </vt:lpstr>
      <vt:lpstr>PowerPoint Presentation</vt:lpstr>
      <vt:lpstr>What are the challenges of working with patients taking opioids and benzodiazepines?</vt:lpstr>
      <vt:lpstr>What are the challenges of working with patients taking opioids and benzodiazepines?</vt:lpstr>
      <vt:lpstr>Why PRESTO?</vt:lpstr>
      <vt:lpstr>Opioids and abuse</vt:lpstr>
      <vt:lpstr>The STATS</vt:lpstr>
      <vt:lpstr>PowerPoint Presentation</vt:lpstr>
      <vt:lpstr>PowerPoint Presentation</vt:lpstr>
      <vt:lpstr>PowerPoint Presentation</vt:lpstr>
      <vt:lpstr>PowerPoint Presentation</vt:lpstr>
      <vt:lpstr>Aberrant behaviors</vt:lpstr>
      <vt:lpstr>Aberrant behavior suggestive of addiction</vt:lpstr>
      <vt:lpstr>Potential Harms of Chronic Opioid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NARxCheck Table of Overdose Risk</vt:lpstr>
      <vt:lpstr>PowerPoint Presentation</vt:lpstr>
      <vt:lpstr>PowerPoint Presentation</vt:lpstr>
      <vt:lpstr>PowerPoint Presentation</vt:lpstr>
      <vt:lpstr>Risks – rapid opioid taper could provoke:</vt:lpstr>
      <vt:lpstr>Individualize taper rate</vt:lpstr>
      <vt:lpstr>PowerPoint Presentation</vt:lpstr>
      <vt:lpstr>Comfort Pack</vt:lpstr>
      <vt:lpstr>Patient’s Experience with Opioid Tapering: a Conceptual Model with Recommendations for Clinicians</vt:lpstr>
      <vt:lpstr>Assessing risk</vt:lpstr>
      <vt:lpstr>Buprenorphine products  PRESTO not for OUD</vt:lpstr>
      <vt:lpstr>PowerPoint Presentation</vt:lpstr>
      <vt:lpstr>PowerPoint Presentation</vt:lpstr>
      <vt:lpstr>PRESTO Steps</vt:lpstr>
      <vt:lpstr>Raise Subject</vt:lpstr>
      <vt:lpstr>Raise Subject</vt:lpstr>
      <vt:lpstr>Raise Subject</vt:lpstr>
      <vt:lpstr>PRESTO Steps</vt:lpstr>
      <vt:lpstr>Enhance Motivation</vt:lpstr>
      <vt:lpstr>Reflections</vt:lpstr>
      <vt:lpstr>Enhance Motivation (1)</vt:lpstr>
      <vt:lpstr>Enhance Motivation (2)</vt:lpstr>
      <vt:lpstr>Enhance Motivation (3)</vt:lpstr>
      <vt:lpstr>Ask permission and provide information</vt:lpstr>
      <vt:lpstr>Negotiate a Plan</vt:lpstr>
      <vt:lpstr>PowerPoint Presentation</vt:lpstr>
      <vt:lpstr>PowerPoint Presentation</vt:lpstr>
      <vt:lpstr>PowerPoint Presentation</vt:lpstr>
      <vt:lpstr>NARxCheck Table of Overdose Risk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PRESTO</dc:title>
  <dc:creator>Bricker, Dean</dc:creator>
  <cp:lastModifiedBy>Bricker, Dean</cp:lastModifiedBy>
  <cp:revision>137</cp:revision>
  <cp:lastPrinted>2020-08-31T14:50:36Z</cp:lastPrinted>
  <dcterms:created xsi:type="dcterms:W3CDTF">2019-08-30T19:38:36Z</dcterms:created>
  <dcterms:modified xsi:type="dcterms:W3CDTF">2021-07-07T16:55:23Z</dcterms:modified>
</cp:coreProperties>
</file>