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5"/>
  </p:notesMasterIdLst>
  <p:handoutMasterIdLst>
    <p:handoutMasterId r:id="rId16"/>
  </p:handoutMasterIdLst>
  <p:sldIdLst>
    <p:sldId id="265" r:id="rId3"/>
    <p:sldId id="273" r:id="rId4"/>
    <p:sldId id="274" r:id="rId5"/>
    <p:sldId id="278" r:id="rId6"/>
    <p:sldId id="275" r:id="rId7"/>
    <p:sldId id="280" r:id="rId8"/>
    <p:sldId id="281" r:id="rId9"/>
    <p:sldId id="282" r:id="rId10"/>
    <p:sldId id="276" r:id="rId11"/>
    <p:sldId id="283" r:id="rId12"/>
    <p:sldId id="277" r:id="rId13"/>
    <p:sldId id="27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1990" autoAdjust="0"/>
  </p:normalViewPr>
  <p:slideViewPr>
    <p:cSldViewPr snapToGrid="0">
      <p:cViewPr varScale="1">
        <p:scale>
          <a:sx n="54" d="100"/>
          <a:sy n="54" d="100"/>
        </p:scale>
        <p:origin x="1142" y="36"/>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8/14/2015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8/14/2015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 you ever wanted to travel to South</a:t>
            </a:r>
            <a:r>
              <a:rPr lang="en-US" sz="1200" kern="1200" baseline="0" dirty="0" smtClean="0">
                <a:solidFill>
                  <a:schemeClr val="tx1"/>
                </a:solidFill>
                <a:effectLst/>
                <a:latin typeface="+mn-lt"/>
                <a:ea typeface="+mn-ea"/>
                <a:cs typeface="+mn-cs"/>
              </a:rPr>
              <a:t> America and deliver medical care to people living in the rural rainforest?  Well, you can!  </a:t>
            </a:r>
            <a:r>
              <a:rPr lang="en-US" sz="1200" kern="1200" dirty="0" smtClean="0">
                <a:solidFill>
                  <a:schemeClr val="tx1"/>
                </a:solidFill>
                <a:effectLst/>
                <a:latin typeface="+mn-lt"/>
                <a:ea typeface="+mn-ea"/>
                <a:cs typeface="+mn-cs"/>
              </a:rPr>
              <a:t>There is an elective opportunity to the Peruvian Amazon through an organization called The Rural Amazonian Health Initiative in partnership with People of Peru Project.  You will get the opportunity to see a</a:t>
            </a:r>
            <a:r>
              <a:rPr lang="en-US" sz="1200" kern="1200" baseline="0" dirty="0" smtClean="0">
                <a:solidFill>
                  <a:schemeClr val="tx1"/>
                </a:solidFill>
                <a:effectLst/>
                <a:latin typeface="+mn-lt"/>
                <a:ea typeface="+mn-ea"/>
                <a:cs typeface="+mn-cs"/>
              </a:rPr>
              <a:t> large portion of the country by </a:t>
            </a:r>
            <a:r>
              <a:rPr lang="en-US" sz="1200" kern="1200" dirty="0" smtClean="0">
                <a:solidFill>
                  <a:schemeClr val="tx1"/>
                </a:solidFill>
                <a:effectLst/>
                <a:latin typeface="+mn-lt"/>
                <a:ea typeface="+mn-ea"/>
                <a:cs typeface="+mn-cs"/>
              </a:rPr>
              <a:t>medically serving in Iquitos</a:t>
            </a:r>
            <a:r>
              <a:rPr lang="en-US" sz="1200" kern="1200" baseline="0" dirty="0" smtClean="0">
                <a:solidFill>
                  <a:schemeClr val="tx1"/>
                </a:solidFill>
                <a:effectLst/>
                <a:latin typeface="+mn-lt"/>
                <a:ea typeface="+mn-ea"/>
                <a:cs typeface="+mn-cs"/>
              </a:rPr>
              <a:t> and the surrounding rainforest, exploring Machu Picchu in Cuzco, and </a:t>
            </a:r>
            <a:r>
              <a:rPr lang="en-US" sz="1200" kern="1200" baseline="0" smtClean="0">
                <a:solidFill>
                  <a:schemeClr val="tx1"/>
                </a:solidFill>
                <a:effectLst/>
                <a:latin typeface="+mn-lt"/>
                <a:ea typeface="+mn-ea"/>
                <a:cs typeface="+mn-cs"/>
              </a:rPr>
              <a:t>by touring </a:t>
            </a:r>
            <a:r>
              <a:rPr lang="en-US" sz="1200" kern="1200" baseline="0" dirty="0" smtClean="0">
                <a:solidFill>
                  <a:schemeClr val="tx1"/>
                </a:solidFill>
                <a:effectLst/>
                <a:latin typeface="+mn-lt"/>
                <a:ea typeface="+mn-ea"/>
                <a:cs typeface="+mn-cs"/>
              </a:rPr>
              <a:t>Lima.</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a:t>
            </a:fld>
            <a:endParaRPr lang="en-US"/>
          </a:p>
        </p:txBody>
      </p:sp>
    </p:spTree>
    <p:extLst>
      <p:ext uri="{BB962C8B-B14F-4D97-AF65-F5344CB8AC3E}">
        <p14:creationId xmlns:p14="http://schemas.microsoft.com/office/powerpoint/2010/main" val="2749317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a:p>
            <a:r>
              <a:rPr lang="en-US" dirty="0" smtClean="0"/>
              <a:t>For more photos, check out the Flickr account on our website: http://ruralamazonianhealthinitiative.zohosites.com/pictures.html</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10</a:t>
            </a:fld>
            <a:endParaRPr lang="en-US"/>
          </a:p>
        </p:txBody>
      </p:sp>
    </p:spTree>
    <p:extLst>
      <p:ext uri="{BB962C8B-B14F-4D97-AF65-F5344CB8AC3E}">
        <p14:creationId xmlns:p14="http://schemas.microsoft.com/office/powerpoint/2010/main" val="1228621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“Peru and its people mean a lot to me and it would mean a lot to share the experience with you guys.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Please let me know if you have any questions, Peru is one of my favorite things to talk about, and if you are interested in exploring the jungle, please sign up for this trip!” - Jon</a:t>
            </a: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11</a:t>
            </a:fld>
            <a:endParaRPr lang="en-US"/>
          </a:p>
        </p:txBody>
      </p:sp>
    </p:spTree>
    <p:extLst>
      <p:ext uri="{BB962C8B-B14F-4D97-AF65-F5344CB8AC3E}">
        <p14:creationId xmlns:p14="http://schemas.microsoft.com/office/powerpoint/2010/main" val="3584280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12</a:t>
            </a:fld>
            <a:endParaRPr lang="en-US"/>
          </a:p>
        </p:txBody>
      </p:sp>
    </p:spTree>
    <p:extLst>
      <p:ext uri="{BB962C8B-B14F-4D97-AF65-F5344CB8AC3E}">
        <p14:creationId xmlns:p14="http://schemas.microsoft.com/office/powerpoint/2010/main" val="15985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2008, M2</a:t>
            </a:r>
            <a:r>
              <a:rPr lang="en-US" sz="1200" kern="1200" baseline="0" dirty="0" smtClean="0">
                <a:solidFill>
                  <a:schemeClr val="tx1"/>
                </a:solidFill>
                <a:effectLst/>
                <a:latin typeface="+mn-lt"/>
                <a:ea typeface="+mn-ea"/>
                <a:cs typeface="+mn-cs"/>
              </a:rPr>
              <a:t> Jon Stofer</a:t>
            </a:r>
            <a:r>
              <a:rPr lang="en-US" sz="1200" kern="1200" dirty="0" smtClean="0">
                <a:solidFill>
                  <a:schemeClr val="tx1"/>
                </a:solidFill>
                <a:effectLst/>
                <a:latin typeface="+mn-lt"/>
                <a:ea typeface="+mn-ea"/>
                <a:cs typeface="+mn-cs"/>
              </a:rPr>
              <a:t> went on his first medical mission trip to the Peruvian Amazon.  The team took a boat 16 hours into the deep jungle and then hiked 5 hours further to a small village that housed the </a:t>
            </a:r>
            <a:r>
              <a:rPr lang="en-US" sz="1200" kern="1200" dirty="0" err="1" smtClean="0">
                <a:solidFill>
                  <a:schemeClr val="tx1"/>
                </a:solidFill>
                <a:effectLst/>
                <a:latin typeface="+mn-lt"/>
                <a:ea typeface="+mn-ea"/>
                <a:cs typeface="+mn-cs"/>
              </a:rPr>
              <a:t>Yagua</a:t>
            </a:r>
            <a:r>
              <a:rPr lang="en-US" sz="1200" kern="1200" dirty="0" smtClean="0">
                <a:solidFill>
                  <a:schemeClr val="tx1"/>
                </a:solidFill>
                <a:effectLst/>
                <a:latin typeface="+mn-lt"/>
                <a:ea typeface="+mn-ea"/>
                <a:cs typeface="+mn-cs"/>
              </a:rPr>
              <a:t> tribe, a tribe discovered a year earlier by National Geographic.  They were the first medical team allowed to come into this village, and after that experience, Jon fell in love with the people, the culture, and the adventure and has been leading teams back ever since.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Jon and a few friends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wanted something more formal as a Non-Profit that focused more on the people and their spiritual, physical, mental, and emotional health, which is why ‘The</a:t>
            </a:r>
            <a:r>
              <a:rPr lang="en-US" sz="1200" kern="1200" baseline="0" dirty="0" smtClean="0">
                <a:solidFill>
                  <a:schemeClr val="tx1"/>
                </a:solidFill>
                <a:effectLst/>
                <a:latin typeface="+mn-lt"/>
                <a:ea typeface="+mn-ea"/>
                <a:cs typeface="+mn-cs"/>
              </a:rPr>
              <a:t> Rural Amazonian Health Initiative’ was created</a:t>
            </a:r>
            <a:r>
              <a:rPr lang="en-US" sz="1200" kern="1200" dirty="0" smtClean="0">
                <a:solidFill>
                  <a:schemeClr val="tx1"/>
                </a:solidFill>
                <a:effectLst/>
                <a:latin typeface="+mn-lt"/>
                <a:ea typeface="+mn-ea"/>
                <a:cs typeface="+mn-cs"/>
              </a:rPr>
              <a:t>.</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organization’s main philosophy is to holistically treat patients with a focus on sustainability through medical education and culturally acceptable treatment methods that encourages efficacy.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Part of the organizational goal is to partner with all of the medical mission organizations in the Amazon to coordinate actions so together they can share resources and more effectively meet the needs of the population.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organization has many partners, but the one that meets the needs for</a:t>
            </a:r>
            <a:r>
              <a:rPr lang="en-US" sz="1200" kern="1200" baseline="0" dirty="0" smtClean="0">
                <a:solidFill>
                  <a:schemeClr val="tx1"/>
                </a:solidFill>
                <a:effectLst/>
                <a:latin typeface="+mn-lt"/>
                <a:ea typeface="+mn-ea"/>
                <a:cs typeface="+mn-cs"/>
              </a:rPr>
              <a:t> a large group of Medical Students </a:t>
            </a:r>
            <a:r>
              <a:rPr lang="en-US" sz="1200" kern="1200" dirty="0" smtClean="0">
                <a:solidFill>
                  <a:schemeClr val="tx1"/>
                </a:solidFill>
                <a:effectLst/>
                <a:latin typeface="+mn-lt"/>
                <a:ea typeface="+mn-ea"/>
                <a:cs typeface="+mn-cs"/>
              </a:rPr>
              <a:t>and the one Wright State University Boonshoft School of Medicine will be closely working with is called ‘People of Peru Project’.</a:t>
            </a: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2</a:t>
            </a:fld>
            <a:endParaRPr lang="en-US"/>
          </a:p>
        </p:txBody>
      </p:sp>
    </p:spTree>
    <p:extLst>
      <p:ext uri="{BB962C8B-B14F-4D97-AF65-F5344CB8AC3E}">
        <p14:creationId xmlns:p14="http://schemas.microsoft.com/office/powerpoint/2010/main" val="1977191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dates that were reserved for the</a:t>
            </a:r>
            <a:r>
              <a:rPr lang="en-US" sz="1200" kern="1200" baseline="0" dirty="0" smtClean="0">
                <a:solidFill>
                  <a:schemeClr val="tx1"/>
                </a:solidFill>
                <a:effectLst/>
                <a:latin typeface="+mn-lt"/>
                <a:ea typeface="+mn-ea"/>
                <a:cs typeface="+mn-cs"/>
              </a:rPr>
              <a:t> 2015</a:t>
            </a:r>
            <a:r>
              <a:rPr lang="en-US" sz="1200" kern="1200" dirty="0" smtClean="0">
                <a:solidFill>
                  <a:schemeClr val="tx1"/>
                </a:solidFill>
                <a:effectLst/>
                <a:latin typeface="+mn-lt"/>
                <a:ea typeface="+mn-ea"/>
                <a:cs typeface="+mn-cs"/>
              </a:rPr>
              <a:t> trip and scheduled with our on-site host were June 22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through July 12</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The dates were chosen so that M1 students were able to take an elective over the ‘Elective Period’ that is traditionally the second</a:t>
            </a:r>
            <a:r>
              <a:rPr lang="en-US" sz="1200" kern="1200" baseline="0" dirty="0" smtClean="0">
                <a:solidFill>
                  <a:schemeClr val="tx1"/>
                </a:solidFill>
                <a:effectLst/>
                <a:latin typeface="+mn-lt"/>
                <a:ea typeface="+mn-ea"/>
                <a:cs typeface="+mn-cs"/>
              </a:rPr>
              <a:t> and third weeks of June.  The dates </a:t>
            </a:r>
            <a:r>
              <a:rPr lang="en-US" sz="1200" kern="1200" dirty="0" smtClean="0">
                <a:solidFill>
                  <a:schemeClr val="tx1"/>
                </a:solidFill>
                <a:effectLst/>
                <a:latin typeface="+mn-lt"/>
                <a:ea typeface="+mn-ea"/>
                <a:cs typeface="+mn-cs"/>
              </a:rPr>
              <a:t>can be flexible as long as students are back in the U.S. by the time that second year starts at the end of July.  It is important to be</a:t>
            </a:r>
            <a:r>
              <a:rPr lang="en-US" sz="1200" kern="1200" baseline="0" dirty="0" smtClean="0">
                <a:solidFill>
                  <a:schemeClr val="tx1"/>
                </a:solidFill>
                <a:effectLst/>
                <a:latin typeface="+mn-lt"/>
                <a:ea typeface="+mn-ea"/>
                <a:cs typeface="+mn-cs"/>
              </a:rPr>
              <a:t> put on the schedule with ‘The Rural Amazonian Health Initiative’ and ‘People of Peru Project’ as early as possible so as to prevent overlap with other teams.</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 far as cost goes, the</a:t>
            </a:r>
            <a:r>
              <a:rPr lang="en-US" sz="1200" kern="1200" baseline="0" dirty="0" smtClean="0">
                <a:solidFill>
                  <a:schemeClr val="tx1"/>
                </a:solidFill>
                <a:effectLst/>
                <a:latin typeface="+mn-lt"/>
                <a:ea typeface="+mn-ea"/>
                <a:cs typeface="+mn-cs"/>
              </a:rPr>
              <a:t> trip is</a:t>
            </a:r>
            <a:r>
              <a:rPr lang="en-US" sz="1200" kern="1200" dirty="0" smtClean="0">
                <a:solidFill>
                  <a:schemeClr val="tx1"/>
                </a:solidFill>
                <a:effectLst/>
                <a:latin typeface="+mn-lt"/>
                <a:ea typeface="+mn-ea"/>
                <a:cs typeface="+mn-cs"/>
              </a:rPr>
              <a:t> divided into two portions, the mandatory volunteer portion, and the optional Cuzco portion.  The Cuzco portion is just tourism,</a:t>
            </a:r>
            <a:r>
              <a:rPr lang="en-US" sz="1200" kern="1200" baseline="0" dirty="0" smtClean="0">
                <a:solidFill>
                  <a:schemeClr val="tx1"/>
                </a:solidFill>
                <a:effectLst/>
                <a:latin typeface="+mn-lt"/>
                <a:ea typeface="+mn-ea"/>
                <a:cs typeface="+mn-cs"/>
              </a:rPr>
              <a:t> however, is worth the extra money for the experience.</a:t>
            </a:r>
            <a:r>
              <a:rPr lang="en-US" sz="1200" kern="1200" dirty="0" smtClean="0">
                <a:solidFill>
                  <a:schemeClr val="tx1"/>
                </a:solidFill>
                <a:effectLst/>
                <a:latin typeface="+mn-lt"/>
                <a:ea typeface="+mn-ea"/>
                <a:cs typeface="+mn-cs"/>
              </a:rPr>
              <a:t>  </a:t>
            </a:r>
          </a:p>
          <a:p>
            <a:pPr lvl="0"/>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cost for the volunteer portion is going to be approximately $2000 and is mostly dependent on the international flight cost.  This amount covers the Lima/Iquitos/Lima round trip flight, food, lodging, translators, bus, boats for the Amazon River, overnight jungle excursion, medicine and supplies for the clinic days, follow up for patients after our group is gone, and whatever administrative support needed while in Iquitos.  The headquarter facility where we will be staying has </a:t>
            </a:r>
            <a:r>
              <a:rPr lang="en-US" sz="1200" kern="1200" dirty="0" err="1" smtClean="0">
                <a:solidFill>
                  <a:schemeClr val="tx1"/>
                </a:solidFill>
                <a:effectLst/>
                <a:latin typeface="+mn-lt"/>
                <a:ea typeface="+mn-ea"/>
                <a:cs typeface="+mn-cs"/>
              </a:rPr>
              <a:t>wifi</a:t>
            </a:r>
            <a:r>
              <a:rPr lang="en-US" sz="1200" kern="1200" dirty="0" smtClean="0">
                <a:solidFill>
                  <a:schemeClr val="tx1"/>
                </a:solidFill>
                <a:effectLst/>
                <a:latin typeface="+mn-lt"/>
                <a:ea typeface="+mn-ea"/>
                <a:cs typeface="+mn-cs"/>
              </a:rPr>
              <a:t>, a food service program, and 24 hour security.  Also, the 12 volunteer days covers the total 60 Service Learning hour requirement (it actually counts as 108 SL hours).  </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The cost for the optional Cuzco portion is $1,000.  $850 of that covers hotels, tour guides, tickets for Machu Picchu, tickets for the Sacred Valley, all ground transportation including airport pickup and return, bus and train to Agua Caliente (at the base of Machu Picchu), breakfast every day, and a buffet on the Sacred Valley tour day.  The rest covers lunch and dinner each day, and most of the available activities you can do on the ‘free day’ such as motorcycle touring, horseback riding, paragliding off the Andes, shopping, etc.</a:t>
            </a:r>
          </a:p>
          <a:p>
            <a:pPr lvl="1"/>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FB667E1-E601-4AAF-B95C-B25720D70A60}" type="slidenum">
              <a:rPr lang="en-US" smtClean="0"/>
              <a:t>3</a:t>
            </a:fld>
            <a:endParaRPr lang="en-US"/>
          </a:p>
        </p:txBody>
      </p:sp>
    </p:spTree>
    <p:extLst>
      <p:ext uri="{BB962C8B-B14F-4D97-AF65-F5344CB8AC3E}">
        <p14:creationId xmlns:p14="http://schemas.microsoft.com/office/powerpoint/2010/main" val="3887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As far as logistics go, this trip involves taking a boat into the jungle to serve several small villages,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will also include experiencing the other end of the Peruvian health care system by volunteering in a hospital in Iquitos, and will end with a little fun exploring Machu Picchu in the historic city of Cuzco if you choose to do that portion of the trip.</a:t>
            </a:r>
          </a:p>
          <a:p>
            <a:pPr lvl="0"/>
            <a:endParaRPr lang="en-US" sz="1200" kern="120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You will sleep in hammocks on the boat or sleep in tents in the schoolhouse depending on number of people and space.  You will have showers in Iquitos, Cuzco, and Lima, however, in the jungle you will be bathing in the Amazon River.</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 am not going to lie, it sounds like all fun, but this trip isn’t a luxury trip.  It’s not all about the tourism, the monkeys, or the toucans.  You will be hot and sweaty most of the time, the spiders are big and the anacondas are real, but it is all worth it to serve a people group that has zero access to care.  It truly puts medicine into perspective.</a:t>
            </a:r>
          </a:p>
        </p:txBody>
      </p:sp>
      <p:sp>
        <p:nvSpPr>
          <p:cNvPr id="4" name="Slide Number Placeholder 3"/>
          <p:cNvSpPr>
            <a:spLocks noGrp="1"/>
          </p:cNvSpPr>
          <p:nvPr>
            <p:ph type="sldNum" sz="quarter" idx="10"/>
          </p:nvPr>
        </p:nvSpPr>
        <p:spPr/>
        <p:txBody>
          <a:bodyPr/>
          <a:lstStyle/>
          <a:p>
            <a:fld id="{7FB667E1-E601-4AAF-B95C-B25720D70A60}" type="slidenum">
              <a:rPr lang="en-US" smtClean="0"/>
              <a:t>4</a:t>
            </a:fld>
            <a:endParaRPr lang="en-US"/>
          </a:p>
        </p:txBody>
      </p:sp>
    </p:spTree>
    <p:extLst>
      <p:ext uri="{BB962C8B-B14F-4D97-AF65-F5344CB8AC3E}">
        <p14:creationId xmlns:p14="http://schemas.microsoft.com/office/powerpoint/2010/main" val="2069375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the clinics you will get the opportunity to experience all areas of health care including triaging patients where you will take vitals and utilize your ICM skills, organizing and packaging meds in the pharmacy, assisting the dentist with extractions, assisting and shadowing the physicians doing non-invasive procedures within your current scope of practice, and lastly, participating in medical and dental education.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 an advocate of Public Health, the education portion of our clinics is something that is important because it focuses on preventing disease, prolonging life, and promoting health.  If we can sufficiently educate, these people can stop dying from preventable causes.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other important things done in villages involve community outreach and playing soccer with the kids.  Building a repor with the community increases the likelihood that they will adhere to our prescriptions and utilize the medical and dental education materials because they know we truly care about their well-being.  Rural Peruvians have been treated poorly by other volunteer efforts as well as their own health care system, so when they understand that we aren’t there to tell them that all they do is wrong and Americans know everything, they tend to be more open to change.</a:t>
            </a: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5</a:t>
            </a:fld>
            <a:endParaRPr lang="en-US"/>
          </a:p>
        </p:txBody>
      </p:sp>
    </p:spTree>
    <p:extLst>
      <p:ext uri="{BB962C8B-B14F-4D97-AF65-F5344CB8AC3E}">
        <p14:creationId xmlns:p14="http://schemas.microsoft.com/office/powerpoint/2010/main" val="316986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If</a:t>
            </a:r>
            <a:r>
              <a:rPr lang="en-US" sz="1200" b="0" i="0" kern="1200" baseline="0" dirty="0" smtClean="0">
                <a:solidFill>
                  <a:schemeClr val="tx1"/>
                </a:solidFill>
                <a:effectLst/>
                <a:latin typeface="+mn-lt"/>
                <a:ea typeface="+mn-ea"/>
                <a:cs typeface="+mn-cs"/>
              </a:rPr>
              <a:t> you choose to do the tourism portion of the trip, in Cuzco you will get the opportunity to explore the city, go to the San Pedro Market (one of the largest markets in Peru with some interesting things you can buy: http://www.everintransit.com/weird-wonderful-things-at-cuscos-san-pedro-market/), take a two day tour of the Sacred Valley, take a train to Agua Caliente, hike Machu Picchu, and climb Machu Picchu mountain (2,139 feet) or </a:t>
            </a:r>
            <a:r>
              <a:rPr lang="en-US" sz="1200" b="0" i="0" kern="1200" baseline="0" dirty="0" err="1" smtClean="0">
                <a:solidFill>
                  <a:schemeClr val="tx1"/>
                </a:solidFill>
                <a:effectLst/>
                <a:latin typeface="+mn-lt"/>
                <a:ea typeface="+mn-ea"/>
                <a:cs typeface="+mn-cs"/>
              </a:rPr>
              <a:t>Huayna</a:t>
            </a:r>
            <a:r>
              <a:rPr lang="en-US" sz="1200" b="0" i="0" kern="1200" baseline="0" dirty="0" smtClean="0">
                <a:solidFill>
                  <a:schemeClr val="tx1"/>
                </a:solidFill>
                <a:effectLst/>
                <a:latin typeface="+mn-lt"/>
                <a:ea typeface="+mn-ea"/>
                <a:cs typeface="+mn-cs"/>
              </a:rPr>
              <a:t> Picchu mountain (1,158 feet).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Machu Picchu is an amazing sight to see.  It was built by the Incan </a:t>
            </a:r>
            <a:r>
              <a:rPr lang="en-US" sz="1200" b="0" i="0" kern="1200" dirty="0" err="1" smtClean="0">
                <a:solidFill>
                  <a:schemeClr val="tx1"/>
                </a:solidFill>
                <a:effectLst/>
                <a:latin typeface="+mn-lt"/>
                <a:ea typeface="+mn-ea"/>
                <a:cs typeface="+mn-cs"/>
              </a:rPr>
              <a:t>Pachycute</a:t>
            </a:r>
            <a:r>
              <a:rPr lang="en-US" sz="1200" b="0" i="0" kern="1200" dirty="0" smtClean="0">
                <a:solidFill>
                  <a:schemeClr val="tx1"/>
                </a:solidFill>
                <a:effectLst/>
                <a:latin typeface="+mn-lt"/>
                <a:ea typeface="+mn-ea"/>
                <a:cs typeface="+mn-cs"/>
              </a:rPr>
              <a:t>, and according to legend was a secret city for semi-gods to be educated to rule human people. Machu Picchu was protected by two sets of mountains encircling the city (Machu Picchu mountain</a:t>
            </a:r>
            <a:r>
              <a:rPr lang="en-US" sz="1200" b="0" i="0" kern="1200" baseline="0" dirty="0" smtClean="0">
                <a:solidFill>
                  <a:schemeClr val="tx1"/>
                </a:solidFill>
                <a:effectLst/>
                <a:latin typeface="+mn-lt"/>
                <a:ea typeface="+mn-ea"/>
                <a:cs typeface="+mn-cs"/>
              </a:rPr>
              <a:t> &amp; </a:t>
            </a:r>
            <a:r>
              <a:rPr lang="en-US" sz="1200" b="0" i="0" kern="1200" baseline="0" dirty="0" err="1" smtClean="0">
                <a:solidFill>
                  <a:schemeClr val="tx1"/>
                </a:solidFill>
                <a:effectLst/>
                <a:latin typeface="+mn-lt"/>
                <a:ea typeface="+mn-ea"/>
                <a:cs typeface="+mn-cs"/>
              </a:rPr>
              <a:t>Huayna</a:t>
            </a:r>
            <a:r>
              <a:rPr lang="en-US" sz="1200" b="0" i="0" kern="1200" baseline="0" dirty="0" smtClean="0">
                <a:solidFill>
                  <a:schemeClr val="tx1"/>
                </a:solidFill>
                <a:effectLst/>
                <a:latin typeface="+mn-lt"/>
                <a:ea typeface="+mn-ea"/>
                <a:cs typeface="+mn-cs"/>
              </a:rPr>
              <a:t> Picchu mountain)</a:t>
            </a:r>
            <a:r>
              <a:rPr lang="en-US" sz="1200" b="0" i="0" kern="1200" dirty="0" smtClean="0">
                <a:solidFill>
                  <a:schemeClr val="tx1"/>
                </a:solidFill>
                <a:effectLst/>
                <a:latin typeface="+mn-lt"/>
                <a:ea typeface="+mn-ea"/>
                <a:cs typeface="+mn-cs"/>
              </a:rPr>
              <a:t>, the jungle, and the </a:t>
            </a:r>
            <a:r>
              <a:rPr lang="en-US" sz="1200" b="0" i="0" kern="1200" dirty="0" err="1" smtClean="0">
                <a:solidFill>
                  <a:schemeClr val="tx1"/>
                </a:solidFill>
                <a:effectLst/>
                <a:latin typeface="+mn-lt"/>
                <a:ea typeface="+mn-ea"/>
                <a:cs typeface="+mn-cs"/>
              </a:rPr>
              <a:t>Urobumba</a:t>
            </a:r>
            <a:r>
              <a:rPr lang="en-US" sz="1200" b="0" i="0" kern="1200" dirty="0" smtClean="0">
                <a:solidFill>
                  <a:schemeClr val="tx1"/>
                </a:solidFill>
                <a:effectLst/>
                <a:latin typeface="+mn-lt"/>
                <a:ea typeface="+mn-ea"/>
                <a:cs typeface="+mn-cs"/>
              </a:rPr>
              <a:t> River which protected it from Spaniard invasion and destruction. This is why it is the only major Incan ruins still intact today in the country of Peru.  For centuries, Machu Picchu was hidden from view until it was scientifically discovered by a U.S. history professor from Yale, Hiram </a:t>
            </a:r>
            <a:r>
              <a:rPr lang="en-US" sz="1200" b="0" i="0" kern="1200" dirty="0" err="1" smtClean="0">
                <a:solidFill>
                  <a:schemeClr val="tx1"/>
                </a:solidFill>
                <a:effectLst/>
                <a:latin typeface="+mn-lt"/>
                <a:ea typeface="+mn-ea"/>
                <a:cs typeface="+mn-cs"/>
              </a:rPr>
              <a:t>Bingam</a:t>
            </a:r>
            <a:r>
              <a:rPr lang="en-US" sz="1200" b="0" i="0" kern="1200" dirty="0" smtClean="0">
                <a:solidFill>
                  <a:schemeClr val="tx1"/>
                </a:solidFill>
                <a:effectLst/>
                <a:latin typeface="+mn-lt"/>
                <a:ea typeface="+mn-ea"/>
                <a:cs typeface="+mn-cs"/>
              </a:rPr>
              <a:t>. He presented his findings for increased exploratory funding and to National Geographic who named it one of the '7 Wonders of the World'.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6</a:t>
            </a:fld>
            <a:endParaRPr lang="en-US"/>
          </a:p>
        </p:txBody>
      </p:sp>
    </p:spTree>
    <p:extLst>
      <p:ext uri="{BB962C8B-B14F-4D97-AF65-F5344CB8AC3E}">
        <p14:creationId xmlns:p14="http://schemas.microsoft.com/office/powerpoint/2010/main" val="382222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people think it's strange that we would spend so much money and time to go to a third-world country for a few short weeks to deliver medical care.  How can it make a difference to the health of these people?  On the other hand, more people want to learn more and get involved.  What is a medical mission?  What is involved?  And why would one want to do this?</a:t>
            </a:r>
          </a:p>
          <a:p>
            <a:endParaRPr lang="en-US" dirty="0" smtClean="0"/>
          </a:p>
          <a:p>
            <a:r>
              <a:rPr lang="en-US" dirty="0" smtClean="0"/>
              <a:t>There are many reasons for wanting to do a medical mission trip: the sense of adventure, a chance to see another country up close and personal, a meaningful vacation.  When done in the right spirit, medical mission trips are much more than a vacation, they truly become a life-changing experience.  It is easy to go on mission trips with the expectation that we are helping someone less fortunate than ourselves.  What we often find is that we are touched and changed by the experience far more than the people that we are there to help.  As Ralph Waldo Emerson said, "It is one of the most beautiful compensations of this life that no man can sincerely try to help another without helping himself."</a:t>
            </a: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7</a:t>
            </a:fld>
            <a:endParaRPr lang="en-US"/>
          </a:p>
        </p:txBody>
      </p:sp>
    </p:spTree>
    <p:extLst>
      <p:ext uri="{BB962C8B-B14F-4D97-AF65-F5344CB8AC3E}">
        <p14:creationId xmlns:p14="http://schemas.microsoft.com/office/powerpoint/2010/main" val="658255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8</a:t>
            </a:fld>
            <a:endParaRPr lang="en-US"/>
          </a:p>
        </p:txBody>
      </p:sp>
    </p:spTree>
    <p:extLst>
      <p:ext uri="{BB962C8B-B14F-4D97-AF65-F5344CB8AC3E}">
        <p14:creationId xmlns:p14="http://schemas.microsoft.com/office/powerpoint/2010/main" val="15387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is easy to</a:t>
            </a:r>
            <a:r>
              <a:rPr lang="en-US" sz="1200" kern="1200" dirty="0" smtClean="0">
                <a:solidFill>
                  <a:schemeClr val="tx1"/>
                </a:solidFill>
                <a:effectLst/>
                <a:latin typeface="+mn-lt"/>
                <a:ea typeface="+mn-ea"/>
                <a:cs typeface="+mn-cs"/>
              </a:rPr>
              <a:t> struggle with why we were given the opportunity to grow up with options, family support, and a good education… these rural Peruvians don’t get all that.  Whether you go to Peru or somewhere else, find your reason for the privileges you’ve been given and give back to a world you didn’t even know existed.  </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9</a:t>
            </a:fld>
            <a:endParaRPr lang="en-US"/>
          </a:p>
        </p:txBody>
      </p:sp>
    </p:spTree>
    <p:extLst>
      <p:ext uri="{BB962C8B-B14F-4D97-AF65-F5344CB8AC3E}">
        <p14:creationId xmlns:p14="http://schemas.microsoft.com/office/powerpoint/2010/main" val="2457218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title="Slide Design 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8/14/2015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Picture Placeholder 2"/>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8/14/2015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8/14/2015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8/14/2015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8/14/2015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smtClean="0"/>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583DDF-CA54-461A-A486-592D2374C532}" type="datetimeFigureOut">
              <a:rPr lang="en-US"/>
              <a:t>8/14/2015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8/14/2015</a:t>
            </a:fld>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DD7D43D-6574-4C7B-808D-C6C12215A4D4}" type="datetimeFigureOut">
              <a:rPr lang="en-US"/>
              <a:t>8/14/2015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8/14/2015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8/14/2015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8/14/2015</a:t>
            </a:fld>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8/14/2015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00">
                <a:solidFill>
                  <a:schemeClr val="bg2"/>
                </a:solidFill>
              </a:defRPr>
            </a:lvl1pPr>
          </a:lstStyle>
          <a:p>
            <a:fld id="{9E583DDF-CA54-461A-A486-592D2374C532}" type="datetimeFigureOut">
              <a:rPr lang="en-US"/>
              <a:pPr/>
              <a:t>8/14/2015</a:t>
            </a:fld>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800" cap="all" baseline="0">
                <a:solidFill>
                  <a:schemeClr val="bg2"/>
                </a:solidFill>
              </a:defRPr>
            </a:lvl1pPr>
          </a:lstStyle>
          <a:p>
            <a:endParaRPr/>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800">
                <a:solidFill>
                  <a:schemeClr val="bg2"/>
                </a:solidFill>
              </a:defRPr>
            </a:lvl1pPr>
          </a:lstStyle>
          <a:p>
            <a:fld id="{CA8D9AD5-F248-4919-864A-CFD76CC027D6}" type="slidenum">
              <a:rPr/>
              <a:pPr/>
              <a:t>‹#›</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hyperlink" Target="http://ruralamazonianhealthinitiative.zohosites.com/pictures.html" TargetMode="Externa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hyperlink" Target="mailto:stofer.3@wright.ed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ruralamazonianhealthinitiative.zohosites.com/"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mailto:mcconnell.48@wright.edu" TargetMode="External"/><Relationship Id="rId3" Type="http://schemas.openxmlformats.org/officeDocument/2006/relationships/hyperlink" Target="mailto:aminu.3@wright.edu" TargetMode="External"/><Relationship Id="rId7" Type="http://schemas.openxmlformats.org/officeDocument/2006/relationships/hyperlink" Target="mailto:logemann.2@wright.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ingersol.2@wright.edu" TargetMode="External"/><Relationship Id="rId11" Type="http://schemas.openxmlformats.org/officeDocument/2006/relationships/image" Target="../media/image27.jpg"/><Relationship Id="rId5" Type="http://schemas.openxmlformats.org/officeDocument/2006/relationships/hyperlink" Target="mailto:grove.24@wright.edu" TargetMode="External"/><Relationship Id="rId10" Type="http://schemas.openxmlformats.org/officeDocument/2006/relationships/hyperlink" Target="mailto:triplett.11@wright.edu" TargetMode="External"/><Relationship Id="rId4" Type="http://schemas.openxmlformats.org/officeDocument/2006/relationships/hyperlink" Target="mailto:danielson.8@wright.edu" TargetMode="External"/><Relationship Id="rId9" Type="http://schemas.openxmlformats.org/officeDocument/2006/relationships/hyperlink" Target="mailto:shepherd.85@wright.edu"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ruralamazonianhealthinitiative.zohosite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http://www.peopleofperu.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hyperlink" Target="http://theonlyperuguide.com/peru-guide/machu-picchu/additional-hikes/machu-picchu-mountai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hyperlink" Target="http://theonlyperuguide.com/peru-guide/machu-picchu/additional-hikes/guide-hiking-huayna-picch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t>Peruvian Medical Missions</a:t>
            </a:r>
            <a:endParaRPr lang="en-US" b="1" dirty="0"/>
          </a:p>
        </p:txBody>
      </p:sp>
      <p:sp>
        <p:nvSpPr>
          <p:cNvPr id="4" name="Subtitle 3"/>
          <p:cNvSpPr>
            <a:spLocks noGrp="1"/>
          </p:cNvSpPr>
          <p:nvPr>
            <p:ph type="subTitle" idx="1"/>
          </p:nvPr>
        </p:nvSpPr>
        <p:spPr/>
        <p:txBody>
          <a:bodyPr>
            <a:normAutofit/>
          </a:bodyPr>
          <a:lstStyle/>
          <a:p>
            <a:r>
              <a:rPr lang="en-US" sz="2800" dirty="0" smtClean="0"/>
              <a:t>The </a:t>
            </a:r>
            <a:r>
              <a:rPr lang="en-US" sz="2800" dirty="0"/>
              <a:t>Rural Amazonian Health Initiative</a:t>
            </a:r>
            <a:endParaRPr lang="en-US" sz="2800" dirty="0" smtClean="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160" r="1222" b="20220"/>
          <a:stretch/>
        </p:blipFill>
        <p:spPr>
          <a:xfrm>
            <a:off x="0" y="0"/>
            <a:ext cx="12192000" cy="4716684"/>
          </a:xfrm>
          <a:prstGeom prst="rect">
            <a:avLst/>
          </a:prstGeom>
        </p:spPr>
      </p:pic>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1880" y="508637"/>
            <a:ext cx="3736752" cy="28025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880" y="3527353"/>
            <a:ext cx="3736752" cy="2802564"/>
          </a:xfrm>
          <a:prstGeom prst="rect">
            <a:avLst/>
          </a:prstGeom>
        </p:spPr>
      </p:pic>
      <p:sp>
        <p:nvSpPr>
          <p:cNvPr id="4" name="TextBox 3"/>
          <p:cNvSpPr txBox="1"/>
          <p:nvPr/>
        </p:nvSpPr>
        <p:spPr>
          <a:xfrm>
            <a:off x="666306" y="1475954"/>
            <a:ext cx="6882810" cy="867930"/>
          </a:xfrm>
          <a:prstGeom prst="rect">
            <a:avLst/>
          </a:prstGeom>
          <a:noFill/>
        </p:spPr>
        <p:txBody>
          <a:bodyPr wrap="square" rtlCol="0">
            <a:spAutoFit/>
          </a:bodyPr>
          <a:lstStyle/>
          <a:p>
            <a:pPr marL="45720" lvl="0" algn="ctr">
              <a:lnSpc>
                <a:spcPct val="90000"/>
              </a:lnSpc>
              <a:spcBef>
                <a:spcPts val="1800"/>
              </a:spcBef>
              <a:buClr>
                <a:srgbClr val="029676"/>
              </a:buClr>
              <a:buSzPct val="100000"/>
            </a:pPr>
            <a:r>
              <a:rPr lang="en-US" sz="2800" dirty="0" smtClean="0">
                <a:solidFill>
                  <a:srgbClr val="029676"/>
                </a:solidFill>
              </a:rPr>
              <a:t>Check out more photos on our </a:t>
            </a:r>
            <a:r>
              <a:rPr lang="en-US" sz="2800" dirty="0" smtClean="0">
                <a:solidFill>
                  <a:srgbClr val="029676"/>
                </a:solidFill>
                <a:hlinkClick r:id="rId5"/>
              </a:rPr>
              <a:t>The Rural Amazonian Health Initiative</a:t>
            </a:r>
            <a:r>
              <a:rPr lang="en-US" sz="2800" dirty="0" smtClean="0">
                <a:solidFill>
                  <a:srgbClr val="029676"/>
                </a:solidFill>
              </a:rPr>
              <a:t> website!</a:t>
            </a: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2031"/>
          <a:stretch/>
        </p:blipFill>
        <p:spPr>
          <a:xfrm>
            <a:off x="250458" y="3527353"/>
            <a:ext cx="3736751" cy="2802564"/>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11055"/>
          <a:stretch/>
        </p:blipFill>
        <p:spPr>
          <a:xfrm>
            <a:off x="4229986" y="3527353"/>
            <a:ext cx="3739116" cy="2802564"/>
          </a:xfrm>
          <a:prstGeom prst="rect">
            <a:avLst/>
          </a:prstGeom>
        </p:spPr>
      </p:pic>
    </p:spTree>
    <p:extLst>
      <p:ext uri="{BB962C8B-B14F-4D97-AF65-F5344CB8AC3E}">
        <p14:creationId xmlns:p14="http://schemas.microsoft.com/office/powerpoint/2010/main" val="2676698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smtClean="0"/>
              <a:t>Organization Contact Information</a:t>
            </a:r>
            <a:endParaRPr lang="en-US" dirty="0"/>
          </a:p>
        </p:txBody>
      </p:sp>
      <p:sp>
        <p:nvSpPr>
          <p:cNvPr id="3" name="Content Placeholder 2"/>
          <p:cNvSpPr>
            <a:spLocks noGrp="1"/>
          </p:cNvSpPr>
          <p:nvPr>
            <p:ph idx="1"/>
          </p:nvPr>
        </p:nvSpPr>
        <p:spPr>
          <a:xfrm>
            <a:off x="6096000" y="1870690"/>
            <a:ext cx="5291016" cy="4127627"/>
          </a:xfrm>
        </p:spPr>
        <p:txBody>
          <a:bodyPr/>
          <a:lstStyle/>
          <a:p>
            <a:pPr marL="45720" indent="0">
              <a:buNone/>
            </a:pPr>
            <a:endParaRPr lang="en-US" dirty="0"/>
          </a:p>
          <a:p>
            <a:pPr marL="45720" indent="0">
              <a:buNone/>
            </a:pPr>
            <a:r>
              <a:rPr lang="en-US" b="1" dirty="0" smtClean="0"/>
              <a:t>Jonathan M. Stofer </a:t>
            </a:r>
            <a:r>
              <a:rPr lang="en-US" sz="1000" b="1" dirty="0" smtClean="0"/>
              <a:t>MPH, EMT</a:t>
            </a:r>
          </a:p>
          <a:p>
            <a:pPr marL="45720" indent="0">
              <a:spcBef>
                <a:spcPts val="0"/>
              </a:spcBef>
              <a:buNone/>
            </a:pPr>
            <a:r>
              <a:rPr lang="en-US" dirty="0" smtClean="0"/>
              <a:t>Wright </a:t>
            </a:r>
            <a:r>
              <a:rPr lang="en-US" dirty="0"/>
              <a:t>State </a:t>
            </a:r>
            <a:r>
              <a:rPr lang="en-US" dirty="0" smtClean="0"/>
              <a:t>University</a:t>
            </a:r>
          </a:p>
          <a:p>
            <a:pPr marL="45720" indent="0">
              <a:spcBef>
                <a:spcPts val="0"/>
              </a:spcBef>
              <a:buNone/>
            </a:pPr>
            <a:r>
              <a:rPr lang="en-US" dirty="0" smtClean="0"/>
              <a:t>Boonshoft </a:t>
            </a:r>
            <a:r>
              <a:rPr lang="en-US" dirty="0"/>
              <a:t>School of </a:t>
            </a:r>
            <a:r>
              <a:rPr lang="en-US" dirty="0" smtClean="0"/>
              <a:t>Medicine</a:t>
            </a:r>
          </a:p>
          <a:p>
            <a:pPr marL="45720" indent="0">
              <a:spcBef>
                <a:spcPts val="0"/>
              </a:spcBef>
              <a:buNone/>
            </a:pPr>
            <a:r>
              <a:rPr lang="en-US" dirty="0" smtClean="0"/>
              <a:t>MD </a:t>
            </a:r>
            <a:r>
              <a:rPr lang="en-US" dirty="0"/>
              <a:t>candidate, Class of </a:t>
            </a:r>
            <a:r>
              <a:rPr lang="en-US" dirty="0" smtClean="0"/>
              <a:t>2018</a:t>
            </a:r>
          </a:p>
          <a:p>
            <a:pPr marL="45720" indent="0">
              <a:spcBef>
                <a:spcPts val="0"/>
              </a:spcBef>
              <a:buNone/>
            </a:pPr>
            <a:endParaRPr lang="en-US" dirty="0" smtClean="0"/>
          </a:p>
          <a:p>
            <a:pPr marL="45720" indent="0">
              <a:spcBef>
                <a:spcPts val="0"/>
              </a:spcBef>
              <a:buNone/>
            </a:pPr>
            <a:r>
              <a:rPr lang="en-US" dirty="0" smtClean="0"/>
              <a:t>Cell </a:t>
            </a:r>
            <a:r>
              <a:rPr lang="en-US" dirty="0"/>
              <a:t>Phone: 419.961.2285 </a:t>
            </a:r>
            <a:endParaRPr lang="en-US" dirty="0" smtClean="0"/>
          </a:p>
          <a:p>
            <a:pPr marL="45720" indent="0">
              <a:spcBef>
                <a:spcPts val="0"/>
              </a:spcBef>
              <a:buNone/>
            </a:pPr>
            <a:r>
              <a:rPr lang="en-US" dirty="0" smtClean="0"/>
              <a:t>Email</a:t>
            </a:r>
            <a:r>
              <a:rPr lang="en-US" dirty="0"/>
              <a:t>: </a:t>
            </a:r>
            <a:r>
              <a:rPr lang="en-US" dirty="0" smtClean="0">
                <a:hlinkClick r:id="rId3"/>
              </a:rPr>
              <a:t>stofer.3@wright.edu</a:t>
            </a:r>
            <a:endParaRPr lang="en-US" dirty="0" smtClean="0"/>
          </a:p>
          <a:p>
            <a:pPr marL="45720" indent="0">
              <a:spcBef>
                <a:spcPts val="0"/>
              </a:spcBef>
              <a:buNone/>
            </a:pPr>
            <a:r>
              <a:rPr lang="en-US" dirty="0"/>
              <a:t>Website: </a:t>
            </a:r>
            <a:r>
              <a:rPr lang="en-US" dirty="0">
                <a:hlinkClick r:id="rId4"/>
              </a:rPr>
              <a:t>http://ruralamazonianhealthinitiative</a:t>
            </a:r>
            <a:r>
              <a:rPr lang="en-US" dirty="0" smtClean="0">
                <a:hlinkClick r:id="rId4"/>
              </a:rPr>
              <a:t>.</a:t>
            </a:r>
          </a:p>
          <a:p>
            <a:pPr marL="45720" indent="0">
              <a:spcBef>
                <a:spcPts val="0"/>
              </a:spcBef>
              <a:buNone/>
            </a:pPr>
            <a:r>
              <a:rPr lang="en-US" dirty="0" smtClean="0">
                <a:hlinkClick r:id="rId4"/>
              </a:rPr>
              <a:t>zohosites.com</a:t>
            </a:r>
            <a:endParaRPr lang="en-US" dirty="0" smtClean="0"/>
          </a:p>
          <a:p>
            <a:pPr marL="45720" indent="0">
              <a:spcBef>
                <a:spcPts val="0"/>
              </a:spcBef>
              <a:buNone/>
            </a:pPr>
            <a:endParaRPr lang="en-US" dirty="0"/>
          </a:p>
          <a:p>
            <a:pPr marL="45720" indent="0">
              <a:buNone/>
            </a:pPr>
            <a:endParaRPr lang="en-US" b="1"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099" y="2060291"/>
            <a:ext cx="4699598" cy="3480816"/>
          </a:xfrm>
          <a:prstGeom prst="rect">
            <a:avLst/>
          </a:prstGeom>
          <a:ln>
            <a:noFill/>
          </a:ln>
          <a:effectLst>
            <a:softEdge rad="112500"/>
          </a:effectLst>
        </p:spPr>
      </p:pic>
    </p:spTree>
    <p:extLst>
      <p:ext uri="{BB962C8B-B14F-4D97-AF65-F5344CB8AC3E}">
        <p14:creationId xmlns:p14="http://schemas.microsoft.com/office/powerpoint/2010/main" val="54099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b="1" dirty="0" smtClean="0"/>
              <a:t>Student Contact Information</a:t>
            </a:r>
            <a:endParaRPr lang="en-US" dirty="0"/>
          </a:p>
        </p:txBody>
      </p:sp>
      <p:sp>
        <p:nvSpPr>
          <p:cNvPr id="3" name="Content Placeholder 2"/>
          <p:cNvSpPr>
            <a:spLocks noGrp="1"/>
          </p:cNvSpPr>
          <p:nvPr>
            <p:ph idx="1"/>
          </p:nvPr>
        </p:nvSpPr>
        <p:spPr>
          <a:xfrm>
            <a:off x="6017846" y="1823798"/>
            <a:ext cx="5916247" cy="4127627"/>
          </a:xfrm>
        </p:spPr>
        <p:txBody>
          <a:bodyPr>
            <a:normAutofit/>
          </a:bodyPr>
          <a:lstStyle/>
          <a:p>
            <a:pPr marL="45720" indent="0">
              <a:buNone/>
            </a:pPr>
            <a:r>
              <a:rPr lang="en-US" b="1" dirty="0"/>
              <a:t>Peace Aminu</a:t>
            </a:r>
            <a:r>
              <a:rPr lang="en-US" b="1"/>
              <a:t>, </a:t>
            </a:r>
            <a:r>
              <a:rPr lang="en-US" smtClean="0">
                <a:hlinkClick r:id="rId3"/>
              </a:rPr>
              <a:t>aminu.3@wright.edu</a:t>
            </a:r>
            <a:endParaRPr lang="en-US" smtClean="0"/>
          </a:p>
          <a:p>
            <a:pPr marL="45720" indent="0">
              <a:buNone/>
            </a:pPr>
            <a:r>
              <a:rPr lang="en-US" b="1" smtClean="0"/>
              <a:t>Kenneth </a:t>
            </a:r>
            <a:r>
              <a:rPr lang="en-US" b="1" dirty="0"/>
              <a:t>Danielson, </a:t>
            </a:r>
            <a:r>
              <a:rPr lang="en-US" dirty="0" smtClean="0">
                <a:hlinkClick r:id="rId4"/>
              </a:rPr>
              <a:t>danielson.8@wright.edu</a:t>
            </a:r>
            <a:endParaRPr lang="en-US" dirty="0" smtClean="0"/>
          </a:p>
          <a:p>
            <a:pPr marL="45720" indent="0">
              <a:buNone/>
            </a:pPr>
            <a:r>
              <a:rPr lang="en-US" b="1" dirty="0" smtClean="0"/>
              <a:t>Bryan </a:t>
            </a:r>
            <a:r>
              <a:rPr lang="en-US" b="1" dirty="0"/>
              <a:t>Grove, </a:t>
            </a:r>
            <a:r>
              <a:rPr lang="en-US" dirty="0" smtClean="0">
                <a:hlinkClick r:id="rId5"/>
              </a:rPr>
              <a:t>grove.24@wright.edu</a:t>
            </a:r>
            <a:endParaRPr lang="en-US" dirty="0" smtClean="0"/>
          </a:p>
          <a:p>
            <a:pPr marL="45720" indent="0">
              <a:buNone/>
            </a:pPr>
            <a:r>
              <a:rPr lang="en-US" b="1" dirty="0" smtClean="0"/>
              <a:t>Chris </a:t>
            </a:r>
            <a:r>
              <a:rPr lang="en-US" b="1" dirty="0"/>
              <a:t>Ingersol, </a:t>
            </a:r>
            <a:r>
              <a:rPr lang="en-US" dirty="0" smtClean="0">
                <a:hlinkClick r:id="rId6"/>
              </a:rPr>
              <a:t>ingersol.2@wright.edu</a:t>
            </a:r>
            <a:endParaRPr lang="en-US" dirty="0" smtClean="0"/>
          </a:p>
          <a:p>
            <a:pPr marL="45720" indent="0">
              <a:buNone/>
            </a:pPr>
            <a:r>
              <a:rPr lang="en-US" b="1" dirty="0" smtClean="0"/>
              <a:t>Shaina </a:t>
            </a:r>
            <a:r>
              <a:rPr lang="en-US" b="1" dirty="0"/>
              <a:t>Logemann, </a:t>
            </a:r>
            <a:r>
              <a:rPr lang="en-US" dirty="0" smtClean="0">
                <a:hlinkClick r:id="rId7"/>
              </a:rPr>
              <a:t>logemann.2@wright.edu</a:t>
            </a:r>
            <a:endParaRPr lang="en-US" dirty="0" smtClean="0"/>
          </a:p>
          <a:p>
            <a:pPr marL="45720" indent="0">
              <a:buNone/>
            </a:pPr>
            <a:r>
              <a:rPr lang="en-US" b="1" dirty="0" smtClean="0"/>
              <a:t>Lorena </a:t>
            </a:r>
            <a:r>
              <a:rPr lang="en-US" b="1" dirty="0"/>
              <a:t>McConnell, </a:t>
            </a:r>
            <a:r>
              <a:rPr lang="en-US" dirty="0" smtClean="0">
                <a:hlinkClick r:id="rId8"/>
              </a:rPr>
              <a:t>mcconnell.48@wright.edu</a:t>
            </a:r>
            <a:endParaRPr lang="en-US" dirty="0" smtClean="0"/>
          </a:p>
          <a:p>
            <a:pPr marL="45720" indent="0">
              <a:buNone/>
            </a:pPr>
            <a:r>
              <a:rPr lang="en-US" b="1" dirty="0" smtClean="0"/>
              <a:t>Sydney </a:t>
            </a:r>
            <a:r>
              <a:rPr lang="en-US" b="1" dirty="0"/>
              <a:t>Shepherd, </a:t>
            </a:r>
            <a:r>
              <a:rPr lang="en-US" dirty="0" smtClean="0">
                <a:hlinkClick r:id="rId9"/>
              </a:rPr>
              <a:t>shepherd.85@wright.edu</a:t>
            </a:r>
            <a:endParaRPr lang="en-US" dirty="0" smtClean="0"/>
          </a:p>
          <a:p>
            <a:pPr marL="45720" indent="0">
              <a:buNone/>
            </a:pPr>
            <a:r>
              <a:rPr lang="en-US" b="1" dirty="0" smtClean="0"/>
              <a:t>Claire </a:t>
            </a:r>
            <a:r>
              <a:rPr lang="en-US" b="1" dirty="0"/>
              <a:t>Triplett, </a:t>
            </a:r>
            <a:r>
              <a:rPr lang="en-US" dirty="0" smtClean="0">
                <a:hlinkClick r:id="rId10"/>
              </a:rPr>
              <a:t>triplett.11@wright.edu</a:t>
            </a:r>
            <a:endParaRPr lang="en-US" dirty="0" smtClean="0"/>
          </a:p>
          <a:p>
            <a:pPr marL="45720" indent="0">
              <a:buNone/>
            </a:pPr>
            <a:endParaRPr lang="en-US" dirty="0"/>
          </a:p>
          <a:p>
            <a:pPr marL="45720" indent="0">
              <a:buNone/>
            </a:pPr>
            <a:endParaRPr lang="en-US" b="1" dirty="0"/>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4417"/>
          <a:stretch/>
        </p:blipFill>
        <p:spPr>
          <a:xfrm>
            <a:off x="823689" y="1902282"/>
            <a:ext cx="4733594" cy="3714260"/>
          </a:xfrm>
          <a:prstGeom prst="rect">
            <a:avLst/>
          </a:prstGeom>
          <a:ln>
            <a:noFill/>
          </a:ln>
          <a:effectLst>
            <a:softEdge rad="112500"/>
          </a:effectLst>
        </p:spPr>
      </p:pic>
    </p:spTree>
    <p:extLst>
      <p:ext uri="{BB962C8B-B14F-4D97-AF65-F5344CB8AC3E}">
        <p14:creationId xmlns:p14="http://schemas.microsoft.com/office/powerpoint/2010/main" val="406092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40780" y="467360"/>
            <a:ext cx="10110100" cy="1233424"/>
          </a:xfrm>
        </p:spPr>
        <p:txBody>
          <a:bodyPr anchor="ctr"/>
          <a:lstStyle/>
          <a:p>
            <a:r>
              <a:rPr lang="en-US" b="1" dirty="0" smtClean="0"/>
              <a:t>What is this organization?</a:t>
            </a:r>
            <a:endParaRPr lang="en-US" b="1" dirty="0"/>
          </a:p>
        </p:txBody>
      </p:sp>
      <p:sp>
        <p:nvSpPr>
          <p:cNvPr id="14" name="Content Placeholder 13"/>
          <p:cNvSpPr>
            <a:spLocks noGrp="1"/>
          </p:cNvSpPr>
          <p:nvPr>
            <p:ph idx="1"/>
          </p:nvPr>
        </p:nvSpPr>
        <p:spPr>
          <a:xfrm>
            <a:off x="656381" y="1768602"/>
            <a:ext cx="6050195" cy="4127627"/>
          </a:xfrm>
        </p:spPr>
        <p:txBody>
          <a:bodyPr>
            <a:normAutofit/>
          </a:bodyPr>
          <a:lstStyle/>
          <a:p>
            <a:pPr marL="45720" indent="0">
              <a:buNone/>
            </a:pPr>
            <a:endParaRPr lang="en-US" sz="800" dirty="0"/>
          </a:p>
          <a:p>
            <a:r>
              <a:rPr lang="en-US" dirty="0" smtClean="0"/>
              <a:t>Founded out of a desire to medically serve the people of the Amazon.</a:t>
            </a:r>
          </a:p>
          <a:p>
            <a:r>
              <a:rPr lang="en-US" dirty="0" smtClean="0"/>
              <a:t>Focused on holistic care, medical education, and culturally acceptable treatment.</a:t>
            </a:r>
          </a:p>
          <a:p>
            <a:r>
              <a:rPr lang="en-US" dirty="0" smtClean="0"/>
              <a:t>Partnered with People of Peru Project.</a:t>
            </a:r>
          </a:p>
          <a:p>
            <a:r>
              <a:rPr lang="en-US" dirty="0" smtClean="0"/>
              <a:t>Learn more by checking out the organizations online:</a:t>
            </a:r>
          </a:p>
          <a:p>
            <a:pPr lvl="1">
              <a:buFont typeface="Courier New" panose="02070309020205020404" pitchFamily="49" charset="0"/>
              <a:buChar char="o"/>
            </a:pPr>
            <a:r>
              <a:rPr lang="en-US" sz="2000" dirty="0" smtClean="0">
                <a:solidFill>
                  <a:srgbClr val="FF9900"/>
                </a:solidFill>
                <a:hlinkClick r:id="rId3"/>
              </a:rPr>
              <a:t>The Rural Amazonian Health </a:t>
            </a:r>
            <a:r>
              <a:rPr lang="en-US" sz="2000" dirty="0" err="1" smtClean="0">
                <a:solidFill>
                  <a:srgbClr val="FF9900"/>
                </a:solidFill>
                <a:hlinkClick r:id="rId3"/>
              </a:rPr>
              <a:t>Initaitive</a:t>
            </a:r>
            <a:endParaRPr lang="en-US" sz="2000" dirty="0" smtClean="0">
              <a:solidFill>
                <a:srgbClr val="FF9900"/>
              </a:solidFill>
            </a:endParaRPr>
          </a:p>
          <a:p>
            <a:pPr lvl="1">
              <a:buFont typeface="Courier New" panose="02070309020205020404" pitchFamily="49" charset="0"/>
              <a:buChar char="o"/>
            </a:pPr>
            <a:r>
              <a:rPr lang="en-US" sz="2000" dirty="0" smtClean="0">
                <a:solidFill>
                  <a:srgbClr val="FF9900"/>
                </a:solidFill>
                <a:hlinkClick r:id="rId4"/>
              </a:rPr>
              <a:t>People of Peru Project</a:t>
            </a:r>
            <a:endParaRPr lang="en-US" sz="2000" dirty="0">
              <a:solidFill>
                <a:srgbClr val="FF9900"/>
              </a:solidFill>
            </a:endParaRPr>
          </a:p>
          <a:p>
            <a:pPr marL="45720" indent="0">
              <a:buNone/>
            </a:pPr>
            <a:endParaRPr lang="en-US" dirty="0" smtClean="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0588" y="1768602"/>
            <a:ext cx="4756050" cy="3727915"/>
          </a:xfrm>
          <a:prstGeom prst="rect">
            <a:avLst/>
          </a:prstGeom>
          <a:ln>
            <a:noFill/>
          </a:ln>
          <a:effectLst>
            <a:softEdge rad="112500"/>
          </a:effectLst>
        </p:spPr>
      </p:pic>
    </p:spTree>
    <p:extLst>
      <p:ext uri="{BB962C8B-B14F-4D97-AF65-F5344CB8AC3E}">
        <p14:creationId xmlns:p14="http://schemas.microsoft.com/office/powerpoint/2010/main" val="149595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09360" y="55880"/>
            <a:ext cx="10110100" cy="1233424"/>
          </a:xfrm>
        </p:spPr>
        <p:txBody>
          <a:bodyPr anchor="ctr"/>
          <a:lstStyle/>
          <a:p>
            <a:r>
              <a:rPr lang="en-US" b="1" dirty="0" smtClean="0"/>
              <a:t>What are the dates, and cost?</a:t>
            </a:r>
            <a:endParaRPr lang="en-US" b="1" dirty="0"/>
          </a:p>
        </p:txBody>
      </p:sp>
      <p:sp>
        <p:nvSpPr>
          <p:cNvPr id="14" name="Content Placeholder 13"/>
          <p:cNvSpPr>
            <a:spLocks noGrp="1"/>
          </p:cNvSpPr>
          <p:nvPr>
            <p:ph idx="1"/>
          </p:nvPr>
        </p:nvSpPr>
        <p:spPr>
          <a:xfrm>
            <a:off x="647700" y="1197721"/>
            <a:ext cx="5870331" cy="5116068"/>
          </a:xfrm>
        </p:spPr>
        <p:txBody>
          <a:bodyPr>
            <a:normAutofit/>
          </a:bodyPr>
          <a:lstStyle/>
          <a:p>
            <a:pPr marL="45720" indent="0">
              <a:lnSpc>
                <a:spcPct val="100000"/>
              </a:lnSpc>
              <a:spcBef>
                <a:spcPts val="0"/>
              </a:spcBef>
              <a:buNone/>
            </a:pPr>
            <a:r>
              <a:rPr lang="en-US" b="1" dirty="0" smtClean="0"/>
              <a:t>Dates: </a:t>
            </a:r>
            <a:r>
              <a:rPr lang="en-US" dirty="0" smtClean="0"/>
              <a:t> June 22nd through July 12th</a:t>
            </a:r>
            <a:r>
              <a:rPr lang="en-US" b="1" dirty="0" smtClean="0"/>
              <a:t> </a:t>
            </a:r>
            <a:r>
              <a:rPr lang="en-US" dirty="0" smtClean="0"/>
              <a:t>(last year’s dates)</a:t>
            </a:r>
          </a:p>
          <a:p>
            <a:pPr marL="45720" indent="0">
              <a:lnSpc>
                <a:spcPct val="100000"/>
              </a:lnSpc>
              <a:spcBef>
                <a:spcPts val="0"/>
              </a:spcBef>
              <a:buNone/>
            </a:pPr>
            <a:endParaRPr lang="en-US" b="1" dirty="0" smtClean="0"/>
          </a:p>
          <a:p>
            <a:pPr marL="45720" indent="0">
              <a:lnSpc>
                <a:spcPct val="100000"/>
              </a:lnSpc>
              <a:spcBef>
                <a:spcPts val="0"/>
              </a:spcBef>
              <a:buNone/>
            </a:pPr>
            <a:r>
              <a:rPr lang="en-US" b="1" dirty="0" smtClean="0"/>
              <a:t>Volunteer Portion Cost:</a:t>
            </a:r>
            <a:r>
              <a:rPr lang="en-US" dirty="0" smtClean="0"/>
              <a:t>  Estimated at $2,000</a:t>
            </a:r>
          </a:p>
          <a:p>
            <a:pPr>
              <a:spcBef>
                <a:spcPts val="0"/>
              </a:spcBef>
            </a:pPr>
            <a:r>
              <a:rPr lang="en-US" dirty="0" smtClean="0"/>
              <a:t>$1, 100 for round trip international flights</a:t>
            </a:r>
          </a:p>
          <a:p>
            <a:pPr>
              <a:spcBef>
                <a:spcPts val="0"/>
              </a:spcBef>
            </a:pPr>
            <a:r>
              <a:rPr lang="en-US" dirty="0" smtClean="0"/>
              <a:t>$200 for Lima/Iquitos/Lima flights</a:t>
            </a:r>
          </a:p>
          <a:p>
            <a:pPr>
              <a:spcBef>
                <a:spcPts val="0"/>
              </a:spcBef>
            </a:pPr>
            <a:r>
              <a:rPr lang="en-US" dirty="0" smtClean="0"/>
              <a:t>$700 for food, lodging, translators, bus, boats, jungle excursion, medications &amp; supplies, and administrative support</a:t>
            </a:r>
          </a:p>
          <a:p>
            <a:pPr marL="45720" indent="0">
              <a:spcBef>
                <a:spcPts val="0"/>
              </a:spcBef>
              <a:buNone/>
            </a:pPr>
            <a:endParaRPr lang="en-US" dirty="0"/>
          </a:p>
          <a:p>
            <a:pPr marL="45720" indent="0">
              <a:buNone/>
            </a:pPr>
            <a:r>
              <a:rPr lang="en-US" b="1" dirty="0" smtClean="0"/>
              <a:t>Cuzco Portion Cost: </a:t>
            </a:r>
            <a:r>
              <a:rPr lang="en-US" dirty="0" smtClean="0"/>
              <a:t>$1,000</a:t>
            </a:r>
            <a:endParaRPr lang="en-US" b="1" dirty="0" smtClean="0"/>
          </a:p>
          <a:p>
            <a:pPr>
              <a:spcBef>
                <a:spcPts val="0"/>
              </a:spcBef>
            </a:pPr>
            <a:r>
              <a:rPr lang="en-US" dirty="0" smtClean="0"/>
              <a:t>$850 for hotels</a:t>
            </a:r>
            <a:r>
              <a:rPr lang="en-US" dirty="0"/>
              <a:t>, guides, tickets for Machu Picchu and the Sacred Valley, all ground </a:t>
            </a:r>
            <a:r>
              <a:rPr lang="en-US" dirty="0" smtClean="0"/>
              <a:t>transportation, bus, train to Agua Caliente, daily breakfast, buffet </a:t>
            </a:r>
            <a:r>
              <a:rPr lang="en-US" dirty="0"/>
              <a:t>on the Sacred Valley tour </a:t>
            </a:r>
            <a:r>
              <a:rPr lang="en-US" dirty="0" smtClean="0"/>
              <a:t>day</a:t>
            </a:r>
          </a:p>
          <a:p>
            <a:pPr>
              <a:spcBef>
                <a:spcPts val="0"/>
              </a:spcBef>
            </a:pPr>
            <a:r>
              <a:rPr lang="en-US" dirty="0" smtClean="0"/>
              <a:t>$150 for lunch and dinner each day, and activities</a:t>
            </a:r>
          </a:p>
          <a:p>
            <a:pPr>
              <a:lnSpc>
                <a:spcPct val="100000"/>
              </a:lnSpc>
            </a:pPr>
            <a:endParaRPr lang="en-US"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1543" y="1030771"/>
            <a:ext cx="4029069" cy="2619455"/>
          </a:xfrm>
          <a:prstGeom prst="rect">
            <a:avLst/>
          </a:prstGeom>
          <a:ln>
            <a:noFill/>
          </a:ln>
          <a:effectLst>
            <a:softEdge rad="112500"/>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0681"/>
          <a:stretch/>
        </p:blipFill>
        <p:spPr>
          <a:xfrm>
            <a:off x="7241543" y="3755755"/>
            <a:ext cx="4070485" cy="2691109"/>
          </a:xfrm>
          <a:prstGeom prst="rect">
            <a:avLst/>
          </a:prstGeom>
          <a:ln>
            <a:noFill/>
          </a:ln>
          <a:effectLst>
            <a:softEdge rad="112500"/>
          </a:effectLst>
        </p:spPr>
      </p:pic>
    </p:spTree>
    <p:extLst>
      <p:ext uri="{BB962C8B-B14F-4D97-AF65-F5344CB8AC3E}">
        <p14:creationId xmlns:p14="http://schemas.microsoft.com/office/powerpoint/2010/main" val="171302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09360" y="55880"/>
            <a:ext cx="10110100" cy="1233424"/>
          </a:xfrm>
        </p:spPr>
        <p:txBody>
          <a:bodyPr anchor="ctr"/>
          <a:lstStyle/>
          <a:p>
            <a:r>
              <a:rPr lang="en-US" b="1" dirty="0" smtClean="0"/>
              <a:t>What are the logistics?</a:t>
            </a:r>
            <a:endParaRPr lang="en-US" b="1" dirty="0"/>
          </a:p>
        </p:txBody>
      </p:sp>
      <p:sp>
        <p:nvSpPr>
          <p:cNvPr id="3" name="TextBox 2"/>
          <p:cNvSpPr txBox="1"/>
          <p:nvPr/>
        </p:nvSpPr>
        <p:spPr>
          <a:xfrm>
            <a:off x="6127111" y="1289304"/>
            <a:ext cx="5012872" cy="5078313"/>
          </a:xfrm>
          <a:prstGeom prst="rect">
            <a:avLst/>
          </a:prstGeom>
          <a:noFill/>
        </p:spPr>
        <p:txBody>
          <a:bodyPr wrap="square" rtlCol="0">
            <a:spAutoFit/>
          </a:bodyPr>
          <a:lstStyle/>
          <a:p>
            <a:pPr marL="45720" lvl="0">
              <a:lnSpc>
                <a:spcPct val="90000"/>
              </a:lnSpc>
              <a:spcBef>
                <a:spcPts val="1800"/>
              </a:spcBef>
              <a:buClr>
                <a:srgbClr val="029676"/>
              </a:buClr>
              <a:buSzPct val="100000"/>
            </a:pPr>
            <a:r>
              <a:rPr lang="en-US" sz="2000" b="1" dirty="0" smtClean="0">
                <a:solidFill>
                  <a:srgbClr val="029676"/>
                </a:solidFill>
              </a:rPr>
              <a:t>Breakdown:</a:t>
            </a:r>
            <a:r>
              <a:rPr lang="en-US" sz="2000" dirty="0" smtClean="0">
                <a:solidFill>
                  <a:srgbClr val="029676"/>
                </a:solidFill>
              </a:rPr>
              <a:t>  </a:t>
            </a:r>
            <a:endParaRPr lang="en-US" sz="2000" dirty="0">
              <a:solidFill>
                <a:srgbClr val="029676"/>
              </a:solidFill>
            </a:endParaRPr>
          </a:p>
          <a:p>
            <a:pPr marL="274320" lvl="0" indent="-228600">
              <a:lnSpc>
                <a:spcPct val="90000"/>
              </a:lnSpc>
              <a:buClr>
                <a:srgbClr val="029676"/>
              </a:buClr>
              <a:buSzPct val="100000"/>
              <a:buFont typeface="Arial" pitchFamily="34" charset="0"/>
              <a:buChar char="▪"/>
            </a:pPr>
            <a:r>
              <a:rPr lang="en-US" sz="2000" dirty="0">
                <a:solidFill>
                  <a:srgbClr val="029676"/>
                </a:solidFill>
              </a:rPr>
              <a:t>Travel days – Flight time </a:t>
            </a:r>
            <a:r>
              <a:rPr lang="en-US" sz="2000" dirty="0" smtClean="0">
                <a:solidFill>
                  <a:srgbClr val="029676"/>
                </a:solidFill>
              </a:rPr>
              <a:t>(~3 </a:t>
            </a:r>
            <a:r>
              <a:rPr lang="en-US" sz="2000" dirty="0">
                <a:solidFill>
                  <a:srgbClr val="029676"/>
                </a:solidFill>
              </a:rPr>
              <a:t>days</a:t>
            </a:r>
            <a:r>
              <a:rPr lang="en-US" sz="2000" dirty="0" smtClean="0">
                <a:solidFill>
                  <a:srgbClr val="029676"/>
                </a:solidFill>
              </a:rPr>
              <a:t>)</a:t>
            </a:r>
            <a:endParaRPr lang="en-US" sz="2000" dirty="0">
              <a:solidFill>
                <a:srgbClr val="029676"/>
              </a:solidFill>
            </a:endParaRPr>
          </a:p>
          <a:p>
            <a:pPr marL="274320" lvl="0" indent="-228600">
              <a:lnSpc>
                <a:spcPct val="90000"/>
              </a:lnSpc>
              <a:buClr>
                <a:srgbClr val="029676"/>
              </a:buClr>
              <a:buSzPct val="100000"/>
              <a:buFont typeface="Arial" pitchFamily="34" charset="0"/>
              <a:buChar char="▪"/>
            </a:pPr>
            <a:r>
              <a:rPr lang="en-US" sz="2000" dirty="0" smtClean="0">
                <a:solidFill>
                  <a:srgbClr val="029676"/>
                </a:solidFill>
              </a:rPr>
              <a:t>Iquitos </a:t>
            </a:r>
            <a:r>
              <a:rPr lang="en-US" sz="2000" dirty="0">
                <a:solidFill>
                  <a:srgbClr val="029676"/>
                </a:solidFill>
              </a:rPr>
              <a:t>– Jungle </a:t>
            </a:r>
            <a:r>
              <a:rPr lang="en-US" sz="2000" dirty="0" smtClean="0">
                <a:solidFill>
                  <a:srgbClr val="029676"/>
                </a:solidFill>
              </a:rPr>
              <a:t>clinics, preparation days &amp; Iquitos tour (~11 </a:t>
            </a:r>
            <a:r>
              <a:rPr lang="en-US" sz="2000" dirty="0">
                <a:solidFill>
                  <a:srgbClr val="029676"/>
                </a:solidFill>
              </a:rPr>
              <a:t>days</a:t>
            </a:r>
            <a:r>
              <a:rPr lang="en-US" sz="2000" dirty="0" smtClean="0">
                <a:solidFill>
                  <a:srgbClr val="029676"/>
                </a:solidFill>
              </a:rPr>
              <a:t>)</a:t>
            </a:r>
          </a:p>
          <a:p>
            <a:pPr marL="274320" lvl="0" indent="-228600">
              <a:lnSpc>
                <a:spcPct val="90000"/>
              </a:lnSpc>
              <a:buClr>
                <a:srgbClr val="029676"/>
              </a:buClr>
              <a:buSzPct val="100000"/>
              <a:buFont typeface="Arial" pitchFamily="34" charset="0"/>
              <a:buChar char="▪"/>
            </a:pPr>
            <a:r>
              <a:rPr lang="en-US" sz="2000" dirty="0" smtClean="0">
                <a:solidFill>
                  <a:srgbClr val="029676"/>
                </a:solidFill>
              </a:rPr>
              <a:t>OPTIONAL</a:t>
            </a:r>
          </a:p>
          <a:p>
            <a:pPr marL="731520" lvl="1" indent="-228600">
              <a:lnSpc>
                <a:spcPct val="90000"/>
              </a:lnSpc>
              <a:buClr>
                <a:srgbClr val="029676"/>
              </a:buClr>
              <a:buSzPct val="100000"/>
              <a:buFont typeface="Arial" pitchFamily="34" charset="0"/>
              <a:buChar char="▪"/>
            </a:pPr>
            <a:r>
              <a:rPr lang="en-US" sz="2000" dirty="0" smtClean="0">
                <a:solidFill>
                  <a:srgbClr val="029676"/>
                </a:solidFill>
              </a:rPr>
              <a:t>Cuzco </a:t>
            </a:r>
            <a:r>
              <a:rPr lang="en-US" sz="2000" dirty="0">
                <a:solidFill>
                  <a:srgbClr val="029676"/>
                </a:solidFill>
              </a:rPr>
              <a:t>– Tour Machu Picchu </a:t>
            </a:r>
            <a:r>
              <a:rPr lang="en-US" sz="2000" dirty="0" smtClean="0">
                <a:solidFill>
                  <a:srgbClr val="029676"/>
                </a:solidFill>
              </a:rPr>
              <a:t>&amp; the Sacred Valley (~</a:t>
            </a:r>
            <a:r>
              <a:rPr lang="en-US" sz="2000" dirty="0">
                <a:solidFill>
                  <a:srgbClr val="029676"/>
                </a:solidFill>
              </a:rPr>
              <a:t>5 </a:t>
            </a:r>
            <a:r>
              <a:rPr lang="en-US" sz="2000" dirty="0" smtClean="0">
                <a:solidFill>
                  <a:srgbClr val="029676"/>
                </a:solidFill>
              </a:rPr>
              <a:t>days)</a:t>
            </a:r>
          </a:p>
          <a:p>
            <a:pPr marL="274320" indent="-228600">
              <a:lnSpc>
                <a:spcPct val="90000"/>
              </a:lnSpc>
              <a:buClr>
                <a:srgbClr val="029676"/>
              </a:buClr>
              <a:buSzPct val="100000"/>
              <a:buFont typeface="Arial" pitchFamily="34" charset="0"/>
              <a:buChar char="▪"/>
            </a:pPr>
            <a:r>
              <a:rPr lang="en-US" sz="2000" dirty="0" smtClean="0">
                <a:solidFill>
                  <a:srgbClr val="029676"/>
                </a:solidFill>
              </a:rPr>
              <a:t>Lima</a:t>
            </a:r>
            <a:r>
              <a:rPr lang="en-US" sz="2000" dirty="0">
                <a:solidFill>
                  <a:srgbClr val="029676"/>
                </a:solidFill>
              </a:rPr>
              <a:t> – </a:t>
            </a:r>
            <a:r>
              <a:rPr lang="en-US" sz="2000" dirty="0" smtClean="0">
                <a:solidFill>
                  <a:srgbClr val="029676"/>
                </a:solidFill>
              </a:rPr>
              <a:t>Tour (~1 day)</a:t>
            </a:r>
          </a:p>
          <a:p>
            <a:pPr marL="274320" indent="-228600">
              <a:lnSpc>
                <a:spcPct val="90000"/>
              </a:lnSpc>
              <a:buClr>
                <a:srgbClr val="029676"/>
              </a:buClr>
              <a:buSzPct val="100000"/>
              <a:buFont typeface="Arial" pitchFamily="34" charset="0"/>
              <a:buChar char="▪"/>
            </a:pPr>
            <a:endParaRPr lang="en-US" sz="2000" dirty="0" smtClean="0">
              <a:solidFill>
                <a:srgbClr val="029676"/>
              </a:solidFill>
            </a:endParaRPr>
          </a:p>
          <a:p>
            <a:pPr marL="274320" indent="-228600">
              <a:lnSpc>
                <a:spcPct val="90000"/>
              </a:lnSpc>
              <a:buClr>
                <a:srgbClr val="029676"/>
              </a:buClr>
              <a:buSzPct val="100000"/>
              <a:buFont typeface="Arial" pitchFamily="34" charset="0"/>
              <a:buChar char="▪"/>
            </a:pPr>
            <a:endParaRPr lang="en-US" sz="2000" dirty="0">
              <a:solidFill>
                <a:srgbClr val="029676"/>
              </a:solidFill>
            </a:endParaRPr>
          </a:p>
          <a:p>
            <a:pPr marL="45720">
              <a:lnSpc>
                <a:spcPct val="90000"/>
              </a:lnSpc>
              <a:buClr>
                <a:srgbClr val="029676"/>
              </a:buClr>
              <a:buSzPct val="100000"/>
            </a:pPr>
            <a:r>
              <a:rPr lang="en-US" sz="2000" b="1" dirty="0" smtClean="0">
                <a:solidFill>
                  <a:srgbClr val="029676"/>
                </a:solidFill>
              </a:rPr>
              <a:t>Other:</a:t>
            </a:r>
          </a:p>
          <a:p>
            <a:pPr marL="388620" indent="-342900">
              <a:lnSpc>
                <a:spcPct val="90000"/>
              </a:lnSpc>
              <a:buClr>
                <a:srgbClr val="029676"/>
              </a:buClr>
              <a:buSzPct val="100000"/>
              <a:buFont typeface="Arial" panose="020B0604020202020204" pitchFamily="34" charset="0"/>
              <a:buChar char="•"/>
            </a:pPr>
            <a:r>
              <a:rPr lang="en-US" sz="2000" dirty="0" smtClean="0">
                <a:solidFill>
                  <a:srgbClr val="029676"/>
                </a:solidFill>
              </a:rPr>
              <a:t>Sleeping</a:t>
            </a:r>
          </a:p>
          <a:p>
            <a:pPr marL="845820" lvl="1" indent="-342900">
              <a:lnSpc>
                <a:spcPct val="90000"/>
              </a:lnSpc>
              <a:buClr>
                <a:srgbClr val="029676"/>
              </a:buClr>
              <a:buSzPct val="100000"/>
              <a:buFont typeface="Arial" panose="020B0604020202020204" pitchFamily="34" charset="0"/>
              <a:buChar char="•"/>
            </a:pPr>
            <a:r>
              <a:rPr lang="en-US" sz="2000" dirty="0" smtClean="0">
                <a:solidFill>
                  <a:srgbClr val="029676"/>
                </a:solidFill>
              </a:rPr>
              <a:t>Hammocks on the boat or in tents</a:t>
            </a:r>
          </a:p>
          <a:p>
            <a:pPr marL="388620" indent="-342900">
              <a:lnSpc>
                <a:spcPct val="90000"/>
              </a:lnSpc>
              <a:buClr>
                <a:srgbClr val="029676"/>
              </a:buClr>
              <a:buSzPct val="100000"/>
              <a:buFont typeface="Arial" panose="020B0604020202020204" pitchFamily="34" charset="0"/>
              <a:buChar char="•"/>
            </a:pPr>
            <a:r>
              <a:rPr lang="en-US" sz="2000" dirty="0" smtClean="0">
                <a:solidFill>
                  <a:srgbClr val="029676"/>
                </a:solidFill>
              </a:rPr>
              <a:t>Bathing</a:t>
            </a:r>
          </a:p>
          <a:p>
            <a:pPr marL="845820" lvl="1" indent="-342900">
              <a:lnSpc>
                <a:spcPct val="90000"/>
              </a:lnSpc>
              <a:buClr>
                <a:srgbClr val="029676"/>
              </a:buClr>
              <a:buSzPct val="100000"/>
              <a:buFont typeface="Arial" panose="020B0604020202020204" pitchFamily="34" charset="0"/>
              <a:buChar char="•"/>
            </a:pPr>
            <a:r>
              <a:rPr lang="en-US" sz="2000" dirty="0" smtClean="0">
                <a:solidFill>
                  <a:srgbClr val="029676"/>
                </a:solidFill>
              </a:rPr>
              <a:t>Iquitos/Cuzco/Lima – Showers</a:t>
            </a:r>
          </a:p>
          <a:p>
            <a:pPr marL="845820" lvl="1" indent="-342900">
              <a:lnSpc>
                <a:spcPct val="90000"/>
              </a:lnSpc>
              <a:buClr>
                <a:srgbClr val="029676"/>
              </a:buClr>
              <a:buSzPct val="100000"/>
              <a:buFont typeface="Arial" panose="020B0604020202020204" pitchFamily="34" charset="0"/>
              <a:buChar char="•"/>
            </a:pPr>
            <a:r>
              <a:rPr lang="en-US" sz="2000" dirty="0" smtClean="0">
                <a:solidFill>
                  <a:srgbClr val="029676"/>
                </a:solidFill>
              </a:rPr>
              <a:t>Jungle – Amazon River</a:t>
            </a:r>
          </a:p>
          <a:p>
            <a:pPr marL="845820" lvl="1" indent="-342900">
              <a:lnSpc>
                <a:spcPct val="90000"/>
              </a:lnSpc>
              <a:buClr>
                <a:srgbClr val="029676"/>
              </a:buClr>
              <a:buSzPct val="100000"/>
              <a:buFont typeface="Arial" panose="020B0604020202020204" pitchFamily="34" charset="0"/>
              <a:buChar char="•"/>
            </a:pPr>
            <a:endParaRPr lang="en-US" sz="2000" dirty="0">
              <a:solidFill>
                <a:srgbClr val="029676"/>
              </a:solidFill>
            </a:endParaRPr>
          </a:p>
          <a:p>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431" t="4681" r="5263" b="9582"/>
          <a:stretch/>
        </p:blipFill>
        <p:spPr>
          <a:xfrm>
            <a:off x="1106345" y="1146768"/>
            <a:ext cx="4077844" cy="2659793"/>
          </a:xfrm>
          <a:prstGeom prst="rect">
            <a:avLst/>
          </a:prstGeom>
          <a:ln>
            <a:noFill/>
          </a:ln>
          <a:effectLst>
            <a:softEdge rad="112500"/>
          </a:effectLst>
        </p:spPr>
      </p:pic>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b="10858"/>
          <a:stretch/>
        </p:blipFill>
        <p:spPr>
          <a:xfrm>
            <a:off x="1106345" y="3806561"/>
            <a:ext cx="4077844" cy="2703592"/>
          </a:xfrm>
          <a:prstGeom prst="rect">
            <a:avLst/>
          </a:prstGeom>
          <a:ln>
            <a:noFill/>
          </a:ln>
          <a:effectLst>
            <a:softEdge rad="112500"/>
          </a:effectLst>
        </p:spPr>
      </p:pic>
    </p:spTree>
    <p:extLst>
      <p:ext uri="{BB962C8B-B14F-4D97-AF65-F5344CB8AC3E}">
        <p14:creationId xmlns:p14="http://schemas.microsoft.com/office/powerpoint/2010/main" val="22404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433" y="101163"/>
            <a:ext cx="9509760" cy="1233424"/>
          </a:xfrm>
        </p:spPr>
        <p:txBody>
          <a:bodyPr anchor="ctr"/>
          <a:lstStyle/>
          <a:p>
            <a:r>
              <a:rPr lang="en-US" b="1" dirty="0" smtClean="0"/>
              <a:t>What do we do in clinics?</a:t>
            </a:r>
            <a:endParaRPr lang="en-US" b="1" dirty="0"/>
          </a:p>
        </p:txBody>
      </p:sp>
      <p:sp>
        <p:nvSpPr>
          <p:cNvPr id="12" name="Content Placeholder 11"/>
          <p:cNvSpPr>
            <a:spLocks noGrp="1"/>
          </p:cNvSpPr>
          <p:nvPr>
            <p:ph idx="1"/>
          </p:nvPr>
        </p:nvSpPr>
        <p:spPr>
          <a:xfrm>
            <a:off x="791433" y="1193910"/>
            <a:ext cx="5580541" cy="4974773"/>
          </a:xfrm>
        </p:spPr>
        <p:txBody>
          <a:bodyPr/>
          <a:lstStyle/>
          <a:p>
            <a:pPr marL="45720" indent="0">
              <a:buNone/>
            </a:pPr>
            <a:r>
              <a:rPr lang="en-US" dirty="0" smtClean="0"/>
              <a:t>In our clinics you will get opportunities to:</a:t>
            </a:r>
          </a:p>
          <a:p>
            <a:pPr lvl="1"/>
            <a:r>
              <a:rPr lang="en-US" sz="2000" dirty="0" smtClean="0"/>
              <a:t>Triage</a:t>
            </a:r>
          </a:p>
          <a:p>
            <a:pPr lvl="1"/>
            <a:r>
              <a:rPr lang="en-US" sz="2000" dirty="0" smtClean="0"/>
              <a:t>Take Vitals</a:t>
            </a:r>
          </a:p>
          <a:p>
            <a:pPr lvl="1"/>
            <a:r>
              <a:rPr lang="en-US" sz="2000" dirty="0" smtClean="0"/>
              <a:t>Medical Education</a:t>
            </a:r>
          </a:p>
          <a:p>
            <a:pPr lvl="1"/>
            <a:r>
              <a:rPr lang="en-US" sz="2000" dirty="0" smtClean="0"/>
              <a:t>Dental Education</a:t>
            </a:r>
          </a:p>
          <a:p>
            <a:pPr lvl="1"/>
            <a:r>
              <a:rPr lang="en-US" sz="2000" dirty="0" smtClean="0"/>
              <a:t>Dental Assisting</a:t>
            </a:r>
          </a:p>
          <a:p>
            <a:pPr lvl="1"/>
            <a:r>
              <a:rPr lang="en-US" sz="2000" dirty="0" smtClean="0"/>
              <a:t>Pharmacy</a:t>
            </a:r>
          </a:p>
          <a:p>
            <a:pPr lvl="1"/>
            <a:r>
              <a:rPr lang="en-US" sz="2000" dirty="0" smtClean="0"/>
              <a:t>Physician Assisting</a:t>
            </a:r>
          </a:p>
          <a:p>
            <a:pPr lvl="1"/>
            <a:r>
              <a:rPr lang="en-US" sz="2000" dirty="0" smtClean="0"/>
              <a:t>Minor Wound Cleaning</a:t>
            </a:r>
          </a:p>
          <a:p>
            <a:pPr marL="45720" indent="0">
              <a:buNone/>
            </a:pPr>
            <a:r>
              <a:rPr lang="en-US" dirty="0" smtClean="0"/>
              <a:t>What else?</a:t>
            </a:r>
          </a:p>
          <a:p>
            <a:pPr lvl="1"/>
            <a:r>
              <a:rPr lang="en-US" sz="2000" dirty="0" smtClean="0"/>
              <a:t>Community Outreach</a:t>
            </a:r>
          </a:p>
          <a:p>
            <a:pPr lvl="1"/>
            <a:r>
              <a:rPr lang="en-US" sz="2000" dirty="0" smtClean="0"/>
              <a:t>Play!</a:t>
            </a:r>
          </a:p>
          <a:p>
            <a:pPr lvl="2"/>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586"/>
          <a:stretch/>
        </p:blipFill>
        <p:spPr>
          <a:xfrm>
            <a:off x="7076844" y="558619"/>
            <a:ext cx="4572083" cy="3333441"/>
          </a:xfrm>
          <a:prstGeom prst="rect">
            <a:avLst/>
          </a:prstGeom>
          <a:ln>
            <a:noFill/>
          </a:ln>
          <a:effectLst>
            <a:softEdge rad="112500"/>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73" t="13396" r="7136" b="47515"/>
          <a:stretch/>
        </p:blipFill>
        <p:spPr>
          <a:xfrm>
            <a:off x="4672449" y="2972440"/>
            <a:ext cx="4549951" cy="3336920"/>
          </a:xfrm>
          <a:prstGeom prst="rect">
            <a:avLst/>
          </a:prstGeom>
          <a:ln>
            <a:noFill/>
          </a:ln>
          <a:effectLst>
            <a:softEdge rad="112500"/>
          </a:effectLst>
        </p:spPr>
      </p:pic>
    </p:spTree>
    <p:extLst>
      <p:ext uri="{BB962C8B-B14F-4D97-AF65-F5344CB8AC3E}">
        <p14:creationId xmlns:p14="http://schemas.microsoft.com/office/powerpoint/2010/main" val="175074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433" y="101163"/>
            <a:ext cx="9509760" cy="1233424"/>
          </a:xfrm>
        </p:spPr>
        <p:txBody>
          <a:bodyPr anchor="ctr"/>
          <a:lstStyle/>
          <a:p>
            <a:r>
              <a:rPr lang="en-US" b="1" dirty="0" smtClean="0"/>
              <a:t>What do we do in Cuzco?</a:t>
            </a:r>
            <a:endParaRPr lang="en-US" b="1" dirty="0"/>
          </a:p>
        </p:txBody>
      </p:sp>
      <p:sp>
        <p:nvSpPr>
          <p:cNvPr id="12" name="Content Placeholder 11"/>
          <p:cNvSpPr>
            <a:spLocks noGrp="1"/>
          </p:cNvSpPr>
          <p:nvPr>
            <p:ph idx="1"/>
          </p:nvPr>
        </p:nvSpPr>
        <p:spPr>
          <a:xfrm>
            <a:off x="791433" y="1334587"/>
            <a:ext cx="5580541" cy="4974773"/>
          </a:xfrm>
        </p:spPr>
        <p:txBody>
          <a:bodyPr/>
          <a:lstStyle/>
          <a:p>
            <a:pPr marL="45720" indent="0">
              <a:buNone/>
            </a:pPr>
            <a:r>
              <a:rPr lang="en-US" dirty="0" smtClean="0"/>
              <a:t>In Cuzco you will get opportunities to:</a:t>
            </a:r>
          </a:p>
          <a:p>
            <a:pPr lvl="1"/>
            <a:r>
              <a:rPr lang="en-US" sz="2000" dirty="0" smtClean="0"/>
              <a:t>Tour the Sacred Valley</a:t>
            </a:r>
          </a:p>
          <a:p>
            <a:pPr lvl="1"/>
            <a:r>
              <a:rPr lang="en-US" sz="2000" dirty="0" smtClean="0"/>
              <a:t>Hike Machu Picchu</a:t>
            </a:r>
          </a:p>
          <a:p>
            <a:pPr lvl="1"/>
            <a:r>
              <a:rPr lang="en-US" sz="2000" dirty="0" smtClean="0"/>
              <a:t>Climb </a:t>
            </a:r>
            <a:r>
              <a:rPr lang="en-US" sz="2000" dirty="0" smtClean="0">
                <a:hlinkClick r:id="rId3"/>
              </a:rPr>
              <a:t>Machu Picchu mountain </a:t>
            </a:r>
            <a:r>
              <a:rPr lang="en-US" sz="2000" dirty="0" smtClean="0"/>
              <a:t>or </a:t>
            </a:r>
            <a:r>
              <a:rPr lang="en-US" sz="2000" dirty="0" err="1" smtClean="0">
                <a:hlinkClick r:id="rId4"/>
              </a:rPr>
              <a:t>Huayna</a:t>
            </a:r>
            <a:r>
              <a:rPr lang="en-US" sz="2000" dirty="0" smtClean="0">
                <a:hlinkClick r:id="rId4"/>
              </a:rPr>
              <a:t> Picchu mountain</a:t>
            </a:r>
            <a:endParaRPr lang="en-US" sz="2000" dirty="0" smtClean="0"/>
          </a:p>
          <a:p>
            <a:pPr lvl="1"/>
            <a:r>
              <a:rPr lang="en-US" sz="2000" dirty="0" smtClean="0"/>
              <a:t>Explore the city</a:t>
            </a:r>
          </a:p>
          <a:p>
            <a:pPr lvl="2"/>
            <a:endParaRPr lang="en-US" dirty="0"/>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4255" t="15931" r="26425" b="12699"/>
          <a:stretch/>
        </p:blipFill>
        <p:spPr>
          <a:xfrm rot="5400000">
            <a:off x="7656407" y="16159"/>
            <a:ext cx="3352800" cy="4564184"/>
          </a:xfrm>
          <a:prstGeom prst="rect">
            <a:avLst/>
          </a:prstGeom>
          <a:ln>
            <a:noFill/>
          </a:ln>
          <a:effectLst>
            <a:softEdge rad="112500"/>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5311" y="2949836"/>
            <a:ext cx="4549951" cy="3359524"/>
          </a:xfrm>
          <a:prstGeom prst="rect">
            <a:avLst/>
          </a:prstGeom>
          <a:ln>
            <a:noFill/>
          </a:ln>
          <a:effectLst>
            <a:softEdge rad="112500"/>
          </a:effectLst>
        </p:spPr>
      </p:pic>
    </p:spTree>
    <p:extLst>
      <p:ext uri="{BB962C8B-B14F-4D97-AF65-F5344CB8AC3E}">
        <p14:creationId xmlns:p14="http://schemas.microsoft.com/office/powerpoint/2010/main" val="229730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433" y="101163"/>
            <a:ext cx="9509760" cy="1233424"/>
          </a:xfrm>
        </p:spPr>
        <p:txBody>
          <a:bodyPr anchor="ctr"/>
          <a:lstStyle/>
          <a:p>
            <a:r>
              <a:rPr lang="en-US" b="1" dirty="0" smtClean="0"/>
              <a:t>What did we learn?</a:t>
            </a:r>
            <a:endParaRPr lang="en-US" b="1" dirty="0"/>
          </a:p>
        </p:txBody>
      </p:sp>
      <p:sp>
        <p:nvSpPr>
          <p:cNvPr id="12" name="Content Placeholder 11"/>
          <p:cNvSpPr>
            <a:spLocks noGrp="1"/>
          </p:cNvSpPr>
          <p:nvPr>
            <p:ph idx="1"/>
          </p:nvPr>
        </p:nvSpPr>
        <p:spPr>
          <a:xfrm>
            <a:off x="4994838" y="1334587"/>
            <a:ext cx="6679711" cy="4974773"/>
          </a:xfrm>
        </p:spPr>
        <p:txBody>
          <a:bodyPr>
            <a:normAutofit/>
          </a:bodyPr>
          <a:lstStyle/>
          <a:p>
            <a:r>
              <a:rPr lang="en-US" dirty="0" smtClean="0"/>
              <a:t>Many of us learned that medical missions is something that we want to integrate into our lives as future physicians.</a:t>
            </a:r>
          </a:p>
          <a:p>
            <a:r>
              <a:rPr lang="en-US" dirty="0" smtClean="0"/>
              <a:t>We learned how to diagnose many different tropical diseases</a:t>
            </a:r>
            <a:r>
              <a:rPr lang="en-US" dirty="0" smtClean="0"/>
              <a:t>.</a:t>
            </a:r>
          </a:p>
          <a:p>
            <a:r>
              <a:rPr lang="en-US" dirty="0" smtClean="0"/>
              <a:t>We were able to utilize our ICM skills to treat patients.</a:t>
            </a:r>
            <a:endParaRPr lang="en-US" dirty="0" smtClean="0"/>
          </a:p>
          <a:p>
            <a:r>
              <a:rPr lang="en-US" dirty="0" smtClean="0"/>
              <a:t>We learned about the Peruvian health care system and how their physicians approach different diseases.</a:t>
            </a:r>
          </a:p>
          <a:p>
            <a:r>
              <a:rPr lang="en-US" dirty="0" smtClean="0"/>
              <a:t>We learned more about Peru’s history, how the perceive Americans, and how they perceive medical mission organizations and volunteers.</a:t>
            </a:r>
          </a:p>
          <a:p>
            <a:r>
              <a:rPr lang="en-US" dirty="0" smtClean="0"/>
              <a:t>Overall, we learned a lot about ourselves on this trip while also learning about the country, and learning more about medicine.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752" y="1334587"/>
            <a:ext cx="3629247" cy="4838996"/>
          </a:xfrm>
          <a:prstGeom prst="rect">
            <a:avLst/>
          </a:prstGeom>
          <a:ln>
            <a:noFill/>
          </a:ln>
          <a:effectLst>
            <a:softEdge rad="112500"/>
          </a:effectLst>
        </p:spPr>
      </p:pic>
    </p:spTree>
    <p:extLst>
      <p:ext uri="{BB962C8B-B14F-4D97-AF65-F5344CB8AC3E}">
        <p14:creationId xmlns:p14="http://schemas.microsoft.com/office/powerpoint/2010/main" val="365902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433" y="101163"/>
            <a:ext cx="9509760" cy="1233424"/>
          </a:xfrm>
        </p:spPr>
        <p:txBody>
          <a:bodyPr anchor="ctr"/>
          <a:lstStyle/>
          <a:p>
            <a:r>
              <a:rPr lang="en-US" b="1" dirty="0" smtClean="0"/>
              <a:t>What was difficult?</a:t>
            </a:r>
            <a:endParaRPr lang="en-US" b="1" dirty="0"/>
          </a:p>
        </p:txBody>
      </p:sp>
      <p:sp>
        <p:nvSpPr>
          <p:cNvPr id="12" name="Content Placeholder 11"/>
          <p:cNvSpPr>
            <a:spLocks noGrp="1"/>
          </p:cNvSpPr>
          <p:nvPr>
            <p:ph idx="1"/>
          </p:nvPr>
        </p:nvSpPr>
        <p:spPr>
          <a:xfrm>
            <a:off x="791433" y="1568504"/>
            <a:ext cx="5205330" cy="4974773"/>
          </a:xfrm>
        </p:spPr>
        <p:txBody>
          <a:bodyPr/>
          <a:lstStyle/>
          <a:p>
            <a:r>
              <a:rPr lang="en-US" dirty="0" smtClean="0"/>
              <a:t>This is not an easy trip.  It is difficult to sleep in hammocks on boats or in tents in a schoolhouse.  It is hard to go more than a week in heat while only bathing in the Amazon River.  Its hard to live off of a boat and out of a single bag/backpack.  Its hard to communicate when you have limited Spanish language skills.</a:t>
            </a:r>
          </a:p>
          <a:p>
            <a:r>
              <a:rPr lang="en-US" dirty="0" smtClean="0"/>
              <a:t>The list goes on, however, every difficult experience is worth it to see one smile, hear one laugh, touch one heart.  In the Peruvian Amazon, you will literally save lives and that is what will end up changing yours.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503" y="1661791"/>
            <a:ext cx="5103627" cy="3827720"/>
          </a:xfrm>
          <a:prstGeom prst="rect">
            <a:avLst/>
          </a:prstGeom>
          <a:ln>
            <a:noFill/>
          </a:ln>
          <a:effectLst>
            <a:softEdge rad="112500"/>
          </a:effectLst>
        </p:spPr>
      </p:pic>
    </p:spTree>
    <p:extLst>
      <p:ext uri="{BB962C8B-B14F-4D97-AF65-F5344CB8AC3E}">
        <p14:creationId xmlns:p14="http://schemas.microsoft.com/office/powerpoint/2010/main" val="284855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1593" b="3857"/>
          <a:stretch/>
        </p:blipFill>
        <p:spPr>
          <a:xfrm>
            <a:off x="6687399" y="-56708"/>
            <a:ext cx="2362619" cy="355127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9936" r="17436" b="14775"/>
          <a:stretch/>
        </p:blipFill>
        <p:spPr>
          <a:xfrm>
            <a:off x="0" y="3367919"/>
            <a:ext cx="2651051" cy="320227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8042" y="3419829"/>
            <a:ext cx="2362771" cy="3150361"/>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0596" r="23076" b="21675"/>
          <a:stretch/>
        </p:blipFill>
        <p:spPr>
          <a:xfrm>
            <a:off x="8201247" y="3419831"/>
            <a:ext cx="3990753" cy="3150359"/>
          </a:xfrm>
          <a:prstGeom prst="rect">
            <a:avLst/>
          </a:prstGeom>
        </p:spPr>
      </p:pic>
      <p:pic>
        <p:nvPicPr>
          <p:cNvPr id="13" name="Picture 12"/>
          <p:cNvPicPr>
            <a:picLocks noChangeAspect="1"/>
          </p:cNvPicPr>
          <p:nvPr/>
        </p:nvPicPr>
        <p:blipFill rotWithShape="1">
          <a:blip r:embed="rId7"/>
          <a:srcRect t="1921" r="2357" b="17978"/>
          <a:stretch/>
        </p:blipFill>
        <p:spPr>
          <a:xfrm>
            <a:off x="9050019" y="-7621"/>
            <a:ext cx="3187576" cy="3427453"/>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16089" r="8970"/>
          <a:stretch/>
        </p:blipFill>
        <p:spPr>
          <a:xfrm>
            <a:off x="1935897" y="-57984"/>
            <a:ext cx="4789320" cy="3477816"/>
          </a:xfrm>
          <a:prstGeom prst="rect">
            <a:avLst/>
          </a:prstGeom>
          <a:noFill/>
          <a:ln>
            <a:noFill/>
          </a:ln>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13938" r="19193"/>
          <a:stretch/>
        </p:blipFill>
        <p:spPr>
          <a:xfrm>
            <a:off x="4456180" y="3419831"/>
            <a:ext cx="3745067" cy="3150359"/>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56" y="-146384"/>
            <a:ext cx="2005996" cy="3566216"/>
          </a:xfrm>
          <a:prstGeom prst="rect">
            <a:avLst/>
          </a:prstGeom>
        </p:spPr>
      </p:pic>
    </p:spTree>
    <p:extLst>
      <p:ext uri="{BB962C8B-B14F-4D97-AF65-F5344CB8AC3E}">
        <p14:creationId xmlns:p14="http://schemas.microsoft.com/office/powerpoint/2010/main" val="349664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anded Design Blue 16x9">
  <a:themeElements>
    <a:clrScheme name="Custom 1">
      <a:dk1>
        <a:sysClr val="windowText" lastClr="000000"/>
      </a:dk1>
      <a:lt1>
        <a:sysClr val="window" lastClr="FFFFFF"/>
      </a:lt1>
      <a:dk2>
        <a:srgbClr val="029676"/>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4D8109F-05D6-4A26-8F7E-3EF448E61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banded nature presentation with mountain sunrise photo (widescreen)</Template>
  <TotalTime>6925</TotalTime>
  <Words>2224</Words>
  <Application>Microsoft Office PowerPoint</Application>
  <PresentationFormat>Widescreen</PresentationFormat>
  <Paragraphs>140</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Corbel</vt:lpstr>
      <vt:lpstr>Courier New</vt:lpstr>
      <vt:lpstr>Euphemia</vt:lpstr>
      <vt:lpstr>Banded Design Blue 16x9</vt:lpstr>
      <vt:lpstr>Peruvian Medical Missions</vt:lpstr>
      <vt:lpstr>What is this organization?</vt:lpstr>
      <vt:lpstr>What are the dates, and cost?</vt:lpstr>
      <vt:lpstr>What are the logistics?</vt:lpstr>
      <vt:lpstr>What do we do in clinics?</vt:lpstr>
      <vt:lpstr>What do we do in Cuzco?</vt:lpstr>
      <vt:lpstr>What did we learn?</vt:lpstr>
      <vt:lpstr>What was difficult?</vt:lpstr>
      <vt:lpstr>PowerPoint Presentation</vt:lpstr>
      <vt:lpstr>PowerPoint Presentation</vt:lpstr>
      <vt:lpstr>Organization Contact Information</vt:lpstr>
      <vt:lpstr>Student Contact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Rural Amazonian Health Initiative</dc:title>
  <dc:creator>Jonathan Stofer</dc:creator>
  <cp:keywords/>
  <cp:lastModifiedBy>Jonathan Stofer</cp:lastModifiedBy>
  <cp:revision>51</cp:revision>
  <dcterms:created xsi:type="dcterms:W3CDTF">2014-09-23T14:21:05Z</dcterms:created>
  <dcterms:modified xsi:type="dcterms:W3CDTF">2015-08-14T16:07:59Z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TC028952539991</vt:lpwstr>
  </property>
</Properties>
</file>