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presentation.xml" ContentType="application/vnd.openxmlformats-officedocument.presentationml.presentation.main+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notesSlides/notesSlide20.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slideLayouts/slideLayout35.xml" ContentType="application/vnd.openxmlformats-officedocument.presentationml.slideLayou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 id="2147483765" r:id="rId2"/>
  </p:sldMasterIdLst>
  <p:notesMasterIdLst>
    <p:notesMasterId r:id="rId43"/>
  </p:notesMasterIdLst>
  <p:sldIdLst>
    <p:sldId id="256" r:id="rId3"/>
    <p:sldId id="281" r:id="rId4"/>
    <p:sldId id="261" r:id="rId5"/>
    <p:sldId id="387" r:id="rId6"/>
    <p:sldId id="388" r:id="rId7"/>
    <p:sldId id="287" r:id="rId8"/>
    <p:sldId id="349" r:id="rId9"/>
    <p:sldId id="296" r:id="rId10"/>
    <p:sldId id="335" r:id="rId11"/>
    <p:sldId id="297" r:id="rId12"/>
    <p:sldId id="298" r:id="rId13"/>
    <p:sldId id="299" r:id="rId14"/>
    <p:sldId id="301" r:id="rId15"/>
    <p:sldId id="336" r:id="rId16"/>
    <p:sldId id="337" r:id="rId17"/>
    <p:sldId id="338" r:id="rId18"/>
    <p:sldId id="350" r:id="rId19"/>
    <p:sldId id="404" r:id="rId20"/>
    <p:sldId id="282" r:id="rId21"/>
    <p:sldId id="283" r:id="rId22"/>
    <p:sldId id="288" r:id="rId23"/>
    <p:sldId id="289" r:id="rId24"/>
    <p:sldId id="290" r:id="rId25"/>
    <p:sldId id="291" r:id="rId26"/>
    <p:sldId id="295" r:id="rId27"/>
    <p:sldId id="407" r:id="rId28"/>
    <p:sldId id="330" r:id="rId29"/>
    <p:sldId id="310" r:id="rId30"/>
    <p:sldId id="311" r:id="rId31"/>
    <p:sldId id="312" r:id="rId32"/>
    <p:sldId id="316" r:id="rId33"/>
    <p:sldId id="344" r:id="rId34"/>
    <p:sldId id="317" r:id="rId35"/>
    <p:sldId id="352" r:id="rId36"/>
    <p:sldId id="353" r:id="rId37"/>
    <p:sldId id="354" r:id="rId38"/>
    <p:sldId id="355" r:id="rId39"/>
    <p:sldId id="421" r:id="rId40"/>
    <p:sldId id="395" r:id="rId41"/>
    <p:sldId id="422"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34">
          <p15:clr>
            <a:srgbClr val="A4A3A4"/>
          </p15:clr>
        </p15:guide>
        <p15:guide id="2" pos="3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0000"/>
    <a:srgbClr val="FFD85B"/>
    <a:srgbClr val="006648"/>
    <a:srgbClr val="B26E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443" autoAdjust="0"/>
    <p:restoredTop sz="70588" autoAdjust="0"/>
  </p:normalViewPr>
  <p:slideViewPr>
    <p:cSldViewPr snapToGrid="0">
      <p:cViewPr varScale="1">
        <p:scale>
          <a:sx n="60" d="100"/>
          <a:sy n="60" d="100"/>
        </p:scale>
        <p:origin x="1164" y="60"/>
      </p:cViewPr>
      <p:guideLst>
        <p:guide orient="horz" pos="3934"/>
        <p:guide pos="372"/>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ustomXml" Target="../customXml/item2.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customXml" Target="../customXml/item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6AC0A0-71BD-4E98-87D0-9CC759BCD564}" type="datetimeFigureOut">
              <a:rPr lang="en-US" smtClean="0"/>
              <a:pPr/>
              <a:t>2/17/22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F5CDDA-BBD0-4D7F-8242-1C93C03B3DD0}" type="slidenum">
              <a:rPr lang="en-US" smtClean="0"/>
              <a:pPr/>
              <a:t>‹#›</a:t>
            </a:fld>
            <a:endParaRPr lang="en-US"/>
          </a:p>
        </p:txBody>
      </p:sp>
    </p:spTree>
    <p:extLst>
      <p:ext uri="{BB962C8B-B14F-4D97-AF65-F5344CB8AC3E}">
        <p14:creationId xmlns:p14="http://schemas.microsoft.com/office/powerpoint/2010/main" val="1594904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F5CDDA-BBD0-4D7F-8242-1C93C03B3DD0}" type="slidenum">
              <a:rPr lang="en-US" smtClean="0"/>
              <a:pPr/>
              <a:t>1</a:t>
            </a:fld>
            <a:endParaRPr lang="en-US"/>
          </a:p>
        </p:txBody>
      </p:sp>
    </p:spTree>
    <p:extLst>
      <p:ext uri="{BB962C8B-B14F-4D97-AF65-F5344CB8AC3E}">
        <p14:creationId xmlns:p14="http://schemas.microsoft.com/office/powerpoint/2010/main" val="3655178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en-US" dirty="0"/>
              <a:t>When gauging</a:t>
            </a:r>
            <a:r>
              <a:rPr lang="en-US" baseline="0" dirty="0"/>
              <a:t> number of drinks consumed, it’s necessary to know what counts as one drink. In the U.S., a standard drink contains 0.6 fluid ounces of pure alcohol (14 grams or about 1.2 tablespoons), which comes in a variety of servings of beer, malt liquor, wine and liquor.</a:t>
            </a:r>
          </a:p>
          <a:p>
            <a:endParaRPr lang="en-US" baseline="0" dirty="0"/>
          </a:p>
          <a:p>
            <a:r>
              <a:rPr lang="en-US" sz="900" b="1" baseline="0" dirty="0"/>
              <a:t>Citation: </a:t>
            </a:r>
            <a:r>
              <a:rPr lang="en-US" sz="900" b="0" dirty="0"/>
              <a:t>National Institute on Alcohol Abuse and </a:t>
            </a:r>
            <a:r>
              <a:rPr lang="en-US" sz="900" b="0" i="0" dirty="0"/>
              <a:t>Alcoholism</a:t>
            </a:r>
            <a:r>
              <a:rPr lang="en-US" sz="900" b="0" i="0" baseline="0" dirty="0"/>
              <a:t>. </a:t>
            </a:r>
            <a:r>
              <a:rPr lang="en-US" sz="900" b="0" i="0" dirty="0"/>
              <a:t>http://pubs.niaaa.nih.gov/publications/Practitioner/PocketGuide/pocket_guide2.htm</a:t>
            </a:r>
          </a:p>
          <a:p>
            <a:r>
              <a:rPr lang="en-US" b="0" i="0" dirty="0"/>
              <a:t> </a:t>
            </a:r>
          </a:p>
          <a:p>
            <a:endParaRPr lang="en-US" dirty="0"/>
          </a:p>
        </p:txBody>
      </p:sp>
      <p:sp>
        <p:nvSpPr>
          <p:cNvPr id="4" name="Slide Number Placeholder 3"/>
          <p:cNvSpPr>
            <a:spLocks noGrp="1"/>
          </p:cNvSpPr>
          <p:nvPr>
            <p:ph type="sldNum" sz="quarter" idx="10"/>
          </p:nvPr>
        </p:nvSpPr>
        <p:spPr/>
        <p:txBody>
          <a:bodyPr/>
          <a:lstStyle/>
          <a:p>
            <a:fld id="{91EEB87D-606E-4D57-B622-2E7465BB3FA8}" type="slidenum">
              <a:rPr lang="en-US" smtClean="0"/>
              <a:pPr/>
              <a:t>11</a:t>
            </a:fld>
            <a:endParaRPr lang="en-US"/>
          </a:p>
        </p:txBody>
      </p:sp>
    </p:spTree>
    <p:extLst>
      <p:ext uri="{BB962C8B-B14F-4D97-AF65-F5344CB8AC3E}">
        <p14:creationId xmlns:p14="http://schemas.microsoft.com/office/powerpoint/2010/main" val="3620371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en-US" dirty="0"/>
              <a:t>Now that we have looked at the reasons why SBIRT is</a:t>
            </a:r>
            <a:r>
              <a:rPr lang="en-US" baseline="0" dirty="0"/>
              <a:t> an important part of medical care, let’s look at screening specifically.</a:t>
            </a:r>
            <a:endParaRPr lang="en-US" dirty="0"/>
          </a:p>
        </p:txBody>
      </p:sp>
      <p:sp>
        <p:nvSpPr>
          <p:cNvPr id="4" name="Slide Number Placeholder 3"/>
          <p:cNvSpPr>
            <a:spLocks noGrp="1"/>
          </p:cNvSpPr>
          <p:nvPr>
            <p:ph type="sldNum" sz="quarter" idx="10"/>
          </p:nvPr>
        </p:nvSpPr>
        <p:spPr/>
        <p:txBody>
          <a:bodyPr/>
          <a:lstStyle/>
          <a:p>
            <a:fld id="{91EEB87D-606E-4D57-B622-2E7465BB3FA8}" type="slidenum">
              <a:rPr lang="en-US" smtClean="0"/>
              <a:pPr/>
              <a:t>12</a:t>
            </a:fld>
            <a:endParaRPr lang="en-US"/>
          </a:p>
        </p:txBody>
      </p:sp>
    </p:spTree>
    <p:extLst>
      <p:ext uri="{BB962C8B-B14F-4D97-AF65-F5344CB8AC3E}">
        <p14:creationId xmlns:p14="http://schemas.microsoft.com/office/powerpoint/2010/main" val="1612944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en-US" dirty="0"/>
              <a:t>The Adult brief screen consists of a single validated question for adult</a:t>
            </a:r>
            <a:r>
              <a:rPr lang="en-US" baseline="0" dirty="0"/>
              <a:t> alcohol use, and a single validated question for adult drug use. It acts as a “pre-screen” that filters out most patients who do not have unhealthy alcohol or drug use. Included at the bottom are two questions (PHQ-2) for depression. Depression is not part of SBIRT, but many clinics appreciate streamlining depression and substance use screening onto one paper form.</a:t>
            </a:r>
          </a:p>
          <a:p>
            <a:endParaRPr lang="en-US" baseline="0" dirty="0"/>
          </a:p>
          <a:p>
            <a:r>
              <a:rPr lang="en-US" sz="900" b="1" baseline="0" dirty="0"/>
              <a:t>Citation</a:t>
            </a:r>
            <a:r>
              <a:rPr lang="en-US" sz="900" baseline="0" dirty="0"/>
              <a:t>: www.sbirtoregon.org</a:t>
            </a:r>
            <a:endParaRPr lang="en-US" sz="900" dirty="0"/>
          </a:p>
        </p:txBody>
      </p:sp>
      <p:sp>
        <p:nvSpPr>
          <p:cNvPr id="4" name="Slide Number Placeholder 3"/>
          <p:cNvSpPr>
            <a:spLocks noGrp="1"/>
          </p:cNvSpPr>
          <p:nvPr>
            <p:ph type="sldNum" sz="quarter" idx="10"/>
          </p:nvPr>
        </p:nvSpPr>
        <p:spPr/>
        <p:txBody>
          <a:bodyPr/>
          <a:lstStyle/>
          <a:p>
            <a:fld id="{91EEB87D-606E-4D57-B622-2E7465BB3FA8}" type="slidenum">
              <a:rPr lang="en-US" smtClean="0"/>
              <a:pPr/>
              <a:t>13</a:t>
            </a:fld>
            <a:endParaRPr lang="en-US"/>
          </a:p>
        </p:txBody>
      </p:sp>
    </p:spTree>
    <p:extLst>
      <p:ext uri="{BB962C8B-B14F-4D97-AF65-F5344CB8AC3E}">
        <p14:creationId xmlns:p14="http://schemas.microsoft.com/office/powerpoint/2010/main" val="1496788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F5CDDA-BBD0-4D7F-8242-1C93C03B3DD0}" type="slidenum">
              <a:rPr lang="en-US" smtClean="0"/>
              <a:pPr/>
              <a:t>14</a:t>
            </a:fld>
            <a:endParaRPr lang="en-US"/>
          </a:p>
        </p:txBody>
      </p:sp>
    </p:spTree>
    <p:extLst>
      <p:ext uri="{BB962C8B-B14F-4D97-AF65-F5344CB8AC3E}">
        <p14:creationId xmlns:p14="http://schemas.microsoft.com/office/powerpoint/2010/main" val="857317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en-US" sz="1100" dirty="0"/>
              <a:t>These are commonly used categories that </a:t>
            </a:r>
            <a:r>
              <a:rPr lang="en-US" sz="1100" kern="1200" baseline="0" dirty="0">
                <a:solidFill>
                  <a:schemeClr val="tx1"/>
                </a:solidFill>
                <a:latin typeface="+mn-lt"/>
                <a:ea typeface="+mn-ea"/>
                <a:cs typeface="+mn-cs"/>
              </a:rPr>
              <a:t>stratify alcohol and drug use. The largest number of people fall into the Low-risk zone. We will look at how each category is defined. </a:t>
            </a:r>
          </a:p>
        </p:txBody>
      </p:sp>
      <p:sp>
        <p:nvSpPr>
          <p:cNvPr id="4" name="Slide Number Placeholder 3"/>
          <p:cNvSpPr>
            <a:spLocks noGrp="1"/>
          </p:cNvSpPr>
          <p:nvPr>
            <p:ph type="sldNum" sz="quarter" idx="10"/>
          </p:nvPr>
        </p:nvSpPr>
        <p:spPr/>
        <p:txBody>
          <a:bodyPr/>
          <a:lstStyle/>
          <a:p>
            <a:fld id="{91EEB87D-606E-4D57-B622-2E7465BB3FA8}" type="slidenum">
              <a:rPr lang="en-US" smtClean="0"/>
              <a:pPr/>
              <a:t>19</a:t>
            </a:fld>
            <a:endParaRPr lang="en-US"/>
          </a:p>
        </p:txBody>
      </p:sp>
    </p:spTree>
    <p:extLst>
      <p:ext uri="{BB962C8B-B14F-4D97-AF65-F5344CB8AC3E}">
        <p14:creationId xmlns:p14="http://schemas.microsoft.com/office/powerpoint/2010/main" val="28997859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en-US" dirty="0"/>
              <a:t>The Low risk zone is defined by abstention from any </a:t>
            </a:r>
            <a:r>
              <a:rPr lang="en-US" baseline="0" dirty="0"/>
              <a:t>use, or adult use of alcohol at low risk amounts. Low risk amounts have not been established for drug use or for adolescent alcohol use. </a:t>
            </a:r>
            <a:endParaRPr lang="en-US" dirty="0"/>
          </a:p>
        </p:txBody>
      </p:sp>
      <p:sp>
        <p:nvSpPr>
          <p:cNvPr id="4" name="Slide Number Placeholder 3"/>
          <p:cNvSpPr>
            <a:spLocks noGrp="1"/>
          </p:cNvSpPr>
          <p:nvPr>
            <p:ph type="sldNum" sz="quarter" idx="10"/>
          </p:nvPr>
        </p:nvSpPr>
        <p:spPr/>
        <p:txBody>
          <a:bodyPr/>
          <a:lstStyle/>
          <a:p>
            <a:fld id="{91EEB87D-606E-4D57-B622-2E7465BB3FA8}" type="slidenum">
              <a:rPr lang="en-US" smtClean="0"/>
              <a:pPr/>
              <a:t>20</a:t>
            </a:fld>
            <a:endParaRPr lang="en-US"/>
          </a:p>
        </p:txBody>
      </p:sp>
    </p:spTree>
    <p:extLst>
      <p:ext uri="{BB962C8B-B14F-4D97-AF65-F5344CB8AC3E}">
        <p14:creationId xmlns:p14="http://schemas.microsoft.com/office/powerpoint/2010/main" val="7073679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en-US" sz="1100" dirty="0"/>
              <a:t>The </a:t>
            </a:r>
            <a:r>
              <a:rPr lang="en-US" sz="1100" baseline="0" dirty="0"/>
              <a:t>Risky zone is defined by adult drinking above low-risk alcohol limits, adolescent use of any substance without associated problems, or any drug use without associated problems. Individuals in the Risky zone are not </a:t>
            </a:r>
            <a:r>
              <a:rPr lang="en-US" sz="1100" b="1" baseline="0" dirty="0"/>
              <a:t>currently</a:t>
            </a:r>
            <a:r>
              <a:rPr lang="en-US" sz="1100" baseline="0" dirty="0"/>
              <a:t> experiencing negative consequences from use, but are likely to create new health problems or make existing ones worse over time. </a:t>
            </a:r>
            <a:r>
              <a:rPr lang="en-US" sz="1100" dirty="0"/>
              <a:t> </a:t>
            </a:r>
            <a:r>
              <a:rPr lang="en-US" sz="1100" baseline="0" dirty="0"/>
              <a:t>Any drug use is considered risky – partly because we do not yet know what amount of drug use poses short and long term risk, and because most drugs remain criminalized, which means pts can face consequences from a urine test at work or legal trouble.</a:t>
            </a:r>
            <a:endParaRPr lang="en-US" sz="1100" dirty="0"/>
          </a:p>
        </p:txBody>
      </p:sp>
      <p:sp>
        <p:nvSpPr>
          <p:cNvPr id="4" name="Slide Number Placeholder 3"/>
          <p:cNvSpPr>
            <a:spLocks noGrp="1"/>
          </p:cNvSpPr>
          <p:nvPr>
            <p:ph type="sldNum" sz="quarter" idx="10"/>
          </p:nvPr>
        </p:nvSpPr>
        <p:spPr/>
        <p:txBody>
          <a:bodyPr/>
          <a:lstStyle/>
          <a:p>
            <a:fld id="{91EEB87D-606E-4D57-B622-2E7465BB3FA8}" type="slidenum">
              <a:rPr lang="en-US" smtClean="0"/>
              <a:pPr/>
              <a:t>21</a:t>
            </a:fld>
            <a:endParaRPr lang="en-US"/>
          </a:p>
        </p:txBody>
      </p:sp>
    </p:spTree>
    <p:extLst>
      <p:ext uri="{BB962C8B-B14F-4D97-AF65-F5344CB8AC3E}">
        <p14:creationId xmlns:p14="http://schemas.microsoft.com/office/powerpoint/2010/main" val="34505537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en-US" dirty="0"/>
              <a:t>Patients who score</a:t>
            </a:r>
            <a:r>
              <a:rPr lang="en-US" baseline="0" dirty="0"/>
              <a:t> into the Harmful Zone of use are not only using above low risk limits, but are likely dealing with some consequences associated from their use. They are starting to fail to meet some obligations due to their use. If they were formally diagnosed, they would probably be experiencing a mild or moderate substance use disorder.</a:t>
            </a:r>
          </a:p>
          <a:p>
            <a:endParaRPr lang="en-US" baseline="0" dirty="0"/>
          </a:p>
          <a:p>
            <a:endParaRPr lang="en-US" baseline="0" dirty="0"/>
          </a:p>
          <a:p>
            <a:endParaRPr lang="en-US" b="1" baseline="0" dirty="0"/>
          </a:p>
        </p:txBody>
      </p:sp>
      <p:sp>
        <p:nvSpPr>
          <p:cNvPr id="4" name="Slide Number Placeholder 3"/>
          <p:cNvSpPr>
            <a:spLocks noGrp="1"/>
          </p:cNvSpPr>
          <p:nvPr>
            <p:ph type="sldNum" sz="quarter" idx="10"/>
          </p:nvPr>
        </p:nvSpPr>
        <p:spPr/>
        <p:txBody>
          <a:bodyPr/>
          <a:lstStyle/>
          <a:p>
            <a:fld id="{91EEB87D-606E-4D57-B622-2E7465BB3FA8}" type="slidenum">
              <a:rPr lang="en-US" smtClean="0"/>
              <a:pPr/>
              <a:t>22</a:t>
            </a:fld>
            <a:endParaRPr lang="en-US"/>
          </a:p>
        </p:txBody>
      </p:sp>
    </p:spTree>
    <p:extLst>
      <p:ext uri="{BB962C8B-B14F-4D97-AF65-F5344CB8AC3E}">
        <p14:creationId xmlns:p14="http://schemas.microsoft.com/office/powerpoint/2010/main" val="18076891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en-US" dirty="0"/>
              <a:t>Pts</a:t>
            </a:r>
            <a:r>
              <a:rPr lang="en-US" baseline="0" dirty="0"/>
              <a:t> who score into the Severe zone spend a lot of time finding and using alcohol or drugs. If they were to stop using they would experience withdrawal symptoms. They may have tried to cut back or quit several times in the past but have failed. These individuals typically are unable to cut back to low risk levels of use, and need to abstain with specialized assistance. They would likely be formally diagnosed with a moderate or severe substance use disorder.</a:t>
            </a:r>
          </a:p>
        </p:txBody>
      </p:sp>
      <p:sp>
        <p:nvSpPr>
          <p:cNvPr id="4" name="Slide Number Placeholder 3"/>
          <p:cNvSpPr>
            <a:spLocks noGrp="1"/>
          </p:cNvSpPr>
          <p:nvPr>
            <p:ph type="sldNum" sz="quarter" idx="10"/>
          </p:nvPr>
        </p:nvSpPr>
        <p:spPr/>
        <p:txBody>
          <a:bodyPr/>
          <a:lstStyle/>
          <a:p>
            <a:fld id="{91EEB87D-606E-4D57-B622-2E7465BB3FA8}" type="slidenum">
              <a:rPr lang="en-US" smtClean="0"/>
              <a:pPr/>
              <a:t>23</a:t>
            </a:fld>
            <a:endParaRPr lang="en-US"/>
          </a:p>
        </p:txBody>
      </p:sp>
    </p:spTree>
    <p:extLst>
      <p:ext uri="{BB962C8B-B14F-4D97-AF65-F5344CB8AC3E}">
        <p14:creationId xmlns:p14="http://schemas.microsoft.com/office/powerpoint/2010/main" val="6976041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Large studies show that about 22% of primary</a:t>
            </a:r>
            <a:r>
              <a:rPr lang="en-US" sz="1100" baseline="0" dirty="0"/>
              <a:t> </a:t>
            </a:r>
            <a:r>
              <a:rPr lang="en-US" sz="1100" dirty="0"/>
              <a:t>patients (drinking patterns over past 90 days) have unhealthy alcohol use, and 26% (drinking patterns past 12 months) in ER departments. </a:t>
            </a:r>
            <a:r>
              <a:rPr lang="en-US" sz="1100" kern="1200" baseline="0" dirty="0">
                <a:solidFill>
                  <a:schemeClr val="tx1"/>
                </a:solidFill>
                <a:latin typeface="+mn-lt"/>
                <a:ea typeface="+mn-ea"/>
                <a:cs typeface="+mn-cs"/>
              </a:rPr>
              <a:t>Notice that the smallest number of patients score into the Severe category. Most patients with unhealthy alcohol use do not need a referral to specialized treatment – most will only need a brief intervention. Therefore, SBIRT is not primarily a method that addresses patients with severe alcohol use disorders. Instead, it more often identifies risky and harmful drinkers before they suffer worst consequences over time.</a:t>
            </a:r>
            <a:endParaRPr lang="en-US" sz="1100" dirty="0"/>
          </a:p>
          <a:p>
            <a:endParaRPr lang="en-US" dirty="0"/>
          </a:p>
          <a:p>
            <a:r>
              <a:rPr lang="en-US" sz="900" b="1" dirty="0"/>
              <a:t>Citation:</a:t>
            </a:r>
            <a:r>
              <a:rPr lang="en-US" sz="900" b="1" baseline="0" dirty="0"/>
              <a:t> </a:t>
            </a:r>
            <a:r>
              <a:rPr lang="en-US" sz="900" dirty="0" err="1"/>
              <a:t>Manwell</a:t>
            </a:r>
            <a:r>
              <a:rPr lang="en-US" sz="900" dirty="0"/>
              <a:t> LB, Fleming MF, Johnson K, Barry KL. Tobacco, alcohol, and drug use in a primary care sample: 90-day prevalence and associated factors.</a:t>
            </a:r>
            <a:r>
              <a:rPr lang="en-US" sz="900" baseline="0" dirty="0"/>
              <a:t> </a:t>
            </a:r>
            <a:r>
              <a:rPr lang="en-US" sz="900" dirty="0"/>
              <a:t>J Addict Dis. 1998;17(1):67-81. http://www.ncbi.nlm.nih.gov/pubmed/9549604</a:t>
            </a:r>
          </a:p>
          <a:p>
            <a:endParaRPr lang="en-US" sz="9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900" b="0" baseline="0" dirty="0"/>
              <a:t>Academic ED SBIRT Research Collaborative. </a:t>
            </a:r>
            <a:r>
              <a:rPr lang="en-US" sz="900" b="0" dirty="0"/>
              <a:t>The </a:t>
            </a:r>
            <a:r>
              <a:rPr lang="en-US" sz="900" dirty="0"/>
              <a:t>Impact of Screening, Brief Intervention, and Referral for Treatment on Emergency Department Patients’ Alcohol Use. </a:t>
            </a:r>
            <a:r>
              <a:rPr lang="en-US" sz="900" b="0" baseline="0" dirty="0"/>
              <a:t>Ann </a:t>
            </a:r>
            <a:r>
              <a:rPr lang="en-US" sz="900" b="0" baseline="0" dirty="0" err="1"/>
              <a:t>Emerg</a:t>
            </a:r>
            <a:r>
              <a:rPr lang="en-US" sz="900" b="0" baseline="0" dirty="0"/>
              <a:t> Med. 2007 Dec;50(6):699-710, 710.e1-6. </a:t>
            </a:r>
            <a:r>
              <a:rPr lang="en-US" sz="900" b="0" baseline="0" dirty="0" err="1"/>
              <a:t>Epub</a:t>
            </a:r>
            <a:r>
              <a:rPr lang="en-US" sz="900" b="0" baseline="0" dirty="0"/>
              <a:t> 2007 Sep 17. http://www-ncbi-nlm-nih-gov.liboff.ohsu.edu/pubmed/17870206</a:t>
            </a:r>
            <a:endParaRPr lang="en-US" sz="900" dirty="0"/>
          </a:p>
          <a:p>
            <a:endParaRPr lang="en-US" sz="900" dirty="0"/>
          </a:p>
          <a:p>
            <a:endParaRPr lang="en-US" dirty="0"/>
          </a:p>
        </p:txBody>
      </p:sp>
      <p:sp>
        <p:nvSpPr>
          <p:cNvPr id="4" name="Slide Number Placeholder 3"/>
          <p:cNvSpPr>
            <a:spLocks noGrp="1"/>
          </p:cNvSpPr>
          <p:nvPr>
            <p:ph type="sldNum" sz="quarter" idx="10"/>
          </p:nvPr>
        </p:nvSpPr>
        <p:spPr/>
        <p:txBody>
          <a:bodyPr/>
          <a:lstStyle/>
          <a:p>
            <a:fld id="{91EEB87D-606E-4D57-B622-2E7465BB3FA8}" type="slidenum">
              <a:rPr lang="en-US" smtClean="0"/>
              <a:pPr/>
              <a:t>24</a:t>
            </a:fld>
            <a:endParaRPr lang="en-US"/>
          </a:p>
        </p:txBody>
      </p:sp>
    </p:spTree>
    <p:extLst>
      <p:ext uri="{BB962C8B-B14F-4D97-AF65-F5344CB8AC3E}">
        <p14:creationId xmlns:p14="http://schemas.microsoft.com/office/powerpoint/2010/main" val="2368704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en-US" dirty="0"/>
              <a:t>Many providers believe they already adequately address substance use without</a:t>
            </a:r>
            <a:r>
              <a:rPr lang="en-US" baseline="0" dirty="0"/>
              <a:t> SBIRT processes in place, but there are important differences. With SBIRT implemented:</a:t>
            </a:r>
          </a:p>
          <a:p>
            <a:endParaRPr lang="en-US" baseline="0" dirty="0"/>
          </a:p>
          <a:p>
            <a:pPr marL="171450" indent="-171450">
              <a:spcAft>
                <a:spcPts val="600"/>
              </a:spcAft>
              <a:buFont typeface="Arial" panose="020B0604020202020204" pitchFamily="34" charset="0"/>
              <a:buChar char="•"/>
            </a:pPr>
            <a:r>
              <a:rPr lang="en-US" baseline="0" dirty="0"/>
              <a:t>All patients are automatically screened for substance use, as opposed to relying on the chance that clinicians address it with only the patients who warrant screening. </a:t>
            </a:r>
          </a:p>
          <a:p>
            <a:pPr marL="171450" indent="-171450">
              <a:spcAft>
                <a:spcPts val="600"/>
              </a:spcAft>
              <a:buFont typeface="Arial" panose="020B0604020202020204" pitchFamily="34" charset="0"/>
              <a:buChar char="•"/>
            </a:pPr>
            <a:r>
              <a:rPr lang="en-US" baseline="0" dirty="0"/>
              <a:t>Validated screening tools can do much of the work in identifying unhealthy substance use, while untested questions may not provide useful information. </a:t>
            </a:r>
          </a:p>
          <a:p>
            <a:pPr marL="171450" indent="-171450">
              <a:spcAft>
                <a:spcPts val="600"/>
              </a:spcAft>
              <a:buFont typeface="Arial" panose="020B0604020202020204" pitchFamily="34" charset="0"/>
              <a:buChar char="•"/>
            </a:pPr>
            <a:r>
              <a:rPr lang="en-US" baseline="0" dirty="0"/>
              <a:t>Many clinicians view alcohol use under an alcoholic vs. non-alcoholic dichotomy, while SBIRT recognizes that substance use falls along a spectrum. </a:t>
            </a:r>
          </a:p>
          <a:p>
            <a:pPr marL="171450" indent="-171450">
              <a:spcAft>
                <a:spcPts val="600"/>
              </a:spcAft>
              <a:buFont typeface="Arial" panose="020B0604020202020204" pitchFamily="34" charset="0"/>
              <a:buChar char="•"/>
            </a:pPr>
            <a:r>
              <a:rPr lang="en-US" baseline="0" dirty="0"/>
              <a:t>Brief interventions are evidence-based and employ Motivational Interviewing, as opposed to directing a patient to change their behavior. </a:t>
            </a:r>
          </a:p>
          <a:p>
            <a:pPr marL="171450" indent="-171450">
              <a:spcAft>
                <a:spcPts val="600"/>
              </a:spcAft>
              <a:buFont typeface="Arial" panose="020B0604020202020204" pitchFamily="34" charset="0"/>
              <a:buChar char="•"/>
            </a:pPr>
            <a:r>
              <a:rPr lang="en-US" baseline="0" dirty="0"/>
              <a:t>Patients receiving specialized treatment for substance use continue to receive care from their PCP under SBIRT.</a:t>
            </a:r>
            <a:endParaRPr lang="en-US" dirty="0"/>
          </a:p>
        </p:txBody>
      </p:sp>
      <p:sp>
        <p:nvSpPr>
          <p:cNvPr id="4" name="Slide Number Placeholder 3"/>
          <p:cNvSpPr>
            <a:spLocks noGrp="1"/>
          </p:cNvSpPr>
          <p:nvPr>
            <p:ph type="sldNum" sz="quarter" idx="10"/>
          </p:nvPr>
        </p:nvSpPr>
        <p:spPr/>
        <p:txBody>
          <a:bodyPr/>
          <a:lstStyle/>
          <a:p>
            <a:fld id="{91EEB87D-606E-4D57-B622-2E7465BB3FA8}" type="slidenum">
              <a:rPr lang="en-US" smtClean="0"/>
              <a:pPr/>
              <a:t>2</a:t>
            </a:fld>
            <a:endParaRPr lang="en-US"/>
          </a:p>
        </p:txBody>
      </p:sp>
    </p:spTree>
    <p:extLst>
      <p:ext uri="{BB962C8B-B14F-4D97-AF65-F5344CB8AC3E}">
        <p14:creationId xmlns:p14="http://schemas.microsoft.com/office/powerpoint/2010/main" val="17374996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en-US" dirty="0"/>
              <a:t>Which intervention is appropriate to deliver to a patient depends</a:t>
            </a:r>
            <a:r>
              <a:rPr lang="en-US" baseline="0" dirty="0"/>
              <a:t> upon the category of use the patient scores into as a result of completing a screening tool, as well as the judgment of the clinician or behavioral health specialist.</a:t>
            </a:r>
            <a:endParaRPr lang="en-US" dirty="0"/>
          </a:p>
        </p:txBody>
      </p:sp>
      <p:sp>
        <p:nvSpPr>
          <p:cNvPr id="4" name="Slide Number Placeholder 3"/>
          <p:cNvSpPr>
            <a:spLocks noGrp="1"/>
          </p:cNvSpPr>
          <p:nvPr>
            <p:ph type="sldNum" sz="quarter" idx="10"/>
          </p:nvPr>
        </p:nvSpPr>
        <p:spPr/>
        <p:txBody>
          <a:bodyPr/>
          <a:lstStyle/>
          <a:p>
            <a:fld id="{91EEB87D-606E-4D57-B622-2E7465BB3FA8}" type="slidenum">
              <a:rPr lang="en-US" smtClean="0"/>
              <a:pPr/>
              <a:t>25</a:t>
            </a:fld>
            <a:endParaRPr lang="en-US"/>
          </a:p>
        </p:txBody>
      </p:sp>
    </p:spTree>
    <p:extLst>
      <p:ext uri="{BB962C8B-B14F-4D97-AF65-F5344CB8AC3E}">
        <p14:creationId xmlns:p14="http://schemas.microsoft.com/office/powerpoint/2010/main" val="14259252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en-US" dirty="0"/>
              <a:t>Now that we have looked at the reasons why SBIRT is</a:t>
            </a:r>
            <a:r>
              <a:rPr lang="en-US" baseline="0" dirty="0"/>
              <a:t> an important part of medical care, let’s look at screening specifically.</a:t>
            </a:r>
            <a:endParaRPr lang="en-US" dirty="0"/>
          </a:p>
        </p:txBody>
      </p:sp>
      <p:sp>
        <p:nvSpPr>
          <p:cNvPr id="4" name="Slide Number Placeholder 3"/>
          <p:cNvSpPr>
            <a:spLocks noGrp="1"/>
          </p:cNvSpPr>
          <p:nvPr>
            <p:ph type="sldNum" sz="quarter" idx="10"/>
          </p:nvPr>
        </p:nvSpPr>
        <p:spPr/>
        <p:txBody>
          <a:bodyPr/>
          <a:lstStyle/>
          <a:p>
            <a:fld id="{91EEB87D-606E-4D57-B622-2E7465BB3FA8}" type="slidenum">
              <a:rPr lang="en-US" smtClean="0"/>
              <a:pPr/>
              <a:t>27</a:t>
            </a:fld>
            <a:endParaRPr lang="en-US"/>
          </a:p>
        </p:txBody>
      </p:sp>
    </p:spTree>
    <p:extLst>
      <p:ext uri="{BB962C8B-B14F-4D97-AF65-F5344CB8AC3E}">
        <p14:creationId xmlns:p14="http://schemas.microsoft.com/office/powerpoint/2010/main" val="26194989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TextEdit="1"/>
          </p:cNvSpPr>
          <p:nvPr>
            <p:ph type="sldImg"/>
          </p:nvPr>
        </p:nvSpPr>
        <p:spPr bwMode="auto">
          <a:xfrm>
            <a:off x="685800" y="1143000"/>
            <a:ext cx="5486400" cy="3086100"/>
          </a:xfrm>
          <a:noFill/>
          <a:ln>
            <a:solidFill>
              <a:srgbClr val="000000"/>
            </a:solidFill>
            <a:miter lim="800000"/>
            <a:headEnd/>
            <a:tailEnd/>
          </a:ln>
        </p:spPr>
      </p:sp>
      <p:sp>
        <p:nvSpPr>
          <p:cNvPr id="92163" name="Rectangle 3"/>
          <p:cNvSpPr>
            <a:spLocks noGrp="1"/>
          </p:cNvSpPr>
          <p:nvPr>
            <p:ph type="body" idx="1"/>
          </p:nvPr>
        </p:nvSpPr>
        <p:spPr bwMode="auto">
          <a:noFill/>
        </p:spPr>
        <p:txBody>
          <a:bodyPr wrap="square" numCol="1" anchor="t" anchorCtr="0" compatLnSpc="1">
            <a:prstTxWarp prst="textNoShape">
              <a:avLst/>
            </a:prstTxWarp>
          </a:bodyPr>
          <a:lstStyle/>
          <a:p>
            <a:r>
              <a:rPr lang="en-US" sz="1100" dirty="0"/>
              <a:t>There are several models of brief variations but </a:t>
            </a:r>
            <a:r>
              <a:rPr lang="en-US" sz="1100" baseline="0" dirty="0"/>
              <a:t>for the most part they all contain the same essential elements. </a:t>
            </a:r>
            <a:r>
              <a:rPr lang="en-US" sz="1100" dirty="0"/>
              <a:t>The model we are presenting is called the Brief Negotiated Interview and was first developed for use in Emergency Room Settings.</a:t>
            </a:r>
            <a:r>
              <a:rPr lang="en-US" sz="1100" baseline="0" dirty="0"/>
              <a:t> This BI model</a:t>
            </a:r>
            <a:r>
              <a:rPr lang="en-US" sz="1100" dirty="0"/>
              <a:t> is an adaptation of Motivational Interviewing</a:t>
            </a:r>
            <a:r>
              <a:rPr lang="en-US" sz="1100" baseline="0" dirty="0"/>
              <a:t> and adheres to the spirit and principles of MI.</a:t>
            </a:r>
            <a:endParaRPr lang="en-US" sz="1100" dirty="0"/>
          </a:p>
          <a:p>
            <a:endParaRPr lang="en-US" sz="900" b="1" dirty="0"/>
          </a:p>
          <a:p>
            <a:endParaRPr lang="en-US" sz="900" b="1" dirty="0"/>
          </a:p>
          <a:p>
            <a:r>
              <a:rPr lang="en-US" sz="900" b="1" dirty="0"/>
              <a:t>Citation</a:t>
            </a:r>
            <a:r>
              <a:rPr lang="en-US" sz="900" dirty="0"/>
              <a:t>:</a:t>
            </a:r>
            <a:r>
              <a:rPr lang="en-US" sz="900" baseline="0" dirty="0"/>
              <a:t> </a:t>
            </a:r>
            <a:r>
              <a:rPr lang="en-US" sz="900" i="1" baseline="0" dirty="0"/>
              <a:t>The Yale Brief Negotiated Interview Manual (2005)  </a:t>
            </a:r>
            <a:r>
              <a:rPr lang="en-US" sz="900" i="0" baseline="0" dirty="0"/>
              <a:t>Gail D`Onofrio, Michael V. Pantalon, Linda C. Degutis, David Fiellin, Patrick G. O’Connor, Yale University School of Medicine</a:t>
            </a:r>
            <a:endParaRPr lang="en-US" sz="900" i="1" baseline="0" dirty="0"/>
          </a:p>
          <a:p>
            <a:endParaRPr lang="en-US" dirty="0"/>
          </a:p>
        </p:txBody>
      </p:sp>
    </p:spTree>
    <p:extLst>
      <p:ext uri="{BB962C8B-B14F-4D97-AF65-F5344CB8AC3E}">
        <p14:creationId xmlns:p14="http://schemas.microsoft.com/office/powerpoint/2010/main" val="16562163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TextEdit="1"/>
          </p:cNvSpPr>
          <p:nvPr>
            <p:ph type="sldImg"/>
          </p:nvPr>
        </p:nvSpPr>
        <p:spPr bwMode="auto">
          <a:xfrm>
            <a:off x="685800" y="1143000"/>
            <a:ext cx="5486400" cy="3086100"/>
          </a:xfrm>
          <a:noFill/>
          <a:ln>
            <a:solidFill>
              <a:srgbClr val="000000"/>
            </a:solidFill>
            <a:miter lim="800000"/>
            <a:headEnd/>
            <a:tailEnd/>
          </a:ln>
        </p:spPr>
      </p:sp>
      <p:sp>
        <p:nvSpPr>
          <p:cNvPr id="51202" name="Rectangle 3"/>
          <p:cNvSpPr>
            <a:spLocks noGrp="1"/>
          </p:cNvSpPr>
          <p:nvPr>
            <p:ph type="body" idx="1"/>
          </p:nvPr>
        </p:nvSpPr>
        <p:spPr bwMode="auto">
          <a:noFill/>
        </p:spPr>
        <p:txBody>
          <a:bodyPr wrap="square" numCol="1" anchor="t" anchorCtr="0" compatLnSpc="1">
            <a:prstTxWarp prst="textNoShape">
              <a:avLst/>
            </a:prstTxWarp>
          </a:bodyPr>
          <a:lstStyle/>
          <a:p>
            <a:pPr marL="0" lvl="0" indent="-242692"/>
            <a:r>
              <a:rPr lang="en-US" dirty="0"/>
              <a:t>“Now that we have addressed your sore throat, I notice</a:t>
            </a:r>
            <a:r>
              <a:rPr lang="en-US" baseline="0" dirty="0"/>
              <a:t> the screening form </a:t>
            </a:r>
            <a:r>
              <a:rPr lang="en-US" dirty="0"/>
              <a:t>that you took the time to fill out beforehand – thank you for doing that. Is it ok if we have a look together?” Asking permission helps establish a sense of the patient’s concerns and wishes are central to the intervention. It also sends the</a:t>
            </a:r>
            <a:r>
              <a:rPr lang="en-US" baseline="0" dirty="0"/>
              <a:t> message you are about to embark on a conversation together, rather than delivering a one-sided lecture. If the patient gives permission, it’s good to start with asking them, in their own words, to describe their substance use. This will provide information that may not have been disclosed on the screening tool.</a:t>
            </a:r>
            <a:endParaRPr lang="en-US" dirty="0"/>
          </a:p>
          <a:p>
            <a:pPr marL="242692" indent="-242692"/>
            <a:endParaRPr lang="en-US" dirty="0"/>
          </a:p>
          <a:p>
            <a:pPr marL="242692" indent="-242692"/>
            <a:endParaRPr lang="en-US" dirty="0"/>
          </a:p>
        </p:txBody>
      </p:sp>
    </p:spTree>
    <p:extLst>
      <p:ext uri="{BB962C8B-B14F-4D97-AF65-F5344CB8AC3E}">
        <p14:creationId xmlns:p14="http://schemas.microsoft.com/office/powerpoint/2010/main" val="40198370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TextEdit="1"/>
          </p:cNvSpPr>
          <p:nvPr>
            <p:ph type="sldImg"/>
          </p:nvPr>
        </p:nvSpPr>
        <p:spPr bwMode="auto">
          <a:xfrm>
            <a:off x="685800" y="1143000"/>
            <a:ext cx="5486400" cy="3086100"/>
          </a:xfrm>
          <a:noFill/>
          <a:ln>
            <a:solidFill>
              <a:srgbClr val="000000"/>
            </a:solidFill>
            <a:miter lim="800000"/>
            <a:headEnd/>
            <a:tailEnd/>
          </a:ln>
        </p:spPr>
      </p:sp>
      <p:sp>
        <p:nvSpPr>
          <p:cNvPr id="47106" name="Rectangle 3"/>
          <p:cNvSpPr>
            <a:spLocks noGrp="1"/>
          </p:cNvSpPr>
          <p:nvPr>
            <p:ph type="body" idx="1"/>
          </p:nvPr>
        </p:nvSpPr>
        <p:spPr bwMode="auto"/>
        <p:txBody>
          <a:bodyPr wrap="square" numCol="1" anchor="t" anchorCtr="0" compatLnSpc="1">
            <a:prstTxWarp prst="textNoShape">
              <a:avLst/>
            </a:prstTxWarp>
            <a:normAutofit/>
          </a:bodyPr>
          <a:lstStyle/>
          <a:p>
            <a:pPr marL="0" indent="-243915">
              <a:defRPr/>
            </a:pPr>
            <a:r>
              <a:rPr lang="en-US" dirty="0"/>
              <a:t>How feedback is</a:t>
            </a:r>
            <a:r>
              <a:rPr lang="en-US" baseline="0" dirty="0"/>
              <a:t> delivered will dramatically affect how a person receives the feedback – important to demonstrate empathy during this step. Your patient deserves to know the facts, regardless if they want to change their behavior. Facts such as: </a:t>
            </a:r>
            <a:r>
              <a:rPr lang="en-US" dirty="0"/>
              <a:t>his/her AUDIT and DAST score,</a:t>
            </a:r>
            <a:r>
              <a:rPr lang="en-US" baseline="0" dirty="0"/>
              <a:t> </a:t>
            </a:r>
            <a:r>
              <a:rPr lang="en-US" dirty="0"/>
              <a:t>any connections between alcohol/drug use</a:t>
            </a:r>
            <a:r>
              <a:rPr lang="en-US" baseline="0" dirty="0"/>
              <a:t> and </a:t>
            </a:r>
            <a:r>
              <a:rPr lang="en-US" dirty="0"/>
              <a:t>the health problems addressed</a:t>
            </a:r>
            <a:r>
              <a:rPr lang="en-US" baseline="0" dirty="0"/>
              <a:t> by </a:t>
            </a:r>
            <a:r>
              <a:rPr lang="en-US" dirty="0"/>
              <a:t>this visit,</a:t>
            </a:r>
            <a:r>
              <a:rPr lang="en-US" baseline="0" dirty="0"/>
              <a:t> and NIAAA guidelines for low-risk drinking. </a:t>
            </a:r>
            <a:r>
              <a:rPr lang="en-US" dirty="0"/>
              <a:t>This step is particularly important for individual who</a:t>
            </a:r>
            <a:r>
              <a:rPr lang="en-US" baseline="0" dirty="0"/>
              <a:t> are in the precontemplation stage as it provides them with information that might create some discrepancy in how they view their drinking and how it is viewed from a health perspective. An example might be a woman who drinks 2-3 glasses of wine every night, but has never considered this to be a problem. Even if she verbalizes not thinking her alcohol use is a problem she will leave the clinic thinking about the discrepancy between her perception of her use and the information she just received about her use relative to others and her health risks. </a:t>
            </a:r>
            <a:endParaRPr lang="en-US" dirty="0"/>
          </a:p>
          <a:p>
            <a:pPr marL="0" indent="-243915">
              <a:defRPr/>
            </a:pPr>
            <a:endParaRPr lang="en-US" dirty="0"/>
          </a:p>
        </p:txBody>
      </p:sp>
    </p:spTree>
    <p:extLst>
      <p:ext uri="{BB962C8B-B14F-4D97-AF65-F5344CB8AC3E}">
        <p14:creationId xmlns:p14="http://schemas.microsoft.com/office/powerpoint/2010/main" val="19517867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TextEdit="1"/>
          </p:cNvSpPr>
          <p:nvPr>
            <p:ph type="sldImg"/>
          </p:nvPr>
        </p:nvSpPr>
        <p:spPr bwMode="auto">
          <a:xfrm>
            <a:off x="685800" y="1143000"/>
            <a:ext cx="5486400" cy="3086100"/>
          </a:xfrm>
          <a:noFill/>
          <a:ln>
            <a:solidFill>
              <a:srgbClr val="000000"/>
            </a:solidFill>
            <a:miter lim="800000"/>
            <a:headEnd/>
            <a:tailEnd/>
          </a:ln>
        </p:spPr>
      </p:sp>
      <p:sp>
        <p:nvSpPr>
          <p:cNvPr id="55298" name="Rectangle 3"/>
          <p:cNvSpPr>
            <a:spLocks noGrp="1"/>
          </p:cNvSpPr>
          <p:nvPr>
            <p:ph type="body" idx="1"/>
          </p:nvPr>
        </p:nvSpPr>
        <p:spPr bwMode="auto">
          <a:noFill/>
        </p:spPr>
        <p:txBody>
          <a:bodyPr wrap="square" numCol="1" anchor="t" anchorCtr="0" compatLnSpc="1">
            <a:prstTxWarp prst="textNoShape">
              <a:avLst/>
            </a:prstTxWarp>
            <a:normAutofit/>
          </a:bodyPr>
          <a:lstStyle/>
          <a:p>
            <a:pPr marL="0" indent="-243915">
              <a:defRPr/>
            </a:pPr>
            <a:r>
              <a:rPr lang="en-US" dirty="0"/>
              <a:t>Patients use alcohol</a:t>
            </a:r>
            <a:r>
              <a:rPr lang="en-US" baseline="0" dirty="0"/>
              <a:t> and drugs for positive reasons, and it’s important to ask (and reflect back) what they perceive as the pros and cons of their use. Recognizing when the cons of a behavior begin to outweigh the pros is what can lead to behavior change. </a:t>
            </a:r>
            <a:r>
              <a:rPr lang="en-US" dirty="0"/>
              <a:t>Assess Readiness to change by</a:t>
            </a:r>
            <a:r>
              <a:rPr lang="en-US" baseline="0" dirty="0"/>
              <a:t> </a:t>
            </a:r>
            <a:r>
              <a:rPr lang="en-US" dirty="0"/>
              <a:t>using the readiness ruler:</a:t>
            </a:r>
            <a:r>
              <a:rPr lang="en-US" baseline="0" dirty="0"/>
              <a:t> </a:t>
            </a:r>
            <a:r>
              <a:rPr lang="en-US" dirty="0"/>
              <a:t>“On a scale from 1-10, with 1 being not at all ready and 10 being very ready, how ready are you to change any aspect of your drinking?”</a:t>
            </a:r>
            <a:r>
              <a:rPr lang="en-US" baseline="0" dirty="0"/>
              <a:t> Asking why they chose that number rather than something lower encourages the patient to verbalize what motivation does exist to change, even if it is small on a scale. </a:t>
            </a:r>
            <a:r>
              <a:rPr lang="en-US" dirty="0"/>
              <a:t>If a patient tells you he/she is a 1 or 2 use a follow-up questions such as “What would</a:t>
            </a:r>
            <a:r>
              <a:rPr lang="en-US" baseline="0" dirty="0"/>
              <a:t> have to happen for you to think about changing your drinking habits?” </a:t>
            </a:r>
          </a:p>
          <a:p>
            <a:pPr marL="242692" indent="-242692"/>
            <a:endParaRPr lang="en-US" baseline="0" dirty="0"/>
          </a:p>
          <a:p>
            <a:pPr marL="242692" indent="-242692"/>
            <a:endParaRPr lang="en-US" dirty="0"/>
          </a:p>
          <a:p>
            <a:pPr marL="242692" indent="-242692"/>
            <a:endParaRPr lang="en-US" dirty="0"/>
          </a:p>
          <a:p>
            <a:pPr marL="242692" indent="-242692"/>
            <a:endParaRPr lang="en-US" dirty="0"/>
          </a:p>
        </p:txBody>
      </p:sp>
    </p:spTree>
    <p:extLst>
      <p:ext uri="{BB962C8B-B14F-4D97-AF65-F5344CB8AC3E}">
        <p14:creationId xmlns:p14="http://schemas.microsoft.com/office/powerpoint/2010/main" val="2132444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F5CDDA-BBD0-4D7F-8242-1C93C03B3DD0}" type="slidenum">
              <a:rPr lang="en-US" smtClean="0"/>
              <a:pPr/>
              <a:t>32</a:t>
            </a:fld>
            <a:endParaRPr lang="en-US"/>
          </a:p>
        </p:txBody>
      </p:sp>
    </p:spTree>
    <p:extLst>
      <p:ext uri="{BB962C8B-B14F-4D97-AF65-F5344CB8AC3E}">
        <p14:creationId xmlns:p14="http://schemas.microsoft.com/office/powerpoint/2010/main" val="41879914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TextEdit="1"/>
          </p:cNvSpPr>
          <p:nvPr>
            <p:ph type="sldImg"/>
          </p:nvPr>
        </p:nvSpPr>
        <p:spPr bwMode="auto">
          <a:xfrm>
            <a:off x="685800" y="1143000"/>
            <a:ext cx="5486400" cy="3086100"/>
          </a:xfrm>
          <a:noFill/>
          <a:ln>
            <a:solidFill>
              <a:srgbClr val="000000"/>
            </a:solidFill>
            <a:miter lim="800000"/>
            <a:headEnd/>
            <a:tailEnd/>
          </a:ln>
        </p:spPr>
      </p:sp>
      <p:sp>
        <p:nvSpPr>
          <p:cNvPr id="57346"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sz="1100" dirty="0"/>
              <a:t>If</a:t>
            </a:r>
            <a:r>
              <a:rPr lang="en-US" sz="1100" baseline="0" dirty="0"/>
              <a:t> the patient seems ready enough to make a positive change with their drinking or drug use, the next step is to ask, “so what would that look like for you?” Patients may come up with a variety of plans to change their behavior, which may or may not achieve your recommendation, such as: </a:t>
            </a:r>
            <a:r>
              <a:rPr lang="en-US" sz="1100" dirty="0"/>
              <a:t>cut back on how often I drink: cut back on how much I drink on days when I do drink; never drink and drive; a trial period of not drinking; stop drinking entirely; get help from someone with my drinking; do nothing.</a:t>
            </a:r>
            <a:r>
              <a:rPr lang="en-US" sz="1100" baseline="0" dirty="0"/>
              <a:t> Discussing a plan can build self-efficacy by avoiding being argumentative, clarifying goals, giving advice with the patient’s permission, and </a:t>
            </a:r>
            <a:r>
              <a:rPr lang="en-US" sz="1100" dirty="0"/>
              <a:t>expressing optimism in his or her intent to change.</a:t>
            </a:r>
            <a:r>
              <a:rPr lang="en-US" sz="1100" baseline="0" dirty="0"/>
              <a:t> Remember to re-state your recommendation at the end and suggest </a:t>
            </a:r>
            <a:r>
              <a:rPr lang="en-US" sz="1100" dirty="0"/>
              <a:t>follow-up for drinking level/pattern with an appropriate person, and provide any contact information necessary.</a:t>
            </a:r>
            <a:r>
              <a:rPr lang="en-US" sz="1100" baseline="0" dirty="0"/>
              <a:t> </a:t>
            </a:r>
            <a:endParaRPr lang="en-US" sz="1100" dirty="0"/>
          </a:p>
        </p:txBody>
      </p:sp>
    </p:spTree>
    <p:extLst>
      <p:ext uri="{BB962C8B-B14F-4D97-AF65-F5344CB8AC3E}">
        <p14:creationId xmlns:p14="http://schemas.microsoft.com/office/powerpoint/2010/main" val="3490245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Nearly every system in the body is impacted by  alcohol use.  </a:t>
            </a:r>
          </a:p>
          <a:p>
            <a:endParaRPr lang="en-US" dirty="0"/>
          </a:p>
          <a:p>
            <a:r>
              <a:rPr lang="en-US" dirty="0"/>
              <a:t>Premise of SBIRT is to link their physical complaint to their alcohol</a:t>
            </a:r>
            <a:r>
              <a:rPr lang="en-US" baseline="0" dirty="0"/>
              <a:t> use. </a:t>
            </a:r>
          </a:p>
          <a:p>
            <a:br>
              <a:rPr lang="en-US" baseline="0" dirty="0"/>
            </a:br>
            <a:r>
              <a:rPr lang="en-US" baseline="0" dirty="0"/>
              <a:t>Encourages not to address physical complaints in isolation but rather as coordinated with one another.. </a:t>
            </a:r>
            <a:endParaRPr lang="en-US" dirty="0"/>
          </a:p>
        </p:txBody>
      </p:sp>
      <p:sp>
        <p:nvSpPr>
          <p:cNvPr id="4" name="Slide Number Placeholder 3"/>
          <p:cNvSpPr>
            <a:spLocks noGrp="1"/>
          </p:cNvSpPr>
          <p:nvPr>
            <p:ph type="sldNum" sz="quarter" idx="10"/>
          </p:nvPr>
        </p:nvSpPr>
        <p:spPr/>
        <p:txBody>
          <a:bodyPr/>
          <a:lstStyle/>
          <a:p>
            <a:fld id="{6434B4D1-88A1-4F56-8086-9BA2C83F60DD}" type="slidenum">
              <a:rPr lang="en-US" smtClean="0"/>
              <a:pPr/>
              <a:t>3</a:t>
            </a:fld>
            <a:endParaRPr lang="en-US" dirty="0"/>
          </a:p>
        </p:txBody>
      </p:sp>
    </p:spTree>
    <p:extLst>
      <p:ext uri="{BB962C8B-B14F-4D97-AF65-F5344CB8AC3E}">
        <p14:creationId xmlns:p14="http://schemas.microsoft.com/office/powerpoint/2010/main" val="1264514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8507">
              <a:spcBef>
                <a:spcPct val="20000"/>
              </a:spcBef>
              <a:spcAft>
                <a:spcPts val="622"/>
              </a:spcAft>
              <a:tabLst>
                <a:tab pos="0" algn="l"/>
              </a:tabLst>
              <a:defRPr/>
            </a:pPr>
            <a:r>
              <a:rPr lang="en-US" dirty="0"/>
              <a:t>The U.S. Preventive Services Task Force has already looked at both the screening</a:t>
            </a:r>
            <a:r>
              <a:rPr lang="en-US" baseline="0" dirty="0"/>
              <a:t> and brief intervention components of SBIRT, and given it a “B” rating, which means there is good evidence to recommend these processes. The evidence applies to adults and pregnant women. There is not yet enough evidence to determine the effectiveness of SBI with adolescent patients, or with Referral to Treatment in general.</a:t>
            </a:r>
            <a:endParaRPr lang="en-US" b="0" baseline="0" dirty="0">
              <a:ln w="11430"/>
              <a:solidFill>
                <a:srgbClr val="F8F8F8"/>
              </a:solidFill>
            </a:endParaRPr>
          </a:p>
          <a:p>
            <a:endParaRPr lang="en-US" sz="900" b="1" dirty="0"/>
          </a:p>
          <a:p>
            <a:r>
              <a:rPr lang="en-US" sz="900" b="1" dirty="0"/>
              <a:t>Citation</a:t>
            </a:r>
            <a:r>
              <a:rPr lang="en-US" sz="900" dirty="0"/>
              <a:t>:</a:t>
            </a:r>
            <a:r>
              <a:rPr lang="en-US" sz="900" baseline="0" dirty="0"/>
              <a:t> United States Preventative Services Task Force: “Final Recommendation Statement Alcohol Misuse: Screening and Behavioral Counseling Interventions in Primary Care.” http://www.uspreventiveservicestaskforce.org/Page/Document/RecommendationStatementFinal/alcohol-misuse-screening-and-behavioral-counseling-interventions-in-primary-care</a:t>
            </a:r>
            <a:endParaRPr lang="en-US" dirty="0"/>
          </a:p>
        </p:txBody>
      </p:sp>
      <p:sp>
        <p:nvSpPr>
          <p:cNvPr id="4" name="Slide Number Placeholder 3"/>
          <p:cNvSpPr>
            <a:spLocks noGrp="1"/>
          </p:cNvSpPr>
          <p:nvPr>
            <p:ph type="sldNum" sz="quarter" idx="10"/>
          </p:nvPr>
        </p:nvSpPr>
        <p:spPr/>
        <p:txBody>
          <a:bodyPr/>
          <a:lstStyle/>
          <a:p>
            <a:fld id="{91EEB87D-606E-4D57-B622-2E7465BB3FA8}" type="slidenum">
              <a:rPr lang="en-US" smtClean="0"/>
              <a:pPr/>
              <a:t>4</a:t>
            </a:fld>
            <a:endParaRPr lang="en-US"/>
          </a:p>
        </p:txBody>
      </p:sp>
    </p:spTree>
    <p:extLst>
      <p:ext uri="{BB962C8B-B14F-4D97-AF65-F5344CB8AC3E}">
        <p14:creationId xmlns:p14="http://schemas.microsoft.com/office/powerpoint/2010/main" val="3342700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8507">
              <a:defRPr/>
            </a:pPr>
            <a:r>
              <a:rPr lang="en-US" sz="1100" kern="1200" dirty="0">
                <a:solidFill>
                  <a:schemeClr val="tx1"/>
                </a:solidFill>
                <a:latin typeface="+mn-lt"/>
                <a:ea typeface="+mn-ea"/>
                <a:cs typeface="+mn-cs"/>
              </a:rPr>
              <a:t>However, when preventative services are ranked according to their health impact and cost effectiveness,</a:t>
            </a:r>
            <a:r>
              <a:rPr lang="en-US" sz="1100" kern="1200" baseline="0" dirty="0">
                <a:solidFill>
                  <a:schemeClr val="tx1"/>
                </a:solidFill>
                <a:latin typeface="+mn-lt"/>
                <a:ea typeface="+mn-ea"/>
                <a:cs typeface="+mn-cs"/>
              </a:rPr>
              <a:t> SBIRT receives the same score as hypertension screening and flu shots. Paradoxically, SBIRT also ranks among the lowest or preventative services that are implemented.</a:t>
            </a:r>
          </a:p>
          <a:p>
            <a:pPr defTabSz="948507">
              <a:defRPr/>
            </a:pPr>
            <a:endParaRPr lang="en-US" sz="900" kern="1200" baseline="0" dirty="0">
              <a:solidFill>
                <a:schemeClr val="tx1"/>
              </a:solidFill>
              <a:latin typeface="+mn-lt"/>
              <a:ea typeface="+mn-ea"/>
              <a:cs typeface="+mn-cs"/>
            </a:endParaRPr>
          </a:p>
          <a:p>
            <a:pPr defTabSz="948507">
              <a:defRPr/>
            </a:pPr>
            <a:r>
              <a:rPr lang="en-US" sz="900" b="1" kern="1200" baseline="0" dirty="0">
                <a:solidFill>
                  <a:schemeClr val="tx1"/>
                </a:solidFill>
                <a:latin typeface="+mn-lt"/>
                <a:ea typeface="+mn-ea"/>
                <a:cs typeface="+mn-cs"/>
              </a:rPr>
              <a:t>Source: </a:t>
            </a:r>
            <a:r>
              <a:rPr lang="en-US" sz="900" kern="1200" dirty="0" err="1">
                <a:solidFill>
                  <a:schemeClr val="tx1"/>
                </a:solidFill>
                <a:latin typeface="+mn-lt"/>
                <a:ea typeface="+mn-ea"/>
                <a:cs typeface="+mn-cs"/>
              </a:rPr>
              <a:t>Maciosek</a:t>
            </a:r>
            <a:r>
              <a:rPr lang="en-US" sz="900" kern="1200" baseline="0" dirty="0">
                <a:solidFill>
                  <a:schemeClr val="tx1"/>
                </a:solidFill>
                <a:latin typeface="+mn-lt"/>
                <a:ea typeface="+mn-ea"/>
                <a:cs typeface="+mn-cs"/>
              </a:rPr>
              <a:t> MV</a:t>
            </a:r>
            <a:r>
              <a:rPr lang="en-US" sz="900" kern="1200" dirty="0">
                <a:solidFill>
                  <a:schemeClr val="tx1"/>
                </a:solidFill>
                <a:latin typeface="+mn-lt"/>
                <a:ea typeface="+mn-ea"/>
                <a:cs typeface="+mn-cs"/>
              </a:rPr>
              <a:t>, </a:t>
            </a:r>
            <a:r>
              <a:rPr lang="en-US" sz="900" kern="1200" dirty="0" err="1">
                <a:solidFill>
                  <a:schemeClr val="tx1"/>
                </a:solidFill>
                <a:latin typeface="+mn-lt"/>
                <a:ea typeface="+mn-ea"/>
                <a:cs typeface="+mn-cs"/>
              </a:rPr>
              <a:t>Cofﬁeld</a:t>
            </a:r>
            <a:r>
              <a:rPr lang="en-US" sz="900" kern="1200" baseline="0" dirty="0">
                <a:solidFill>
                  <a:schemeClr val="tx1"/>
                </a:solidFill>
                <a:latin typeface="+mn-lt"/>
                <a:ea typeface="+mn-ea"/>
                <a:cs typeface="+mn-cs"/>
              </a:rPr>
              <a:t> AB</a:t>
            </a:r>
            <a:r>
              <a:rPr lang="en-US" sz="900" kern="1200" dirty="0">
                <a:solidFill>
                  <a:schemeClr val="tx1"/>
                </a:solidFill>
                <a:latin typeface="+mn-lt"/>
                <a:ea typeface="+mn-ea"/>
                <a:cs typeface="+mn-cs"/>
              </a:rPr>
              <a:t>, Edwards</a:t>
            </a:r>
            <a:r>
              <a:rPr lang="en-US" sz="900" kern="1200" baseline="0" dirty="0">
                <a:solidFill>
                  <a:schemeClr val="tx1"/>
                </a:solidFill>
                <a:latin typeface="+mn-lt"/>
                <a:ea typeface="+mn-ea"/>
                <a:cs typeface="+mn-cs"/>
              </a:rPr>
              <a:t> NM</a:t>
            </a:r>
            <a:r>
              <a:rPr lang="en-US" sz="900" kern="1200" dirty="0">
                <a:solidFill>
                  <a:schemeClr val="tx1"/>
                </a:solidFill>
                <a:latin typeface="+mn-lt"/>
                <a:ea typeface="+mn-ea"/>
                <a:cs typeface="+mn-cs"/>
              </a:rPr>
              <a:t>, </a:t>
            </a:r>
            <a:r>
              <a:rPr lang="en-US" sz="900" kern="1200" dirty="0" err="1">
                <a:solidFill>
                  <a:schemeClr val="tx1"/>
                </a:solidFill>
                <a:latin typeface="+mn-lt"/>
                <a:ea typeface="+mn-ea"/>
                <a:cs typeface="+mn-cs"/>
              </a:rPr>
              <a:t>Flottemesch</a:t>
            </a:r>
            <a:r>
              <a:rPr lang="en-US" sz="900" kern="1200" baseline="0" dirty="0">
                <a:solidFill>
                  <a:schemeClr val="tx1"/>
                </a:solidFill>
                <a:latin typeface="+mn-lt"/>
                <a:ea typeface="+mn-ea"/>
                <a:cs typeface="+mn-cs"/>
              </a:rPr>
              <a:t> TJ</a:t>
            </a:r>
            <a:r>
              <a:rPr lang="en-US" sz="900" kern="1200" dirty="0">
                <a:solidFill>
                  <a:schemeClr val="tx1"/>
                </a:solidFill>
                <a:latin typeface="+mn-lt"/>
                <a:ea typeface="+mn-ea"/>
                <a:cs typeface="+mn-cs"/>
              </a:rPr>
              <a:t>,</a:t>
            </a:r>
            <a:r>
              <a:rPr lang="en-US" sz="900" kern="1200" baseline="0" dirty="0">
                <a:solidFill>
                  <a:schemeClr val="tx1"/>
                </a:solidFill>
                <a:latin typeface="+mn-lt"/>
                <a:ea typeface="+mn-ea"/>
                <a:cs typeface="+mn-cs"/>
              </a:rPr>
              <a:t> </a:t>
            </a:r>
            <a:r>
              <a:rPr lang="en-US" sz="900" kern="1200" dirty="0">
                <a:solidFill>
                  <a:schemeClr val="tx1"/>
                </a:solidFill>
                <a:latin typeface="+mn-lt"/>
                <a:ea typeface="+mn-ea"/>
                <a:cs typeface="+mn-cs"/>
              </a:rPr>
              <a:t>Goodman</a:t>
            </a:r>
            <a:r>
              <a:rPr lang="en-US" sz="900" kern="1200" baseline="0" dirty="0">
                <a:solidFill>
                  <a:schemeClr val="tx1"/>
                </a:solidFill>
                <a:latin typeface="+mn-lt"/>
                <a:ea typeface="+mn-ea"/>
                <a:cs typeface="+mn-cs"/>
              </a:rPr>
              <a:t> MJ</a:t>
            </a:r>
            <a:r>
              <a:rPr lang="en-US" sz="900" kern="1200" dirty="0">
                <a:solidFill>
                  <a:schemeClr val="tx1"/>
                </a:solidFill>
                <a:latin typeface="+mn-lt"/>
                <a:ea typeface="+mn-ea"/>
                <a:cs typeface="+mn-cs"/>
              </a:rPr>
              <a:t>, Solberg LI.</a:t>
            </a:r>
            <a:r>
              <a:rPr lang="en-US" sz="900" kern="1200" baseline="0" dirty="0">
                <a:solidFill>
                  <a:schemeClr val="tx1"/>
                </a:solidFill>
                <a:latin typeface="+mn-lt"/>
                <a:ea typeface="+mn-ea"/>
                <a:cs typeface="+mn-cs"/>
              </a:rPr>
              <a:t> </a:t>
            </a:r>
            <a:r>
              <a:rPr lang="en-US" sz="900" kern="1200" dirty="0">
                <a:solidFill>
                  <a:schemeClr val="tx1"/>
                </a:solidFill>
                <a:latin typeface="+mn-lt"/>
                <a:ea typeface="+mn-ea"/>
                <a:cs typeface="+mn-cs"/>
              </a:rPr>
              <a:t>Priorities Among Effective Clinical</a:t>
            </a:r>
            <a:r>
              <a:rPr lang="en-US" sz="900" kern="1200" baseline="0" dirty="0">
                <a:solidFill>
                  <a:schemeClr val="tx1"/>
                </a:solidFill>
                <a:latin typeface="+mn-lt"/>
                <a:ea typeface="+mn-ea"/>
                <a:cs typeface="+mn-cs"/>
              </a:rPr>
              <a:t> </a:t>
            </a:r>
            <a:r>
              <a:rPr lang="en-US" sz="900" kern="1200" dirty="0">
                <a:solidFill>
                  <a:schemeClr val="tx1"/>
                </a:solidFill>
                <a:latin typeface="+mn-lt"/>
                <a:ea typeface="+mn-ea"/>
                <a:cs typeface="+mn-cs"/>
              </a:rPr>
              <a:t>Preventive Services.</a:t>
            </a:r>
            <a:r>
              <a:rPr lang="en-US" sz="900" kern="1200" baseline="0" dirty="0">
                <a:solidFill>
                  <a:schemeClr val="tx1"/>
                </a:solidFill>
                <a:latin typeface="+mn-lt"/>
                <a:ea typeface="+mn-ea"/>
                <a:cs typeface="+mn-cs"/>
              </a:rPr>
              <a:t> </a:t>
            </a:r>
            <a:r>
              <a:rPr lang="en-US" sz="900" kern="1200" dirty="0">
                <a:solidFill>
                  <a:schemeClr val="tx1"/>
                </a:solidFill>
                <a:latin typeface="+mn-lt"/>
                <a:ea typeface="+mn-ea"/>
                <a:cs typeface="+mn-cs"/>
              </a:rPr>
              <a:t>Results of a Systematic Review and Analysis.</a:t>
            </a:r>
            <a:r>
              <a:rPr lang="en-US" sz="900" kern="1200" baseline="0" dirty="0">
                <a:solidFill>
                  <a:schemeClr val="tx1"/>
                </a:solidFill>
                <a:latin typeface="+mn-lt"/>
                <a:ea typeface="+mn-ea"/>
                <a:cs typeface="+mn-cs"/>
              </a:rPr>
              <a:t> Am J </a:t>
            </a:r>
            <a:r>
              <a:rPr lang="en-US" sz="900" kern="1200" baseline="0" dirty="0" err="1">
                <a:solidFill>
                  <a:schemeClr val="tx1"/>
                </a:solidFill>
                <a:latin typeface="+mn-lt"/>
                <a:ea typeface="+mn-ea"/>
                <a:cs typeface="+mn-cs"/>
              </a:rPr>
              <a:t>Prev</a:t>
            </a:r>
            <a:r>
              <a:rPr lang="en-US" sz="900" kern="1200" baseline="0" dirty="0">
                <a:solidFill>
                  <a:schemeClr val="tx1"/>
                </a:solidFill>
                <a:latin typeface="+mn-lt"/>
                <a:ea typeface="+mn-ea"/>
                <a:cs typeface="+mn-cs"/>
              </a:rPr>
              <a:t> Med 2006;31(1)</a:t>
            </a:r>
            <a:r>
              <a:rPr lang="en-US" sz="900" kern="1200" dirty="0">
                <a:solidFill>
                  <a:schemeClr val="tx1"/>
                </a:solidFill>
                <a:latin typeface="+mn-lt"/>
                <a:ea typeface="+mn-ea"/>
                <a:cs typeface="+mn-cs"/>
              </a:rPr>
              <a:t>.</a:t>
            </a:r>
            <a:r>
              <a:rPr lang="en-US" sz="900" kern="1200" baseline="0" dirty="0">
                <a:solidFill>
                  <a:schemeClr val="tx1"/>
                </a:solidFill>
                <a:latin typeface="+mn-lt"/>
                <a:ea typeface="+mn-ea"/>
                <a:cs typeface="+mn-cs"/>
              </a:rPr>
              <a:t> </a:t>
            </a:r>
            <a:r>
              <a:rPr lang="en-US" sz="900" kern="1200" dirty="0">
                <a:solidFill>
                  <a:schemeClr val="tx1"/>
                </a:solidFill>
                <a:latin typeface="+mn-lt"/>
                <a:ea typeface="+mn-ea"/>
                <a:cs typeface="+mn-cs"/>
              </a:rPr>
              <a:t>http://www.prevent.org/data/files/initiatives/prioritiesamongeffectiveclinicalpreventivesvcsresultsofreviewandanalysis.pdf</a:t>
            </a:r>
          </a:p>
          <a:p>
            <a:pPr defTabSz="948507">
              <a:defRPr/>
            </a:pPr>
            <a:endParaRPr lang="en-US" sz="900" kern="1200" dirty="0">
              <a:solidFill>
                <a:schemeClr val="tx1"/>
              </a:solidFill>
              <a:latin typeface="+mn-lt"/>
              <a:ea typeface="+mn-ea"/>
              <a:cs typeface="+mn-cs"/>
            </a:endParaRPr>
          </a:p>
          <a:p>
            <a:pPr defTabSz="948507">
              <a:defRPr/>
            </a:pPr>
            <a:endParaRPr lang="en-US" sz="9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1EEB87D-606E-4D57-B622-2E7465BB3FA8}" type="slidenum">
              <a:rPr lang="en-US" smtClean="0"/>
              <a:pPr/>
              <a:t>5</a:t>
            </a:fld>
            <a:endParaRPr lang="en-US"/>
          </a:p>
        </p:txBody>
      </p:sp>
    </p:spTree>
    <p:extLst>
      <p:ext uri="{BB962C8B-B14F-4D97-AF65-F5344CB8AC3E}">
        <p14:creationId xmlns:p14="http://schemas.microsoft.com/office/powerpoint/2010/main" val="3406363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100" b="0" i="0" u="none" strike="noStrike" kern="1200" baseline="0" dirty="0">
                <a:solidFill>
                  <a:schemeClr val="tx1"/>
                </a:solidFill>
                <a:latin typeface="+mn-lt"/>
                <a:ea typeface="+mn-ea"/>
                <a:cs typeface="+mn-cs"/>
              </a:rPr>
              <a:t>There are no low risk limits for adolescent alcohol use. “Even the first use of alcohol or another drug can result in tragic consequences with teens, such as unintentional injury or death. All substance use involves health risks that can occur long before there is addiction, and teenagers seem to be particularly susceptible to health risk–taking behaviors. Research has also established that adolescence is a period of neurodevelopmental vulnerability for developing addictions; age at first use is inversely correlated</a:t>
            </a:r>
            <a:r>
              <a:rPr lang="en-US" sz="1100" b="0" i="0" u="none" strike="noStrike" kern="1200" dirty="0">
                <a:solidFill>
                  <a:schemeClr val="tx1"/>
                </a:solidFill>
                <a:latin typeface="+mn-lt"/>
                <a:ea typeface="+mn-ea"/>
                <a:cs typeface="+mn-cs"/>
              </a:rPr>
              <a:t> </a:t>
            </a:r>
            <a:r>
              <a:rPr lang="en-US" sz="1100" b="0" i="0" u="none" strike="noStrike" kern="1200" baseline="0" dirty="0">
                <a:solidFill>
                  <a:schemeClr val="tx1"/>
                </a:solidFill>
                <a:latin typeface="+mn-lt"/>
                <a:ea typeface="+mn-ea"/>
                <a:cs typeface="+mn-cs"/>
              </a:rPr>
              <a:t>with lifetime incidence of developing a substance use disorder.”</a:t>
            </a:r>
          </a:p>
          <a:p>
            <a:endParaRPr lang="en-US" sz="1100" b="1" i="0" u="none" strike="noStrike" kern="1200" baseline="0" dirty="0">
              <a:solidFill>
                <a:schemeClr val="tx1"/>
              </a:solidFill>
              <a:latin typeface="+mn-lt"/>
              <a:ea typeface="+mn-ea"/>
              <a:cs typeface="+mn-cs"/>
            </a:endParaRPr>
          </a:p>
          <a:p>
            <a:r>
              <a:rPr lang="en-US" sz="900" b="1" i="0" u="none" strike="noStrike" kern="1200" baseline="0" dirty="0">
                <a:solidFill>
                  <a:schemeClr val="tx1"/>
                </a:solidFill>
                <a:latin typeface="+mn-lt"/>
                <a:ea typeface="+mn-ea"/>
                <a:cs typeface="+mn-cs"/>
              </a:rPr>
              <a:t>Citation</a:t>
            </a:r>
            <a:r>
              <a:rPr lang="en-US" sz="900" b="0" i="0" u="none" strike="noStrike" kern="1200" baseline="0" dirty="0">
                <a:solidFill>
                  <a:schemeClr val="tx1"/>
                </a:solidFill>
                <a:latin typeface="+mn-lt"/>
                <a:ea typeface="+mn-ea"/>
                <a:cs typeface="+mn-cs"/>
              </a:rPr>
              <a:t>: “Substance Use Screening, Brief Intervention, and Referral to Treatment for Pediatricians.” AAP, Committee on Substance Use, Pediatrics, 2011. </a:t>
            </a:r>
            <a:r>
              <a:rPr lang="en-US" sz="900" dirty="0"/>
              <a:t>http://pediatrics.aappublications.org/content/128/5/e1330.full.pdf</a:t>
            </a:r>
          </a:p>
          <a:p>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6</a:t>
            </a:fld>
            <a:endParaRPr lang="en-US" dirty="0"/>
          </a:p>
        </p:txBody>
      </p:sp>
    </p:spTree>
    <p:extLst>
      <p:ext uri="{BB962C8B-B14F-4D97-AF65-F5344CB8AC3E}">
        <p14:creationId xmlns:p14="http://schemas.microsoft.com/office/powerpoint/2010/main" val="2566598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en-US" dirty="0"/>
              <a:t>Low risk is defined as adult alcohol consumption below these amounts</a:t>
            </a:r>
            <a:r>
              <a:rPr lang="en-US" baseline="0" dirty="0"/>
              <a:t>. These limits come from the National Institute of Alcohol Abuse and Alcoholism, who analyzed multiple studies of alcohol-related morbidity. Drinking above the weekly limit increases long term risks for outcomes such as heart disease, liver disease, breast cancer, etc. The daily limit defines binge drinking, which increases short-term risks of injuries, automobile accidents, STDS, etc.</a:t>
            </a:r>
            <a:r>
              <a:rPr lang="en-US" dirty="0"/>
              <a:t> The difference in limits between men and women come from men being, on average, larger than women,</a:t>
            </a:r>
            <a:r>
              <a:rPr lang="en-US" baseline="0" dirty="0"/>
              <a:t> with </a:t>
            </a:r>
            <a:r>
              <a:rPr lang="en-US" dirty="0"/>
              <a:t>more blood volume and less body fat.</a:t>
            </a:r>
            <a:r>
              <a:rPr lang="en-US" baseline="0" dirty="0"/>
              <a:t> </a:t>
            </a:r>
            <a:r>
              <a:rPr lang="en-US" dirty="0"/>
              <a:t>Men also have a higher concentration of dehydrogenase – the enzyme that breaks alcohol down. </a:t>
            </a:r>
          </a:p>
          <a:p>
            <a:endParaRPr lang="en-US" dirty="0"/>
          </a:p>
          <a:p>
            <a:r>
              <a:rPr lang="en-US" dirty="0"/>
              <a:t>What</a:t>
            </a:r>
            <a:r>
              <a:rPr lang="en-US" baseline="0" dirty="0"/>
              <a:t> do you  think about these numbers? </a:t>
            </a:r>
            <a:endParaRPr lang="en-US" dirty="0"/>
          </a:p>
        </p:txBody>
      </p:sp>
      <p:sp>
        <p:nvSpPr>
          <p:cNvPr id="4" name="Slide Number Placeholder 3"/>
          <p:cNvSpPr>
            <a:spLocks noGrp="1"/>
          </p:cNvSpPr>
          <p:nvPr>
            <p:ph type="sldNum" sz="quarter" idx="10"/>
          </p:nvPr>
        </p:nvSpPr>
        <p:spPr/>
        <p:txBody>
          <a:bodyPr/>
          <a:lstStyle/>
          <a:p>
            <a:fld id="{C5DBF49B-1D6C-4B4F-AB29-5D1FC2CE65C9}" type="slidenum">
              <a:rPr lang="en-US" smtClean="0"/>
              <a:pPr/>
              <a:t>8</a:t>
            </a:fld>
            <a:endParaRPr lang="en-US"/>
          </a:p>
        </p:txBody>
      </p:sp>
    </p:spTree>
    <p:extLst>
      <p:ext uri="{BB962C8B-B14F-4D97-AF65-F5344CB8AC3E}">
        <p14:creationId xmlns:p14="http://schemas.microsoft.com/office/powerpoint/2010/main" val="2932012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F5CDDA-BBD0-4D7F-8242-1C93C03B3DD0}" type="slidenum">
              <a:rPr lang="en-US" smtClean="0"/>
              <a:pPr/>
              <a:t>9</a:t>
            </a:fld>
            <a:endParaRPr lang="en-US"/>
          </a:p>
        </p:txBody>
      </p:sp>
    </p:spTree>
    <p:extLst>
      <p:ext uri="{BB962C8B-B14F-4D97-AF65-F5344CB8AC3E}">
        <p14:creationId xmlns:p14="http://schemas.microsoft.com/office/powerpoint/2010/main" val="2439707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en-US" dirty="0"/>
              <a:t>When gauging</a:t>
            </a:r>
            <a:r>
              <a:rPr lang="en-US" baseline="0" dirty="0"/>
              <a:t> number of drinks consumed, it’s helpful to know what counts as one drink. In the U.S., a standard drink contains 0.6 fluid ounces of pure alcohol (14 grams or about 1.2 tablespoons), which comes in a variety of servings. An 12 ounce can of beer, for example, is considered one drink. Malt liquor, which has a higher alcohol content and is popular with heavy drinkers, is a drink and-a-half at the same volume.</a:t>
            </a:r>
          </a:p>
          <a:p>
            <a:endParaRPr lang="en-US" baseline="0" dirty="0"/>
          </a:p>
          <a:p>
            <a:r>
              <a:rPr lang="en-US" sz="900" b="1" baseline="0" dirty="0"/>
              <a:t>Citation: </a:t>
            </a:r>
            <a:r>
              <a:rPr lang="en-US" sz="900" b="0" dirty="0"/>
              <a:t>National Institute on Alcohol Abuse and </a:t>
            </a:r>
            <a:r>
              <a:rPr lang="en-US" sz="900" b="0" i="0" dirty="0"/>
              <a:t>Alcoholism</a:t>
            </a:r>
            <a:r>
              <a:rPr lang="en-US" sz="900" b="0" i="0" baseline="0" dirty="0"/>
              <a:t>. </a:t>
            </a:r>
            <a:r>
              <a:rPr lang="en-US" sz="900" b="0" i="0" dirty="0"/>
              <a:t>http://pubs.niaaa.nih.gov/publications/Practitioner/PocketGuide/pocket_guide2.htm</a:t>
            </a:r>
          </a:p>
          <a:p>
            <a:r>
              <a:rPr lang="en-US" sz="900" b="0" i="0" dirty="0"/>
              <a:t> </a:t>
            </a:r>
          </a:p>
          <a:p>
            <a:endParaRPr lang="en-US" dirty="0"/>
          </a:p>
        </p:txBody>
      </p:sp>
      <p:sp>
        <p:nvSpPr>
          <p:cNvPr id="4" name="Slide Number Placeholder 3"/>
          <p:cNvSpPr>
            <a:spLocks noGrp="1"/>
          </p:cNvSpPr>
          <p:nvPr>
            <p:ph type="sldNum" sz="quarter" idx="10"/>
          </p:nvPr>
        </p:nvSpPr>
        <p:spPr/>
        <p:txBody>
          <a:bodyPr/>
          <a:lstStyle/>
          <a:p>
            <a:fld id="{91EEB87D-606E-4D57-B622-2E7465BB3FA8}" type="slidenum">
              <a:rPr lang="en-US" smtClean="0"/>
              <a:pPr/>
              <a:t>10</a:t>
            </a:fld>
            <a:endParaRPr lang="en-US"/>
          </a:p>
        </p:txBody>
      </p:sp>
    </p:spTree>
    <p:extLst>
      <p:ext uri="{BB962C8B-B14F-4D97-AF65-F5344CB8AC3E}">
        <p14:creationId xmlns:p14="http://schemas.microsoft.com/office/powerpoint/2010/main" val="23207620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611" y="0"/>
            <a:ext cx="12226611" cy="6858000"/>
          </a:xfrm>
          <a:prstGeom prst="rect">
            <a:avLst/>
          </a:prstGeom>
        </p:spPr>
      </p:pic>
      <p:sp>
        <p:nvSpPr>
          <p:cNvPr id="2" name="Title 1"/>
          <p:cNvSpPr>
            <a:spLocks noGrp="1"/>
          </p:cNvSpPr>
          <p:nvPr>
            <p:ph type="ctrTitle"/>
          </p:nvPr>
        </p:nvSpPr>
        <p:spPr>
          <a:xfrm>
            <a:off x="914400" y="2130428"/>
            <a:ext cx="10363200" cy="1470025"/>
          </a:xfr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1A7F848-EC6B-411B-A6B1-A912B81ADE84}" type="datetimeFigureOut">
              <a:rPr lang="en-US" smtClean="0">
                <a:solidFill>
                  <a:prstClr val="black">
                    <a:tint val="75000"/>
                  </a:prstClr>
                </a:solidFill>
              </a:rPr>
              <a:pPr/>
              <a:t>2/17/22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22DC09-EF3C-4145-8791-B52C692522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7673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A7F848-EC6B-411B-A6B1-A912B81ADE84}" type="datetimeFigureOut">
              <a:rPr lang="en-US" smtClean="0">
                <a:solidFill>
                  <a:prstClr val="black">
                    <a:tint val="75000"/>
                  </a:prstClr>
                </a:solidFill>
              </a:rPr>
              <a:pPr/>
              <a:t>2/17/22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22DC09-EF3C-4145-8791-B52C692522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659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A7F848-EC6B-411B-A6B1-A912B81ADE84}" type="datetimeFigureOut">
              <a:rPr lang="en-US" smtClean="0">
                <a:solidFill>
                  <a:prstClr val="black">
                    <a:tint val="75000"/>
                  </a:prstClr>
                </a:solidFill>
              </a:rPr>
              <a:pPr/>
              <a:t>2/17/22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22DC09-EF3C-4145-8791-B52C692522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0219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10363200" cy="1470025"/>
          </a:xfrm>
          <a:prstGeom prst="rect">
            <a:avLst/>
          </a:prstGeom>
        </p:spPr>
        <p:txBody>
          <a:bodyPr vert="horz"/>
          <a:lstStyle>
            <a:lvl1pPr algn="l">
              <a:defRPr sz="3200">
                <a:latin typeface="+mn-lt"/>
              </a:defRPr>
            </a:lvl1pPr>
          </a:lstStyle>
          <a:p>
            <a:r>
              <a:rPr lang="en-US" dirty="0"/>
              <a:t>Click to edit Master title style</a:t>
            </a:r>
          </a:p>
        </p:txBody>
      </p:sp>
      <p:sp>
        <p:nvSpPr>
          <p:cNvPr id="3" name="Subtitle 2"/>
          <p:cNvSpPr>
            <a:spLocks noGrp="1"/>
          </p:cNvSpPr>
          <p:nvPr>
            <p:ph type="subTitle" idx="1"/>
          </p:nvPr>
        </p:nvSpPr>
        <p:spPr>
          <a:xfrm>
            <a:off x="914400" y="1460212"/>
            <a:ext cx="10363200" cy="553998"/>
          </a:xfrm>
          <a:prstGeom prst="rect">
            <a:avLst/>
          </a:prstGeom>
        </p:spPr>
        <p:txBody>
          <a:bodyPr>
            <a:spAutoFit/>
          </a:bodyPr>
          <a:lstStyle>
            <a:lvl1pPr marL="0" indent="0" algn="ctr">
              <a:buNone/>
              <a:defRPr sz="30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1143000"/>
          </a:xfrm>
          <a:prstGeom prst="rect">
            <a:avLst/>
          </a:prstGeom>
        </p:spPr>
        <p:txBody>
          <a:bodyPr vert="horz"/>
          <a:lstStyle>
            <a:lvl1pPr algn="l">
              <a:defRPr sz="3600">
                <a:latin typeface="Helvetica"/>
                <a:cs typeface="Helvetica"/>
              </a:defRPr>
            </a:lvl1pPr>
          </a:lstStyle>
          <a:p>
            <a:r>
              <a:rPr lang="en-US"/>
              <a:t>Click to edit Master title style</a:t>
            </a:r>
            <a:endParaRPr lang="en-US" dirty="0"/>
          </a:p>
        </p:txBody>
      </p:sp>
      <p:sp>
        <p:nvSpPr>
          <p:cNvPr id="3" name="Content Placeholder 2"/>
          <p:cNvSpPr>
            <a:spLocks noGrp="1"/>
          </p:cNvSpPr>
          <p:nvPr>
            <p:ph idx="1"/>
          </p:nvPr>
        </p:nvSpPr>
        <p:spPr>
          <a:xfrm>
            <a:off x="609600" y="1524000"/>
            <a:ext cx="10972800" cy="4648200"/>
          </a:xfrm>
          <a:prstGeom prst="rect">
            <a:avLst/>
          </a:prstGeom>
        </p:spPr>
        <p:txBody>
          <a:bodyPr/>
          <a:lstStyle>
            <a:lvl1pPr algn="l">
              <a:defRPr sz="2400"/>
            </a:lvl1pPr>
            <a:lvl2pPr algn="l">
              <a:defRPr sz="2200"/>
            </a:lvl2pPr>
            <a:lvl3pPr algn="l">
              <a:defRPr sz="2000"/>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914400" y="1219200"/>
            <a:ext cx="5080000" cy="51816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19200"/>
            <a:ext cx="5080000" cy="51816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dirty="0"/>
              <a:t>Click to edit Master title style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 y="838200"/>
            <a:ext cx="12090400" cy="1143000"/>
          </a:xfrm>
        </p:spPr>
        <p:txBody>
          <a:bodyPr>
            <a:normAutofit/>
          </a:bodyPr>
          <a:lstStyle>
            <a:lvl1pPr>
              <a:defRPr sz="4800">
                <a:solidFill>
                  <a:srgbClr val="632523"/>
                </a:solidFill>
                <a:latin typeface="Cambria" panose="02040503050406030204" pitchFamily="18" charset="0"/>
              </a:defRPr>
            </a:lvl1pPr>
          </a:lstStyle>
          <a:p>
            <a:r>
              <a:rPr lang="en-US" dirty="0"/>
              <a:t>Click to edit Master title style</a:t>
            </a:r>
          </a:p>
        </p:txBody>
      </p:sp>
      <p:sp>
        <p:nvSpPr>
          <p:cNvPr id="3" name="Content Placeholder 2"/>
          <p:cNvSpPr>
            <a:spLocks noGrp="1"/>
          </p:cNvSpPr>
          <p:nvPr>
            <p:ph idx="1"/>
          </p:nvPr>
        </p:nvSpPr>
        <p:spPr>
          <a:xfrm>
            <a:off x="609600" y="2209800"/>
            <a:ext cx="10972800" cy="3886200"/>
          </a:xfrm>
        </p:spPr>
        <p:txBody>
          <a:bodyPr>
            <a:noAutofit/>
          </a:bodyPr>
          <a:lstStyle>
            <a:lvl1pPr marL="342900" indent="-342900">
              <a:spcBef>
                <a:spcPts val="0"/>
              </a:spcBef>
              <a:spcAft>
                <a:spcPts val="2400"/>
              </a:spcAft>
              <a:buClr>
                <a:schemeClr val="accent3">
                  <a:lumMod val="50000"/>
                </a:schemeClr>
              </a:buClr>
              <a:buFont typeface="Wingdings" pitchFamily="2" charset="2"/>
              <a:buChar char="§"/>
              <a:defRPr sz="3200">
                <a:latin typeface="+mn-lt"/>
              </a:defRPr>
            </a:lvl1pPr>
            <a:lvl2pPr>
              <a:spcBef>
                <a:spcPts val="0"/>
              </a:spcBef>
              <a:spcAft>
                <a:spcPts val="2400"/>
              </a:spcAft>
              <a:defRPr sz="2800">
                <a:latin typeface="+mn-lt"/>
              </a:defRPr>
            </a:lvl2pPr>
            <a:lvl3pPr marL="1143000" indent="-228600">
              <a:spcBef>
                <a:spcPts val="0"/>
              </a:spcBef>
              <a:spcAft>
                <a:spcPts val="2400"/>
              </a:spcAft>
              <a:buFont typeface="Wingdings" pitchFamily="2" charset="2"/>
              <a:buChar char="§"/>
              <a:defRPr sz="2400">
                <a:latin typeface="+mn-lt"/>
              </a:defRPr>
            </a:lvl3pPr>
            <a:lvl4pPr>
              <a:spcBef>
                <a:spcPts val="0"/>
              </a:spcBef>
              <a:spcAft>
                <a:spcPts val="2400"/>
              </a:spcAft>
              <a:defRPr sz="1600">
                <a:latin typeface="+mn-lt"/>
              </a:defRPr>
            </a:lvl4pPr>
            <a:lvl5pPr>
              <a:spcBef>
                <a:spcPts val="0"/>
              </a:spcBef>
              <a:spcAft>
                <a:spcPts val="2400"/>
              </a:spcAft>
              <a:defRPr sz="1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1A7F848-EC6B-411B-A6B1-A912B81ADE84}" type="datetimeFigureOut">
              <a:rPr lang="en-US" smtClean="0">
                <a:solidFill>
                  <a:prstClr val="black">
                    <a:tint val="75000"/>
                  </a:prstClr>
                </a:solidFill>
              </a:rPr>
              <a:pPr/>
              <a:t>2/17/22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22DC09-EF3C-4145-8791-B52C692522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788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914400" y="228600"/>
            <a:ext cx="10363200" cy="51816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6126162"/>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26400" cy="612616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4965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36113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13117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12383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52018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26037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0596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A7F848-EC6B-411B-A6B1-A912B81ADE84}" type="datetimeFigureOut">
              <a:rPr lang="en-US" smtClean="0">
                <a:solidFill>
                  <a:prstClr val="black">
                    <a:tint val="75000"/>
                  </a:prstClr>
                </a:solidFill>
              </a:rPr>
              <a:pPr/>
              <a:t>2/17/22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22DC09-EF3C-4145-8791-B52C692522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17365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17130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0521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33404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6017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52378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61274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84855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51699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609600" y="1600203"/>
            <a:ext cx="5384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3993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A7F848-EC6B-411B-A6B1-A912B81ADE84}" type="datetimeFigureOut">
              <a:rPr lang="en-US" smtClean="0">
                <a:solidFill>
                  <a:prstClr val="black">
                    <a:tint val="75000"/>
                  </a:prstClr>
                </a:solidFill>
              </a:rPr>
              <a:pPr/>
              <a:t>2/17/22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22DC09-EF3C-4145-8791-B52C692522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0614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A7F848-EC6B-411B-A6B1-A912B81ADE84}" type="datetimeFigureOut">
              <a:rPr lang="en-US" smtClean="0">
                <a:solidFill>
                  <a:prstClr val="black">
                    <a:tint val="75000"/>
                  </a:prstClr>
                </a:solidFill>
              </a:rPr>
              <a:pPr/>
              <a:t>2/17/22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22DC09-EF3C-4145-8791-B52C692522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282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A7F848-EC6B-411B-A6B1-A912B81ADE84}" type="datetimeFigureOut">
              <a:rPr lang="en-US" smtClean="0">
                <a:solidFill>
                  <a:prstClr val="black">
                    <a:tint val="75000"/>
                  </a:prstClr>
                </a:solidFill>
              </a:rPr>
              <a:pPr/>
              <a:t>2/17/22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22DC09-EF3C-4145-8791-B52C692522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233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A7F848-EC6B-411B-A6B1-A912B81ADE84}" type="datetimeFigureOut">
              <a:rPr lang="en-US" smtClean="0">
                <a:solidFill>
                  <a:prstClr val="black">
                    <a:tint val="75000"/>
                  </a:prstClr>
                </a:solidFill>
              </a:rPr>
              <a:pPr/>
              <a:t>2/17/22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22DC09-EF3C-4145-8791-B52C692522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0061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A7F848-EC6B-411B-A6B1-A912B81ADE84}" type="datetimeFigureOut">
              <a:rPr lang="en-US" smtClean="0">
                <a:solidFill>
                  <a:prstClr val="black">
                    <a:tint val="75000"/>
                  </a:prstClr>
                </a:solidFill>
              </a:rPr>
              <a:pPr/>
              <a:t>2/17/22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22DC09-EF3C-4145-8791-B52C692522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7683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A7F848-EC6B-411B-A6B1-A912B81ADE84}" type="datetimeFigureOut">
              <a:rPr lang="en-US" smtClean="0">
                <a:solidFill>
                  <a:prstClr val="black">
                    <a:tint val="75000"/>
                  </a:prstClr>
                </a:solidFill>
              </a:rPr>
              <a:pPr/>
              <a:t>2/17/22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22DC09-EF3C-4145-8791-B52C692522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6450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9F3DD"/>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4611" y="0"/>
            <a:ext cx="12226611" cy="6858000"/>
          </a:xfrm>
          <a:prstGeom prst="rect">
            <a:avLst/>
          </a:prstGeom>
        </p:spPr>
      </p:pic>
      <p:sp>
        <p:nvSpPr>
          <p:cNvPr id="2" name="Title Placeholder 1"/>
          <p:cNvSpPr>
            <a:spLocks noGrp="1"/>
          </p:cNvSpPr>
          <p:nvPr>
            <p:ph type="title"/>
          </p:nvPr>
        </p:nvSpPr>
        <p:spPr>
          <a:xfrm>
            <a:off x="609600" y="990600"/>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2438403"/>
            <a:ext cx="10972800" cy="3687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1A7F848-EC6B-411B-A6B1-A912B81ADE84}" type="datetimeFigureOut">
              <a:rPr lang="en-US" smtClean="0">
                <a:solidFill>
                  <a:prstClr val="black">
                    <a:tint val="75000"/>
                  </a:prstClr>
                </a:solidFill>
              </a:rPr>
              <a:pPr defTabSz="914400"/>
              <a:t>2/17/22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9D22DC09-EF3C-4145-8791-B52C6925220B}"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72359373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ctr" defTabSz="914400" rtl="0" eaLnBrk="1" latinLnBrk="0" hangingPunct="1">
        <a:spcBef>
          <a:spcPct val="0"/>
        </a:spcBef>
        <a:buNone/>
        <a:defRPr sz="4800" kern="1200">
          <a:solidFill>
            <a:schemeClr val="tx1"/>
          </a:solidFill>
          <a:latin typeface="Cambria" panose="02040503050406030204" pitchFamily="18" charset="0"/>
          <a:ea typeface="+mj-ea"/>
          <a:cs typeface="+mj-cs"/>
        </a:defRPr>
      </a:lvl1pPr>
    </p:titleStyle>
    <p:bodyStyle>
      <a:lvl1pPr marL="342900" indent="-342900" algn="l" defTabSz="914400" rtl="0" eaLnBrk="1" latinLnBrk="0" hangingPunct="1">
        <a:spcBef>
          <a:spcPct val="20000"/>
        </a:spcBef>
        <a:buClr>
          <a:schemeClr val="accent3">
            <a:lumMod val="50000"/>
          </a:schemeClr>
        </a:buClr>
        <a:buFont typeface="Wingdings" pitchFamily="2" charset="2"/>
        <a:buChar char="§"/>
        <a:defRPr sz="3200" kern="1200">
          <a:solidFill>
            <a:schemeClr val="tx1"/>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entury Gothic" panose="020B0502020202020204" pitchFamily="34" charset="0"/>
          <a:ea typeface="+mn-ea"/>
          <a:cs typeface="+mn-cs"/>
        </a:defRPr>
      </a:lvl2pPr>
      <a:lvl3pPr marL="1143000" indent="-228600" algn="l" defTabSz="914400" rtl="0" eaLnBrk="1" latinLnBrk="0" hangingPunct="1">
        <a:spcBef>
          <a:spcPct val="20000"/>
        </a:spcBef>
        <a:buClr>
          <a:schemeClr val="accent3">
            <a:lumMod val="50000"/>
          </a:schemeClr>
        </a:buClr>
        <a:buFont typeface="Wingdings" pitchFamily="2" charset="2"/>
        <a:buChar char="§"/>
        <a:defRPr sz="2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p:nvSpPr>
        <p:spPr bwMode="auto">
          <a:xfrm>
            <a:off x="0" y="0"/>
            <a:ext cx="12192000" cy="1219200"/>
          </a:xfrm>
          <a:prstGeom prst="rect">
            <a:avLst/>
          </a:prstGeom>
          <a:gradFill flip="none" rotWithShape="1">
            <a:gsLst>
              <a:gs pos="47000">
                <a:srgbClr val="3C7D51"/>
              </a:gs>
              <a:gs pos="0">
                <a:srgbClr val="FFFFFF"/>
              </a:gs>
            </a:gsLst>
            <a:lin ang="0" scaled="1"/>
            <a:tileRect/>
          </a:gradFill>
          <a:ln w="9525" cap="flat" cmpd="sng" algn="ctr">
            <a:noFill/>
            <a:prstDash val="solid"/>
            <a:round/>
            <a:headEnd type="none" w="med" len="med"/>
            <a:tailEnd type="none" w="med" len="med"/>
          </a:ln>
          <a:effectLst/>
        </p:spPr>
        <p:txBody>
          <a:bodyPr>
            <a:prstTxWarp prst="textNoShape">
              <a:avLst/>
            </a:prstTxWarp>
          </a:bodyPr>
          <a:lstStyle/>
          <a:p>
            <a:pPr>
              <a:defRPr/>
            </a:pPr>
            <a:endParaRPr lang="en-US">
              <a:latin typeface="Helvetica" pitchFamily="-107" charset="0"/>
              <a:ea typeface="ＭＳ Ｐゴシック" pitchFamily="-107" charset="-128"/>
              <a:cs typeface="ＭＳ Ｐゴシック" pitchFamily="-107" charset="-128"/>
            </a:endParaRPr>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81" r:id="rId13"/>
    <p:sldLayoutId id="2147483787" r:id="rId14"/>
    <p:sldLayoutId id="2147483788" r:id="rId15"/>
    <p:sldLayoutId id="2147483789" r:id="rId16"/>
    <p:sldLayoutId id="2147483791" r:id="rId17"/>
    <p:sldLayoutId id="2147483794" r:id="rId18"/>
    <p:sldLayoutId id="2147483795" r:id="rId19"/>
    <p:sldLayoutId id="2147483796" r:id="rId20"/>
    <p:sldLayoutId id="2147483797" r:id="rId21"/>
    <p:sldLayoutId id="2147483798" r:id="rId22"/>
    <p:sldLayoutId id="2147483799" r:id="rId23"/>
    <p:sldLayoutId id="2147483800" r:id="rId24"/>
    <p:sldLayoutId id="2147483801" r:id="rId25"/>
    <p:sldLayoutId id="2147483802" r:id="rId26"/>
    <p:sldLayoutId id="2147483807" r:id="rId27"/>
  </p:sldLayoutIdLst>
  <p:txStyles>
    <p:titleStyle>
      <a:lvl1pPr algn="ctr" rtl="0" eaLnBrk="1" fontAlgn="base" hangingPunct="1">
        <a:spcBef>
          <a:spcPct val="0"/>
        </a:spcBef>
        <a:spcAft>
          <a:spcPct val="0"/>
        </a:spcAft>
        <a:defRPr sz="4400">
          <a:solidFill>
            <a:schemeClr val="tx2"/>
          </a:solidFill>
          <a:latin typeface="+mj-lt"/>
          <a:ea typeface="MS PGothic" pitchFamily="34" charset="-128"/>
          <a:cs typeface="MS PGothic" charset="0"/>
        </a:defRPr>
      </a:lvl1pPr>
      <a:lvl2pPr algn="ctr" rtl="0" eaLnBrk="1" fontAlgn="base" hangingPunct="1">
        <a:spcBef>
          <a:spcPct val="0"/>
        </a:spcBef>
        <a:spcAft>
          <a:spcPct val="0"/>
        </a:spcAft>
        <a:defRPr sz="4400">
          <a:solidFill>
            <a:schemeClr val="tx2"/>
          </a:solidFill>
          <a:latin typeface="Arial" pitchFamily="-107" charset="0"/>
          <a:ea typeface="MS PGothic" pitchFamily="34" charset="-128"/>
          <a:cs typeface="MS PGothic" charset="0"/>
        </a:defRPr>
      </a:lvl2pPr>
      <a:lvl3pPr algn="ctr" rtl="0" eaLnBrk="1" fontAlgn="base" hangingPunct="1">
        <a:spcBef>
          <a:spcPct val="0"/>
        </a:spcBef>
        <a:spcAft>
          <a:spcPct val="0"/>
        </a:spcAft>
        <a:defRPr sz="4400">
          <a:solidFill>
            <a:schemeClr val="tx2"/>
          </a:solidFill>
          <a:latin typeface="Arial" pitchFamily="-107" charset="0"/>
          <a:ea typeface="MS PGothic" pitchFamily="34" charset="-128"/>
          <a:cs typeface="MS PGothic" charset="0"/>
        </a:defRPr>
      </a:lvl3pPr>
      <a:lvl4pPr algn="ctr" rtl="0" eaLnBrk="1" fontAlgn="base" hangingPunct="1">
        <a:spcBef>
          <a:spcPct val="0"/>
        </a:spcBef>
        <a:spcAft>
          <a:spcPct val="0"/>
        </a:spcAft>
        <a:defRPr sz="4400">
          <a:solidFill>
            <a:schemeClr val="tx2"/>
          </a:solidFill>
          <a:latin typeface="Arial" pitchFamily="-107" charset="0"/>
          <a:ea typeface="MS PGothic" pitchFamily="34" charset="-128"/>
          <a:cs typeface="MS PGothic" charset="0"/>
        </a:defRPr>
      </a:lvl4pPr>
      <a:lvl5pPr algn="ctr" rtl="0" eaLnBrk="1" fontAlgn="base" hangingPunct="1">
        <a:spcBef>
          <a:spcPct val="0"/>
        </a:spcBef>
        <a:spcAft>
          <a:spcPct val="0"/>
        </a:spcAft>
        <a:defRPr sz="4400">
          <a:solidFill>
            <a:schemeClr val="tx2"/>
          </a:solidFill>
          <a:latin typeface="Arial" pitchFamily="-107" charset="0"/>
          <a:ea typeface="MS PGothic" pitchFamily="34" charset="-128"/>
          <a:cs typeface="MS PGothic" charset="0"/>
        </a:defRPr>
      </a:lvl5pPr>
      <a:lvl6pPr marL="457200" algn="ctr" rtl="0" eaLnBrk="1" fontAlgn="base" hangingPunct="1">
        <a:spcBef>
          <a:spcPct val="0"/>
        </a:spcBef>
        <a:spcAft>
          <a:spcPct val="0"/>
        </a:spcAft>
        <a:defRPr sz="4400">
          <a:solidFill>
            <a:schemeClr val="tx2"/>
          </a:solidFill>
          <a:latin typeface="Arial" pitchFamily="-107" charset="0"/>
          <a:ea typeface="ＭＳ Ｐゴシック" pitchFamily="-107" charset="-128"/>
          <a:cs typeface="ＭＳ Ｐゴシック" pitchFamily="-107" charset="-128"/>
        </a:defRPr>
      </a:lvl6pPr>
      <a:lvl7pPr marL="914400" algn="ctr" rtl="0" eaLnBrk="1" fontAlgn="base" hangingPunct="1">
        <a:spcBef>
          <a:spcPct val="0"/>
        </a:spcBef>
        <a:spcAft>
          <a:spcPct val="0"/>
        </a:spcAft>
        <a:defRPr sz="4400">
          <a:solidFill>
            <a:schemeClr val="tx2"/>
          </a:solidFill>
          <a:latin typeface="Arial" pitchFamily="-107" charset="0"/>
          <a:ea typeface="ＭＳ Ｐゴシック" pitchFamily="-107" charset="-128"/>
          <a:cs typeface="ＭＳ Ｐゴシック" pitchFamily="-107" charset="-128"/>
        </a:defRPr>
      </a:lvl7pPr>
      <a:lvl8pPr marL="1371600" algn="ctr" rtl="0" eaLnBrk="1" fontAlgn="base" hangingPunct="1">
        <a:spcBef>
          <a:spcPct val="0"/>
        </a:spcBef>
        <a:spcAft>
          <a:spcPct val="0"/>
        </a:spcAft>
        <a:defRPr sz="4400">
          <a:solidFill>
            <a:schemeClr val="tx2"/>
          </a:solidFill>
          <a:latin typeface="Arial" pitchFamily="-107" charset="0"/>
          <a:ea typeface="ＭＳ Ｐゴシック" pitchFamily="-107" charset="-128"/>
          <a:cs typeface="ＭＳ Ｐゴシック" pitchFamily="-107" charset="-128"/>
        </a:defRPr>
      </a:lvl8pPr>
      <a:lvl9pPr marL="1828800" algn="ctr" rtl="0" eaLnBrk="1" fontAlgn="base" hangingPunct="1">
        <a:spcBef>
          <a:spcPct val="0"/>
        </a:spcBef>
        <a:spcAft>
          <a:spcPct val="0"/>
        </a:spcAft>
        <a:defRPr sz="4400">
          <a:solidFill>
            <a:schemeClr val="tx2"/>
          </a:solidFill>
          <a:latin typeface="Arial" pitchFamily="-107" charset="0"/>
          <a:ea typeface="ＭＳ Ｐゴシック" pitchFamily="-107" charset="-128"/>
          <a:cs typeface="ＭＳ Ｐゴシック" pitchFamily="-107" charset="-128"/>
        </a:defRPr>
      </a:lvl9pPr>
    </p:titleStyle>
    <p:bodyStyle>
      <a:lvl1pPr marL="342900" indent="-342900" algn="ctr" rtl="0" eaLnBrk="1" fontAlgn="base" hangingPunct="1">
        <a:spcBef>
          <a:spcPct val="20000"/>
        </a:spcBef>
        <a:spcAft>
          <a:spcPct val="0"/>
        </a:spcAft>
        <a:defRPr sz="3200">
          <a:solidFill>
            <a:schemeClr val="tx1"/>
          </a:solidFill>
          <a:latin typeface="+mn-lt"/>
          <a:ea typeface="MS PGothic" pitchFamily="34" charset="-128"/>
          <a:cs typeface="MS PGothic" charset="0"/>
        </a:defRPr>
      </a:lvl1pPr>
      <a:lvl2pPr marL="742950" indent="-285750" algn="ctr" rtl="0" eaLnBrk="1" fontAlgn="base" hangingPunct="1">
        <a:spcBef>
          <a:spcPct val="20000"/>
        </a:spcBef>
        <a:spcAft>
          <a:spcPct val="0"/>
        </a:spcAft>
        <a:defRPr sz="2800">
          <a:solidFill>
            <a:schemeClr val="tx1"/>
          </a:solidFill>
          <a:latin typeface="+mj-lt"/>
          <a:ea typeface="MS PGothic" pitchFamily="34" charset="-128"/>
          <a:cs typeface="MS PGothic" charset="0"/>
        </a:defRPr>
      </a:lvl2pPr>
      <a:lvl3pPr marL="1143000" indent="-228600" algn="ctr" rtl="0" eaLnBrk="1" fontAlgn="base" hangingPunct="1">
        <a:spcBef>
          <a:spcPct val="20000"/>
        </a:spcBef>
        <a:spcAft>
          <a:spcPct val="0"/>
        </a:spcAft>
        <a:buChar char="•"/>
        <a:defRPr sz="2400">
          <a:solidFill>
            <a:schemeClr val="tx1"/>
          </a:solidFill>
          <a:latin typeface="+mj-lt"/>
          <a:ea typeface="MS PGothic" pitchFamily="34" charset="-128"/>
          <a:cs typeface="MS PGothic" charset="0"/>
        </a:defRPr>
      </a:lvl3pPr>
      <a:lvl4pPr marL="1600200" indent="-228600" algn="ctr" rtl="0" eaLnBrk="1" fontAlgn="base" hangingPunct="1">
        <a:spcBef>
          <a:spcPct val="20000"/>
        </a:spcBef>
        <a:spcAft>
          <a:spcPct val="0"/>
        </a:spcAft>
        <a:buChar char="–"/>
        <a:defRPr sz="2000">
          <a:solidFill>
            <a:schemeClr val="tx1"/>
          </a:solidFill>
          <a:latin typeface="+mj-lt"/>
          <a:ea typeface="MS PGothic" pitchFamily="34" charset="-128"/>
          <a:cs typeface="MS PGothic" charset="0"/>
        </a:defRPr>
      </a:lvl4pPr>
      <a:lvl5pPr marL="2057400" indent="-228600" algn="ctr" rtl="0" eaLnBrk="1" fontAlgn="base" hangingPunct="1">
        <a:spcBef>
          <a:spcPct val="20000"/>
        </a:spcBef>
        <a:spcAft>
          <a:spcPct val="0"/>
        </a:spcAft>
        <a:buChar char="»"/>
        <a:defRPr sz="2000">
          <a:solidFill>
            <a:schemeClr val="tx1"/>
          </a:solidFill>
          <a:latin typeface="+mj-lt"/>
          <a:ea typeface="MS PGothic" pitchFamily="34" charset="-128"/>
          <a:cs typeface="MS PGothic" charset="0"/>
        </a:defRPr>
      </a:lvl5pPr>
      <a:lvl6pPr marL="2514600" indent="-228600" algn="ctr" rtl="0" eaLnBrk="1" fontAlgn="base" hangingPunct="1">
        <a:spcBef>
          <a:spcPct val="20000"/>
        </a:spcBef>
        <a:spcAft>
          <a:spcPct val="0"/>
        </a:spcAft>
        <a:buChar char="»"/>
        <a:defRPr sz="2000">
          <a:solidFill>
            <a:schemeClr val="tx1"/>
          </a:solidFill>
          <a:latin typeface="+mj-lt"/>
          <a:ea typeface="+mn-ea"/>
        </a:defRPr>
      </a:lvl6pPr>
      <a:lvl7pPr marL="2971800" indent="-228600" algn="ctr" rtl="0" eaLnBrk="1" fontAlgn="base" hangingPunct="1">
        <a:spcBef>
          <a:spcPct val="20000"/>
        </a:spcBef>
        <a:spcAft>
          <a:spcPct val="0"/>
        </a:spcAft>
        <a:buChar char="»"/>
        <a:defRPr sz="2000">
          <a:solidFill>
            <a:schemeClr val="tx1"/>
          </a:solidFill>
          <a:latin typeface="+mj-lt"/>
          <a:ea typeface="+mn-ea"/>
        </a:defRPr>
      </a:lvl7pPr>
      <a:lvl8pPr marL="3429000" indent="-228600" algn="ctr" rtl="0" eaLnBrk="1" fontAlgn="base" hangingPunct="1">
        <a:spcBef>
          <a:spcPct val="20000"/>
        </a:spcBef>
        <a:spcAft>
          <a:spcPct val="0"/>
        </a:spcAft>
        <a:buChar char="»"/>
        <a:defRPr sz="2000">
          <a:solidFill>
            <a:schemeClr val="tx1"/>
          </a:solidFill>
          <a:latin typeface="+mj-lt"/>
          <a:ea typeface="+mn-ea"/>
        </a:defRPr>
      </a:lvl8pPr>
      <a:lvl9pPr marL="3886200" indent="-228600" algn="ctr" rtl="0" eaLnBrk="1" fontAlgn="base" hangingPunct="1">
        <a:spcBef>
          <a:spcPct val="20000"/>
        </a:spcBef>
        <a:spcAft>
          <a:spcPct val="0"/>
        </a:spcAft>
        <a:buChar char="»"/>
        <a:defRPr sz="2000">
          <a:solidFill>
            <a:schemeClr val="tx1"/>
          </a:solidFill>
          <a:latin typeface="+mj-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5.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6.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hyperlink" Target="https://www.sbirtoregon.org/screening-forms/" TargetMode="Externa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7.xml"/><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9.xml"/><Relationship Id="rId1" Type="http://schemas.openxmlformats.org/officeDocument/2006/relationships/slideLayout" Target="../slideLayouts/slideLayout36.xml"/><Relationship Id="rId4" Type="http://schemas.openxmlformats.org/officeDocument/2006/relationships/image" Target="../media/image20.emf"/></Relationships>
</file>

<file path=ppt/slides/_rels/slide2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0.xml"/><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5.xml"/><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hyperlink" Target="https://www.sbirtoregon.org/video-demonstrations/" TargetMode="Externa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hyperlink" Target="https://www.youtube.com/watch?v=MaxHuf17A44" TargetMode="Externa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hyperlink" Target="https://www.youtube.com/watch?v=GvaOXREccHI" TargetMode="Externa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0"/>
            <a:ext cx="12192000" cy="6858000"/>
          </a:xfrm>
          <a:prstGeom prst="rect">
            <a:avLst/>
          </a:prstGeom>
          <a:solidFill>
            <a:srgbClr val="006648"/>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Helvetica" pitchFamily="-107" charset="0"/>
              <a:ea typeface="ＭＳ Ｐゴシック" pitchFamily="-107" charset="-128"/>
              <a:cs typeface="ＭＳ Ｐゴシック" pitchFamily="-107" charset="-128"/>
            </a:endParaRPr>
          </a:p>
        </p:txBody>
      </p:sp>
      <p:pic>
        <p:nvPicPr>
          <p:cNvPr id="8" name="Picture 7" descr="SBIRT shield.eps"/>
          <p:cNvPicPr>
            <a:picLocks noChangeAspect="1"/>
          </p:cNvPicPr>
          <p:nvPr/>
        </p:nvPicPr>
        <p:blipFill>
          <a:blip r:embed="rId3"/>
          <a:stretch>
            <a:fillRect/>
          </a:stretch>
        </p:blipFill>
        <p:spPr>
          <a:xfrm>
            <a:off x="1348249" y="2292476"/>
            <a:ext cx="2106218" cy="2273047"/>
          </a:xfrm>
          <a:prstGeom prst="rect">
            <a:avLst/>
          </a:prstGeom>
        </p:spPr>
      </p:pic>
      <p:sp>
        <p:nvSpPr>
          <p:cNvPr id="9" name="TextBox 8"/>
          <p:cNvSpPr txBox="1"/>
          <p:nvPr/>
        </p:nvSpPr>
        <p:spPr>
          <a:xfrm>
            <a:off x="4166894" y="2579991"/>
            <a:ext cx="7345167" cy="1323439"/>
          </a:xfrm>
          <a:prstGeom prst="rect">
            <a:avLst/>
          </a:prstGeom>
          <a:noFill/>
        </p:spPr>
        <p:txBody>
          <a:bodyPr wrap="square" rtlCol="0">
            <a:spAutoFit/>
          </a:bodyPr>
          <a:lstStyle/>
          <a:p>
            <a:r>
              <a:rPr lang="en-US" sz="4000" dirty="0">
                <a:solidFill>
                  <a:schemeClr val="bg1"/>
                </a:solidFill>
              </a:rPr>
              <a:t>Screening, Brief Intervention, and Referral to Treatment</a:t>
            </a:r>
          </a:p>
        </p:txBody>
      </p:sp>
      <p:pic>
        <p:nvPicPr>
          <p:cNvPr id="11" name="Picture 10" descr="BSOM_WhtLogo.eps"/>
          <p:cNvPicPr>
            <a:picLocks noChangeAspect="1"/>
          </p:cNvPicPr>
          <p:nvPr/>
        </p:nvPicPr>
        <p:blipFill>
          <a:blip r:embed="rId4"/>
          <a:stretch>
            <a:fillRect/>
          </a:stretch>
        </p:blipFill>
        <p:spPr>
          <a:xfrm>
            <a:off x="8518204" y="5845405"/>
            <a:ext cx="3281868" cy="748073"/>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850" y="5293971"/>
            <a:ext cx="1551842" cy="1377158"/>
          </a:xfrm>
          <a:prstGeom prst="rect">
            <a:avLst/>
          </a:prstGeom>
        </p:spPr>
      </p:pic>
    </p:spTree>
    <p:extLst>
      <p:ext uri="{BB962C8B-B14F-4D97-AF65-F5344CB8AC3E}">
        <p14:creationId xmlns:p14="http://schemas.microsoft.com/office/powerpoint/2010/main" val="965168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03250" y="141288"/>
            <a:ext cx="7373760" cy="584776"/>
          </a:xfrm>
          <a:prstGeom prst="rect">
            <a:avLst/>
          </a:prstGeom>
        </p:spPr>
        <p:txBody>
          <a:bodyPr wrap="square">
            <a:spAutoFit/>
          </a:bodyPr>
          <a:lstStyle/>
          <a:p>
            <a:r>
              <a:rPr lang="en-US" sz="3200" dirty="0">
                <a:solidFill>
                  <a:srgbClr val="000000"/>
                </a:solidFill>
                <a:ea typeface="+mj-ea"/>
                <a:cs typeface="+mj-cs"/>
              </a:rPr>
              <a:t>Standard drink: .6 oz. of ethanol </a:t>
            </a:r>
          </a:p>
        </p:txBody>
      </p:sp>
      <p:graphicFrame>
        <p:nvGraphicFramePr>
          <p:cNvPr id="13" name="Table 12"/>
          <p:cNvGraphicFramePr>
            <a:graphicFrameLocks noGrp="1"/>
          </p:cNvGraphicFramePr>
          <p:nvPr>
            <p:extLst>
              <p:ext uri="{D42A27DB-BD31-4B8C-83A1-F6EECF244321}">
                <p14:modId xmlns:p14="http://schemas.microsoft.com/office/powerpoint/2010/main" val="3607303945"/>
              </p:ext>
            </p:extLst>
          </p:nvPr>
        </p:nvGraphicFramePr>
        <p:xfrm>
          <a:off x="2562741" y="1718949"/>
          <a:ext cx="6666410" cy="4526276"/>
        </p:xfrm>
        <a:graphic>
          <a:graphicData uri="http://schemas.openxmlformats.org/drawingml/2006/table">
            <a:tbl>
              <a:tblPr/>
              <a:tblGrid>
                <a:gridCol w="2834640">
                  <a:extLst>
                    <a:ext uri="{9D8B030D-6E8A-4147-A177-3AD203B41FA5}">
                      <a16:colId xmlns:a16="http://schemas.microsoft.com/office/drawing/2014/main" val="20000"/>
                    </a:ext>
                  </a:extLst>
                </a:gridCol>
                <a:gridCol w="1915885">
                  <a:extLst>
                    <a:ext uri="{9D8B030D-6E8A-4147-A177-3AD203B41FA5}">
                      <a16:colId xmlns:a16="http://schemas.microsoft.com/office/drawing/2014/main" val="20001"/>
                    </a:ext>
                  </a:extLst>
                </a:gridCol>
                <a:gridCol w="1915885">
                  <a:extLst>
                    <a:ext uri="{9D8B030D-6E8A-4147-A177-3AD203B41FA5}">
                      <a16:colId xmlns:a16="http://schemas.microsoft.com/office/drawing/2014/main" val="20002"/>
                    </a:ext>
                  </a:extLst>
                </a:gridCol>
              </a:tblGrid>
              <a:tr h="998444">
                <a:tc>
                  <a:txBody>
                    <a:bodyPr/>
                    <a:lstStyle/>
                    <a:p>
                      <a:pPr marL="339725" marR="0" lvl="2" indent="-306388" algn="l" defTabSz="914400" rtl="0" eaLnBrk="1" fontAlgn="base" latinLnBrk="0" hangingPunct="1">
                        <a:lnSpc>
                          <a:spcPct val="100000"/>
                        </a:lnSpc>
                        <a:spcBef>
                          <a:spcPct val="0"/>
                        </a:spcBef>
                        <a:spcAft>
                          <a:spcPts val="1200"/>
                        </a:spcAft>
                        <a:buClr>
                          <a:schemeClr val="accent6"/>
                        </a:buClr>
                        <a:buSzPct val="75000"/>
                        <a:buFont typeface="Wingdings" pitchFamily="2" charset="2"/>
                        <a:buNone/>
                        <a:tabLst/>
                        <a:defRPr/>
                      </a:pPr>
                      <a:endParaRPr lang="en-US" sz="2800" b="1" kern="120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latin typeface="+mn-lt"/>
                        <a:ea typeface="+mn-ea"/>
                        <a:cs typeface="+mn-cs"/>
                      </a:endParaRPr>
                    </a:p>
                  </a:txBody>
                  <a:tcPr marL="68580" marR="68580" marT="0"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pPr marL="0" marR="0" algn="ctr">
                        <a:spcBef>
                          <a:spcPts val="0"/>
                        </a:spcBef>
                        <a:spcAft>
                          <a:spcPts val="0"/>
                        </a:spcAft>
                      </a:pPr>
                      <a:r>
                        <a:rPr lang="en-US" sz="2400" dirty="0">
                          <a:solidFill>
                            <a:srgbClr val="000000"/>
                          </a:solidFill>
                        </a:rPr>
                        <a:t>Volume</a:t>
                      </a:r>
                      <a:endParaRPr lang="en-US" sz="2400" dirty="0">
                        <a:solidFill>
                          <a:srgbClr val="000000"/>
                        </a:solidFill>
                        <a:latin typeface="Times New Roman"/>
                        <a:ea typeface="Times New Roman"/>
                      </a:endParaRPr>
                    </a:p>
                  </a:txBody>
                  <a:tcPr marL="68580" marR="68580" marT="0" marB="0" anchor="ctr">
                    <a:solidFill>
                      <a:srgbClr val="EEB500"/>
                    </a:solidFill>
                  </a:tcPr>
                </a:tc>
                <a:tc>
                  <a:txBody>
                    <a:bodyPr/>
                    <a:lstStyle/>
                    <a:p>
                      <a:pPr marL="0" marR="0" algn="ctr">
                        <a:spcBef>
                          <a:spcPts val="0"/>
                        </a:spcBef>
                        <a:spcAft>
                          <a:spcPts val="0"/>
                        </a:spcAft>
                      </a:pPr>
                      <a:r>
                        <a:rPr lang="en-US" sz="2400" dirty="0">
                          <a:solidFill>
                            <a:srgbClr val="000000"/>
                          </a:solidFill>
                        </a:rPr>
                        <a:t>Standard drinks</a:t>
                      </a:r>
                      <a:endParaRPr lang="en-US" sz="2400" dirty="0">
                        <a:solidFill>
                          <a:srgbClr val="000000"/>
                        </a:solidFill>
                        <a:latin typeface="Times New Roman"/>
                        <a:ea typeface="Times New Roman"/>
                      </a:endParaRPr>
                    </a:p>
                  </a:txBody>
                  <a:tcPr marL="68580" marR="68580" marT="0" marB="0" anchor="ctr">
                    <a:solidFill>
                      <a:srgbClr val="EEB500"/>
                    </a:solidFill>
                  </a:tcPr>
                </a:tc>
                <a:extLst>
                  <a:ext uri="{0D108BD9-81ED-4DB2-BD59-A6C34878D82A}">
                    <a16:rowId xmlns:a16="http://schemas.microsoft.com/office/drawing/2014/main" val="10000"/>
                  </a:ext>
                </a:extLst>
              </a:tr>
              <a:tr h="440979">
                <a:tc rowSpan="4">
                  <a:txBody>
                    <a:bodyPr/>
                    <a:lstStyle/>
                    <a:p>
                      <a:pPr marL="457200" marR="0" lvl="1" algn="l">
                        <a:spcBef>
                          <a:spcPts val="0"/>
                        </a:spcBef>
                        <a:spcAft>
                          <a:spcPts val="0"/>
                        </a:spcAft>
                      </a:pPr>
                      <a:r>
                        <a:rPr lang="en-US" sz="3200" dirty="0">
                          <a:solidFill>
                            <a:srgbClr val="000000"/>
                          </a:solidFill>
                        </a:rPr>
                        <a:t>      Beer</a:t>
                      </a:r>
                      <a:endParaRPr lang="en-US" sz="1800" dirty="0">
                        <a:solidFill>
                          <a:srgbClr val="000000"/>
                        </a:solidFill>
                        <a:latin typeface="Times New Roman"/>
                        <a:ea typeface="Times New Roman"/>
                      </a:endParaRPr>
                    </a:p>
                  </a:txBody>
                  <a:tcPr marL="68580" marR="68580" marT="0" marB="0" anchor="ctr">
                    <a:lnB w="38100" cap="flat" cmpd="sng" algn="ctr">
                      <a:solidFill>
                        <a:schemeClr val="tx1"/>
                      </a:solidFill>
                      <a:prstDash val="solid"/>
                      <a:round/>
                      <a:headEnd type="none" w="med" len="med"/>
                      <a:tailEnd type="none" w="med" len="med"/>
                    </a:lnB>
                    <a:solidFill>
                      <a:srgbClr val="FFEFBD"/>
                    </a:solidFill>
                  </a:tcPr>
                </a:tc>
                <a:tc>
                  <a:txBody>
                    <a:bodyPr/>
                    <a:lstStyle/>
                    <a:p>
                      <a:pPr marL="0" marR="0" algn="ctr">
                        <a:spcBef>
                          <a:spcPts val="0"/>
                        </a:spcBef>
                        <a:spcAft>
                          <a:spcPts val="0"/>
                        </a:spcAft>
                      </a:pPr>
                      <a:r>
                        <a:rPr lang="en-US" sz="2400" b="1" dirty="0">
                          <a:solidFill>
                            <a:srgbClr val="000000"/>
                          </a:solidFill>
                        </a:rPr>
                        <a:t>12 oz</a:t>
                      </a:r>
                      <a:endParaRPr lang="en-US" sz="2400" b="1" dirty="0">
                        <a:solidFill>
                          <a:srgbClr val="000000"/>
                        </a:solidFill>
                        <a:latin typeface="Times New Roman"/>
                        <a:ea typeface="Times New Roman"/>
                      </a:endParaRPr>
                    </a:p>
                  </a:txBody>
                  <a:tcPr marL="68580" marR="68580" marT="0" marB="0" anchor="ctr">
                    <a:solidFill>
                      <a:srgbClr val="FFEFBD"/>
                    </a:solidFill>
                  </a:tcPr>
                </a:tc>
                <a:tc>
                  <a:txBody>
                    <a:bodyPr/>
                    <a:lstStyle/>
                    <a:p>
                      <a:pPr marL="0" marR="0" algn="ctr">
                        <a:spcBef>
                          <a:spcPts val="0"/>
                        </a:spcBef>
                        <a:spcAft>
                          <a:spcPts val="0"/>
                        </a:spcAft>
                      </a:pPr>
                      <a:r>
                        <a:rPr lang="en-US" sz="2400" b="1" dirty="0">
                          <a:solidFill>
                            <a:srgbClr val="000000"/>
                          </a:solidFill>
                        </a:rPr>
                        <a:t>1</a:t>
                      </a:r>
                      <a:endParaRPr lang="en-US" sz="2400" b="1" dirty="0">
                        <a:solidFill>
                          <a:srgbClr val="000000"/>
                        </a:solidFill>
                        <a:latin typeface="Times New Roman"/>
                        <a:ea typeface="Times New Roman"/>
                      </a:endParaRPr>
                    </a:p>
                  </a:txBody>
                  <a:tcPr marL="68580" marR="68580" marT="0" marB="0" anchor="ctr">
                    <a:solidFill>
                      <a:srgbClr val="FFEFBD"/>
                    </a:solidFill>
                  </a:tcPr>
                </a:tc>
                <a:extLst>
                  <a:ext uri="{0D108BD9-81ED-4DB2-BD59-A6C34878D82A}">
                    <a16:rowId xmlns:a16="http://schemas.microsoft.com/office/drawing/2014/main" val="10001"/>
                  </a:ext>
                </a:extLst>
              </a:tr>
              <a:tr h="440979">
                <a:tc vMerge="1">
                  <a:txBody>
                    <a:bodyPr/>
                    <a:lstStyle/>
                    <a:p>
                      <a:endParaRPr lang="en-US"/>
                    </a:p>
                  </a:txBody>
                  <a:tcPr/>
                </a:tc>
                <a:tc>
                  <a:txBody>
                    <a:bodyPr/>
                    <a:lstStyle/>
                    <a:p>
                      <a:pPr marL="0" marR="0" algn="ctr">
                        <a:spcBef>
                          <a:spcPts val="0"/>
                        </a:spcBef>
                        <a:spcAft>
                          <a:spcPts val="0"/>
                        </a:spcAft>
                      </a:pPr>
                      <a:r>
                        <a:rPr lang="en-US" sz="2400" dirty="0">
                          <a:solidFill>
                            <a:srgbClr val="000000"/>
                          </a:solidFill>
                        </a:rPr>
                        <a:t>16 oz</a:t>
                      </a:r>
                      <a:endParaRPr lang="en-US" sz="2400" dirty="0">
                        <a:solidFill>
                          <a:srgbClr val="000000"/>
                        </a:solidFill>
                        <a:latin typeface="Times New Roman"/>
                        <a:ea typeface="Times New Roman"/>
                      </a:endParaRPr>
                    </a:p>
                  </a:txBody>
                  <a:tcPr marL="68580" marR="68580" marT="0" marB="0" anchor="ctr">
                    <a:solidFill>
                      <a:srgbClr val="FFEFBD"/>
                    </a:solidFill>
                  </a:tcPr>
                </a:tc>
                <a:tc>
                  <a:txBody>
                    <a:bodyPr/>
                    <a:lstStyle/>
                    <a:p>
                      <a:pPr marL="0" marR="0" algn="ctr">
                        <a:spcBef>
                          <a:spcPts val="0"/>
                        </a:spcBef>
                        <a:spcAft>
                          <a:spcPts val="0"/>
                        </a:spcAft>
                      </a:pPr>
                      <a:r>
                        <a:rPr lang="en-US" sz="2400" dirty="0">
                          <a:solidFill>
                            <a:srgbClr val="000000"/>
                          </a:solidFill>
                        </a:rPr>
                        <a:t>1.3</a:t>
                      </a:r>
                      <a:endParaRPr lang="en-US" sz="2400" dirty="0">
                        <a:solidFill>
                          <a:srgbClr val="000000"/>
                        </a:solidFill>
                        <a:latin typeface="Times New Roman"/>
                        <a:ea typeface="Times New Roman"/>
                      </a:endParaRPr>
                    </a:p>
                  </a:txBody>
                  <a:tcPr marL="68580" marR="68580" marT="0" marB="0" anchor="ctr">
                    <a:solidFill>
                      <a:srgbClr val="FFEFBD"/>
                    </a:solidFill>
                  </a:tcPr>
                </a:tc>
                <a:extLst>
                  <a:ext uri="{0D108BD9-81ED-4DB2-BD59-A6C34878D82A}">
                    <a16:rowId xmlns:a16="http://schemas.microsoft.com/office/drawing/2014/main" val="10002"/>
                  </a:ext>
                </a:extLst>
              </a:tr>
              <a:tr h="440979">
                <a:tc vMerge="1">
                  <a:txBody>
                    <a:bodyPr/>
                    <a:lstStyle/>
                    <a:p>
                      <a:endParaRPr lang="en-US"/>
                    </a:p>
                  </a:txBody>
                  <a:tcPr/>
                </a:tc>
                <a:tc>
                  <a:txBody>
                    <a:bodyPr/>
                    <a:lstStyle/>
                    <a:p>
                      <a:pPr marL="0" marR="0" algn="ctr">
                        <a:spcBef>
                          <a:spcPts val="0"/>
                        </a:spcBef>
                        <a:spcAft>
                          <a:spcPts val="0"/>
                        </a:spcAft>
                      </a:pPr>
                      <a:r>
                        <a:rPr lang="en-US" sz="2400" dirty="0">
                          <a:solidFill>
                            <a:srgbClr val="000000"/>
                          </a:solidFill>
                        </a:rPr>
                        <a:t>22 oz</a:t>
                      </a:r>
                      <a:endParaRPr lang="en-US" sz="2400" dirty="0">
                        <a:solidFill>
                          <a:srgbClr val="000000"/>
                        </a:solidFill>
                        <a:latin typeface="Times New Roman"/>
                        <a:ea typeface="Times New Roman"/>
                      </a:endParaRPr>
                    </a:p>
                  </a:txBody>
                  <a:tcPr marL="68580" marR="68580" marT="0" marB="0" anchor="ctr">
                    <a:solidFill>
                      <a:srgbClr val="FFEFBD"/>
                    </a:solidFill>
                  </a:tcPr>
                </a:tc>
                <a:tc>
                  <a:txBody>
                    <a:bodyPr/>
                    <a:lstStyle/>
                    <a:p>
                      <a:pPr marL="0" marR="0" algn="ctr">
                        <a:spcBef>
                          <a:spcPts val="0"/>
                        </a:spcBef>
                        <a:spcAft>
                          <a:spcPts val="0"/>
                        </a:spcAft>
                      </a:pPr>
                      <a:r>
                        <a:rPr lang="en-US" sz="2400" dirty="0">
                          <a:solidFill>
                            <a:srgbClr val="000000"/>
                          </a:solidFill>
                        </a:rPr>
                        <a:t>2</a:t>
                      </a:r>
                      <a:endParaRPr lang="en-US" sz="2400" dirty="0">
                        <a:solidFill>
                          <a:srgbClr val="000000"/>
                        </a:solidFill>
                        <a:latin typeface="Times New Roman"/>
                        <a:ea typeface="Times New Roman"/>
                      </a:endParaRPr>
                    </a:p>
                  </a:txBody>
                  <a:tcPr marL="68580" marR="68580" marT="0" marB="0" anchor="ctr">
                    <a:solidFill>
                      <a:srgbClr val="FFEFBD"/>
                    </a:solidFill>
                  </a:tcPr>
                </a:tc>
                <a:extLst>
                  <a:ext uri="{0D108BD9-81ED-4DB2-BD59-A6C34878D82A}">
                    <a16:rowId xmlns:a16="http://schemas.microsoft.com/office/drawing/2014/main" val="10003"/>
                  </a:ext>
                </a:extLst>
              </a:tr>
              <a:tr h="440979">
                <a:tc vMerge="1">
                  <a:txBody>
                    <a:bodyPr/>
                    <a:lstStyle/>
                    <a:p>
                      <a:endParaRPr lang="en-US"/>
                    </a:p>
                  </a:txBody>
                  <a:tcPr/>
                </a:tc>
                <a:tc>
                  <a:txBody>
                    <a:bodyPr/>
                    <a:lstStyle/>
                    <a:p>
                      <a:pPr marL="0" marR="0" algn="ctr">
                        <a:spcBef>
                          <a:spcPts val="0"/>
                        </a:spcBef>
                        <a:spcAft>
                          <a:spcPts val="0"/>
                        </a:spcAft>
                      </a:pPr>
                      <a:r>
                        <a:rPr lang="en-US" sz="2400" dirty="0">
                          <a:solidFill>
                            <a:srgbClr val="000000"/>
                          </a:solidFill>
                        </a:rPr>
                        <a:t>40 </a:t>
                      </a:r>
                      <a:r>
                        <a:rPr lang="en-US" sz="2400" dirty="0" err="1">
                          <a:solidFill>
                            <a:srgbClr val="000000"/>
                          </a:solidFill>
                        </a:rPr>
                        <a:t>oz</a:t>
                      </a:r>
                      <a:r>
                        <a:rPr lang="en-US" sz="2400">
                          <a:solidFill>
                            <a:srgbClr val="000000"/>
                          </a:solidFill>
                        </a:rPr>
                        <a:t> </a:t>
                      </a:r>
                      <a:endParaRPr lang="en-US" sz="2400" dirty="0">
                        <a:solidFill>
                          <a:srgbClr val="000000"/>
                        </a:solidFill>
                        <a:latin typeface="Times New Roman"/>
                        <a:ea typeface="Times New Roman"/>
                      </a:endParaRPr>
                    </a:p>
                  </a:txBody>
                  <a:tcPr marL="68580" marR="68580" marT="0" marB="0" anchor="ctr">
                    <a:lnB w="38100" cap="flat" cmpd="sng" algn="ctr">
                      <a:solidFill>
                        <a:schemeClr val="tx1"/>
                      </a:solidFill>
                      <a:prstDash val="solid"/>
                      <a:round/>
                      <a:headEnd type="none" w="med" len="med"/>
                      <a:tailEnd type="none" w="med" len="med"/>
                    </a:lnB>
                    <a:solidFill>
                      <a:srgbClr val="FFEFBD"/>
                    </a:solidFill>
                  </a:tcPr>
                </a:tc>
                <a:tc>
                  <a:txBody>
                    <a:bodyPr/>
                    <a:lstStyle/>
                    <a:p>
                      <a:pPr marL="0" marR="0" algn="ctr">
                        <a:spcBef>
                          <a:spcPts val="0"/>
                        </a:spcBef>
                        <a:spcAft>
                          <a:spcPts val="0"/>
                        </a:spcAft>
                      </a:pPr>
                      <a:r>
                        <a:rPr lang="en-US" sz="2400" dirty="0">
                          <a:solidFill>
                            <a:srgbClr val="000000"/>
                          </a:solidFill>
                        </a:rPr>
                        <a:t>3.3</a:t>
                      </a:r>
                      <a:endParaRPr lang="en-US" sz="2400" dirty="0">
                        <a:solidFill>
                          <a:srgbClr val="000000"/>
                        </a:solidFill>
                        <a:latin typeface="Times New Roman"/>
                        <a:ea typeface="Times New Roman"/>
                      </a:endParaRPr>
                    </a:p>
                  </a:txBody>
                  <a:tcPr marL="68580" marR="68580" marT="0" marB="0" anchor="ctr">
                    <a:lnB w="38100" cap="flat" cmpd="sng" algn="ctr">
                      <a:solidFill>
                        <a:schemeClr val="tx1"/>
                      </a:solidFill>
                      <a:prstDash val="solid"/>
                      <a:round/>
                      <a:headEnd type="none" w="med" len="med"/>
                      <a:tailEnd type="none" w="med" len="med"/>
                    </a:lnB>
                    <a:solidFill>
                      <a:srgbClr val="FFEFBD"/>
                    </a:solidFill>
                  </a:tcPr>
                </a:tc>
                <a:extLst>
                  <a:ext uri="{0D108BD9-81ED-4DB2-BD59-A6C34878D82A}">
                    <a16:rowId xmlns:a16="http://schemas.microsoft.com/office/drawing/2014/main" val="10004"/>
                  </a:ext>
                </a:extLst>
              </a:tr>
              <a:tr h="440979">
                <a:tc rowSpan="4">
                  <a:txBody>
                    <a:bodyPr/>
                    <a:lstStyle/>
                    <a:p>
                      <a:pPr marL="457200" marR="0" lvl="1" algn="l">
                        <a:spcBef>
                          <a:spcPts val="0"/>
                        </a:spcBef>
                        <a:spcAft>
                          <a:spcPts val="0"/>
                        </a:spcAft>
                      </a:pPr>
                      <a:r>
                        <a:rPr lang="en-US" sz="3200" dirty="0">
                          <a:solidFill>
                            <a:srgbClr val="000000"/>
                          </a:solidFill>
                        </a:rPr>
                        <a:t>      Malt</a:t>
                      </a:r>
                      <a:br>
                        <a:rPr lang="en-US" sz="3200" dirty="0">
                          <a:solidFill>
                            <a:srgbClr val="000000"/>
                          </a:solidFill>
                        </a:rPr>
                      </a:br>
                      <a:r>
                        <a:rPr lang="en-US" sz="3200" dirty="0">
                          <a:solidFill>
                            <a:srgbClr val="000000"/>
                          </a:solidFill>
                        </a:rPr>
                        <a:t>      liquor</a:t>
                      </a:r>
                      <a:endParaRPr lang="en-US" sz="1800" dirty="0">
                        <a:solidFill>
                          <a:srgbClr val="000000"/>
                        </a:solidFill>
                        <a:latin typeface="Times New Roman"/>
                        <a:ea typeface="Times New Roman"/>
                      </a:endParaRPr>
                    </a:p>
                  </a:txBody>
                  <a:tcPr marL="68580" marR="68580" marT="0" marB="0" anchor="ctr">
                    <a:lnT w="38100" cap="flat" cmpd="sng" algn="ctr">
                      <a:solidFill>
                        <a:schemeClr val="tx1"/>
                      </a:solidFill>
                      <a:prstDash val="solid"/>
                      <a:round/>
                      <a:headEnd type="none" w="med" len="med"/>
                      <a:tailEnd type="none" w="med" len="med"/>
                    </a:lnT>
                    <a:solidFill>
                      <a:srgbClr val="FFEFBD"/>
                    </a:solidFill>
                  </a:tcPr>
                </a:tc>
                <a:tc>
                  <a:txBody>
                    <a:bodyPr/>
                    <a:lstStyle/>
                    <a:p>
                      <a:pPr marL="0" marR="0" algn="ctr">
                        <a:spcBef>
                          <a:spcPts val="0"/>
                        </a:spcBef>
                        <a:spcAft>
                          <a:spcPts val="0"/>
                        </a:spcAft>
                      </a:pPr>
                      <a:r>
                        <a:rPr lang="en-US" sz="2400" b="1" dirty="0">
                          <a:solidFill>
                            <a:srgbClr val="000000"/>
                          </a:solidFill>
                        </a:rPr>
                        <a:t>12 oz</a:t>
                      </a:r>
                      <a:endParaRPr lang="en-US" sz="2400" b="1" dirty="0">
                        <a:solidFill>
                          <a:srgbClr val="000000"/>
                        </a:solidFill>
                        <a:latin typeface="Times New Roman"/>
                        <a:ea typeface="Times New Roman"/>
                      </a:endParaRPr>
                    </a:p>
                  </a:txBody>
                  <a:tcPr marL="68580" marR="68580" marT="0" marB="0" anchor="ctr">
                    <a:lnT w="38100" cap="flat" cmpd="sng" algn="ctr">
                      <a:solidFill>
                        <a:schemeClr val="tx1"/>
                      </a:solidFill>
                      <a:prstDash val="solid"/>
                      <a:round/>
                      <a:headEnd type="none" w="med" len="med"/>
                      <a:tailEnd type="none" w="med" len="med"/>
                    </a:lnT>
                    <a:solidFill>
                      <a:srgbClr val="FFEFBD"/>
                    </a:solidFill>
                  </a:tcPr>
                </a:tc>
                <a:tc>
                  <a:txBody>
                    <a:bodyPr/>
                    <a:lstStyle/>
                    <a:p>
                      <a:pPr marL="0" marR="0" algn="ctr">
                        <a:spcBef>
                          <a:spcPts val="0"/>
                        </a:spcBef>
                        <a:spcAft>
                          <a:spcPts val="0"/>
                        </a:spcAft>
                      </a:pPr>
                      <a:r>
                        <a:rPr lang="en-US" sz="2400" b="1" dirty="0">
                          <a:solidFill>
                            <a:srgbClr val="000000"/>
                          </a:solidFill>
                        </a:rPr>
                        <a:t>1.5</a:t>
                      </a:r>
                      <a:endParaRPr lang="en-US" sz="2400" b="1" dirty="0">
                        <a:solidFill>
                          <a:srgbClr val="000000"/>
                        </a:solidFill>
                        <a:latin typeface="Times New Roman"/>
                        <a:ea typeface="Times New Roman"/>
                      </a:endParaRPr>
                    </a:p>
                  </a:txBody>
                  <a:tcPr marL="68580" marR="68580" marT="0" marB="0" anchor="ctr">
                    <a:lnT w="38100" cap="flat" cmpd="sng" algn="ctr">
                      <a:solidFill>
                        <a:schemeClr val="tx1"/>
                      </a:solidFill>
                      <a:prstDash val="solid"/>
                      <a:round/>
                      <a:headEnd type="none" w="med" len="med"/>
                      <a:tailEnd type="none" w="med" len="med"/>
                    </a:lnT>
                    <a:solidFill>
                      <a:srgbClr val="FFEFBD"/>
                    </a:solidFill>
                  </a:tcPr>
                </a:tc>
                <a:extLst>
                  <a:ext uri="{0D108BD9-81ED-4DB2-BD59-A6C34878D82A}">
                    <a16:rowId xmlns:a16="http://schemas.microsoft.com/office/drawing/2014/main" val="10005"/>
                  </a:ext>
                </a:extLst>
              </a:tr>
              <a:tr h="440979">
                <a:tc vMerge="1">
                  <a:txBody>
                    <a:bodyPr/>
                    <a:lstStyle/>
                    <a:p>
                      <a:endParaRPr lang="en-US"/>
                    </a:p>
                  </a:txBody>
                  <a:tcPr/>
                </a:tc>
                <a:tc>
                  <a:txBody>
                    <a:bodyPr/>
                    <a:lstStyle/>
                    <a:p>
                      <a:pPr marL="0" marR="0" algn="ctr">
                        <a:spcBef>
                          <a:spcPts val="0"/>
                        </a:spcBef>
                        <a:spcAft>
                          <a:spcPts val="0"/>
                        </a:spcAft>
                      </a:pPr>
                      <a:r>
                        <a:rPr lang="en-US" sz="2400" dirty="0">
                          <a:solidFill>
                            <a:srgbClr val="000000"/>
                          </a:solidFill>
                        </a:rPr>
                        <a:t>16 oz</a:t>
                      </a:r>
                      <a:endParaRPr lang="en-US" sz="2400" dirty="0">
                        <a:solidFill>
                          <a:srgbClr val="000000"/>
                        </a:solidFill>
                        <a:latin typeface="Times New Roman"/>
                        <a:ea typeface="Times New Roman"/>
                      </a:endParaRPr>
                    </a:p>
                  </a:txBody>
                  <a:tcPr marL="68580" marR="68580" marT="0" marB="0" anchor="ctr">
                    <a:solidFill>
                      <a:srgbClr val="FFEFBD"/>
                    </a:solidFill>
                  </a:tcPr>
                </a:tc>
                <a:tc>
                  <a:txBody>
                    <a:bodyPr/>
                    <a:lstStyle/>
                    <a:p>
                      <a:pPr marL="0" marR="0" algn="ctr">
                        <a:spcBef>
                          <a:spcPts val="0"/>
                        </a:spcBef>
                        <a:spcAft>
                          <a:spcPts val="0"/>
                        </a:spcAft>
                      </a:pPr>
                      <a:r>
                        <a:rPr lang="en-US" sz="2400" dirty="0">
                          <a:solidFill>
                            <a:srgbClr val="000000"/>
                          </a:solidFill>
                        </a:rPr>
                        <a:t>2</a:t>
                      </a:r>
                      <a:endParaRPr lang="en-US" sz="2400" dirty="0">
                        <a:solidFill>
                          <a:srgbClr val="000000"/>
                        </a:solidFill>
                        <a:latin typeface="Times New Roman"/>
                        <a:ea typeface="Times New Roman"/>
                      </a:endParaRPr>
                    </a:p>
                  </a:txBody>
                  <a:tcPr marL="68580" marR="68580" marT="0" marB="0" anchor="ctr">
                    <a:solidFill>
                      <a:srgbClr val="FFEFBD"/>
                    </a:solidFill>
                  </a:tcPr>
                </a:tc>
                <a:extLst>
                  <a:ext uri="{0D108BD9-81ED-4DB2-BD59-A6C34878D82A}">
                    <a16:rowId xmlns:a16="http://schemas.microsoft.com/office/drawing/2014/main" val="10006"/>
                  </a:ext>
                </a:extLst>
              </a:tr>
              <a:tr h="440979">
                <a:tc vMerge="1">
                  <a:txBody>
                    <a:bodyPr/>
                    <a:lstStyle/>
                    <a:p>
                      <a:endParaRPr lang="en-US"/>
                    </a:p>
                  </a:txBody>
                  <a:tcPr/>
                </a:tc>
                <a:tc>
                  <a:txBody>
                    <a:bodyPr/>
                    <a:lstStyle/>
                    <a:p>
                      <a:pPr marL="0" marR="0" algn="ctr">
                        <a:spcBef>
                          <a:spcPts val="0"/>
                        </a:spcBef>
                        <a:spcAft>
                          <a:spcPts val="0"/>
                        </a:spcAft>
                      </a:pPr>
                      <a:r>
                        <a:rPr lang="en-US" sz="2400" dirty="0">
                          <a:solidFill>
                            <a:srgbClr val="000000"/>
                          </a:solidFill>
                        </a:rPr>
                        <a:t>22 oz</a:t>
                      </a:r>
                      <a:endParaRPr lang="en-US" sz="2400" dirty="0">
                        <a:solidFill>
                          <a:srgbClr val="000000"/>
                        </a:solidFill>
                        <a:latin typeface="Times New Roman"/>
                        <a:ea typeface="Times New Roman"/>
                      </a:endParaRPr>
                    </a:p>
                  </a:txBody>
                  <a:tcPr marL="68580" marR="68580" marT="0" marB="0" anchor="ctr">
                    <a:solidFill>
                      <a:srgbClr val="FFEFBD"/>
                    </a:solidFill>
                  </a:tcPr>
                </a:tc>
                <a:tc>
                  <a:txBody>
                    <a:bodyPr/>
                    <a:lstStyle/>
                    <a:p>
                      <a:pPr marL="0" marR="0" algn="ctr">
                        <a:spcBef>
                          <a:spcPts val="0"/>
                        </a:spcBef>
                        <a:spcAft>
                          <a:spcPts val="0"/>
                        </a:spcAft>
                      </a:pPr>
                      <a:r>
                        <a:rPr lang="en-US" sz="2400" dirty="0">
                          <a:solidFill>
                            <a:srgbClr val="000000"/>
                          </a:solidFill>
                        </a:rPr>
                        <a:t>2.5</a:t>
                      </a:r>
                      <a:endParaRPr lang="en-US" sz="2400" dirty="0">
                        <a:solidFill>
                          <a:srgbClr val="000000"/>
                        </a:solidFill>
                        <a:latin typeface="Times New Roman"/>
                        <a:ea typeface="Times New Roman"/>
                      </a:endParaRPr>
                    </a:p>
                  </a:txBody>
                  <a:tcPr marL="68580" marR="68580" marT="0" marB="0" anchor="ctr">
                    <a:solidFill>
                      <a:srgbClr val="FFEFBD"/>
                    </a:solidFill>
                  </a:tcPr>
                </a:tc>
                <a:extLst>
                  <a:ext uri="{0D108BD9-81ED-4DB2-BD59-A6C34878D82A}">
                    <a16:rowId xmlns:a16="http://schemas.microsoft.com/office/drawing/2014/main" val="10007"/>
                  </a:ext>
                </a:extLst>
              </a:tr>
              <a:tr h="440979">
                <a:tc vMerge="1">
                  <a:txBody>
                    <a:bodyPr/>
                    <a:lstStyle/>
                    <a:p>
                      <a:endParaRPr lang="en-US"/>
                    </a:p>
                  </a:txBody>
                  <a:tcPr/>
                </a:tc>
                <a:tc>
                  <a:txBody>
                    <a:bodyPr/>
                    <a:lstStyle/>
                    <a:p>
                      <a:pPr marL="0" marR="0" algn="ctr">
                        <a:spcBef>
                          <a:spcPts val="0"/>
                        </a:spcBef>
                        <a:spcAft>
                          <a:spcPts val="0"/>
                        </a:spcAft>
                      </a:pPr>
                      <a:r>
                        <a:rPr lang="en-US" sz="2400" dirty="0">
                          <a:solidFill>
                            <a:srgbClr val="000000"/>
                          </a:solidFill>
                        </a:rPr>
                        <a:t>40 oz</a:t>
                      </a:r>
                      <a:endParaRPr lang="en-US" sz="2400" dirty="0">
                        <a:solidFill>
                          <a:srgbClr val="000000"/>
                        </a:solidFill>
                        <a:latin typeface="Times New Roman"/>
                        <a:ea typeface="Times New Roman"/>
                      </a:endParaRPr>
                    </a:p>
                  </a:txBody>
                  <a:tcPr marL="68580" marR="68580" marT="0" marB="0" anchor="ctr">
                    <a:solidFill>
                      <a:srgbClr val="FFEFBD"/>
                    </a:solidFill>
                  </a:tcPr>
                </a:tc>
                <a:tc>
                  <a:txBody>
                    <a:bodyPr/>
                    <a:lstStyle/>
                    <a:p>
                      <a:pPr marL="0" marR="0" algn="ctr">
                        <a:spcBef>
                          <a:spcPts val="0"/>
                        </a:spcBef>
                        <a:spcAft>
                          <a:spcPts val="0"/>
                        </a:spcAft>
                      </a:pPr>
                      <a:r>
                        <a:rPr lang="en-US" sz="2400" dirty="0">
                          <a:solidFill>
                            <a:srgbClr val="000000"/>
                          </a:solidFill>
                        </a:rPr>
                        <a:t>4.5</a:t>
                      </a:r>
                      <a:endParaRPr lang="en-US" sz="2400" dirty="0">
                        <a:solidFill>
                          <a:srgbClr val="000000"/>
                        </a:solidFill>
                        <a:latin typeface="Times New Roman"/>
                        <a:ea typeface="Times New Roman"/>
                      </a:endParaRPr>
                    </a:p>
                  </a:txBody>
                  <a:tcPr marL="68580" marR="68580" marT="0" marB="0" anchor="ctr">
                    <a:solidFill>
                      <a:srgbClr val="FFEFBD"/>
                    </a:solidFill>
                  </a:tcPr>
                </a:tc>
                <a:extLst>
                  <a:ext uri="{0D108BD9-81ED-4DB2-BD59-A6C34878D82A}">
                    <a16:rowId xmlns:a16="http://schemas.microsoft.com/office/drawing/2014/main" val="10008"/>
                  </a:ext>
                </a:extLst>
              </a:tr>
            </a:tbl>
          </a:graphicData>
        </a:graphic>
      </p:graphicFrame>
      <p:sp>
        <p:nvSpPr>
          <p:cNvPr id="9" name="TextBox 8"/>
          <p:cNvSpPr txBox="1"/>
          <p:nvPr/>
        </p:nvSpPr>
        <p:spPr>
          <a:xfrm>
            <a:off x="600454" y="6245225"/>
            <a:ext cx="1345980" cy="230832"/>
          </a:xfrm>
          <a:prstGeom prst="rect">
            <a:avLst/>
          </a:prstGeom>
          <a:noFill/>
        </p:spPr>
        <p:txBody>
          <a:bodyPr wrap="square" rtlCol="0">
            <a:spAutoFit/>
          </a:bodyPr>
          <a:lstStyle/>
          <a:p>
            <a:r>
              <a:rPr lang="en-US" sz="900" dirty="0"/>
              <a:t>NIAAA</a:t>
            </a:r>
          </a:p>
        </p:txBody>
      </p:sp>
      <p:pic>
        <p:nvPicPr>
          <p:cNvPr id="11" name="Picture 10" descr="beer.pdf"/>
          <p:cNvPicPr>
            <a:picLocks noChangeAspect="1"/>
          </p:cNvPicPr>
          <p:nvPr/>
        </p:nvPicPr>
        <p:blipFill>
          <a:blip r:embed="rId3"/>
          <a:stretch>
            <a:fillRect/>
          </a:stretch>
        </p:blipFill>
        <p:spPr>
          <a:xfrm>
            <a:off x="2712356" y="2975429"/>
            <a:ext cx="956199" cy="1285422"/>
          </a:xfrm>
          <a:prstGeom prst="rect">
            <a:avLst/>
          </a:prstGeom>
        </p:spPr>
      </p:pic>
      <p:pic>
        <p:nvPicPr>
          <p:cNvPr id="12" name="Picture 11" descr="malt.pdf"/>
          <p:cNvPicPr>
            <a:picLocks noChangeAspect="1"/>
          </p:cNvPicPr>
          <p:nvPr/>
        </p:nvPicPr>
        <p:blipFill>
          <a:blip r:embed="rId4"/>
          <a:stretch>
            <a:fillRect/>
          </a:stretch>
        </p:blipFill>
        <p:spPr>
          <a:xfrm>
            <a:off x="2766294" y="4559799"/>
            <a:ext cx="880420" cy="1400130"/>
          </a:xfrm>
          <a:prstGeom prst="rect">
            <a:avLst/>
          </a:prstGeom>
        </p:spPr>
      </p:pic>
    </p:spTree>
    <p:extLst>
      <p:ext uri="{BB962C8B-B14F-4D97-AF65-F5344CB8AC3E}">
        <p14:creationId xmlns:p14="http://schemas.microsoft.com/office/powerpoint/2010/main" val="637399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3203373434"/>
              </p:ext>
            </p:extLst>
          </p:nvPr>
        </p:nvGraphicFramePr>
        <p:xfrm>
          <a:off x="2786643" y="1718949"/>
          <a:ext cx="7071360" cy="4526276"/>
        </p:xfrm>
        <a:graphic>
          <a:graphicData uri="http://schemas.openxmlformats.org/drawingml/2006/table">
            <a:tbl>
              <a:tblPr/>
              <a:tblGrid>
                <a:gridCol w="2651760">
                  <a:extLst>
                    <a:ext uri="{9D8B030D-6E8A-4147-A177-3AD203B41FA5}">
                      <a16:colId xmlns:a16="http://schemas.microsoft.com/office/drawing/2014/main" val="20000"/>
                    </a:ext>
                  </a:extLst>
                </a:gridCol>
                <a:gridCol w="2503715">
                  <a:extLst>
                    <a:ext uri="{9D8B030D-6E8A-4147-A177-3AD203B41FA5}">
                      <a16:colId xmlns:a16="http://schemas.microsoft.com/office/drawing/2014/main" val="20001"/>
                    </a:ext>
                  </a:extLst>
                </a:gridCol>
                <a:gridCol w="1915885">
                  <a:extLst>
                    <a:ext uri="{9D8B030D-6E8A-4147-A177-3AD203B41FA5}">
                      <a16:colId xmlns:a16="http://schemas.microsoft.com/office/drawing/2014/main" val="20002"/>
                    </a:ext>
                  </a:extLst>
                </a:gridCol>
              </a:tblGrid>
              <a:tr h="99844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lang="en-US" sz="2400" b="0" dirty="0">
                        <a:solidFill>
                          <a:srgbClr val="000000"/>
                        </a:solidFill>
                      </a:endParaRPr>
                    </a:p>
                  </a:txBody>
                  <a:tcPr marL="0" marR="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pPr marL="0" marR="0" algn="ctr">
                        <a:spcBef>
                          <a:spcPts val="0"/>
                        </a:spcBef>
                        <a:spcAft>
                          <a:spcPts val="0"/>
                        </a:spcAft>
                      </a:pPr>
                      <a:r>
                        <a:rPr lang="en-US" sz="2400" dirty="0">
                          <a:solidFill>
                            <a:srgbClr val="000000"/>
                          </a:solidFill>
                        </a:rPr>
                        <a:t>Volume</a:t>
                      </a:r>
                      <a:endParaRPr lang="en-US" sz="2400" dirty="0">
                        <a:solidFill>
                          <a:srgbClr val="000000"/>
                        </a:solidFill>
                        <a:latin typeface="Times New Roman"/>
                        <a:ea typeface="Times New Roman"/>
                      </a:endParaRPr>
                    </a:p>
                  </a:txBody>
                  <a:tcPr marL="68580" marR="68580" marT="0" marB="0" anchor="b">
                    <a:solidFill>
                      <a:srgbClr val="EEB500"/>
                    </a:solidFill>
                  </a:tcPr>
                </a:tc>
                <a:tc>
                  <a:txBody>
                    <a:bodyPr/>
                    <a:lstStyle/>
                    <a:p>
                      <a:pPr marL="0" marR="0" algn="ctr">
                        <a:spcBef>
                          <a:spcPts val="0"/>
                        </a:spcBef>
                        <a:spcAft>
                          <a:spcPts val="0"/>
                        </a:spcAft>
                      </a:pPr>
                      <a:r>
                        <a:rPr lang="en-US" sz="2400" dirty="0">
                          <a:solidFill>
                            <a:srgbClr val="000000"/>
                          </a:solidFill>
                        </a:rPr>
                        <a:t>Standard drinks</a:t>
                      </a:r>
                      <a:endParaRPr lang="en-US" sz="2400" dirty="0">
                        <a:solidFill>
                          <a:srgbClr val="000000"/>
                        </a:solidFill>
                        <a:latin typeface="Times New Roman"/>
                        <a:ea typeface="Times New Roman"/>
                      </a:endParaRPr>
                    </a:p>
                  </a:txBody>
                  <a:tcPr marL="68580" marR="68580" marT="0" marB="0" anchor="b">
                    <a:solidFill>
                      <a:srgbClr val="EEB500"/>
                    </a:solidFill>
                  </a:tcPr>
                </a:tc>
                <a:extLst>
                  <a:ext uri="{0D108BD9-81ED-4DB2-BD59-A6C34878D82A}">
                    <a16:rowId xmlns:a16="http://schemas.microsoft.com/office/drawing/2014/main" val="10000"/>
                  </a:ext>
                </a:extLst>
              </a:tr>
              <a:tr h="440979">
                <a:tc rowSpan="4">
                  <a:txBody>
                    <a:bodyPr/>
                    <a:lstStyle/>
                    <a:p>
                      <a:pPr marL="0" marR="0" algn="ctr">
                        <a:spcBef>
                          <a:spcPts val="0"/>
                        </a:spcBef>
                        <a:spcAft>
                          <a:spcPts val="0"/>
                        </a:spcAft>
                      </a:pPr>
                      <a:r>
                        <a:rPr lang="en-US" sz="3600" dirty="0">
                          <a:solidFill>
                            <a:srgbClr val="000000"/>
                          </a:solidFill>
                        </a:rPr>
                        <a:t>    Wine</a:t>
                      </a:r>
                      <a:endParaRPr lang="en-US" sz="2000" dirty="0">
                        <a:solidFill>
                          <a:srgbClr val="000000"/>
                        </a:solidFill>
                        <a:latin typeface="Times New Roman"/>
                        <a:ea typeface="Times New Roman"/>
                      </a:endParaRPr>
                    </a:p>
                  </a:txBody>
                  <a:tcPr marL="68580" marR="68580" marT="0" marB="0" anchor="ctr">
                    <a:lnB w="38100" cap="flat" cmpd="sng" algn="ctr">
                      <a:solidFill>
                        <a:schemeClr val="tx1"/>
                      </a:solidFill>
                      <a:prstDash val="solid"/>
                      <a:round/>
                      <a:headEnd type="none" w="med" len="med"/>
                      <a:tailEnd type="none" w="med" len="med"/>
                    </a:lnB>
                    <a:solidFill>
                      <a:srgbClr val="FFEFBD"/>
                    </a:solidFill>
                  </a:tcPr>
                </a:tc>
                <a:tc>
                  <a:txBody>
                    <a:bodyPr/>
                    <a:lstStyle/>
                    <a:p>
                      <a:pPr marL="0" marR="0" algn="ctr">
                        <a:spcBef>
                          <a:spcPts val="0"/>
                        </a:spcBef>
                        <a:spcAft>
                          <a:spcPts val="0"/>
                        </a:spcAft>
                      </a:pPr>
                      <a:r>
                        <a:rPr lang="en-US" sz="2000" b="1" dirty="0">
                          <a:solidFill>
                            <a:srgbClr val="000000"/>
                          </a:solidFill>
                        </a:rPr>
                        <a:t>5 </a:t>
                      </a:r>
                      <a:r>
                        <a:rPr lang="en-US" sz="2000" b="1" dirty="0" err="1">
                          <a:solidFill>
                            <a:srgbClr val="000000"/>
                          </a:solidFill>
                        </a:rPr>
                        <a:t>oz</a:t>
                      </a:r>
                      <a:endParaRPr lang="en-US" sz="2000" b="1" dirty="0">
                        <a:solidFill>
                          <a:srgbClr val="000000"/>
                        </a:solidFill>
                        <a:latin typeface="Times New Roman"/>
                        <a:ea typeface="Times New Roman"/>
                      </a:endParaRPr>
                    </a:p>
                  </a:txBody>
                  <a:tcPr marL="68580" marR="68580" marT="0" marB="0" anchor="ctr">
                    <a:solidFill>
                      <a:srgbClr val="FFEFBD"/>
                    </a:solidFill>
                  </a:tcPr>
                </a:tc>
                <a:tc>
                  <a:txBody>
                    <a:bodyPr/>
                    <a:lstStyle/>
                    <a:p>
                      <a:pPr marL="0" marR="0" algn="ctr">
                        <a:spcBef>
                          <a:spcPts val="0"/>
                        </a:spcBef>
                        <a:spcAft>
                          <a:spcPts val="0"/>
                        </a:spcAft>
                      </a:pPr>
                      <a:r>
                        <a:rPr lang="en-US" sz="2000" b="1" dirty="0">
                          <a:solidFill>
                            <a:srgbClr val="000000"/>
                          </a:solidFill>
                        </a:rPr>
                        <a:t>1</a:t>
                      </a:r>
                      <a:endParaRPr lang="en-US" sz="2000" b="1" dirty="0">
                        <a:solidFill>
                          <a:srgbClr val="000000"/>
                        </a:solidFill>
                        <a:latin typeface="Times New Roman"/>
                        <a:ea typeface="Times New Roman"/>
                      </a:endParaRPr>
                    </a:p>
                  </a:txBody>
                  <a:tcPr marL="68580" marR="68580" marT="0" marB="0" anchor="ctr">
                    <a:solidFill>
                      <a:srgbClr val="FFEFBD"/>
                    </a:solidFill>
                  </a:tcPr>
                </a:tc>
                <a:extLst>
                  <a:ext uri="{0D108BD9-81ED-4DB2-BD59-A6C34878D82A}">
                    <a16:rowId xmlns:a16="http://schemas.microsoft.com/office/drawing/2014/main" val="10001"/>
                  </a:ext>
                </a:extLst>
              </a:tr>
              <a:tr h="440979">
                <a:tc vMerge="1">
                  <a:txBody>
                    <a:bodyPr/>
                    <a:lstStyle/>
                    <a:p>
                      <a:endParaRPr lang="en-US"/>
                    </a:p>
                  </a:txBody>
                  <a:tcPr/>
                </a:tc>
                <a:tc>
                  <a:txBody>
                    <a:bodyPr/>
                    <a:lstStyle/>
                    <a:p>
                      <a:pPr marL="0" marR="0" algn="ctr">
                        <a:spcBef>
                          <a:spcPts val="0"/>
                        </a:spcBef>
                        <a:spcAft>
                          <a:spcPts val="0"/>
                        </a:spcAft>
                      </a:pPr>
                      <a:r>
                        <a:rPr lang="en-US" sz="2000" dirty="0">
                          <a:solidFill>
                            <a:srgbClr val="000000"/>
                          </a:solidFill>
                        </a:rPr>
                        <a:t> 750-mL bottle</a:t>
                      </a:r>
                      <a:endParaRPr lang="en-US" sz="2000" dirty="0">
                        <a:solidFill>
                          <a:srgbClr val="000000"/>
                        </a:solidFill>
                        <a:latin typeface="Times New Roman"/>
                        <a:ea typeface="Times New Roman"/>
                      </a:endParaRPr>
                    </a:p>
                  </a:txBody>
                  <a:tcPr marL="68580" marR="68580" marT="0" marB="0" anchor="ctr">
                    <a:solidFill>
                      <a:srgbClr val="FFEFBD"/>
                    </a:solidFill>
                  </a:tcPr>
                </a:tc>
                <a:tc>
                  <a:txBody>
                    <a:bodyPr/>
                    <a:lstStyle/>
                    <a:p>
                      <a:pPr marL="0" marR="0" algn="ctr">
                        <a:spcBef>
                          <a:spcPts val="0"/>
                        </a:spcBef>
                        <a:spcAft>
                          <a:spcPts val="0"/>
                        </a:spcAft>
                      </a:pPr>
                      <a:r>
                        <a:rPr lang="en-US" sz="2000" dirty="0">
                          <a:solidFill>
                            <a:srgbClr val="000000"/>
                          </a:solidFill>
                        </a:rPr>
                        <a:t>5</a:t>
                      </a:r>
                      <a:endParaRPr lang="en-US" sz="2000" dirty="0">
                        <a:solidFill>
                          <a:srgbClr val="000000"/>
                        </a:solidFill>
                        <a:latin typeface="Times New Roman"/>
                        <a:ea typeface="Times New Roman"/>
                      </a:endParaRPr>
                    </a:p>
                  </a:txBody>
                  <a:tcPr marL="68580" marR="68580" marT="0" marB="0" anchor="ctr">
                    <a:solidFill>
                      <a:srgbClr val="FFEFBD"/>
                    </a:solidFill>
                  </a:tcPr>
                </a:tc>
                <a:extLst>
                  <a:ext uri="{0D108BD9-81ED-4DB2-BD59-A6C34878D82A}">
                    <a16:rowId xmlns:a16="http://schemas.microsoft.com/office/drawing/2014/main" val="10002"/>
                  </a:ext>
                </a:extLst>
              </a:tr>
              <a:tr h="440979">
                <a:tc vMerge="1">
                  <a:txBody>
                    <a:bodyPr/>
                    <a:lstStyle/>
                    <a:p>
                      <a:endParaRPr lang="en-US"/>
                    </a:p>
                  </a:txBody>
                  <a:tcPr/>
                </a:tc>
                <a:tc>
                  <a:txBody>
                    <a:bodyPr/>
                    <a:lstStyle/>
                    <a:p>
                      <a:pPr marL="0" marR="0" algn="ctr">
                        <a:spcBef>
                          <a:spcPts val="0"/>
                        </a:spcBef>
                        <a:spcAft>
                          <a:spcPts val="0"/>
                        </a:spcAft>
                      </a:pPr>
                      <a:r>
                        <a:rPr lang="en-US" sz="2000" dirty="0">
                          <a:solidFill>
                            <a:srgbClr val="000000"/>
                          </a:solidFill>
                        </a:rPr>
                        <a:t>1.5 liter bottle</a:t>
                      </a:r>
                      <a:endParaRPr lang="en-US" sz="2000" dirty="0">
                        <a:solidFill>
                          <a:srgbClr val="000000"/>
                        </a:solidFill>
                        <a:latin typeface="Times New Roman"/>
                        <a:ea typeface="Times New Roman"/>
                      </a:endParaRPr>
                    </a:p>
                  </a:txBody>
                  <a:tcPr marL="68580" marR="68580" marT="0" marB="0" anchor="ctr">
                    <a:solidFill>
                      <a:srgbClr val="FFEFBD"/>
                    </a:solidFill>
                  </a:tcPr>
                </a:tc>
                <a:tc>
                  <a:txBody>
                    <a:bodyPr/>
                    <a:lstStyle/>
                    <a:p>
                      <a:pPr marL="0" marR="0" algn="ctr">
                        <a:spcBef>
                          <a:spcPts val="0"/>
                        </a:spcBef>
                        <a:spcAft>
                          <a:spcPts val="0"/>
                        </a:spcAft>
                      </a:pPr>
                      <a:r>
                        <a:rPr lang="en-US" sz="2000" dirty="0">
                          <a:solidFill>
                            <a:srgbClr val="000000"/>
                          </a:solidFill>
                        </a:rPr>
                        <a:t>9</a:t>
                      </a:r>
                      <a:endParaRPr lang="en-US" sz="2000" dirty="0">
                        <a:solidFill>
                          <a:srgbClr val="000000"/>
                        </a:solidFill>
                        <a:latin typeface="Times New Roman"/>
                        <a:ea typeface="Times New Roman"/>
                      </a:endParaRPr>
                    </a:p>
                  </a:txBody>
                  <a:tcPr marL="68580" marR="68580" marT="0" marB="0" anchor="ctr">
                    <a:solidFill>
                      <a:srgbClr val="FFEFBD"/>
                    </a:solidFill>
                  </a:tcPr>
                </a:tc>
                <a:extLst>
                  <a:ext uri="{0D108BD9-81ED-4DB2-BD59-A6C34878D82A}">
                    <a16:rowId xmlns:a16="http://schemas.microsoft.com/office/drawing/2014/main" val="10003"/>
                  </a:ext>
                </a:extLst>
              </a:tr>
              <a:tr h="440979">
                <a:tc vMerge="1">
                  <a:txBody>
                    <a:bodyPr/>
                    <a:lstStyle/>
                    <a:p>
                      <a:endParaRPr lang="en-US"/>
                    </a:p>
                  </a:txBody>
                  <a:tcPr/>
                </a:tc>
                <a:tc>
                  <a:txBody>
                    <a:bodyPr/>
                    <a:lstStyle/>
                    <a:p>
                      <a:pPr marL="0" marR="0" algn="ctr">
                        <a:spcBef>
                          <a:spcPts val="0"/>
                        </a:spcBef>
                        <a:spcAft>
                          <a:spcPts val="0"/>
                        </a:spcAft>
                      </a:pPr>
                      <a:r>
                        <a:rPr lang="en-US" sz="2000" dirty="0">
                          <a:solidFill>
                            <a:srgbClr val="000000"/>
                          </a:solidFill>
                        </a:rPr>
                        <a:t>5 liter box</a:t>
                      </a:r>
                      <a:endParaRPr lang="en-US" sz="2000" dirty="0">
                        <a:solidFill>
                          <a:srgbClr val="000000"/>
                        </a:solidFill>
                        <a:latin typeface="Times New Roman"/>
                        <a:ea typeface="Times New Roman"/>
                      </a:endParaRPr>
                    </a:p>
                  </a:txBody>
                  <a:tcPr marL="68580" marR="68580" marT="0" marB="0" anchor="ctr">
                    <a:lnB w="38100" cap="flat" cmpd="sng" algn="ctr">
                      <a:solidFill>
                        <a:schemeClr val="tx1"/>
                      </a:solidFill>
                      <a:prstDash val="solid"/>
                      <a:round/>
                      <a:headEnd type="none" w="med" len="med"/>
                      <a:tailEnd type="none" w="med" len="med"/>
                    </a:lnB>
                    <a:solidFill>
                      <a:srgbClr val="FFEFBD"/>
                    </a:solidFill>
                  </a:tcPr>
                </a:tc>
                <a:tc>
                  <a:txBody>
                    <a:bodyPr/>
                    <a:lstStyle/>
                    <a:p>
                      <a:pPr marL="0" marR="0" algn="ctr">
                        <a:spcBef>
                          <a:spcPts val="0"/>
                        </a:spcBef>
                        <a:spcAft>
                          <a:spcPts val="0"/>
                        </a:spcAft>
                      </a:pPr>
                      <a:r>
                        <a:rPr lang="en-US" sz="2000" dirty="0">
                          <a:solidFill>
                            <a:srgbClr val="000000"/>
                          </a:solidFill>
                        </a:rPr>
                        <a:t>30</a:t>
                      </a:r>
                      <a:endParaRPr lang="en-US" sz="2000" dirty="0">
                        <a:solidFill>
                          <a:srgbClr val="000000"/>
                        </a:solidFill>
                        <a:latin typeface="Times New Roman"/>
                        <a:ea typeface="Times New Roman"/>
                      </a:endParaRPr>
                    </a:p>
                  </a:txBody>
                  <a:tcPr marL="68580" marR="68580" marT="0" marB="0" anchor="ctr">
                    <a:lnB w="38100" cap="flat" cmpd="sng" algn="ctr">
                      <a:solidFill>
                        <a:schemeClr val="tx1"/>
                      </a:solidFill>
                      <a:prstDash val="solid"/>
                      <a:round/>
                      <a:headEnd type="none" w="med" len="med"/>
                      <a:tailEnd type="none" w="med" len="med"/>
                    </a:lnB>
                    <a:solidFill>
                      <a:srgbClr val="FFEFBD"/>
                    </a:solidFill>
                  </a:tcPr>
                </a:tc>
                <a:extLst>
                  <a:ext uri="{0D108BD9-81ED-4DB2-BD59-A6C34878D82A}">
                    <a16:rowId xmlns:a16="http://schemas.microsoft.com/office/drawing/2014/main" val="10004"/>
                  </a:ext>
                </a:extLst>
              </a:tr>
              <a:tr h="440979">
                <a:tc rowSpan="4">
                  <a:txBody>
                    <a:bodyPr/>
                    <a:lstStyle/>
                    <a:p>
                      <a:pPr marL="0" marR="0" algn="ctr">
                        <a:spcBef>
                          <a:spcPts val="0"/>
                        </a:spcBef>
                        <a:spcAft>
                          <a:spcPts val="0"/>
                        </a:spcAft>
                      </a:pPr>
                      <a:r>
                        <a:rPr lang="en-US" sz="3600" dirty="0">
                          <a:solidFill>
                            <a:srgbClr val="000000"/>
                          </a:solidFill>
                        </a:rPr>
                        <a:t>      Liquor</a:t>
                      </a:r>
                      <a:endParaRPr lang="en-US" sz="2000" dirty="0">
                        <a:solidFill>
                          <a:srgbClr val="000000"/>
                        </a:solidFill>
                      </a:endParaRPr>
                    </a:p>
                    <a:p>
                      <a:pPr marL="0" marR="0" algn="ctr">
                        <a:spcBef>
                          <a:spcPts val="0"/>
                        </a:spcBef>
                        <a:spcAft>
                          <a:spcPts val="0"/>
                        </a:spcAft>
                      </a:pPr>
                      <a:r>
                        <a:rPr lang="en-US" sz="2000" dirty="0">
                          <a:solidFill>
                            <a:srgbClr val="000000"/>
                          </a:solidFill>
                        </a:rPr>
                        <a:t>         (80 proof)</a:t>
                      </a:r>
                      <a:endParaRPr lang="en-US" sz="2000" dirty="0">
                        <a:solidFill>
                          <a:srgbClr val="000000"/>
                        </a:solidFill>
                        <a:latin typeface="Times New Roman"/>
                        <a:ea typeface="Times New Roman"/>
                      </a:endParaRPr>
                    </a:p>
                  </a:txBody>
                  <a:tcPr marL="68580" marR="68580" marT="0" marB="0" anchor="ctr">
                    <a:lnT w="38100" cap="flat" cmpd="sng" algn="ctr">
                      <a:solidFill>
                        <a:schemeClr val="tx1"/>
                      </a:solidFill>
                      <a:prstDash val="solid"/>
                      <a:round/>
                      <a:headEnd type="none" w="med" len="med"/>
                      <a:tailEnd type="none" w="med" len="med"/>
                    </a:lnT>
                    <a:solidFill>
                      <a:srgbClr val="FFEFBD"/>
                    </a:solidFill>
                  </a:tcPr>
                </a:tc>
                <a:tc>
                  <a:txBody>
                    <a:bodyPr/>
                    <a:lstStyle/>
                    <a:p>
                      <a:pPr marL="0" marR="0" algn="ctr">
                        <a:spcBef>
                          <a:spcPts val="0"/>
                        </a:spcBef>
                        <a:spcAft>
                          <a:spcPts val="0"/>
                        </a:spcAft>
                      </a:pPr>
                      <a:r>
                        <a:rPr lang="en-US" sz="2000" b="1" dirty="0">
                          <a:solidFill>
                            <a:srgbClr val="000000"/>
                          </a:solidFill>
                        </a:rPr>
                        <a:t>1 mixed drink</a:t>
                      </a:r>
                      <a:endParaRPr lang="en-US" sz="2000" b="1" dirty="0">
                        <a:solidFill>
                          <a:srgbClr val="000000"/>
                        </a:solidFill>
                        <a:latin typeface="Times New Roman"/>
                        <a:ea typeface="Times New Roman"/>
                      </a:endParaRPr>
                    </a:p>
                  </a:txBody>
                  <a:tcPr marL="68580" marR="68580" marT="0" marB="0" anchor="ctr">
                    <a:lnT w="38100" cap="flat" cmpd="sng" algn="ctr">
                      <a:solidFill>
                        <a:schemeClr val="tx1"/>
                      </a:solidFill>
                      <a:prstDash val="solid"/>
                      <a:round/>
                      <a:headEnd type="none" w="med" len="med"/>
                      <a:tailEnd type="none" w="med" len="med"/>
                    </a:lnT>
                    <a:solidFill>
                      <a:srgbClr val="FFEFBD"/>
                    </a:solidFill>
                  </a:tcPr>
                </a:tc>
                <a:tc>
                  <a:txBody>
                    <a:bodyPr/>
                    <a:lstStyle/>
                    <a:p>
                      <a:pPr marL="0" marR="0" algn="ctr">
                        <a:spcBef>
                          <a:spcPts val="0"/>
                        </a:spcBef>
                        <a:spcAft>
                          <a:spcPts val="0"/>
                        </a:spcAft>
                      </a:pPr>
                      <a:r>
                        <a:rPr lang="en-US" sz="2000" b="1" dirty="0">
                          <a:solidFill>
                            <a:srgbClr val="000000"/>
                          </a:solidFill>
                        </a:rPr>
                        <a:t>1</a:t>
                      </a:r>
                      <a:endParaRPr lang="en-US" sz="2000" b="1" dirty="0">
                        <a:solidFill>
                          <a:srgbClr val="000000"/>
                        </a:solidFill>
                        <a:latin typeface="Times New Roman"/>
                        <a:ea typeface="Times New Roman"/>
                      </a:endParaRPr>
                    </a:p>
                  </a:txBody>
                  <a:tcPr marL="68580" marR="68580" marT="0" marB="0" anchor="ctr">
                    <a:lnT w="38100" cap="flat" cmpd="sng" algn="ctr">
                      <a:solidFill>
                        <a:schemeClr val="tx1"/>
                      </a:solidFill>
                      <a:prstDash val="solid"/>
                      <a:round/>
                      <a:headEnd type="none" w="med" len="med"/>
                      <a:tailEnd type="none" w="med" len="med"/>
                    </a:lnT>
                    <a:solidFill>
                      <a:srgbClr val="FFEFBD"/>
                    </a:solidFill>
                  </a:tcPr>
                </a:tc>
                <a:extLst>
                  <a:ext uri="{0D108BD9-81ED-4DB2-BD59-A6C34878D82A}">
                    <a16:rowId xmlns:a16="http://schemas.microsoft.com/office/drawing/2014/main" val="10005"/>
                  </a:ext>
                </a:extLst>
              </a:tr>
              <a:tr h="440979">
                <a:tc vMerge="1">
                  <a:txBody>
                    <a:bodyPr/>
                    <a:lstStyle/>
                    <a:p>
                      <a:endParaRPr lang="en-US"/>
                    </a:p>
                  </a:txBody>
                  <a:tcPr/>
                </a:tc>
                <a:tc>
                  <a:txBody>
                    <a:bodyPr/>
                    <a:lstStyle/>
                    <a:p>
                      <a:pPr marL="0" marR="0" algn="ctr">
                        <a:spcBef>
                          <a:spcPts val="0"/>
                        </a:spcBef>
                        <a:spcAft>
                          <a:spcPts val="0"/>
                        </a:spcAft>
                      </a:pPr>
                      <a:r>
                        <a:rPr lang="en-US" sz="2000" dirty="0">
                          <a:solidFill>
                            <a:srgbClr val="000000"/>
                          </a:solidFill>
                        </a:rPr>
                        <a:t>1 pint</a:t>
                      </a:r>
                      <a:r>
                        <a:rPr lang="en-US" sz="2000" baseline="0" dirty="0">
                          <a:solidFill>
                            <a:srgbClr val="000000"/>
                          </a:solidFill>
                        </a:rPr>
                        <a:t> </a:t>
                      </a:r>
                      <a:r>
                        <a:rPr lang="en-US" sz="2000" dirty="0">
                          <a:solidFill>
                            <a:srgbClr val="000000"/>
                          </a:solidFill>
                        </a:rPr>
                        <a:t>(16 oz.)</a:t>
                      </a:r>
                      <a:endParaRPr lang="en-US" sz="2000" dirty="0">
                        <a:solidFill>
                          <a:srgbClr val="000000"/>
                        </a:solidFill>
                        <a:latin typeface="Times New Roman"/>
                        <a:ea typeface="Times New Roman"/>
                      </a:endParaRPr>
                    </a:p>
                  </a:txBody>
                  <a:tcPr marL="68580" marR="68580" marT="0" marB="0" anchor="ctr">
                    <a:solidFill>
                      <a:srgbClr val="FFEFBD"/>
                    </a:solidFill>
                  </a:tcPr>
                </a:tc>
                <a:tc>
                  <a:txBody>
                    <a:bodyPr/>
                    <a:lstStyle/>
                    <a:p>
                      <a:pPr marL="0" marR="0" algn="ctr">
                        <a:spcBef>
                          <a:spcPts val="0"/>
                        </a:spcBef>
                        <a:spcAft>
                          <a:spcPts val="0"/>
                        </a:spcAft>
                      </a:pPr>
                      <a:r>
                        <a:rPr lang="en-US" sz="2000" dirty="0">
                          <a:solidFill>
                            <a:srgbClr val="000000"/>
                          </a:solidFill>
                        </a:rPr>
                        <a:t>11</a:t>
                      </a:r>
                      <a:endParaRPr lang="en-US" sz="2000" dirty="0">
                        <a:solidFill>
                          <a:srgbClr val="000000"/>
                        </a:solidFill>
                        <a:latin typeface="Times New Roman"/>
                        <a:ea typeface="Times New Roman"/>
                      </a:endParaRPr>
                    </a:p>
                  </a:txBody>
                  <a:tcPr marL="68580" marR="68580" marT="0" marB="0" anchor="ctr">
                    <a:solidFill>
                      <a:srgbClr val="FFEFBD"/>
                    </a:solidFill>
                  </a:tcPr>
                </a:tc>
                <a:extLst>
                  <a:ext uri="{0D108BD9-81ED-4DB2-BD59-A6C34878D82A}">
                    <a16:rowId xmlns:a16="http://schemas.microsoft.com/office/drawing/2014/main" val="10006"/>
                  </a:ext>
                </a:extLst>
              </a:tr>
              <a:tr h="440979">
                <a:tc vMerge="1">
                  <a:txBody>
                    <a:bodyPr/>
                    <a:lstStyle/>
                    <a:p>
                      <a:endParaRPr lang="en-US"/>
                    </a:p>
                  </a:txBody>
                  <a:tcPr/>
                </a:tc>
                <a:tc>
                  <a:txBody>
                    <a:bodyPr/>
                    <a:lstStyle/>
                    <a:p>
                      <a:pPr marL="0" marR="0" algn="ctr">
                        <a:spcBef>
                          <a:spcPts val="0"/>
                        </a:spcBef>
                        <a:spcAft>
                          <a:spcPts val="0"/>
                        </a:spcAft>
                      </a:pPr>
                      <a:r>
                        <a:rPr lang="en-US" sz="2000" dirty="0">
                          <a:solidFill>
                            <a:srgbClr val="000000"/>
                          </a:solidFill>
                        </a:rPr>
                        <a:t>One fifth </a:t>
                      </a:r>
                      <a:r>
                        <a:rPr lang="en-US" sz="2000" baseline="0" dirty="0">
                          <a:solidFill>
                            <a:srgbClr val="000000"/>
                          </a:solidFill>
                        </a:rPr>
                        <a:t> </a:t>
                      </a:r>
                      <a:r>
                        <a:rPr lang="en-US" sz="2000" dirty="0">
                          <a:solidFill>
                            <a:srgbClr val="000000"/>
                          </a:solidFill>
                        </a:rPr>
                        <a:t>(25 oz.)</a:t>
                      </a:r>
                      <a:endParaRPr lang="en-US" sz="2000" dirty="0">
                        <a:solidFill>
                          <a:srgbClr val="000000"/>
                        </a:solidFill>
                        <a:latin typeface="Times New Roman"/>
                        <a:ea typeface="Times New Roman"/>
                      </a:endParaRPr>
                    </a:p>
                  </a:txBody>
                  <a:tcPr marL="68580" marR="68580" marT="0" marB="0" anchor="ctr">
                    <a:solidFill>
                      <a:srgbClr val="FFEFBD"/>
                    </a:solidFill>
                  </a:tcPr>
                </a:tc>
                <a:tc>
                  <a:txBody>
                    <a:bodyPr/>
                    <a:lstStyle/>
                    <a:p>
                      <a:pPr marL="0" marR="0" algn="ctr">
                        <a:spcBef>
                          <a:spcPts val="0"/>
                        </a:spcBef>
                        <a:spcAft>
                          <a:spcPts val="0"/>
                        </a:spcAft>
                      </a:pPr>
                      <a:r>
                        <a:rPr lang="en-US" sz="2000" dirty="0">
                          <a:solidFill>
                            <a:srgbClr val="000000"/>
                          </a:solidFill>
                        </a:rPr>
                        <a:t>17</a:t>
                      </a:r>
                      <a:endParaRPr lang="en-US" sz="2000" dirty="0">
                        <a:solidFill>
                          <a:srgbClr val="000000"/>
                        </a:solidFill>
                        <a:latin typeface="Times New Roman"/>
                        <a:ea typeface="Times New Roman"/>
                      </a:endParaRPr>
                    </a:p>
                  </a:txBody>
                  <a:tcPr marL="68580" marR="68580" marT="0" marB="0" anchor="ctr">
                    <a:solidFill>
                      <a:srgbClr val="FFEFBD"/>
                    </a:solidFill>
                  </a:tcPr>
                </a:tc>
                <a:extLst>
                  <a:ext uri="{0D108BD9-81ED-4DB2-BD59-A6C34878D82A}">
                    <a16:rowId xmlns:a16="http://schemas.microsoft.com/office/drawing/2014/main" val="10007"/>
                  </a:ext>
                </a:extLst>
              </a:tr>
              <a:tr h="440979">
                <a:tc vMerge="1">
                  <a:txBody>
                    <a:bodyPr/>
                    <a:lstStyle/>
                    <a:p>
                      <a:endParaRPr lang="en-US"/>
                    </a:p>
                  </a:txBody>
                  <a:tcPr/>
                </a:tc>
                <a:tc>
                  <a:txBody>
                    <a:bodyPr/>
                    <a:lstStyle/>
                    <a:p>
                      <a:pPr marL="0" marR="0" algn="ctr">
                        <a:spcBef>
                          <a:spcPts val="0"/>
                        </a:spcBef>
                        <a:spcAft>
                          <a:spcPts val="0"/>
                        </a:spcAft>
                      </a:pPr>
                      <a:r>
                        <a:rPr lang="en-US" sz="2000" dirty="0">
                          <a:solidFill>
                            <a:srgbClr val="000000"/>
                          </a:solidFill>
                        </a:rPr>
                        <a:t>1.75 liters</a:t>
                      </a:r>
                      <a:r>
                        <a:rPr lang="en-US" sz="2000" baseline="0" dirty="0">
                          <a:solidFill>
                            <a:srgbClr val="000000"/>
                          </a:solidFill>
                        </a:rPr>
                        <a:t> </a:t>
                      </a:r>
                      <a:r>
                        <a:rPr lang="en-US" sz="2000" dirty="0">
                          <a:solidFill>
                            <a:srgbClr val="000000"/>
                          </a:solidFill>
                        </a:rPr>
                        <a:t>(59 oz)</a:t>
                      </a:r>
                      <a:endParaRPr lang="en-US" sz="2000" dirty="0">
                        <a:solidFill>
                          <a:srgbClr val="000000"/>
                        </a:solidFill>
                        <a:latin typeface="Times New Roman"/>
                        <a:ea typeface="Times New Roman"/>
                      </a:endParaRPr>
                    </a:p>
                  </a:txBody>
                  <a:tcPr marL="68580" marR="68580" marT="0" marB="0" anchor="ctr">
                    <a:solidFill>
                      <a:srgbClr val="FFEFBD"/>
                    </a:solidFill>
                  </a:tcPr>
                </a:tc>
                <a:tc>
                  <a:txBody>
                    <a:bodyPr/>
                    <a:lstStyle/>
                    <a:p>
                      <a:pPr marL="0" marR="0" algn="ctr">
                        <a:spcBef>
                          <a:spcPts val="0"/>
                        </a:spcBef>
                        <a:spcAft>
                          <a:spcPts val="0"/>
                        </a:spcAft>
                      </a:pPr>
                      <a:r>
                        <a:rPr lang="en-US" sz="2000" dirty="0">
                          <a:solidFill>
                            <a:srgbClr val="000000"/>
                          </a:solidFill>
                        </a:rPr>
                        <a:t>39</a:t>
                      </a:r>
                      <a:endParaRPr lang="en-US" sz="2000" dirty="0">
                        <a:solidFill>
                          <a:srgbClr val="000000"/>
                        </a:solidFill>
                        <a:latin typeface="Times New Roman"/>
                        <a:ea typeface="Times New Roman"/>
                      </a:endParaRPr>
                    </a:p>
                  </a:txBody>
                  <a:tcPr marL="68580" marR="68580" marT="0" marB="0" anchor="ctr">
                    <a:solidFill>
                      <a:srgbClr val="FFEFBD"/>
                    </a:solidFill>
                  </a:tcPr>
                </a:tc>
                <a:extLst>
                  <a:ext uri="{0D108BD9-81ED-4DB2-BD59-A6C34878D82A}">
                    <a16:rowId xmlns:a16="http://schemas.microsoft.com/office/drawing/2014/main" val="10008"/>
                  </a:ext>
                </a:extLst>
              </a:tr>
            </a:tbl>
          </a:graphicData>
        </a:graphic>
      </p:graphicFrame>
      <p:sp>
        <p:nvSpPr>
          <p:cNvPr id="18" name="TextBox 17"/>
          <p:cNvSpPr txBox="1"/>
          <p:nvPr/>
        </p:nvSpPr>
        <p:spPr>
          <a:xfrm>
            <a:off x="590550" y="6245225"/>
            <a:ext cx="1345980" cy="230832"/>
          </a:xfrm>
          <a:prstGeom prst="rect">
            <a:avLst/>
          </a:prstGeom>
          <a:noFill/>
        </p:spPr>
        <p:txBody>
          <a:bodyPr wrap="square" rtlCol="0">
            <a:spAutoFit/>
          </a:bodyPr>
          <a:lstStyle/>
          <a:p>
            <a:r>
              <a:rPr lang="en-US" sz="900" dirty="0"/>
              <a:t>NIAAA</a:t>
            </a:r>
          </a:p>
        </p:txBody>
      </p:sp>
      <p:sp>
        <p:nvSpPr>
          <p:cNvPr id="10" name="Rectangle 9"/>
          <p:cNvSpPr/>
          <p:nvPr/>
        </p:nvSpPr>
        <p:spPr>
          <a:xfrm>
            <a:off x="603250" y="141288"/>
            <a:ext cx="7373760" cy="584776"/>
          </a:xfrm>
          <a:prstGeom prst="rect">
            <a:avLst/>
          </a:prstGeom>
        </p:spPr>
        <p:txBody>
          <a:bodyPr wrap="square">
            <a:spAutoFit/>
          </a:bodyPr>
          <a:lstStyle/>
          <a:p>
            <a:r>
              <a:rPr lang="en-US" sz="3200" dirty="0">
                <a:solidFill>
                  <a:srgbClr val="000000"/>
                </a:solidFill>
                <a:ea typeface="+mj-ea"/>
                <a:cs typeface="+mj-cs"/>
              </a:rPr>
              <a:t>Standard drink: .6 oz. of ethanol, cont. </a:t>
            </a:r>
          </a:p>
        </p:txBody>
      </p:sp>
      <p:pic>
        <p:nvPicPr>
          <p:cNvPr id="14" name="Picture 13" descr="1.pdf"/>
          <p:cNvPicPr>
            <a:picLocks noChangeAspect="1"/>
          </p:cNvPicPr>
          <p:nvPr/>
        </p:nvPicPr>
        <p:blipFill>
          <a:blip r:embed="rId3"/>
          <a:stretch>
            <a:fillRect/>
          </a:stretch>
        </p:blipFill>
        <p:spPr>
          <a:xfrm>
            <a:off x="3005506" y="5092005"/>
            <a:ext cx="577709" cy="645674"/>
          </a:xfrm>
          <a:prstGeom prst="rect">
            <a:avLst/>
          </a:prstGeom>
        </p:spPr>
      </p:pic>
      <p:pic>
        <p:nvPicPr>
          <p:cNvPr id="15" name="Picture 14" descr="wine.pdf"/>
          <p:cNvPicPr>
            <a:picLocks noChangeAspect="1"/>
          </p:cNvPicPr>
          <p:nvPr/>
        </p:nvPicPr>
        <p:blipFill>
          <a:blip r:embed="rId4"/>
          <a:stretch>
            <a:fillRect/>
          </a:stretch>
        </p:blipFill>
        <p:spPr>
          <a:xfrm>
            <a:off x="2990039" y="3002643"/>
            <a:ext cx="815702" cy="1245506"/>
          </a:xfrm>
          <a:prstGeom prst="rect">
            <a:avLst/>
          </a:prstGeom>
        </p:spPr>
      </p:pic>
    </p:spTree>
    <p:extLst>
      <p:ext uri="{BB962C8B-B14F-4D97-AF65-F5344CB8AC3E}">
        <p14:creationId xmlns:p14="http://schemas.microsoft.com/office/powerpoint/2010/main" val="4288384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12192000" cy="6858000"/>
          </a:xfrm>
          <a:prstGeom prst="rect">
            <a:avLst/>
          </a:prstGeom>
          <a:solidFill>
            <a:srgbClr val="006648"/>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Helvetica" pitchFamily="-107" charset="0"/>
              <a:ea typeface="ＭＳ Ｐゴシック" pitchFamily="-107" charset="-128"/>
              <a:cs typeface="ＭＳ Ｐゴシック" pitchFamily="-107" charset="-128"/>
            </a:endParaRPr>
          </a:p>
        </p:txBody>
      </p:sp>
      <p:sp>
        <p:nvSpPr>
          <p:cNvPr id="4" name="TextBox 3"/>
          <p:cNvSpPr txBox="1"/>
          <p:nvPr/>
        </p:nvSpPr>
        <p:spPr>
          <a:xfrm>
            <a:off x="0" y="2579991"/>
            <a:ext cx="12191999" cy="1323439"/>
          </a:xfrm>
          <a:prstGeom prst="rect">
            <a:avLst/>
          </a:prstGeom>
          <a:noFill/>
        </p:spPr>
        <p:txBody>
          <a:bodyPr wrap="square" rtlCol="0">
            <a:spAutoFit/>
          </a:bodyPr>
          <a:lstStyle/>
          <a:p>
            <a:pPr algn="ctr"/>
            <a:r>
              <a:rPr lang="en-US" sz="8000" dirty="0">
                <a:solidFill>
                  <a:schemeClr val="bg1"/>
                </a:solidFill>
              </a:rPr>
              <a:t>I. Screening</a:t>
            </a:r>
          </a:p>
        </p:txBody>
      </p:sp>
    </p:spTree>
    <p:extLst>
      <p:ext uri="{BB962C8B-B14F-4D97-AF65-F5344CB8AC3E}">
        <p14:creationId xmlns:p14="http://schemas.microsoft.com/office/powerpoint/2010/main" val="930645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590660" y="3790891"/>
            <a:ext cx="3236507" cy="830997"/>
          </a:xfrm>
          <a:prstGeom prst="rect">
            <a:avLst/>
          </a:prstGeom>
        </p:spPr>
        <p:txBody>
          <a:bodyPr wrap="square">
            <a:spAutoFit/>
          </a:bodyPr>
          <a:lstStyle/>
          <a:p>
            <a:pPr marL="0" lvl="2" algn="r" fontAlgn="base">
              <a:spcBef>
                <a:spcPct val="0"/>
              </a:spcBef>
              <a:spcAft>
                <a:spcPts val="1800"/>
              </a:spcAft>
              <a:buClr>
                <a:srgbClr val="FFC000"/>
              </a:buClr>
              <a:buSzPct val="80000"/>
              <a:tabLst>
                <a:tab pos="347663" algn="l"/>
              </a:tabLst>
              <a:defRPr/>
            </a:pPr>
            <a:r>
              <a:rPr lang="en-US" sz="2400" dirty="0">
                <a:solidFill>
                  <a:schemeClr val="bg1"/>
                </a:solidFill>
                <a:latin typeface="+mj-lt"/>
                <a:ea typeface="+mj-ea"/>
                <a:cs typeface="+mj-cs"/>
              </a:rPr>
              <a:t>One alcohol question </a:t>
            </a:r>
            <a:r>
              <a:rPr lang="en-US" sz="2400" dirty="0">
                <a:solidFill>
                  <a:schemeClr val="bg1"/>
                </a:solidFill>
                <a:latin typeface="+mj-lt"/>
                <a:ea typeface="+mj-ea"/>
                <a:cs typeface="+mj-cs"/>
                <a:sym typeface="Wingdings" panose="05000000000000000000" pitchFamily="2" charset="2"/>
              </a:rPr>
              <a:t></a:t>
            </a:r>
            <a:r>
              <a:rPr lang="en-US" sz="2400" dirty="0">
                <a:solidFill>
                  <a:schemeClr val="bg1"/>
                </a:solidFill>
                <a:latin typeface="+mj-lt"/>
                <a:ea typeface="+mj-ea"/>
                <a:cs typeface="+mj-cs"/>
              </a:rPr>
              <a:t> </a:t>
            </a:r>
          </a:p>
        </p:txBody>
      </p:sp>
      <p:sp>
        <p:nvSpPr>
          <p:cNvPr id="12" name="Rectangle 11"/>
          <p:cNvSpPr/>
          <p:nvPr/>
        </p:nvSpPr>
        <p:spPr>
          <a:xfrm>
            <a:off x="2716361" y="4847076"/>
            <a:ext cx="3114072" cy="461665"/>
          </a:xfrm>
          <a:prstGeom prst="rect">
            <a:avLst/>
          </a:prstGeom>
        </p:spPr>
        <p:txBody>
          <a:bodyPr wrap="square">
            <a:spAutoFit/>
          </a:bodyPr>
          <a:lstStyle/>
          <a:p>
            <a:pPr marL="0" lvl="2" algn="r" fontAlgn="base">
              <a:spcBef>
                <a:spcPct val="0"/>
              </a:spcBef>
              <a:spcAft>
                <a:spcPts val="1800"/>
              </a:spcAft>
              <a:buClr>
                <a:srgbClr val="FFC000"/>
              </a:buClr>
              <a:buSzPct val="80000"/>
              <a:tabLst>
                <a:tab pos="347663" algn="l"/>
              </a:tabLst>
              <a:defRPr/>
            </a:pPr>
            <a:r>
              <a:rPr lang="en-US" sz="2400" dirty="0">
                <a:solidFill>
                  <a:schemeClr val="bg1"/>
                </a:solidFill>
                <a:latin typeface="+mj-lt"/>
                <a:ea typeface="+mj-ea"/>
                <a:cs typeface="+mj-cs"/>
              </a:rPr>
              <a:t>One drug question </a:t>
            </a:r>
            <a:r>
              <a:rPr lang="en-US" sz="2400" dirty="0">
                <a:solidFill>
                  <a:schemeClr val="bg1"/>
                </a:solidFill>
                <a:sym typeface="Wingdings" panose="05000000000000000000" pitchFamily="2" charset="2"/>
              </a:rPr>
              <a:t></a:t>
            </a:r>
            <a:endParaRPr lang="en-US" sz="2400" dirty="0">
              <a:solidFill>
                <a:schemeClr val="bg1"/>
              </a:solidFill>
              <a:latin typeface="+mj-lt"/>
              <a:ea typeface="+mj-ea"/>
              <a:cs typeface="+mj-cs"/>
            </a:endParaRPr>
          </a:p>
        </p:txBody>
      </p:sp>
      <p:sp>
        <p:nvSpPr>
          <p:cNvPr id="16" name="Rectangle 15"/>
          <p:cNvSpPr/>
          <p:nvPr/>
        </p:nvSpPr>
        <p:spPr>
          <a:xfrm>
            <a:off x="603250" y="141288"/>
            <a:ext cx="3378048" cy="584776"/>
          </a:xfrm>
          <a:prstGeom prst="rect">
            <a:avLst/>
          </a:prstGeom>
        </p:spPr>
        <p:txBody>
          <a:bodyPr wrap="none">
            <a:spAutoFit/>
          </a:bodyPr>
          <a:lstStyle/>
          <a:p>
            <a:r>
              <a:rPr lang="en-US" sz="3200" dirty="0">
                <a:solidFill>
                  <a:srgbClr val="000000"/>
                </a:solidFill>
                <a:ea typeface="+mj-ea"/>
                <a:cs typeface="+mj-cs"/>
              </a:rPr>
              <a:t>Adult brief screen</a:t>
            </a:r>
          </a:p>
        </p:txBody>
      </p:sp>
      <p:sp>
        <p:nvSpPr>
          <p:cNvPr id="7" name="Rectangle 6"/>
          <p:cNvSpPr/>
          <p:nvPr/>
        </p:nvSpPr>
        <p:spPr>
          <a:xfrm>
            <a:off x="590550" y="6245225"/>
            <a:ext cx="2053119" cy="230832"/>
          </a:xfrm>
          <a:prstGeom prst="rect">
            <a:avLst/>
          </a:prstGeom>
        </p:spPr>
        <p:txBody>
          <a:bodyPr wrap="square">
            <a:spAutoFit/>
          </a:bodyPr>
          <a:lstStyle/>
          <a:p>
            <a:r>
              <a:rPr lang="en-US" sz="900" dirty="0"/>
              <a:t>www.sbirtoregon.org</a:t>
            </a:r>
          </a:p>
        </p:txBody>
      </p:sp>
      <p:sp>
        <p:nvSpPr>
          <p:cNvPr id="9" name="Rectangle 8"/>
          <p:cNvSpPr/>
          <p:nvPr/>
        </p:nvSpPr>
        <p:spPr>
          <a:xfrm>
            <a:off x="3557889" y="2483108"/>
            <a:ext cx="2427380" cy="646331"/>
          </a:xfrm>
          <a:prstGeom prst="rect">
            <a:avLst/>
          </a:prstGeom>
        </p:spPr>
        <p:txBody>
          <a:bodyPr wrap="square">
            <a:spAutoFit/>
          </a:bodyPr>
          <a:lstStyle/>
          <a:p>
            <a:pPr marL="0" lvl="2" algn="r" fontAlgn="base">
              <a:spcBef>
                <a:spcPct val="0"/>
              </a:spcBef>
              <a:spcAft>
                <a:spcPts val="1350"/>
              </a:spcAft>
              <a:buClr>
                <a:srgbClr val="FFC000"/>
              </a:buClr>
              <a:buSzPct val="80000"/>
              <a:tabLst>
                <a:tab pos="260747" algn="l"/>
              </a:tabLst>
              <a:defRPr/>
            </a:pPr>
            <a:r>
              <a:rPr lang="en-US" dirty="0">
                <a:latin typeface="+mj-lt"/>
                <a:ea typeface="+mj-ea"/>
                <a:cs typeface="+mj-cs"/>
              </a:rPr>
              <a:t>One alcohol question </a:t>
            </a:r>
            <a:r>
              <a:rPr lang="en-US" dirty="0">
                <a:latin typeface="+mj-lt"/>
                <a:ea typeface="+mj-ea"/>
                <a:cs typeface="+mj-cs"/>
                <a:sym typeface="Wingdings" panose="05000000000000000000" pitchFamily="2" charset="2"/>
              </a:rPr>
              <a:t></a:t>
            </a:r>
            <a:r>
              <a:rPr lang="en-US" dirty="0">
                <a:latin typeface="+mj-lt"/>
                <a:ea typeface="+mj-ea"/>
                <a:cs typeface="+mj-cs"/>
              </a:rPr>
              <a:t> </a:t>
            </a:r>
          </a:p>
        </p:txBody>
      </p:sp>
      <p:sp>
        <p:nvSpPr>
          <p:cNvPr id="11" name="Rectangle 10"/>
          <p:cNvSpPr/>
          <p:nvPr/>
        </p:nvSpPr>
        <p:spPr>
          <a:xfrm>
            <a:off x="3603802" y="4257548"/>
            <a:ext cx="2335554" cy="646331"/>
          </a:xfrm>
          <a:prstGeom prst="rect">
            <a:avLst/>
          </a:prstGeom>
        </p:spPr>
        <p:txBody>
          <a:bodyPr wrap="square">
            <a:spAutoFit/>
          </a:bodyPr>
          <a:lstStyle/>
          <a:p>
            <a:pPr marL="0" lvl="2" algn="r" fontAlgn="base">
              <a:spcBef>
                <a:spcPct val="0"/>
              </a:spcBef>
              <a:spcAft>
                <a:spcPts val="1350"/>
              </a:spcAft>
              <a:buClr>
                <a:srgbClr val="FFC000"/>
              </a:buClr>
              <a:buSzPct val="80000"/>
              <a:tabLst>
                <a:tab pos="260747" algn="l"/>
              </a:tabLst>
              <a:defRPr/>
            </a:pPr>
            <a:r>
              <a:rPr lang="en-US" dirty="0">
                <a:latin typeface="+mj-lt"/>
                <a:ea typeface="+mj-ea"/>
                <a:cs typeface="+mj-cs"/>
              </a:rPr>
              <a:t>One drug question </a:t>
            </a:r>
            <a:r>
              <a:rPr lang="en-US" dirty="0">
                <a:sym typeface="Wingdings" panose="05000000000000000000" pitchFamily="2" charset="2"/>
              </a:rPr>
              <a:t></a:t>
            </a:r>
            <a:endParaRPr lang="en-US" dirty="0">
              <a:latin typeface="+mj-lt"/>
              <a:ea typeface="+mj-ea"/>
              <a:cs typeface="+mj-cs"/>
            </a:endParaRPr>
          </a:p>
        </p:txBody>
      </p:sp>
      <p:sp>
        <p:nvSpPr>
          <p:cNvPr id="13" name="Rectangle 12"/>
          <p:cNvSpPr/>
          <p:nvPr/>
        </p:nvSpPr>
        <p:spPr>
          <a:xfrm>
            <a:off x="131367" y="2239451"/>
            <a:ext cx="3084809" cy="1133644"/>
          </a:xfrm>
          <a:prstGeom prst="rect">
            <a:avLst/>
          </a:prstGeom>
        </p:spPr>
        <p:txBody>
          <a:bodyPr wrap="square">
            <a:spAutoFit/>
          </a:bodyPr>
          <a:lstStyle/>
          <a:p>
            <a:pPr marL="171450" lvl="2" indent="-171450" fontAlgn="base">
              <a:spcBef>
                <a:spcPct val="0"/>
              </a:spcBef>
              <a:spcAft>
                <a:spcPts val="1350"/>
              </a:spcAft>
              <a:buSzPct val="80000"/>
              <a:buFont typeface="Arial" panose="020B0604020202020204" pitchFamily="34" charset="0"/>
              <a:buChar char="•"/>
              <a:tabLst>
                <a:tab pos="260747" algn="l"/>
              </a:tabLst>
              <a:defRPr/>
            </a:pPr>
            <a:r>
              <a:rPr lang="en-US" sz="1400" dirty="0"/>
              <a:t>Single item question recommended by the NIAAA</a:t>
            </a:r>
          </a:p>
          <a:p>
            <a:pPr marL="171450" lvl="2" indent="-171450" fontAlgn="base">
              <a:spcBef>
                <a:spcPct val="0"/>
              </a:spcBef>
              <a:spcAft>
                <a:spcPts val="1350"/>
              </a:spcAft>
              <a:buSzPct val="80000"/>
              <a:buFont typeface="Arial" panose="020B0604020202020204" pitchFamily="34" charset="0"/>
              <a:buChar char="•"/>
              <a:tabLst>
                <a:tab pos="260747" algn="l"/>
              </a:tabLst>
              <a:defRPr/>
            </a:pPr>
            <a:r>
              <a:rPr lang="en-US" sz="1400" dirty="0" err="1"/>
              <a:t>Sens</a:t>
            </a:r>
            <a:r>
              <a:rPr lang="en-US" sz="1400" dirty="0"/>
              <a:t>: 82% Spec: 79% for risky alcohol use</a:t>
            </a:r>
          </a:p>
        </p:txBody>
      </p:sp>
      <p:sp>
        <p:nvSpPr>
          <p:cNvPr id="14" name="Rectangle 13"/>
          <p:cNvSpPr/>
          <p:nvPr/>
        </p:nvSpPr>
        <p:spPr>
          <a:xfrm>
            <a:off x="212460" y="4257548"/>
            <a:ext cx="3073343" cy="523220"/>
          </a:xfrm>
          <a:prstGeom prst="rect">
            <a:avLst/>
          </a:prstGeom>
        </p:spPr>
        <p:txBody>
          <a:bodyPr wrap="square">
            <a:spAutoFit/>
          </a:bodyPr>
          <a:lstStyle/>
          <a:p>
            <a:pPr marL="171450" lvl="2" indent="-171450" fontAlgn="base">
              <a:spcBef>
                <a:spcPts val="900"/>
              </a:spcBef>
              <a:spcAft>
                <a:spcPts val="1350"/>
              </a:spcAft>
              <a:buSzPct val="80000"/>
              <a:buFont typeface="Arial" panose="020B0604020202020204" pitchFamily="34" charset="0"/>
              <a:buChar char="•"/>
              <a:tabLst>
                <a:tab pos="260747" algn="l"/>
              </a:tabLst>
              <a:defRPr/>
            </a:pPr>
            <a:r>
              <a:rPr lang="en-US" sz="1400" dirty="0" err="1">
                <a:cs typeface="Arial (Headings)"/>
              </a:rPr>
              <a:t>Sens</a:t>
            </a:r>
            <a:r>
              <a:rPr lang="en-US" sz="1400" dirty="0">
                <a:cs typeface="Arial (Headings)"/>
              </a:rPr>
              <a:t>: 93% Spec: 94% for past year, self-reported drug use.</a:t>
            </a:r>
          </a:p>
        </p:txBody>
      </p:sp>
      <p:sp>
        <p:nvSpPr>
          <p:cNvPr id="20" name="Rectangle 19"/>
          <p:cNvSpPr/>
          <p:nvPr/>
        </p:nvSpPr>
        <p:spPr>
          <a:xfrm>
            <a:off x="3557889" y="5715830"/>
            <a:ext cx="2335554" cy="369332"/>
          </a:xfrm>
          <a:prstGeom prst="rect">
            <a:avLst/>
          </a:prstGeom>
        </p:spPr>
        <p:txBody>
          <a:bodyPr wrap="square">
            <a:spAutoFit/>
          </a:bodyPr>
          <a:lstStyle/>
          <a:p>
            <a:pPr marL="0" lvl="2" algn="r" fontAlgn="base">
              <a:spcBef>
                <a:spcPct val="0"/>
              </a:spcBef>
              <a:spcAft>
                <a:spcPts val="1350"/>
              </a:spcAft>
              <a:buClr>
                <a:srgbClr val="FFC000"/>
              </a:buClr>
              <a:buSzPct val="80000"/>
              <a:tabLst>
                <a:tab pos="260747" algn="l"/>
              </a:tabLst>
              <a:defRPr/>
            </a:pPr>
            <a:r>
              <a:rPr lang="en-US" dirty="0">
                <a:latin typeface="+mj-lt"/>
                <a:ea typeface="+mj-ea"/>
                <a:cs typeface="+mj-cs"/>
              </a:rPr>
              <a:t>PHQ - 2 </a:t>
            </a:r>
            <a:r>
              <a:rPr lang="en-US" dirty="0">
                <a:sym typeface="Wingdings" panose="05000000000000000000" pitchFamily="2" charset="2"/>
              </a:rPr>
              <a:t></a:t>
            </a:r>
            <a:endParaRPr lang="en-US" dirty="0">
              <a:latin typeface="+mj-lt"/>
              <a:ea typeface="+mj-ea"/>
              <a:cs typeface="+mj-cs"/>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8695" y="295335"/>
            <a:ext cx="4948874" cy="6362856"/>
          </a:xfrm>
          <a:prstGeom prst="rect">
            <a:avLst/>
          </a:prstGeom>
        </p:spPr>
      </p:pic>
    </p:spTree>
    <p:extLst>
      <p:ext uri="{BB962C8B-B14F-4D97-AF65-F5344CB8AC3E}">
        <p14:creationId xmlns:p14="http://schemas.microsoft.com/office/powerpoint/2010/main" val="595849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8574" y="439413"/>
            <a:ext cx="4493439" cy="6081637"/>
          </a:xfrm>
          <a:prstGeom prst="rect">
            <a:avLst/>
          </a:prstGeom>
          <a:effectLst>
            <a:outerShdw blurRad="50800" dist="38100" dir="8100000">
              <a:srgbClr val="000000">
                <a:alpha val="43000"/>
              </a:srgbClr>
            </a:outerShdw>
          </a:effectLst>
        </p:spPr>
      </p:pic>
      <p:sp>
        <p:nvSpPr>
          <p:cNvPr id="3" name="TextBox 2"/>
          <p:cNvSpPr txBox="1"/>
          <p:nvPr/>
        </p:nvSpPr>
        <p:spPr>
          <a:xfrm>
            <a:off x="867506" y="257354"/>
            <a:ext cx="5627078" cy="584775"/>
          </a:xfrm>
          <a:prstGeom prst="rect">
            <a:avLst/>
          </a:prstGeom>
          <a:noFill/>
        </p:spPr>
        <p:txBody>
          <a:bodyPr wrap="square" rtlCol="0">
            <a:spAutoFit/>
          </a:bodyPr>
          <a:lstStyle/>
          <a:p>
            <a:r>
              <a:rPr lang="en-US" sz="3200" dirty="0"/>
              <a:t>AUDIT </a:t>
            </a:r>
          </a:p>
        </p:txBody>
      </p:sp>
      <p:sp>
        <p:nvSpPr>
          <p:cNvPr id="4" name="TextBox 3"/>
          <p:cNvSpPr txBox="1"/>
          <p:nvPr/>
        </p:nvSpPr>
        <p:spPr>
          <a:xfrm>
            <a:off x="797169" y="1828800"/>
            <a:ext cx="5205046" cy="1938992"/>
          </a:xfrm>
          <a:prstGeom prst="rect">
            <a:avLst/>
          </a:prstGeom>
          <a:noFill/>
        </p:spPr>
        <p:txBody>
          <a:bodyPr wrap="square" rtlCol="0">
            <a:spAutoFit/>
          </a:bodyPr>
          <a:lstStyle/>
          <a:p>
            <a:pPr marL="285750" indent="-285750">
              <a:buFont typeface="Arial" panose="020B0604020202020204" pitchFamily="34" charset="0"/>
              <a:buChar char="•"/>
            </a:pPr>
            <a:r>
              <a:rPr lang="en-US" sz="3000" dirty="0"/>
              <a:t>Alcohol Use Disorders Identification Test</a:t>
            </a:r>
          </a:p>
          <a:p>
            <a:pPr marL="285750" indent="-285750">
              <a:buFont typeface="Arial" panose="020B0604020202020204" pitchFamily="34" charset="0"/>
              <a:buChar char="•"/>
            </a:pPr>
            <a:r>
              <a:rPr lang="en-US" sz="3000" dirty="0"/>
              <a:t>Developed by WHO (World Health Organization)</a:t>
            </a:r>
          </a:p>
        </p:txBody>
      </p:sp>
    </p:spTree>
    <p:extLst>
      <p:ext uri="{BB962C8B-B14F-4D97-AF65-F5344CB8AC3E}">
        <p14:creationId xmlns:p14="http://schemas.microsoft.com/office/powerpoint/2010/main" val="138740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9857" y="172594"/>
            <a:ext cx="4773289" cy="6471397"/>
          </a:xfrm>
          <a:prstGeom prst="rect">
            <a:avLst/>
          </a:prstGeom>
          <a:effectLst>
            <a:outerShdw blurRad="50800" dist="38100" dir="8100000" algn="tr" rotWithShape="0">
              <a:prstClr val="black">
                <a:alpha val="40000"/>
              </a:prstClr>
            </a:outerShdw>
          </a:effectLst>
        </p:spPr>
      </p:pic>
      <p:sp>
        <p:nvSpPr>
          <p:cNvPr id="4" name="Rectangle 3"/>
          <p:cNvSpPr/>
          <p:nvPr/>
        </p:nvSpPr>
        <p:spPr>
          <a:xfrm>
            <a:off x="763613" y="172594"/>
            <a:ext cx="3088540" cy="584775"/>
          </a:xfrm>
          <a:prstGeom prst="rect">
            <a:avLst/>
          </a:prstGeom>
        </p:spPr>
        <p:txBody>
          <a:bodyPr wrap="square">
            <a:spAutoFit/>
          </a:bodyPr>
          <a:lstStyle/>
          <a:p>
            <a:r>
              <a:rPr lang="en-US" sz="3200" dirty="0"/>
              <a:t>DAST </a:t>
            </a:r>
          </a:p>
        </p:txBody>
      </p:sp>
      <p:sp>
        <p:nvSpPr>
          <p:cNvPr id="5" name="TextBox 4"/>
          <p:cNvSpPr txBox="1"/>
          <p:nvPr/>
        </p:nvSpPr>
        <p:spPr>
          <a:xfrm>
            <a:off x="914400" y="2490281"/>
            <a:ext cx="4902740" cy="1815882"/>
          </a:xfrm>
          <a:prstGeom prst="rect">
            <a:avLst/>
          </a:prstGeom>
          <a:noFill/>
        </p:spPr>
        <p:txBody>
          <a:bodyPr wrap="square" rtlCol="0">
            <a:spAutoFit/>
          </a:bodyPr>
          <a:lstStyle/>
          <a:p>
            <a:pPr marL="285750" indent="-285750">
              <a:buFont typeface="Arial" panose="020B0604020202020204" pitchFamily="34" charset="0"/>
              <a:buChar char="•"/>
            </a:pPr>
            <a:r>
              <a:rPr lang="en-US" sz="2800" dirty="0"/>
              <a:t>Drug Abuse Screening Test </a:t>
            </a:r>
          </a:p>
          <a:p>
            <a:pPr marL="285750" indent="-285750">
              <a:buFont typeface="Arial" panose="020B0604020202020204" pitchFamily="34" charset="0"/>
              <a:buChar char="•"/>
            </a:pPr>
            <a:r>
              <a:rPr lang="en-US" sz="2800" dirty="0"/>
              <a:t>10 items</a:t>
            </a:r>
          </a:p>
          <a:p>
            <a:pPr marL="285750" indent="-285750">
              <a:buFont typeface="Arial" panose="020B0604020202020204" pitchFamily="34" charset="0"/>
              <a:buChar char="•"/>
            </a:pPr>
            <a:r>
              <a:rPr lang="en-US" sz="2800" dirty="0"/>
              <a:t>Brief screen  of drug use over the past 12 months</a:t>
            </a:r>
          </a:p>
        </p:txBody>
      </p:sp>
    </p:spTree>
    <p:extLst>
      <p:ext uri="{BB962C8B-B14F-4D97-AF65-F5344CB8AC3E}">
        <p14:creationId xmlns:p14="http://schemas.microsoft.com/office/powerpoint/2010/main" val="765682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3231" y="249996"/>
            <a:ext cx="10283396" cy="6591501"/>
          </a:xfrm>
          <a:prstGeom prst="rect">
            <a:avLst/>
          </a:prstGeom>
        </p:spPr>
      </p:pic>
      <p:sp>
        <p:nvSpPr>
          <p:cNvPr id="4" name="Rectangle 3"/>
          <p:cNvSpPr/>
          <p:nvPr/>
        </p:nvSpPr>
        <p:spPr>
          <a:xfrm>
            <a:off x="284024" y="249996"/>
            <a:ext cx="3390402" cy="584775"/>
          </a:xfrm>
          <a:prstGeom prst="rect">
            <a:avLst/>
          </a:prstGeom>
        </p:spPr>
        <p:txBody>
          <a:bodyPr wrap="square">
            <a:spAutoFit/>
          </a:bodyPr>
          <a:lstStyle/>
          <a:p>
            <a:r>
              <a:rPr lang="en-US" sz="3200" dirty="0">
                <a:solidFill>
                  <a:schemeClr val="tx1">
                    <a:lumMod val="95000"/>
                    <a:lumOff val="5000"/>
                  </a:schemeClr>
                </a:solidFill>
                <a:latin typeface="Helvetica" panose="020B0604020202020204" pitchFamily="34" charset="0"/>
                <a:cs typeface="Helvetica" panose="020B0604020202020204" pitchFamily="34" charset="0"/>
              </a:rPr>
              <a:t>S2BI</a:t>
            </a:r>
          </a:p>
        </p:txBody>
      </p:sp>
    </p:spTree>
    <p:extLst>
      <p:ext uri="{BB962C8B-B14F-4D97-AF65-F5344CB8AC3E}">
        <p14:creationId xmlns:p14="http://schemas.microsoft.com/office/powerpoint/2010/main" val="1540171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143" y="1362269"/>
            <a:ext cx="10991461" cy="5139796"/>
          </a:xfrm>
          <a:prstGeom prst="rect">
            <a:avLst/>
          </a:prstGeom>
        </p:spPr>
      </p:pic>
      <p:sp>
        <p:nvSpPr>
          <p:cNvPr id="3" name="TextBox 2"/>
          <p:cNvSpPr txBox="1"/>
          <p:nvPr/>
        </p:nvSpPr>
        <p:spPr>
          <a:xfrm>
            <a:off x="1698172" y="317241"/>
            <a:ext cx="7445828" cy="646331"/>
          </a:xfrm>
          <a:prstGeom prst="rect">
            <a:avLst/>
          </a:prstGeom>
          <a:noFill/>
        </p:spPr>
        <p:txBody>
          <a:bodyPr wrap="square" rtlCol="0">
            <a:spAutoFit/>
          </a:bodyPr>
          <a:lstStyle/>
          <a:p>
            <a:r>
              <a:rPr lang="en-US" sz="3600" dirty="0">
                <a:solidFill>
                  <a:schemeClr val="tx1">
                    <a:lumMod val="95000"/>
                    <a:lumOff val="5000"/>
                  </a:schemeClr>
                </a:solidFill>
              </a:rPr>
              <a:t>CRAFFT – Adolescent Screening</a:t>
            </a:r>
          </a:p>
        </p:txBody>
      </p:sp>
    </p:spTree>
    <p:extLst>
      <p:ext uri="{BB962C8B-B14F-4D97-AF65-F5344CB8AC3E}">
        <p14:creationId xmlns:p14="http://schemas.microsoft.com/office/powerpoint/2010/main" val="327766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Screening Forms</a:t>
            </a:r>
          </a:p>
        </p:txBody>
      </p:sp>
      <p:sp>
        <p:nvSpPr>
          <p:cNvPr id="3" name="Rectangle 2"/>
          <p:cNvSpPr/>
          <p:nvPr/>
        </p:nvSpPr>
        <p:spPr>
          <a:xfrm>
            <a:off x="911439" y="2939534"/>
            <a:ext cx="10369121" cy="1323439"/>
          </a:xfrm>
          <a:prstGeom prst="rect">
            <a:avLst/>
          </a:prstGeom>
        </p:spPr>
        <p:txBody>
          <a:bodyPr wrap="none">
            <a:spAutoFit/>
          </a:bodyPr>
          <a:lstStyle/>
          <a:p>
            <a:r>
              <a:rPr lang="en-US" sz="4000" dirty="0">
                <a:hlinkClick r:id="rId2"/>
              </a:rPr>
              <a:t>https://www.sbirtoregon.org/screening-forms/</a:t>
            </a:r>
            <a:endParaRPr lang="en-US" sz="4000" dirty="0"/>
          </a:p>
          <a:p>
            <a:endParaRPr lang="en-US" sz="4000" dirty="0"/>
          </a:p>
        </p:txBody>
      </p:sp>
    </p:spTree>
    <p:extLst>
      <p:ext uri="{BB962C8B-B14F-4D97-AF65-F5344CB8AC3E}">
        <p14:creationId xmlns:p14="http://schemas.microsoft.com/office/powerpoint/2010/main" val="332737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603250" y="141288"/>
            <a:ext cx="7373760" cy="584776"/>
          </a:xfrm>
          <a:prstGeom prst="rect">
            <a:avLst/>
          </a:prstGeom>
        </p:spPr>
        <p:txBody>
          <a:bodyPr wrap="square">
            <a:spAutoFit/>
          </a:bodyPr>
          <a:lstStyle/>
          <a:p>
            <a:pPr>
              <a:spcBef>
                <a:spcPct val="0"/>
              </a:spcBef>
              <a:defRPr/>
            </a:pPr>
            <a:r>
              <a:rPr lang="en-US" sz="3200" dirty="0">
                <a:solidFill>
                  <a:srgbClr val="000000"/>
                </a:solidFill>
                <a:ea typeface="+mj-ea"/>
                <a:cs typeface="+mj-cs"/>
              </a:rPr>
              <a:t>Zones of substance use</a:t>
            </a:r>
          </a:p>
        </p:txBody>
      </p:sp>
      <p:pic>
        <p:nvPicPr>
          <p:cNvPr id="20" name="Picture 19"/>
          <p:cNvPicPr>
            <a:picLocks noChangeAspect="1"/>
          </p:cNvPicPr>
          <p:nvPr/>
        </p:nvPicPr>
        <p:blipFill>
          <a:blip r:embed="rId3"/>
          <a:stretch>
            <a:fillRect/>
          </a:stretch>
        </p:blipFill>
        <p:spPr>
          <a:xfrm>
            <a:off x="3556951" y="1955996"/>
            <a:ext cx="4148357" cy="4120516"/>
          </a:xfrm>
          <a:prstGeom prst="rect">
            <a:avLst/>
          </a:prstGeom>
        </p:spPr>
      </p:pic>
      <p:sp>
        <p:nvSpPr>
          <p:cNvPr id="28" name="TextBox 27"/>
          <p:cNvSpPr txBox="1"/>
          <p:nvPr/>
        </p:nvSpPr>
        <p:spPr>
          <a:xfrm>
            <a:off x="5315352" y="2681919"/>
            <a:ext cx="643591" cy="400110"/>
          </a:xfrm>
          <a:prstGeom prst="rect">
            <a:avLst/>
          </a:prstGeom>
          <a:noFill/>
        </p:spPr>
        <p:txBody>
          <a:bodyPr wrap="square" rtlCol="0">
            <a:spAutoFit/>
          </a:bodyPr>
          <a:lstStyle/>
          <a:p>
            <a:pPr algn="ctr"/>
            <a:r>
              <a:rPr lang="en-US" sz="2000" b="1" dirty="0">
                <a:solidFill>
                  <a:srgbClr val="FFFFFF"/>
                </a:solidFill>
                <a:latin typeface="Baskerville Old Face" pitchFamily="18" charset="0"/>
              </a:rPr>
              <a:t>III</a:t>
            </a:r>
          </a:p>
        </p:txBody>
      </p:sp>
      <p:sp>
        <p:nvSpPr>
          <p:cNvPr id="29" name="TextBox 28"/>
          <p:cNvSpPr txBox="1"/>
          <p:nvPr/>
        </p:nvSpPr>
        <p:spPr>
          <a:xfrm>
            <a:off x="5187941" y="2185161"/>
            <a:ext cx="878703" cy="400110"/>
          </a:xfrm>
          <a:prstGeom prst="rect">
            <a:avLst/>
          </a:prstGeom>
          <a:noFill/>
        </p:spPr>
        <p:txBody>
          <a:bodyPr wrap="square" rtlCol="0">
            <a:spAutoFit/>
          </a:bodyPr>
          <a:lstStyle/>
          <a:p>
            <a:pPr algn="ctr"/>
            <a:r>
              <a:rPr lang="en-US" sz="2000" b="1" dirty="0">
                <a:solidFill>
                  <a:schemeClr val="bg1"/>
                </a:solidFill>
                <a:latin typeface="Baskerville Old Face" pitchFamily="18" charset="0"/>
              </a:rPr>
              <a:t>IV</a:t>
            </a:r>
          </a:p>
        </p:txBody>
      </p:sp>
      <p:sp>
        <p:nvSpPr>
          <p:cNvPr id="30" name="TextBox 29"/>
          <p:cNvSpPr txBox="1"/>
          <p:nvPr/>
        </p:nvSpPr>
        <p:spPr>
          <a:xfrm>
            <a:off x="5306089" y="3376135"/>
            <a:ext cx="643591" cy="400110"/>
          </a:xfrm>
          <a:prstGeom prst="rect">
            <a:avLst/>
          </a:prstGeom>
          <a:noFill/>
        </p:spPr>
        <p:txBody>
          <a:bodyPr wrap="square" rtlCol="0">
            <a:spAutoFit/>
          </a:bodyPr>
          <a:lstStyle/>
          <a:p>
            <a:pPr algn="ctr"/>
            <a:r>
              <a:rPr lang="en-US" sz="2000" b="1" dirty="0">
                <a:solidFill>
                  <a:srgbClr val="FFFFFF"/>
                </a:solidFill>
                <a:latin typeface="Baskerville Old Face" pitchFamily="18" charset="0"/>
              </a:rPr>
              <a:t>II</a:t>
            </a:r>
          </a:p>
        </p:txBody>
      </p:sp>
      <p:sp>
        <p:nvSpPr>
          <p:cNvPr id="31" name="TextBox 30"/>
          <p:cNvSpPr txBox="1"/>
          <p:nvPr/>
        </p:nvSpPr>
        <p:spPr>
          <a:xfrm>
            <a:off x="5249446" y="4776239"/>
            <a:ext cx="737310" cy="400110"/>
          </a:xfrm>
          <a:prstGeom prst="rect">
            <a:avLst/>
          </a:prstGeom>
          <a:noFill/>
        </p:spPr>
        <p:txBody>
          <a:bodyPr wrap="square" rtlCol="0">
            <a:spAutoFit/>
          </a:bodyPr>
          <a:lstStyle/>
          <a:p>
            <a:pPr algn="ctr"/>
            <a:r>
              <a:rPr lang="en-US" sz="2000" b="1" dirty="0">
                <a:solidFill>
                  <a:srgbClr val="FFFFFF"/>
                </a:solidFill>
                <a:latin typeface="Baskerville Old Face" pitchFamily="18" charset="0"/>
              </a:rPr>
              <a:t>I </a:t>
            </a:r>
          </a:p>
        </p:txBody>
      </p:sp>
      <p:sp>
        <p:nvSpPr>
          <p:cNvPr id="33" name="Rectangle 32"/>
          <p:cNvSpPr/>
          <p:nvPr/>
        </p:nvSpPr>
        <p:spPr>
          <a:xfrm>
            <a:off x="6204485" y="2638442"/>
            <a:ext cx="1693753" cy="461665"/>
          </a:xfrm>
          <a:prstGeom prst="rect">
            <a:avLst/>
          </a:prstGeom>
          <a:ln w="12700">
            <a:noFill/>
          </a:ln>
        </p:spPr>
        <p:txBody>
          <a:bodyPr wrap="square">
            <a:spAutoFit/>
          </a:bodyPr>
          <a:lstStyle/>
          <a:p>
            <a:r>
              <a:rPr lang="en-US" sz="2400" dirty="0">
                <a:solidFill>
                  <a:srgbClr val="000000"/>
                </a:solidFill>
              </a:rPr>
              <a:t>Harmful</a:t>
            </a:r>
          </a:p>
        </p:txBody>
      </p:sp>
      <p:sp>
        <p:nvSpPr>
          <p:cNvPr id="34" name="Rectangle 33"/>
          <p:cNvSpPr/>
          <p:nvPr/>
        </p:nvSpPr>
        <p:spPr>
          <a:xfrm>
            <a:off x="6499064" y="3284171"/>
            <a:ext cx="1236025" cy="461665"/>
          </a:xfrm>
          <a:prstGeom prst="rect">
            <a:avLst/>
          </a:prstGeom>
          <a:ln w="12700">
            <a:noFill/>
          </a:ln>
        </p:spPr>
        <p:txBody>
          <a:bodyPr wrap="square">
            <a:spAutoFit/>
          </a:bodyPr>
          <a:lstStyle/>
          <a:p>
            <a:r>
              <a:rPr lang="en-US" sz="2400" dirty="0">
                <a:solidFill>
                  <a:srgbClr val="000000"/>
                </a:solidFill>
              </a:rPr>
              <a:t>Risky</a:t>
            </a:r>
          </a:p>
        </p:txBody>
      </p:sp>
      <p:sp>
        <p:nvSpPr>
          <p:cNvPr id="35" name="Rectangle 34"/>
          <p:cNvSpPr/>
          <p:nvPr/>
        </p:nvSpPr>
        <p:spPr>
          <a:xfrm>
            <a:off x="5945341" y="2119049"/>
            <a:ext cx="2118421" cy="461665"/>
          </a:xfrm>
          <a:prstGeom prst="rect">
            <a:avLst/>
          </a:prstGeom>
          <a:ln w="12700">
            <a:noFill/>
          </a:ln>
        </p:spPr>
        <p:txBody>
          <a:bodyPr wrap="square">
            <a:spAutoFit/>
          </a:bodyPr>
          <a:lstStyle/>
          <a:p>
            <a:r>
              <a:rPr lang="en-US" sz="2400" dirty="0">
                <a:solidFill>
                  <a:srgbClr val="000000"/>
                </a:solidFill>
              </a:rPr>
              <a:t>Severe</a:t>
            </a:r>
          </a:p>
        </p:txBody>
      </p:sp>
      <p:sp>
        <p:nvSpPr>
          <p:cNvPr id="36" name="Rectangle 35"/>
          <p:cNvSpPr/>
          <p:nvPr/>
        </p:nvSpPr>
        <p:spPr>
          <a:xfrm>
            <a:off x="7236367" y="4579572"/>
            <a:ext cx="1428673" cy="461665"/>
          </a:xfrm>
          <a:prstGeom prst="rect">
            <a:avLst/>
          </a:prstGeom>
        </p:spPr>
        <p:txBody>
          <a:bodyPr wrap="square">
            <a:spAutoFit/>
          </a:bodyPr>
          <a:lstStyle/>
          <a:p>
            <a:r>
              <a:rPr lang="en-US" sz="2400" dirty="0">
                <a:solidFill>
                  <a:srgbClr val="000000"/>
                </a:solidFill>
              </a:rPr>
              <a:t>Low risk</a:t>
            </a:r>
          </a:p>
        </p:txBody>
      </p:sp>
    </p:spTree>
    <p:extLst>
      <p:ext uri="{BB962C8B-B14F-4D97-AF65-F5344CB8AC3E}">
        <p14:creationId xmlns:p14="http://schemas.microsoft.com/office/powerpoint/2010/main" val="225311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03250" y="141288"/>
            <a:ext cx="7757811" cy="584776"/>
          </a:xfrm>
          <a:prstGeom prst="rect">
            <a:avLst/>
          </a:prstGeom>
          <a:noFill/>
        </p:spPr>
        <p:txBody>
          <a:bodyPr wrap="square" rtlCol="0">
            <a:spAutoFit/>
          </a:bodyPr>
          <a:lstStyle/>
          <a:p>
            <a:pPr>
              <a:spcBef>
                <a:spcPct val="0"/>
              </a:spcBef>
              <a:defRPr/>
            </a:pPr>
            <a:r>
              <a:rPr lang="en-US" sz="3200" dirty="0">
                <a:solidFill>
                  <a:srgbClr val="000000"/>
                </a:solidFill>
                <a:ea typeface="+mj-ea"/>
                <a:cs typeface="+mj-cs"/>
              </a:rPr>
              <a:t>SBIRT vs. business as usual</a:t>
            </a:r>
          </a:p>
        </p:txBody>
      </p:sp>
      <p:pic>
        <p:nvPicPr>
          <p:cNvPr id="9" name="Picture 8"/>
          <p:cNvPicPr>
            <a:picLocks noChangeAspect="1"/>
          </p:cNvPicPr>
          <p:nvPr/>
        </p:nvPicPr>
        <p:blipFill rotWithShape="1">
          <a:blip r:embed="rId3" cstate="email">
            <a:extLst>
              <a:ext uri="{28A0092B-C50C-407E-A947-70E740481C1C}">
                <a14:useLocalDpi xmlns:a14="http://schemas.microsoft.com/office/drawing/2010/main"/>
              </a:ext>
            </a:extLst>
          </a:blip>
          <a:srcRect t="14394" b="70365"/>
          <a:stretch/>
        </p:blipFill>
        <p:spPr>
          <a:xfrm>
            <a:off x="1995547" y="2125681"/>
            <a:ext cx="8358340" cy="691290"/>
          </a:xfrm>
          <a:prstGeom prst="rect">
            <a:avLst/>
          </a:prstGeom>
        </p:spPr>
      </p:pic>
      <p:pic>
        <p:nvPicPr>
          <p:cNvPr id="10" name="Picture 9"/>
          <p:cNvPicPr>
            <a:picLocks noChangeAspect="1"/>
          </p:cNvPicPr>
          <p:nvPr/>
        </p:nvPicPr>
        <p:blipFill rotWithShape="1">
          <a:blip r:embed="rId3" cstate="email">
            <a:extLst>
              <a:ext uri="{28A0092B-C50C-407E-A947-70E740481C1C}">
                <a14:useLocalDpi xmlns:a14="http://schemas.microsoft.com/office/drawing/2010/main"/>
              </a:ext>
            </a:extLst>
          </a:blip>
          <a:srcRect t="29679" b="54233"/>
          <a:stretch/>
        </p:blipFill>
        <p:spPr>
          <a:xfrm>
            <a:off x="1995178" y="2807546"/>
            <a:ext cx="8358340" cy="729695"/>
          </a:xfrm>
          <a:prstGeom prst="rect">
            <a:avLst/>
          </a:prstGeom>
        </p:spPr>
      </p:pic>
      <p:grpSp>
        <p:nvGrpSpPr>
          <p:cNvPr id="11" name="Group 10"/>
          <p:cNvGrpSpPr/>
          <p:nvPr/>
        </p:nvGrpSpPr>
        <p:grpSpPr>
          <a:xfrm>
            <a:off x="1995547" y="1501775"/>
            <a:ext cx="8358340" cy="623906"/>
            <a:chOff x="462665" y="1854396"/>
            <a:chExt cx="8358340" cy="623906"/>
          </a:xfrm>
        </p:grpSpPr>
        <p:pic>
          <p:nvPicPr>
            <p:cNvPr id="12" name="Picture 11"/>
            <p:cNvPicPr>
              <a:picLocks noChangeAspect="1"/>
            </p:cNvPicPr>
            <p:nvPr/>
          </p:nvPicPr>
          <p:blipFill rotWithShape="1">
            <a:blip r:embed="rId3" cstate="email">
              <a:extLst>
                <a:ext uri="{28A0092B-C50C-407E-A947-70E740481C1C}">
                  <a14:useLocalDpi xmlns:a14="http://schemas.microsoft.com/office/drawing/2010/main"/>
                </a:ext>
              </a:extLst>
            </a:blip>
            <a:srcRect b="86453"/>
            <a:stretch/>
          </p:blipFill>
          <p:spPr>
            <a:xfrm>
              <a:off x="462665" y="1854396"/>
              <a:ext cx="8358340" cy="614480"/>
            </a:xfrm>
            <a:prstGeom prst="rect">
              <a:avLst/>
            </a:prstGeom>
          </p:spPr>
        </p:pic>
        <p:cxnSp>
          <p:nvCxnSpPr>
            <p:cNvPr id="13" name="Straight Connector 12"/>
            <p:cNvCxnSpPr/>
            <p:nvPr/>
          </p:nvCxnSpPr>
          <p:spPr>
            <a:xfrm flipV="1">
              <a:off x="4913096" y="1854396"/>
              <a:ext cx="0" cy="62390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4" name="Picture 13"/>
          <p:cNvPicPr>
            <a:picLocks noChangeAspect="1"/>
          </p:cNvPicPr>
          <p:nvPr/>
        </p:nvPicPr>
        <p:blipFill rotWithShape="1">
          <a:blip r:embed="rId3" cstate="email">
            <a:extLst>
              <a:ext uri="{28A0092B-C50C-407E-A947-70E740481C1C}">
                <a14:useLocalDpi xmlns:a14="http://schemas.microsoft.com/office/drawing/2010/main"/>
              </a:ext>
            </a:extLst>
          </a:blip>
          <a:srcRect t="45767" b="38993"/>
          <a:stretch/>
        </p:blipFill>
        <p:spPr>
          <a:xfrm>
            <a:off x="2002182" y="3511636"/>
            <a:ext cx="8358340" cy="691290"/>
          </a:xfrm>
          <a:prstGeom prst="rect">
            <a:avLst/>
          </a:prstGeom>
        </p:spPr>
      </p:pic>
      <p:pic>
        <p:nvPicPr>
          <p:cNvPr id="15" name="Picture 14"/>
          <p:cNvPicPr>
            <a:picLocks noChangeAspect="1"/>
          </p:cNvPicPr>
          <p:nvPr/>
        </p:nvPicPr>
        <p:blipFill rotWithShape="1">
          <a:blip r:embed="rId3" cstate="email">
            <a:extLst>
              <a:ext uri="{28A0092B-C50C-407E-A947-70E740481C1C}">
                <a14:useLocalDpi xmlns:a14="http://schemas.microsoft.com/office/drawing/2010/main"/>
              </a:ext>
            </a:extLst>
          </a:blip>
          <a:srcRect t="60160" b="19519"/>
          <a:stretch/>
        </p:blipFill>
        <p:spPr>
          <a:xfrm>
            <a:off x="1995178" y="4182809"/>
            <a:ext cx="8358340" cy="921721"/>
          </a:xfrm>
          <a:prstGeom prst="rect">
            <a:avLst/>
          </a:prstGeom>
        </p:spPr>
      </p:pic>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t="80038"/>
          <a:stretch/>
        </p:blipFill>
        <p:spPr>
          <a:xfrm>
            <a:off x="2002182" y="5078933"/>
            <a:ext cx="8358340" cy="905452"/>
          </a:xfrm>
          <a:prstGeom prst="rect">
            <a:avLst/>
          </a:prstGeom>
        </p:spPr>
      </p:pic>
    </p:spTree>
    <p:extLst>
      <p:ext uri="{BB962C8B-B14F-4D97-AF65-F5344CB8AC3E}">
        <p14:creationId xmlns:p14="http://schemas.microsoft.com/office/powerpoint/2010/main" val="1755306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603250" y="141288"/>
            <a:ext cx="7181736" cy="900980"/>
          </a:xfrm>
          <a:prstGeom prst="rect">
            <a:avLst/>
          </a:prstGeom>
        </p:spPr>
        <p:txBody>
          <a:bodyPr>
            <a:noAutofit/>
          </a:bodyPr>
          <a:lstStyle/>
          <a:p>
            <a:pPr>
              <a:spcBef>
                <a:spcPct val="0"/>
              </a:spcBef>
              <a:defRPr/>
            </a:pPr>
            <a:r>
              <a:rPr lang="en-US" sz="3200" dirty="0">
                <a:solidFill>
                  <a:srgbClr val="000000"/>
                </a:solidFill>
                <a:ea typeface="+mj-ea"/>
                <a:cs typeface="+mj-cs"/>
              </a:rPr>
              <a:t>Zone I: Low risk</a:t>
            </a:r>
          </a:p>
        </p:txBody>
      </p:sp>
      <p:sp>
        <p:nvSpPr>
          <p:cNvPr id="17" name="Rectangle 16"/>
          <p:cNvSpPr/>
          <p:nvPr/>
        </p:nvSpPr>
        <p:spPr>
          <a:xfrm>
            <a:off x="590550" y="1511300"/>
            <a:ext cx="4001209" cy="2785378"/>
          </a:xfrm>
          <a:prstGeom prst="rect">
            <a:avLst/>
          </a:prstGeom>
        </p:spPr>
        <p:txBody>
          <a:bodyPr wrap="square">
            <a:spAutoFit/>
          </a:bodyPr>
          <a:lstStyle/>
          <a:p>
            <a:pPr marL="0" lvl="2">
              <a:lnSpc>
                <a:spcPct val="90000"/>
              </a:lnSpc>
              <a:spcAft>
                <a:spcPts val="1800"/>
              </a:spcAft>
              <a:buSzPct val="80000"/>
              <a:tabLst>
                <a:tab pos="1146175" algn="l"/>
                <a:tab pos="1201738" algn="l"/>
              </a:tabLst>
              <a:defRPr/>
            </a:pPr>
            <a:r>
              <a:rPr lang="en-US" sz="2400" dirty="0">
                <a:ea typeface="+mj-ea"/>
                <a:cs typeface="+mj-cs"/>
              </a:rPr>
              <a:t>Defined by:</a:t>
            </a:r>
          </a:p>
          <a:p>
            <a:pPr marL="685800" lvl="3" indent="-228600">
              <a:lnSpc>
                <a:spcPct val="90000"/>
              </a:lnSpc>
              <a:spcAft>
                <a:spcPts val="1800"/>
              </a:spcAft>
              <a:buSzPct val="80000"/>
              <a:buFont typeface="Arial" panose="020B0604020202020204" pitchFamily="34" charset="0"/>
              <a:buChar char="•"/>
              <a:tabLst>
                <a:tab pos="1146175" algn="l"/>
                <a:tab pos="1201738" algn="l"/>
              </a:tabLst>
              <a:defRPr/>
            </a:pPr>
            <a:r>
              <a:rPr lang="en-US" sz="2400" dirty="0">
                <a:ea typeface="+mj-ea"/>
                <a:cs typeface="+mj-cs"/>
              </a:rPr>
              <a:t>No use, or</a:t>
            </a:r>
          </a:p>
          <a:p>
            <a:pPr marL="685800" lvl="3" indent="-228600">
              <a:lnSpc>
                <a:spcPct val="90000"/>
              </a:lnSpc>
              <a:spcAft>
                <a:spcPts val="1800"/>
              </a:spcAft>
              <a:buSzPct val="80000"/>
              <a:buFont typeface="Arial" panose="020B0604020202020204" pitchFamily="34" charset="0"/>
              <a:buChar char="•"/>
              <a:tabLst>
                <a:tab pos="1146175" algn="l"/>
                <a:tab pos="1201738" algn="l"/>
              </a:tabLst>
              <a:defRPr/>
            </a:pPr>
            <a:r>
              <a:rPr lang="en-US" sz="2400" dirty="0">
                <a:ea typeface="+mj-ea"/>
                <a:cs typeface="+mj-cs"/>
              </a:rPr>
              <a:t>Adult alcohol use within low-risk limits</a:t>
            </a:r>
          </a:p>
          <a:p>
            <a:pPr marL="0" lvl="2">
              <a:lnSpc>
                <a:spcPct val="90000"/>
              </a:lnSpc>
              <a:spcAft>
                <a:spcPts val="1800"/>
              </a:spcAft>
              <a:buSzPct val="80000"/>
              <a:tabLst>
                <a:tab pos="1146175" algn="l"/>
                <a:tab pos="1201738" algn="l"/>
              </a:tabLst>
              <a:defRPr/>
            </a:pPr>
            <a:r>
              <a:rPr lang="en-US" sz="2400" dirty="0">
                <a:ea typeface="+mj-ea"/>
                <a:cs typeface="+mj-cs"/>
              </a:rPr>
              <a:t>Low-risk limits do not apply to drug use </a:t>
            </a:r>
          </a:p>
        </p:txBody>
      </p:sp>
      <p:pic>
        <p:nvPicPr>
          <p:cNvPr id="14" name="Picture 13"/>
          <p:cNvPicPr>
            <a:picLocks noChangeAspect="1"/>
          </p:cNvPicPr>
          <p:nvPr/>
        </p:nvPicPr>
        <p:blipFill>
          <a:blip r:embed="rId3"/>
          <a:stretch>
            <a:fillRect/>
          </a:stretch>
        </p:blipFill>
        <p:spPr>
          <a:xfrm>
            <a:off x="6248028" y="1955996"/>
            <a:ext cx="4148357" cy="4120516"/>
          </a:xfrm>
          <a:prstGeom prst="rect">
            <a:avLst/>
          </a:prstGeom>
        </p:spPr>
      </p:pic>
      <p:sp>
        <p:nvSpPr>
          <p:cNvPr id="15" name="TextBox 14"/>
          <p:cNvSpPr txBox="1"/>
          <p:nvPr/>
        </p:nvSpPr>
        <p:spPr>
          <a:xfrm>
            <a:off x="8006429" y="2681919"/>
            <a:ext cx="643591" cy="400110"/>
          </a:xfrm>
          <a:prstGeom prst="rect">
            <a:avLst/>
          </a:prstGeom>
          <a:noFill/>
        </p:spPr>
        <p:txBody>
          <a:bodyPr wrap="square" rtlCol="0">
            <a:spAutoFit/>
          </a:bodyPr>
          <a:lstStyle/>
          <a:p>
            <a:pPr algn="ctr"/>
            <a:r>
              <a:rPr lang="en-US" sz="2000" b="1" dirty="0">
                <a:solidFill>
                  <a:srgbClr val="FFFFFF"/>
                </a:solidFill>
                <a:latin typeface="Baskerville Old Face" pitchFamily="18" charset="0"/>
              </a:rPr>
              <a:t>III</a:t>
            </a:r>
          </a:p>
        </p:txBody>
      </p:sp>
      <p:sp>
        <p:nvSpPr>
          <p:cNvPr id="16" name="TextBox 15"/>
          <p:cNvSpPr txBox="1"/>
          <p:nvPr/>
        </p:nvSpPr>
        <p:spPr>
          <a:xfrm>
            <a:off x="7879018" y="2185161"/>
            <a:ext cx="878703" cy="400110"/>
          </a:xfrm>
          <a:prstGeom prst="rect">
            <a:avLst/>
          </a:prstGeom>
          <a:noFill/>
        </p:spPr>
        <p:txBody>
          <a:bodyPr wrap="square" rtlCol="0">
            <a:spAutoFit/>
          </a:bodyPr>
          <a:lstStyle/>
          <a:p>
            <a:pPr algn="ctr"/>
            <a:r>
              <a:rPr lang="en-US" sz="2000" b="1" dirty="0">
                <a:solidFill>
                  <a:schemeClr val="bg1"/>
                </a:solidFill>
                <a:latin typeface="Baskerville Old Face" pitchFamily="18" charset="0"/>
              </a:rPr>
              <a:t>IV</a:t>
            </a:r>
          </a:p>
        </p:txBody>
      </p:sp>
      <p:sp>
        <p:nvSpPr>
          <p:cNvPr id="18" name="TextBox 17"/>
          <p:cNvSpPr txBox="1"/>
          <p:nvPr/>
        </p:nvSpPr>
        <p:spPr>
          <a:xfrm>
            <a:off x="7997166" y="3376135"/>
            <a:ext cx="643591" cy="400110"/>
          </a:xfrm>
          <a:prstGeom prst="rect">
            <a:avLst/>
          </a:prstGeom>
          <a:noFill/>
        </p:spPr>
        <p:txBody>
          <a:bodyPr wrap="square" rtlCol="0">
            <a:spAutoFit/>
          </a:bodyPr>
          <a:lstStyle/>
          <a:p>
            <a:pPr algn="ctr"/>
            <a:r>
              <a:rPr lang="en-US" sz="2000" b="1" dirty="0">
                <a:solidFill>
                  <a:srgbClr val="FFFFFF"/>
                </a:solidFill>
                <a:latin typeface="Baskerville Old Face" pitchFamily="18" charset="0"/>
              </a:rPr>
              <a:t>II</a:t>
            </a:r>
          </a:p>
        </p:txBody>
      </p:sp>
      <p:sp>
        <p:nvSpPr>
          <p:cNvPr id="19" name="TextBox 18"/>
          <p:cNvSpPr txBox="1"/>
          <p:nvPr/>
        </p:nvSpPr>
        <p:spPr>
          <a:xfrm>
            <a:off x="7940523" y="4776239"/>
            <a:ext cx="737310" cy="400110"/>
          </a:xfrm>
          <a:prstGeom prst="rect">
            <a:avLst/>
          </a:prstGeom>
          <a:noFill/>
        </p:spPr>
        <p:txBody>
          <a:bodyPr wrap="square" rtlCol="0">
            <a:spAutoFit/>
          </a:bodyPr>
          <a:lstStyle/>
          <a:p>
            <a:pPr algn="ctr"/>
            <a:r>
              <a:rPr lang="en-US" sz="2000" b="1" dirty="0">
                <a:solidFill>
                  <a:srgbClr val="FFFFFF"/>
                </a:solidFill>
                <a:latin typeface="Baskerville Old Face" pitchFamily="18" charset="0"/>
              </a:rPr>
              <a:t>I </a:t>
            </a:r>
          </a:p>
        </p:txBody>
      </p:sp>
      <p:sp>
        <p:nvSpPr>
          <p:cNvPr id="23" name="Rectangle 22"/>
          <p:cNvSpPr/>
          <p:nvPr/>
        </p:nvSpPr>
        <p:spPr>
          <a:xfrm>
            <a:off x="9927444" y="4579572"/>
            <a:ext cx="1428673" cy="461665"/>
          </a:xfrm>
          <a:prstGeom prst="rect">
            <a:avLst/>
          </a:prstGeom>
        </p:spPr>
        <p:txBody>
          <a:bodyPr wrap="square">
            <a:spAutoFit/>
          </a:bodyPr>
          <a:lstStyle/>
          <a:p>
            <a:r>
              <a:rPr lang="en-US" sz="2400" dirty="0">
                <a:solidFill>
                  <a:srgbClr val="000000"/>
                </a:solidFill>
              </a:rPr>
              <a:t>Low risk</a:t>
            </a:r>
          </a:p>
        </p:txBody>
      </p:sp>
    </p:spTree>
    <p:extLst>
      <p:ext uri="{BB962C8B-B14F-4D97-AF65-F5344CB8AC3E}">
        <p14:creationId xmlns:p14="http://schemas.microsoft.com/office/powerpoint/2010/main" val="15517980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603250" y="141288"/>
            <a:ext cx="6324600" cy="900980"/>
          </a:xfrm>
          <a:prstGeom prst="rect">
            <a:avLst/>
          </a:prstGeom>
        </p:spPr>
        <p:txBody>
          <a:bodyPr>
            <a:noAutofit/>
          </a:bodyPr>
          <a:lstStyle/>
          <a:p>
            <a:pPr>
              <a:spcBef>
                <a:spcPct val="0"/>
              </a:spcBef>
              <a:defRPr/>
            </a:pPr>
            <a:r>
              <a:rPr lang="en-US" sz="3200" dirty="0">
                <a:solidFill>
                  <a:srgbClr val="000000"/>
                </a:solidFill>
                <a:ea typeface="+mj-ea"/>
                <a:cs typeface="+mj-cs"/>
              </a:rPr>
              <a:t>Zone II: Risky</a:t>
            </a:r>
          </a:p>
        </p:txBody>
      </p:sp>
      <p:sp>
        <p:nvSpPr>
          <p:cNvPr id="17" name="Rectangle 16"/>
          <p:cNvSpPr/>
          <p:nvPr/>
        </p:nvSpPr>
        <p:spPr>
          <a:xfrm>
            <a:off x="590550" y="1511300"/>
            <a:ext cx="4397615" cy="3348609"/>
          </a:xfrm>
          <a:prstGeom prst="rect">
            <a:avLst/>
          </a:prstGeom>
        </p:spPr>
        <p:txBody>
          <a:bodyPr wrap="square">
            <a:spAutoFit/>
          </a:bodyPr>
          <a:lstStyle/>
          <a:p>
            <a:pPr marL="0" lvl="2">
              <a:lnSpc>
                <a:spcPct val="90000"/>
              </a:lnSpc>
              <a:spcAft>
                <a:spcPts val="1800"/>
              </a:spcAft>
              <a:buSzPct val="80000"/>
              <a:tabLst>
                <a:tab pos="1146175" algn="l"/>
                <a:tab pos="1201738" algn="l"/>
              </a:tabLst>
              <a:defRPr/>
            </a:pPr>
            <a:r>
              <a:rPr lang="en-US" sz="2400" dirty="0">
                <a:solidFill>
                  <a:srgbClr val="000000"/>
                </a:solidFill>
              </a:rPr>
              <a:t>Defined by:</a:t>
            </a:r>
          </a:p>
          <a:p>
            <a:pPr marL="685800" lvl="3" indent="-228600">
              <a:lnSpc>
                <a:spcPct val="90000"/>
              </a:lnSpc>
              <a:spcAft>
                <a:spcPts val="1800"/>
              </a:spcAft>
              <a:buSzPct val="80000"/>
              <a:buFont typeface="Arial"/>
              <a:buChar char="•"/>
              <a:tabLst>
                <a:tab pos="1146175" algn="l"/>
                <a:tab pos="1201738" algn="l"/>
              </a:tabLst>
              <a:defRPr/>
            </a:pPr>
            <a:r>
              <a:rPr lang="en-US" sz="2400" dirty="0">
                <a:solidFill>
                  <a:srgbClr val="000000"/>
                </a:solidFill>
                <a:ea typeface="+mj-ea"/>
                <a:cs typeface="+mj-cs"/>
              </a:rPr>
              <a:t>Alcohol use that exceeds low-risk limits</a:t>
            </a:r>
          </a:p>
          <a:p>
            <a:pPr marL="685800" lvl="3" indent="-228600">
              <a:lnSpc>
                <a:spcPct val="90000"/>
              </a:lnSpc>
              <a:spcAft>
                <a:spcPts val="1800"/>
              </a:spcAft>
              <a:buSzPct val="80000"/>
              <a:buFont typeface="Arial"/>
              <a:buChar char="•"/>
              <a:tabLst>
                <a:tab pos="1146175" algn="l"/>
                <a:tab pos="1201738" algn="l"/>
              </a:tabLst>
              <a:defRPr/>
            </a:pPr>
            <a:r>
              <a:rPr lang="en-US" sz="2400" dirty="0">
                <a:solidFill>
                  <a:srgbClr val="000000"/>
                </a:solidFill>
                <a:ea typeface="+mj-ea"/>
                <a:cs typeface="+mj-cs"/>
              </a:rPr>
              <a:t>Any adolescent use</a:t>
            </a:r>
          </a:p>
          <a:p>
            <a:pPr marL="685800" lvl="3" indent="-228600">
              <a:lnSpc>
                <a:spcPct val="90000"/>
              </a:lnSpc>
              <a:spcAft>
                <a:spcPts val="1800"/>
              </a:spcAft>
              <a:buSzPct val="80000"/>
              <a:buFont typeface="Arial"/>
              <a:buChar char="•"/>
              <a:tabLst>
                <a:tab pos="1146175" algn="l"/>
                <a:tab pos="1201738" algn="l"/>
              </a:tabLst>
              <a:defRPr/>
            </a:pPr>
            <a:r>
              <a:rPr lang="en-US" sz="2400" dirty="0">
                <a:solidFill>
                  <a:srgbClr val="000000"/>
                </a:solidFill>
                <a:ea typeface="+mj-ea"/>
                <a:cs typeface="+mj-cs"/>
              </a:rPr>
              <a:t>Any recreational drug use </a:t>
            </a:r>
            <a:endParaRPr lang="en-US" sz="2400" dirty="0">
              <a:solidFill>
                <a:srgbClr val="000000"/>
              </a:solidFill>
            </a:endParaRPr>
          </a:p>
          <a:p>
            <a:pPr marL="0" lvl="2">
              <a:lnSpc>
                <a:spcPct val="90000"/>
              </a:lnSpc>
              <a:spcAft>
                <a:spcPts val="1800"/>
              </a:spcAft>
              <a:buSzPct val="80000"/>
              <a:tabLst>
                <a:tab pos="1146175" algn="l"/>
                <a:tab pos="1201738" algn="l"/>
              </a:tabLst>
              <a:defRPr/>
            </a:pPr>
            <a:r>
              <a:rPr lang="en-US" sz="2400" dirty="0">
                <a:solidFill>
                  <a:srgbClr val="000000"/>
                </a:solidFill>
              </a:rPr>
              <a:t>Not (yet) dealing with consequences of use</a:t>
            </a:r>
            <a:endParaRPr lang="en-US" sz="2400" dirty="0">
              <a:solidFill>
                <a:srgbClr val="000000"/>
              </a:solidFill>
              <a:ea typeface="+mj-ea"/>
              <a:cs typeface="+mj-cs"/>
            </a:endParaRPr>
          </a:p>
        </p:txBody>
      </p:sp>
      <p:pic>
        <p:nvPicPr>
          <p:cNvPr id="15" name="Picture 14"/>
          <p:cNvPicPr>
            <a:picLocks noChangeAspect="1"/>
          </p:cNvPicPr>
          <p:nvPr/>
        </p:nvPicPr>
        <p:blipFill>
          <a:blip r:embed="rId3"/>
          <a:stretch>
            <a:fillRect/>
          </a:stretch>
        </p:blipFill>
        <p:spPr>
          <a:xfrm>
            <a:off x="6239147" y="1955996"/>
            <a:ext cx="4148357" cy="4120516"/>
          </a:xfrm>
          <a:prstGeom prst="rect">
            <a:avLst/>
          </a:prstGeom>
        </p:spPr>
      </p:pic>
      <p:sp>
        <p:nvSpPr>
          <p:cNvPr id="23" name="TextBox 22"/>
          <p:cNvSpPr txBox="1"/>
          <p:nvPr/>
        </p:nvSpPr>
        <p:spPr>
          <a:xfrm>
            <a:off x="7997548" y="2681919"/>
            <a:ext cx="643591" cy="400110"/>
          </a:xfrm>
          <a:prstGeom prst="rect">
            <a:avLst/>
          </a:prstGeom>
          <a:noFill/>
        </p:spPr>
        <p:txBody>
          <a:bodyPr wrap="square" rtlCol="0">
            <a:spAutoFit/>
          </a:bodyPr>
          <a:lstStyle/>
          <a:p>
            <a:pPr algn="ctr"/>
            <a:r>
              <a:rPr lang="en-US" sz="2000" b="1" dirty="0">
                <a:solidFill>
                  <a:srgbClr val="FFFFFF"/>
                </a:solidFill>
                <a:latin typeface="Baskerville Old Face" pitchFamily="18" charset="0"/>
              </a:rPr>
              <a:t>III</a:t>
            </a:r>
          </a:p>
        </p:txBody>
      </p:sp>
      <p:sp>
        <p:nvSpPr>
          <p:cNvPr id="24" name="TextBox 23"/>
          <p:cNvSpPr txBox="1"/>
          <p:nvPr/>
        </p:nvSpPr>
        <p:spPr>
          <a:xfrm>
            <a:off x="7870137" y="2185161"/>
            <a:ext cx="878703" cy="400110"/>
          </a:xfrm>
          <a:prstGeom prst="rect">
            <a:avLst/>
          </a:prstGeom>
          <a:noFill/>
        </p:spPr>
        <p:txBody>
          <a:bodyPr wrap="square" rtlCol="0">
            <a:spAutoFit/>
          </a:bodyPr>
          <a:lstStyle/>
          <a:p>
            <a:pPr algn="ctr"/>
            <a:r>
              <a:rPr lang="en-US" sz="2000" b="1" dirty="0">
                <a:solidFill>
                  <a:schemeClr val="bg1"/>
                </a:solidFill>
                <a:latin typeface="Baskerville Old Face" pitchFamily="18" charset="0"/>
              </a:rPr>
              <a:t>IV</a:t>
            </a:r>
          </a:p>
        </p:txBody>
      </p:sp>
      <p:sp>
        <p:nvSpPr>
          <p:cNvPr id="25" name="TextBox 24"/>
          <p:cNvSpPr txBox="1"/>
          <p:nvPr/>
        </p:nvSpPr>
        <p:spPr>
          <a:xfrm>
            <a:off x="7988285" y="3376135"/>
            <a:ext cx="643591" cy="400110"/>
          </a:xfrm>
          <a:prstGeom prst="rect">
            <a:avLst/>
          </a:prstGeom>
          <a:noFill/>
        </p:spPr>
        <p:txBody>
          <a:bodyPr wrap="square" rtlCol="0">
            <a:spAutoFit/>
          </a:bodyPr>
          <a:lstStyle/>
          <a:p>
            <a:pPr algn="ctr"/>
            <a:r>
              <a:rPr lang="en-US" sz="2000" b="1" dirty="0">
                <a:solidFill>
                  <a:srgbClr val="FFFFFF"/>
                </a:solidFill>
                <a:latin typeface="Baskerville Old Face" pitchFamily="18" charset="0"/>
              </a:rPr>
              <a:t>II</a:t>
            </a:r>
          </a:p>
        </p:txBody>
      </p:sp>
      <p:sp>
        <p:nvSpPr>
          <p:cNvPr id="26" name="TextBox 25"/>
          <p:cNvSpPr txBox="1"/>
          <p:nvPr/>
        </p:nvSpPr>
        <p:spPr>
          <a:xfrm>
            <a:off x="7931642" y="4776239"/>
            <a:ext cx="737310" cy="400110"/>
          </a:xfrm>
          <a:prstGeom prst="rect">
            <a:avLst/>
          </a:prstGeom>
          <a:noFill/>
        </p:spPr>
        <p:txBody>
          <a:bodyPr wrap="square" rtlCol="0">
            <a:spAutoFit/>
          </a:bodyPr>
          <a:lstStyle/>
          <a:p>
            <a:pPr algn="ctr"/>
            <a:r>
              <a:rPr lang="en-US" sz="2000" b="1" dirty="0">
                <a:solidFill>
                  <a:srgbClr val="FFFFFF"/>
                </a:solidFill>
                <a:latin typeface="Baskerville Old Face" pitchFamily="18" charset="0"/>
              </a:rPr>
              <a:t>I </a:t>
            </a:r>
          </a:p>
        </p:txBody>
      </p:sp>
      <p:sp>
        <p:nvSpPr>
          <p:cNvPr id="28" name="Rectangle 27"/>
          <p:cNvSpPr/>
          <p:nvPr/>
        </p:nvSpPr>
        <p:spPr>
          <a:xfrm>
            <a:off x="9181260" y="3284171"/>
            <a:ext cx="1236025" cy="461665"/>
          </a:xfrm>
          <a:prstGeom prst="rect">
            <a:avLst/>
          </a:prstGeom>
          <a:ln w="12700">
            <a:noFill/>
          </a:ln>
        </p:spPr>
        <p:txBody>
          <a:bodyPr wrap="square">
            <a:spAutoFit/>
          </a:bodyPr>
          <a:lstStyle/>
          <a:p>
            <a:r>
              <a:rPr lang="en-US" sz="2400" dirty="0">
                <a:solidFill>
                  <a:srgbClr val="000000"/>
                </a:solidFill>
              </a:rPr>
              <a:t>Risky</a:t>
            </a:r>
          </a:p>
        </p:txBody>
      </p:sp>
    </p:spTree>
    <p:extLst>
      <p:ext uri="{BB962C8B-B14F-4D97-AF65-F5344CB8AC3E}">
        <p14:creationId xmlns:p14="http://schemas.microsoft.com/office/powerpoint/2010/main" val="27272738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90550" y="1511300"/>
            <a:ext cx="4582007" cy="4154983"/>
          </a:xfrm>
          <a:prstGeom prst="rect">
            <a:avLst/>
          </a:prstGeom>
        </p:spPr>
        <p:txBody>
          <a:bodyPr wrap="square">
            <a:spAutoFit/>
          </a:bodyPr>
          <a:lstStyle/>
          <a:p>
            <a:pPr marL="0" lvl="2">
              <a:lnSpc>
                <a:spcPct val="90000"/>
              </a:lnSpc>
              <a:spcAft>
                <a:spcPts val="1800"/>
              </a:spcAft>
              <a:buSzPct val="80000"/>
              <a:tabLst>
                <a:tab pos="1146175" algn="l"/>
                <a:tab pos="1201738" algn="l"/>
              </a:tabLst>
              <a:defRPr/>
            </a:pPr>
            <a:r>
              <a:rPr lang="en-US" sz="2400" dirty="0">
                <a:solidFill>
                  <a:srgbClr val="000000"/>
                </a:solidFill>
                <a:ea typeface="+mj-ea"/>
                <a:cs typeface="+mj-cs"/>
              </a:rPr>
              <a:t>Defined by:</a:t>
            </a:r>
          </a:p>
          <a:p>
            <a:pPr marL="228600" lvl="2" indent="-228600">
              <a:lnSpc>
                <a:spcPct val="90000"/>
              </a:lnSpc>
              <a:spcAft>
                <a:spcPts val="1800"/>
              </a:spcAft>
              <a:buSzPct val="80000"/>
              <a:buFont typeface="Arial"/>
              <a:buChar char="•"/>
              <a:tabLst>
                <a:tab pos="1146175" algn="l"/>
                <a:tab pos="1201738" algn="l"/>
              </a:tabLst>
              <a:defRPr/>
            </a:pPr>
            <a:r>
              <a:rPr lang="en-US" sz="2400" dirty="0">
                <a:solidFill>
                  <a:srgbClr val="000000"/>
                </a:solidFill>
                <a:ea typeface="+mj-ea"/>
                <a:cs typeface="+mj-cs"/>
              </a:rPr>
              <a:t>Repeated negative consequences from use</a:t>
            </a:r>
          </a:p>
          <a:p>
            <a:pPr marL="228600" lvl="2" indent="-228600">
              <a:lnSpc>
                <a:spcPct val="90000"/>
              </a:lnSpc>
              <a:spcAft>
                <a:spcPts val="1800"/>
              </a:spcAft>
              <a:buSzPct val="80000"/>
              <a:buFont typeface="Arial"/>
              <a:buChar char="•"/>
              <a:tabLst>
                <a:tab pos="1146175" algn="l"/>
                <a:tab pos="1201738" algn="l"/>
              </a:tabLst>
              <a:defRPr/>
            </a:pPr>
            <a:r>
              <a:rPr lang="en-US" sz="2400" dirty="0">
                <a:solidFill>
                  <a:srgbClr val="000000"/>
                </a:solidFill>
                <a:ea typeface="+mj-ea"/>
                <a:cs typeface="+mj-cs"/>
              </a:rPr>
              <a:t>Failure to fulfill some major obligations</a:t>
            </a:r>
          </a:p>
          <a:p>
            <a:pPr marL="228600" lvl="2" indent="-228600">
              <a:spcAft>
                <a:spcPts val="1800"/>
              </a:spcAft>
              <a:buSzPct val="80000"/>
              <a:buFont typeface="Arial"/>
              <a:buChar char="•"/>
              <a:tabLst>
                <a:tab pos="1146175" algn="l"/>
                <a:tab pos="1201738" algn="l"/>
              </a:tabLst>
              <a:defRPr/>
            </a:pPr>
            <a:r>
              <a:rPr lang="en-US" sz="2400" dirty="0">
                <a:solidFill>
                  <a:srgbClr val="000000"/>
                </a:solidFill>
                <a:ea typeface="+mj-ea"/>
                <a:cs typeface="+mj-cs"/>
              </a:rPr>
              <a:t>Use continues despite persistent problems</a:t>
            </a:r>
          </a:p>
          <a:p>
            <a:pPr marL="0" lvl="2">
              <a:spcAft>
                <a:spcPts val="1800"/>
              </a:spcAft>
              <a:buSzPct val="80000"/>
              <a:tabLst>
                <a:tab pos="1146175" algn="l"/>
                <a:tab pos="1201738" algn="l"/>
              </a:tabLst>
              <a:defRPr/>
            </a:pPr>
            <a:r>
              <a:rPr lang="en-US" sz="2400" dirty="0">
                <a:solidFill>
                  <a:srgbClr val="000000"/>
                </a:solidFill>
                <a:ea typeface="+mj-ea"/>
                <a:cs typeface="+mj-cs"/>
              </a:rPr>
              <a:t>Likely correlates with mild or moderate SUD</a:t>
            </a:r>
          </a:p>
        </p:txBody>
      </p:sp>
      <p:sp>
        <p:nvSpPr>
          <p:cNvPr id="8" name="Rectangle 2"/>
          <p:cNvSpPr txBox="1">
            <a:spLocks noChangeArrowheads="1"/>
          </p:cNvSpPr>
          <p:nvPr/>
        </p:nvSpPr>
        <p:spPr>
          <a:xfrm>
            <a:off x="603250" y="141288"/>
            <a:ext cx="6443495" cy="708955"/>
          </a:xfrm>
          <a:prstGeom prst="rect">
            <a:avLst/>
          </a:prstGeom>
        </p:spPr>
        <p:txBody>
          <a:bodyPr>
            <a:noAutofit/>
          </a:bodyPr>
          <a:lstStyle/>
          <a:p>
            <a:pPr>
              <a:spcBef>
                <a:spcPct val="0"/>
              </a:spcBef>
              <a:defRPr/>
            </a:pPr>
            <a:r>
              <a:rPr lang="en-US" sz="3200" dirty="0">
                <a:solidFill>
                  <a:srgbClr val="000000"/>
                </a:solidFill>
                <a:ea typeface="+mj-ea"/>
                <a:cs typeface="+mj-cs"/>
              </a:rPr>
              <a:t>Zone III: Harmful</a:t>
            </a:r>
          </a:p>
        </p:txBody>
      </p:sp>
      <p:pic>
        <p:nvPicPr>
          <p:cNvPr id="15" name="Picture 14"/>
          <p:cNvPicPr>
            <a:picLocks noChangeAspect="1"/>
          </p:cNvPicPr>
          <p:nvPr/>
        </p:nvPicPr>
        <p:blipFill>
          <a:blip r:embed="rId3"/>
          <a:stretch>
            <a:fillRect/>
          </a:stretch>
        </p:blipFill>
        <p:spPr>
          <a:xfrm>
            <a:off x="6301317" y="1955996"/>
            <a:ext cx="4148357" cy="4120516"/>
          </a:xfrm>
          <a:prstGeom prst="rect">
            <a:avLst/>
          </a:prstGeom>
        </p:spPr>
      </p:pic>
      <p:sp>
        <p:nvSpPr>
          <p:cNvPr id="16" name="TextBox 15"/>
          <p:cNvSpPr txBox="1"/>
          <p:nvPr/>
        </p:nvSpPr>
        <p:spPr>
          <a:xfrm>
            <a:off x="8059718" y="2681919"/>
            <a:ext cx="643591" cy="400110"/>
          </a:xfrm>
          <a:prstGeom prst="rect">
            <a:avLst/>
          </a:prstGeom>
          <a:noFill/>
        </p:spPr>
        <p:txBody>
          <a:bodyPr wrap="square" rtlCol="0">
            <a:spAutoFit/>
          </a:bodyPr>
          <a:lstStyle/>
          <a:p>
            <a:pPr algn="ctr"/>
            <a:r>
              <a:rPr lang="en-US" sz="2000" b="1" dirty="0">
                <a:solidFill>
                  <a:srgbClr val="FFFFFF"/>
                </a:solidFill>
                <a:latin typeface="Baskerville Old Face" pitchFamily="18" charset="0"/>
              </a:rPr>
              <a:t>III</a:t>
            </a:r>
          </a:p>
        </p:txBody>
      </p:sp>
      <p:sp>
        <p:nvSpPr>
          <p:cNvPr id="17" name="TextBox 16"/>
          <p:cNvSpPr txBox="1"/>
          <p:nvPr/>
        </p:nvSpPr>
        <p:spPr>
          <a:xfrm>
            <a:off x="7932307" y="2185161"/>
            <a:ext cx="878703" cy="400110"/>
          </a:xfrm>
          <a:prstGeom prst="rect">
            <a:avLst/>
          </a:prstGeom>
          <a:noFill/>
        </p:spPr>
        <p:txBody>
          <a:bodyPr wrap="square" rtlCol="0">
            <a:spAutoFit/>
          </a:bodyPr>
          <a:lstStyle/>
          <a:p>
            <a:pPr algn="ctr"/>
            <a:r>
              <a:rPr lang="en-US" sz="2000" b="1" dirty="0">
                <a:solidFill>
                  <a:schemeClr val="bg1"/>
                </a:solidFill>
                <a:latin typeface="Baskerville Old Face" pitchFamily="18" charset="0"/>
              </a:rPr>
              <a:t>IV</a:t>
            </a:r>
          </a:p>
        </p:txBody>
      </p:sp>
      <p:sp>
        <p:nvSpPr>
          <p:cNvPr id="18" name="TextBox 17"/>
          <p:cNvSpPr txBox="1"/>
          <p:nvPr/>
        </p:nvSpPr>
        <p:spPr>
          <a:xfrm>
            <a:off x="8050455" y="3376135"/>
            <a:ext cx="643591" cy="400110"/>
          </a:xfrm>
          <a:prstGeom prst="rect">
            <a:avLst/>
          </a:prstGeom>
          <a:noFill/>
        </p:spPr>
        <p:txBody>
          <a:bodyPr wrap="square" rtlCol="0">
            <a:spAutoFit/>
          </a:bodyPr>
          <a:lstStyle/>
          <a:p>
            <a:pPr algn="ctr"/>
            <a:r>
              <a:rPr lang="en-US" sz="2000" b="1" dirty="0">
                <a:solidFill>
                  <a:srgbClr val="FFFFFF"/>
                </a:solidFill>
                <a:latin typeface="Baskerville Old Face" pitchFamily="18" charset="0"/>
              </a:rPr>
              <a:t>II</a:t>
            </a:r>
          </a:p>
        </p:txBody>
      </p:sp>
      <p:sp>
        <p:nvSpPr>
          <p:cNvPr id="19" name="TextBox 18"/>
          <p:cNvSpPr txBox="1"/>
          <p:nvPr/>
        </p:nvSpPr>
        <p:spPr>
          <a:xfrm>
            <a:off x="7993812" y="4776239"/>
            <a:ext cx="737310" cy="400110"/>
          </a:xfrm>
          <a:prstGeom prst="rect">
            <a:avLst/>
          </a:prstGeom>
          <a:noFill/>
        </p:spPr>
        <p:txBody>
          <a:bodyPr wrap="square" rtlCol="0">
            <a:spAutoFit/>
          </a:bodyPr>
          <a:lstStyle/>
          <a:p>
            <a:pPr algn="ctr"/>
            <a:r>
              <a:rPr lang="en-US" sz="2000" b="1" dirty="0">
                <a:solidFill>
                  <a:srgbClr val="FFFFFF"/>
                </a:solidFill>
                <a:latin typeface="Baskerville Old Face" pitchFamily="18" charset="0"/>
              </a:rPr>
              <a:t>I </a:t>
            </a:r>
          </a:p>
        </p:txBody>
      </p:sp>
      <p:sp>
        <p:nvSpPr>
          <p:cNvPr id="20" name="Rectangle 19"/>
          <p:cNvSpPr/>
          <p:nvPr/>
        </p:nvSpPr>
        <p:spPr>
          <a:xfrm>
            <a:off x="8948851" y="2638442"/>
            <a:ext cx="1693753" cy="461665"/>
          </a:xfrm>
          <a:prstGeom prst="rect">
            <a:avLst/>
          </a:prstGeom>
          <a:ln w="12700">
            <a:noFill/>
          </a:ln>
        </p:spPr>
        <p:txBody>
          <a:bodyPr wrap="square">
            <a:spAutoFit/>
          </a:bodyPr>
          <a:lstStyle/>
          <a:p>
            <a:r>
              <a:rPr lang="en-US" sz="2400" dirty="0">
                <a:solidFill>
                  <a:srgbClr val="000000"/>
                </a:solidFill>
              </a:rPr>
              <a:t>Harmful</a:t>
            </a:r>
          </a:p>
        </p:txBody>
      </p:sp>
    </p:spTree>
    <p:extLst>
      <p:ext uri="{BB962C8B-B14F-4D97-AF65-F5344CB8AC3E}">
        <p14:creationId xmlns:p14="http://schemas.microsoft.com/office/powerpoint/2010/main" val="41081848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603250" y="141288"/>
            <a:ext cx="6324600" cy="785765"/>
          </a:xfrm>
          <a:prstGeom prst="rect">
            <a:avLst/>
          </a:prstGeom>
        </p:spPr>
        <p:txBody>
          <a:bodyPr>
            <a:noAutofit/>
          </a:bodyPr>
          <a:lstStyle/>
          <a:p>
            <a:pPr>
              <a:spcBef>
                <a:spcPct val="0"/>
              </a:spcBef>
              <a:defRPr/>
            </a:pPr>
            <a:r>
              <a:rPr lang="en-US" sz="3200" dirty="0">
                <a:solidFill>
                  <a:srgbClr val="000000"/>
                </a:solidFill>
                <a:ea typeface="+mj-ea"/>
                <a:cs typeface="+mj-cs"/>
              </a:rPr>
              <a:t>Zone IV: Severe</a:t>
            </a:r>
          </a:p>
        </p:txBody>
      </p:sp>
      <p:sp>
        <p:nvSpPr>
          <p:cNvPr id="5" name="Rectangle 4"/>
          <p:cNvSpPr/>
          <p:nvPr/>
        </p:nvSpPr>
        <p:spPr>
          <a:xfrm>
            <a:off x="590550" y="1511300"/>
            <a:ext cx="4622904" cy="3893374"/>
          </a:xfrm>
          <a:prstGeom prst="rect">
            <a:avLst/>
          </a:prstGeom>
        </p:spPr>
        <p:txBody>
          <a:bodyPr wrap="square">
            <a:spAutoFit/>
          </a:bodyPr>
          <a:lstStyle/>
          <a:p>
            <a:pPr marL="0" lvl="2">
              <a:spcAft>
                <a:spcPts val="1800"/>
              </a:spcAft>
              <a:buSzPct val="80000"/>
              <a:tabLst>
                <a:tab pos="1146175" algn="l"/>
                <a:tab pos="1201738" algn="l"/>
              </a:tabLst>
              <a:defRPr/>
            </a:pPr>
            <a:r>
              <a:rPr lang="en-US" sz="2400" dirty="0">
                <a:solidFill>
                  <a:srgbClr val="000000"/>
                </a:solidFill>
                <a:ea typeface="+mj-ea"/>
                <a:cs typeface="+mj-cs"/>
              </a:rPr>
              <a:t>Defined by:</a:t>
            </a:r>
          </a:p>
          <a:p>
            <a:pPr marL="228600" lvl="2" indent="-228600">
              <a:spcAft>
                <a:spcPts val="1200"/>
              </a:spcAft>
              <a:buSzPct val="80000"/>
              <a:buFont typeface="Arial" panose="020B0604020202020204" pitchFamily="34" charset="0"/>
              <a:buChar char="•"/>
              <a:tabLst>
                <a:tab pos="1146175" algn="l"/>
                <a:tab pos="1201738" algn="l"/>
              </a:tabLst>
              <a:defRPr/>
            </a:pPr>
            <a:r>
              <a:rPr lang="en-US" sz="2400" dirty="0">
                <a:solidFill>
                  <a:srgbClr val="000000"/>
                </a:solidFill>
                <a:ea typeface="+mj-ea"/>
                <a:cs typeface="+mj-cs"/>
              </a:rPr>
              <a:t>Patient’s life orbits around use</a:t>
            </a:r>
          </a:p>
          <a:p>
            <a:pPr marL="228600" lvl="2" indent="-228600">
              <a:spcAft>
                <a:spcPts val="1200"/>
              </a:spcAft>
              <a:buSzPct val="80000"/>
              <a:buFont typeface="Arial" panose="020B0604020202020204" pitchFamily="34" charset="0"/>
              <a:buChar char="•"/>
              <a:tabLst>
                <a:tab pos="1146175" algn="l"/>
                <a:tab pos="1201738" algn="l"/>
              </a:tabLst>
              <a:defRPr/>
            </a:pPr>
            <a:r>
              <a:rPr lang="en-US" sz="2400" dirty="0">
                <a:solidFill>
                  <a:srgbClr val="000000"/>
                </a:solidFill>
                <a:ea typeface="+mj-ea"/>
                <a:cs typeface="+mj-cs"/>
              </a:rPr>
              <a:t>Distress or disability</a:t>
            </a:r>
          </a:p>
          <a:p>
            <a:pPr marL="228600" lvl="2" indent="-228600">
              <a:spcAft>
                <a:spcPts val="1200"/>
              </a:spcAft>
              <a:buSzPct val="80000"/>
              <a:buFont typeface="Arial" panose="020B0604020202020204" pitchFamily="34" charset="0"/>
              <a:buChar char="•"/>
              <a:tabLst>
                <a:tab pos="1146175" algn="l"/>
                <a:tab pos="1201738" algn="l"/>
              </a:tabLst>
              <a:defRPr/>
            </a:pPr>
            <a:r>
              <a:rPr lang="en-US" sz="2400" dirty="0">
                <a:solidFill>
                  <a:srgbClr val="000000"/>
                </a:solidFill>
                <a:ea typeface="+mj-ea"/>
                <a:cs typeface="+mj-cs"/>
              </a:rPr>
              <a:t>Tolerance and withdrawal</a:t>
            </a:r>
          </a:p>
          <a:p>
            <a:pPr marL="228600" lvl="2" indent="-228600">
              <a:spcAft>
                <a:spcPts val="1200"/>
              </a:spcAft>
              <a:buSzPct val="80000"/>
              <a:buFont typeface="Arial" panose="020B0604020202020204" pitchFamily="34" charset="0"/>
              <a:buChar char="•"/>
              <a:tabLst>
                <a:tab pos="1146175" algn="l"/>
                <a:tab pos="1201738" algn="l"/>
              </a:tabLst>
              <a:defRPr/>
            </a:pPr>
            <a:r>
              <a:rPr lang="en-US" sz="2400" dirty="0">
                <a:solidFill>
                  <a:srgbClr val="000000"/>
                </a:solidFill>
                <a:ea typeface="+mj-ea"/>
                <a:cs typeface="+mj-cs"/>
              </a:rPr>
              <a:t>Use in larger amounts or longer period than intended</a:t>
            </a:r>
          </a:p>
          <a:p>
            <a:pPr marL="0" lvl="2">
              <a:spcAft>
                <a:spcPts val="1800"/>
              </a:spcAft>
              <a:buSzPct val="80000"/>
              <a:tabLst>
                <a:tab pos="1146175" algn="l"/>
                <a:tab pos="1201738" algn="l"/>
              </a:tabLst>
              <a:defRPr/>
            </a:pPr>
            <a:r>
              <a:rPr lang="en-US" sz="2400" dirty="0">
                <a:solidFill>
                  <a:srgbClr val="000000"/>
                </a:solidFill>
                <a:ea typeface="+mj-ea"/>
                <a:cs typeface="+mj-cs"/>
              </a:rPr>
              <a:t>Likely correlates with moderate or severe SUD</a:t>
            </a:r>
          </a:p>
        </p:txBody>
      </p:sp>
      <p:pic>
        <p:nvPicPr>
          <p:cNvPr id="15" name="Picture 14"/>
          <p:cNvPicPr>
            <a:picLocks noChangeAspect="1"/>
          </p:cNvPicPr>
          <p:nvPr/>
        </p:nvPicPr>
        <p:blipFill>
          <a:blip r:embed="rId3"/>
          <a:stretch>
            <a:fillRect/>
          </a:stretch>
        </p:blipFill>
        <p:spPr>
          <a:xfrm>
            <a:off x="6692100" y="1955996"/>
            <a:ext cx="4148357" cy="4120516"/>
          </a:xfrm>
          <a:prstGeom prst="rect">
            <a:avLst/>
          </a:prstGeom>
        </p:spPr>
      </p:pic>
      <p:sp>
        <p:nvSpPr>
          <p:cNvPr id="16" name="TextBox 15"/>
          <p:cNvSpPr txBox="1"/>
          <p:nvPr/>
        </p:nvSpPr>
        <p:spPr>
          <a:xfrm>
            <a:off x="8450501" y="2681919"/>
            <a:ext cx="643591" cy="400110"/>
          </a:xfrm>
          <a:prstGeom prst="rect">
            <a:avLst/>
          </a:prstGeom>
          <a:noFill/>
        </p:spPr>
        <p:txBody>
          <a:bodyPr wrap="square" rtlCol="0">
            <a:spAutoFit/>
          </a:bodyPr>
          <a:lstStyle/>
          <a:p>
            <a:pPr algn="ctr"/>
            <a:r>
              <a:rPr lang="en-US" sz="2000" b="1" dirty="0">
                <a:solidFill>
                  <a:srgbClr val="FFFFFF"/>
                </a:solidFill>
                <a:latin typeface="Baskerville Old Face" pitchFamily="18" charset="0"/>
              </a:rPr>
              <a:t>III</a:t>
            </a:r>
          </a:p>
        </p:txBody>
      </p:sp>
      <p:sp>
        <p:nvSpPr>
          <p:cNvPr id="28" name="TextBox 27"/>
          <p:cNvSpPr txBox="1"/>
          <p:nvPr/>
        </p:nvSpPr>
        <p:spPr>
          <a:xfrm>
            <a:off x="8323090" y="2185161"/>
            <a:ext cx="878703" cy="400110"/>
          </a:xfrm>
          <a:prstGeom prst="rect">
            <a:avLst/>
          </a:prstGeom>
          <a:noFill/>
        </p:spPr>
        <p:txBody>
          <a:bodyPr wrap="square" rtlCol="0">
            <a:spAutoFit/>
          </a:bodyPr>
          <a:lstStyle/>
          <a:p>
            <a:pPr algn="ctr"/>
            <a:r>
              <a:rPr lang="en-US" sz="2000" b="1" dirty="0">
                <a:solidFill>
                  <a:schemeClr val="bg1"/>
                </a:solidFill>
                <a:latin typeface="Baskerville Old Face" pitchFamily="18" charset="0"/>
              </a:rPr>
              <a:t>IV</a:t>
            </a:r>
          </a:p>
        </p:txBody>
      </p:sp>
      <p:sp>
        <p:nvSpPr>
          <p:cNvPr id="29" name="TextBox 28"/>
          <p:cNvSpPr txBox="1"/>
          <p:nvPr/>
        </p:nvSpPr>
        <p:spPr>
          <a:xfrm>
            <a:off x="8441238" y="3376135"/>
            <a:ext cx="643591" cy="400110"/>
          </a:xfrm>
          <a:prstGeom prst="rect">
            <a:avLst/>
          </a:prstGeom>
          <a:noFill/>
        </p:spPr>
        <p:txBody>
          <a:bodyPr wrap="square" rtlCol="0">
            <a:spAutoFit/>
          </a:bodyPr>
          <a:lstStyle/>
          <a:p>
            <a:pPr algn="ctr"/>
            <a:r>
              <a:rPr lang="en-US" sz="2000" b="1" dirty="0">
                <a:solidFill>
                  <a:srgbClr val="FFFFFF"/>
                </a:solidFill>
                <a:latin typeface="Baskerville Old Face" pitchFamily="18" charset="0"/>
              </a:rPr>
              <a:t>II</a:t>
            </a:r>
          </a:p>
        </p:txBody>
      </p:sp>
      <p:sp>
        <p:nvSpPr>
          <p:cNvPr id="30" name="TextBox 29"/>
          <p:cNvSpPr txBox="1"/>
          <p:nvPr/>
        </p:nvSpPr>
        <p:spPr>
          <a:xfrm>
            <a:off x="8384595" y="4776239"/>
            <a:ext cx="737310" cy="400110"/>
          </a:xfrm>
          <a:prstGeom prst="rect">
            <a:avLst/>
          </a:prstGeom>
          <a:noFill/>
        </p:spPr>
        <p:txBody>
          <a:bodyPr wrap="square" rtlCol="0">
            <a:spAutoFit/>
          </a:bodyPr>
          <a:lstStyle/>
          <a:p>
            <a:pPr algn="ctr"/>
            <a:r>
              <a:rPr lang="en-US" sz="2000" b="1" dirty="0">
                <a:solidFill>
                  <a:srgbClr val="FFFFFF"/>
                </a:solidFill>
                <a:latin typeface="Baskerville Old Face" pitchFamily="18" charset="0"/>
              </a:rPr>
              <a:t>I </a:t>
            </a:r>
          </a:p>
        </p:txBody>
      </p:sp>
      <p:sp>
        <p:nvSpPr>
          <p:cNvPr id="33" name="Rectangle 32"/>
          <p:cNvSpPr/>
          <p:nvPr/>
        </p:nvSpPr>
        <p:spPr>
          <a:xfrm>
            <a:off x="9080490" y="2119049"/>
            <a:ext cx="2118421" cy="461665"/>
          </a:xfrm>
          <a:prstGeom prst="rect">
            <a:avLst/>
          </a:prstGeom>
          <a:ln w="12700">
            <a:noFill/>
          </a:ln>
        </p:spPr>
        <p:txBody>
          <a:bodyPr wrap="square">
            <a:spAutoFit/>
          </a:bodyPr>
          <a:lstStyle/>
          <a:p>
            <a:r>
              <a:rPr lang="en-US" sz="2400" dirty="0">
                <a:solidFill>
                  <a:srgbClr val="000000"/>
                </a:solidFill>
              </a:rPr>
              <a:t>Severe</a:t>
            </a:r>
          </a:p>
        </p:txBody>
      </p:sp>
    </p:spTree>
    <p:extLst>
      <p:ext uri="{BB962C8B-B14F-4D97-AF65-F5344CB8AC3E}">
        <p14:creationId xmlns:p14="http://schemas.microsoft.com/office/powerpoint/2010/main" val="31393665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590550" y="6245225"/>
            <a:ext cx="4451555" cy="230832"/>
          </a:xfrm>
          <a:prstGeom prst="rect">
            <a:avLst/>
          </a:prstGeom>
        </p:spPr>
        <p:txBody>
          <a:bodyPr wrap="square">
            <a:spAutoFit/>
          </a:bodyPr>
          <a:lstStyle/>
          <a:p>
            <a:r>
              <a:rPr lang="en-US" sz="900" dirty="0">
                <a:solidFill>
                  <a:srgbClr val="000000"/>
                </a:solidFill>
              </a:rPr>
              <a:t>Ann </a:t>
            </a:r>
            <a:r>
              <a:rPr lang="en-US" sz="900" dirty="0" err="1">
                <a:solidFill>
                  <a:srgbClr val="000000"/>
                </a:solidFill>
              </a:rPr>
              <a:t>Emerg</a:t>
            </a:r>
            <a:r>
              <a:rPr lang="en-US" sz="900" dirty="0">
                <a:solidFill>
                  <a:srgbClr val="000000"/>
                </a:solidFill>
              </a:rPr>
              <a:t> Med, 2007. </a:t>
            </a:r>
            <a:r>
              <a:rPr lang="en-US" sz="900" dirty="0" err="1">
                <a:solidFill>
                  <a:srgbClr val="000000"/>
                </a:solidFill>
              </a:rPr>
              <a:t>Manwell</a:t>
            </a:r>
            <a:r>
              <a:rPr lang="en-US" sz="900" dirty="0">
                <a:solidFill>
                  <a:srgbClr val="000000"/>
                </a:solidFill>
              </a:rPr>
              <a:t>, et. al, 1998</a:t>
            </a:r>
          </a:p>
        </p:txBody>
      </p:sp>
      <p:sp>
        <p:nvSpPr>
          <p:cNvPr id="17" name="Rectangle 16"/>
          <p:cNvSpPr/>
          <p:nvPr/>
        </p:nvSpPr>
        <p:spPr>
          <a:xfrm>
            <a:off x="603250" y="141288"/>
            <a:ext cx="7335355" cy="584776"/>
          </a:xfrm>
          <a:prstGeom prst="rect">
            <a:avLst/>
          </a:prstGeom>
        </p:spPr>
        <p:txBody>
          <a:bodyPr wrap="square">
            <a:spAutoFit/>
          </a:bodyPr>
          <a:lstStyle/>
          <a:p>
            <a:pPr>
              <a:spcBef>
                <a:spcPct val="0"/>
              </a:spcBef>
              <a:defRPr/>
            </a:pPr>
            <a:r>
              <a:rPr lang="en-US" sz="3200" dirty="0">
                <a:solidFill>
                  <a:srgbClr val="000000"/>
                </a:solidFill>
                <a:ea typeface="+mj-ea"/>
                <a:cs typeface="+mj-cs"/>
              </a:rPr>
              <a:t>Alcohol use among adult patients</a:t>
            </a:r>
          </a:p>
        </p:txBody>
      </p:sp>
      <p:sp>
        <p:nvSpPr>
          <p:cNvPr id="35" name="Rectangle 34"/>
          <p:cNvSpPr/>
          <p:nvPr/>
        </p:nvSpPr>
        <p:spPr>
          <a:xfrm>
            <a:off x="2263101" y="1507134"/>
            <a:ext cx="3033531" cy="461665"/>
          </a:xfrm>
          <a:prstGeom prst="rect">
            <a:avLst/>
          </a:prstGeom>
          <a:ln w="12700">
            <a:noFill/>
          </a:ln>
        </p:spPr>
        <p:txBody>
          <a:bodyPr wrap="square">
            <a:spAutoFit/>
          </a:bodyPr>
          <a:lstStyle/>
          <a:p>
            <a:pPr algn="ctr"/>
            <a:r>
              <a:rPr lang="en-US" sz="2400" dirty="0">
                <a:solidFill>
                  <a:srgbClr val="000000"/>
                </a:solidFill>
              </a:rPr>
              <a:t>Emergency Room</a:t>
            </a:r>
          </a:p>
        </p:txBody>
      </p:sp>
      <p:sp>
        <p:nvSpPr>
          <p:cNvPr id="36" name="Rectangle 35"/>
          <p:cNvSpPr/>
          <p:nvPr/>
        </p:nvSpPr>
        <p:spPr>
          <a:xfrm>
            <a:off x="6667248" y="1501775"/>
            <a:ext cx="3033531" cy="461665"/>
          </a:xfrm>
          <a:prstGeom prst="rect">
            <a:avLst/>
          </a:prstGeom>
          <a:ln w="12700">
            <a:noFill/>
          </a:ln>
        </p:spPr>
        <p:txBody>
          <a:bodyPr wrap="square">
            <a:spAutoFit/>
          </a:bodyPr>
          <a:lstStyle/>
          <a:p>
            <a:pPr algn="ctr"/>
            <a:r>
              <a:rPr lang="en-US" sz="2400" dirty="0">
                <a:solidFill>
                  <a:srgbClr val="000000"/>
                </a:solidFill>
              </a:rPr>
              <a:t>Primary Care </a:t>
            </a:r>
          </a:p>
        </p:txBody>
      </p:sp>
      <p:sp>
        <p:nvSpPr>
          <p:cNvPr id="23" name="Rectangle 22"/>
          <p:cNvSpPr/>
          <p:nvPr/>
        </p:nvSpPr>
        <p:spPr>
          <a:xfrm>
            <a:off x="6043028" y="2594305"/>
            <a:ext cx="1377400" cy="707886"/>
          </a:xfrm>
          <a:prstGeom prst="rect">
            <a:avLst/>
          </a:prstGeom>
          <a:ln w="12700">
            <a:noFill/>
          </a:ln>
        </p:spPr>
        <p:txBody>
          <a:bodyPr wrap="square">
            <a:spAutoFit/>
          </a:bodyPr>
          <a:lstStyle/>
          <a:p>
            <a:pPr algn="ctr"/>
            <a:r>
              <a:rPr lang="en-US" sz="4000" dirty="0">
                <a:solidFill>
                  <a:srgbClr val="000000"/>
                </a:solidFill>
              </a:rPr>
              <a:t>22</a:t>
            </a:r>
            <a:r>
              <a:rPr lang="en-US" sz="3600" baseline="30000" dirty="0">
                <a:solidFill>
                  <a:srgbClr val="000000"/>
                </a:solidFill>
              </a:rPr>
              <a:t>% </a:t>
            </a:r>
          </a:p>
        </p:txBody>
      </p:sp>
      <p:pic>
        <p:nvPicPr>
          <p:cNvPr id="44" name="Picture 43"/>
          <p:cNvPicPr>
            <a:picLocks noChangeAspect="1"/>
          </p:cNvPicPr>
          <p:nvPr/>
        </p:nvPicPr>
        <p:blipFill>
          <a:blip r:embed="rId3"/>
          <a:stretch>
            <a:fillRect/>
          </a:stretch>
        </p:blipFill>
        <p:spPr>
          <a:xfrm>
            <a:off x="6100888" y="2020637"/>
            <a:ext cx="4148357" cy="4120516"/>
          </a:xfrm>
          <a:prstGeom prst="rect">
            <a:avLst/>
          </a:prstGeom>
        </p:spPr>
      </p:pic>
      <p:sp>
        <p:nvSpPr>
          <p:cNvPr id="45" name="TextBox 44"/>
          <p:cNvSpPr txBox="1"/>
          <p:nvPr/>
        </p:nvSpPr>
        <p:spPr>
          <a:xfrm>
            <a:off x="7859289" y="2746560"/>
            <a:ext cx="643591" cy="400110"/>
          </a:xfrm>
          <a:prstGeom prst="rect">
            <a:avLst/>
          </a:prstGeom>
          <a:noFill/>
        </p:spPr>
        <p:txBody>
          <a:bodyPr wrap="square" rtlCol="0">
            <a:spAutoFit/>
          </a:bodyPr>
          <a:lstStyle/>
          <a:p>
            <a:pPr algn="ctr"/>
            <a:r>
              <a:rPr lang="en-US" sz="2000" b="1" dirty="0">
                <a:solidFill>
                  <a:srgbClr val="FFFFFF"/>
                </a:solidFill>
              </a:rPr>
              <a:t>8%</a:t>
            </a:r>
          </a:p>
        </p:txBody>
      </p:sp>
      <p:sp>
        <p:nvSpPr>
          <p:cNvPr id="46" name="TextBox 45"/>
          <p:cNvSpPr txBox="1"/>
          <p:nvPr/>
        </p:nvSpPr>
        <p:spPr>
          <a:xfrm>
            <a:off x="7731878" y="2249802"/>
            <a:ext cx="878703" cy="400110"/>
          </a:xfrm>
          <a:prstGeom prst="rect">
            <a:avLst/>
          </a:prstGeom>
          <a:noFill/>
        </p:spPr>
        <p:txBody>
          <a:bodyPr wrap="square" rtlCol="0">
            <a:spAutoFit/>
          </a:bodyPr>
          <a:lstStyle/>
          <a:p>
            <a:pPr algn="ctr"/>
            <a:r>
              <a:rPr lang="en-US" sz="2000" b="1" dirty="0">
                <a:solidFill>
                  <a:schemeClr val="bg1"/>
                </a:solidFill>
              </a:rPr>
              <a:t>5%</a:t>
            </a:r>
          </a:p>
        </p:txBody>
      </p:sp>
      <p:sp>
        <p:nvSpPr>
          <p:cNvPr id="47" name="TextBox 46"/>
          <p:cNvSpPr txBox="1"/>
          <p:nvPr/>
        </p:nvSpPr>
        <p:spPr>
          <a:xfrm>
            <a:off x="7850026" y="3440776"/>
            <a:ext cx="643591" cy="400110"/>
          </a:xfrm>
          <a:prstGeom prst="rect">
            <a:avLst/>
          </a:prstGeom>
          <a:noFill/>
        </p:spPr>
        <p:txBody>
          <a:bodyPr wrap="square" rtlCol="0">
            <a:spAutoFit/>
          </a:bodyPr>
          <a:lstStyle/>
          <a:p>
            <a:pPr algn="ctr"/>
            <a:r>
              <a:rPr lang="en-US" sz="2000" b="1" dirty="0">
                <a:solidFill>
                  <a:srgbClr val="FFFFFF"/>
                </a:solidFill>
              </a:rPr>
              <a:t>9%</a:t>
            </a:r>
          </a:p>
        </p:txBody>
      </p:sp>
      <p:sp>
        <p:nvSpPr>
          <p:cNvPr id="48" name="TextBox 47"/>
          <p:cNvSpPr txBox="1"/>
          <p:nvPr/>
        </p:nvSpPr>
        <p:spPr>
          <a:xfrm>
            <a:off x="7220863" y="4840880"/>
            <a:ext cx="2295066" cy="707886"/>
          </a:xfrm>
          <a:prstGeom prst="rect">
            <a:avLst/>
          </a:prstGeom>
          <a:noFill/>
        </p:spPr>
        <p:txBody>
          <a:bodyPr wrap="square" rtlCol="0">
            <a:spAutoFit/>
          </a:bodyPr>
          <a:lstStyle/>
          <a:p>
            <a:pPr algn="ctr"/>
            <a:r>
              <a:rPr lang="en-US" sz="2000" b="1" dirty="0">
                <a:solidFill>
                  <a:srgbClr val="FFFFFF"/>
                </a:solidFill>
              </a:rPr>
              <a:t>Low risk: 38%</a:t>
            </a:r>
          </a:p>
          <a:p>
            <a:pPr algn="ctr"/>
            <a:r>
              <a:rPr lang="en-US" sz="2000" b="1" dirty="0">
                <a:solidFill>
                  <a:srgbClr val="FFFFFF"/>
                </a:solidFill>
              </a:rPr>
              <a:t>Abstention: 40%</a:t>
            </a:r>
          </a:p>
        </p:txBody>
      </p:sp>
      <p:sp>
        <p:nvSpPr>
          <p:cNvPr id="49" name="Rectangle 48"/>
          <p:cNvSpPr/>
          <p:nvPr/>
        </p:nvSpPr>
        <p:spPr>
          <a:xfrm>
            <a:off x="8748422" y="2703083"/>
            <a:ext cx="1693753" cy="461665"/>
          </a:xfrm>
          <a:prstGeom prst="rect">
            <a:avLst/>
          </a:prstGeom>
          <a:ln w="12700">
            <a:noFill/>
          </a:ln>
        </p:spPr>
        <p:txBody>
          <a:bodyPr wrap="square">
            <a:spAutoFit/>
          </a:bodyPr>
          <a:lstStyle/>
          <a:p>
            <a:r>
              <a:rPr lang="en-US" sz="2400" dirty="0">
                <a:solidFill>
                  <a:srgbClr val="000000"/>
                </a:solidFill>
              </a:rPr>
              <a:t>Harmful</a:t>
            </a:r>
          </a:p>
        </p:txBody>
      </p:sp>
      <p:sp>
        <p:nvSpPr>
          <p:cNvPr id="50" name="Rectangle 49"/>
          <p:cNvSpPr/>
          <p:nvPr/>
        </p:nvSpPr>
        <p:spPr>
          <a:xfrm>
            <a:off x="9043001" y="3348812"/>
            <a:ext cx="1236025" cy="461665"/>
          </a:xfrm>
          <a:prstGeom prst="rect">
            <a:avLst/>
          </a:prstGeom>
          <a:ln w="12700">
            <a:noFill/>
          </a:ln>
        </p:spPr>
        <p:txBody>
          <a:bodyPr wrap="square">
            <a:spAutoFit/>
          </a:bodyPr>
          <a:lstStyle/>
          <a:p>
            <a:r>
              <a:rPr lang="en-US" sz="2400" dirty="0">
                <a:solidFill>
                  <a:srgbClr val="000000"/>
                </a:solidFill>
              </a:rPr>
              <a:t>Risky</a:t>
            </a:r>
          </a:p>
        </p:txBody>
      </p:sp>
      <p:sp>
        <p:nvSpPr>
          <p:cNvPr id="51" name="Rectangle 50"/>
          <p:cNvSpPr/>
          <p:nvPr/>
        </p:nvSpPr>
        <p:spPr>
          <a:xfrm>
            <a:off x="8489278" y="2183690"/>
            <a:ext cx="2118421" cy="461665"/>
          </a:xfrm>
          <a:prstGeom prst="rect">
            <a:avLst/>
          </a:prstGeom>
          <a:ln w="12700">
            <a:noFill/>
          </a:ln>
        </p:spPr>
        <p:txBody>
          <a:bodyPr wrap="square">
            <a:spAutoFit/>
          </a:bodyPr>
          <a:lstStyle/>
          <a:p>
            <a:r>
              <a:rPr lang="en-US" sz="2400" dirty="0">
                <a:solidFill>
                  <a:srgbClr val="000000"/>
                </a:solidFill>
              </a:rPr>
              <a:t>Severe</a:t>
            </a:r>
          </a:p>
        </p:txBody>
      </p:sp>
      <p:sp>
        <p:nvSpPr>
          <p:cNvPr id="52" name="Rectangle 51"/>
          <p:cNvSpPr/>
          <p:nvPr/>
        </p:nvSpPr>
        <p:spPr>
          <a:xfrm>
            <a:off x="9780304" y="4644213"/>
            <a:ext cx="1428673" cy="461665"/>
          </a:xfrm>
          <a:prstGeom prst="rect">
            <a:avLst/>
          </a:prstGeom>
        </p:spPr>
        <p:txBody>
          <a:bodyPr wrap="square">
            <a:spAutoFit/>
          </a:bodyPr>
          <a:lstStyle/>
          <a:p>
            <a:r>
              <a:rPr lang="en-US" sz="2400" dirty="0">
                <a:solidFill>
                  <a:srgbClr val="000000"/>
                </a:solidFill>
              </a:rPr>
              <a:t>Low risk</a:t>
            </a:r>
          </a:p>
        </p:txBody>
      </p:sp>
      <p:sp>
        <p:nvSpPr>
          <p:cNvPr id="54" name="TextBox 53"/>
          <p:cNvSpPr txBox="1"/>
          <p:nvPr/>
        </p:nvSpPr>
        <p:spPr>
          <a:xfrm>
            <a:off x="3394141" y="3420819"/>
            <a:ext cx="643591" cy="400110"/>
          </a:xfrm>
          <a:prstGeom prst="rect">
            <a:avLst/>
          </a:prstGeom>
          <a:noFill/>
        </p:spPr>
        <p:txBody>
          <a:bodyPr wrap="square" rtlCol="0">
            <a:spAutoFit/>
          </a:bodyPr>
          <a:lstStyle/>
          <a:p>
            <a:pPr algn="ctr"/>
            <a:r>
              <a:rPr lang="en-US" sz="2000" b="1" dirty="0">
                <a:solidFill>
                  <a:srgbClr val="FFFFFF"/>
                </a:solidFill>
              </a:rPr>
              <a:t>9%</a:t>
            </a:r>
          </a:p>
        </p:txBody>
      </p:sp>
      <p:sp>
        <p:nvSpPr>
          <p:cNvPr id="55" name="TextBox 54"/>
          <p:cNvSpPr txBox="1"/>
          <p:nvPr/>
        </p:nvSpPr>
        <p:spPr>
          <a:xfrm>
            <a:off x="2764978" y="4820923"/>
            <a:ext cx="2295066" cy="707886"/>
          </a:xfrm>
          <a:prstGeom prst="rect">
            <a:avLst/>
          </a:prstGeom>
          <a:noFill/>
        </p:spPr>
        <p:txBody>
          <a:bodyPr wrap="square" rtlCol="0">
            <a:spAutoFit/>
          </a:bodyPr>
          <a:lstStyle/>
          <a:p>
            <a:pPr algn="ctr"/>
            <a:r>
              <a:rPr lang="en-US" sz="2000" b="1" dirty="0">
                <a:solidFill>
                  <a:srgbClr val="FFFFFF"/>
                </a:solidFill>
              </a:rPr>
              <a:t>Low risk: 38%</a:t>
            </a:r>
          </a:p>
          <a:p>
            <a:pPr algn="ctr"/>
            <a:r>
              <a:rPr lang="en-US" sz="2000" b="1" dirty="0">
                <a:solidFill>
                  <a:srgbClr val="FFFFFF"/>
                </a:solidFill>
              </a:rPr>
              <a:t>Abstention: 40%</a:t>
            </a:r>
          </a:p>
        </p:txBody>
      </p:sp>
      <p:pic>
        <p:nvPicPr>
          <p:cNvPr id="59" name="Picture 58"/>
          <p:cNvPicPr>
            <a:picLocks noChangeAspect="1"/>
          </p:cNvPicPr>
          <p:nvPr/>
        </p:nvPicPr>
        <p:blipFill>
          <a:blip r:embed="rId4"/>
          <a:stretch>
            <a:fillRect/>
          </a:stretch>
        </p:blipFill>
        <p:spPr>
          <a:xfrm>
            <a:off x="1739900" y="2013857"/>
            <a:ext cx="4111172" cy="4129758"/>
          </a:xfrm>
          <a:prstGeom prst="rect">
            <a:avLst/>
          </a:prstGeom>
        </p:spPr>
      </p:pic>
      <p:sp>
        <p:nvSpPr>
          <p:cNvPr id="60" name="TextBox 59"/>
          <p:cNvSpPr txBox="1"/>
          <p:nvPr/>
        </p:nvSpPr>
        <p:spPr>
          <a:xfrm>
            <a:off x="2592620" y="4911637"/>
            <a:ext cx="2295066" cy="707886"/>
          </a:xfrm>
          <a:prstGeom prst="rect">
            <a:avLst/>
          </a:prstGeom>
          <a:noFill/>
        </p:spPr>
        <p:txBody>
          <a:bodyPr wrap="square" rtlCol="0">
            <a:spAutoFit/>
          </a:bodyPr>
          <a:lstStyle/>
          <a:p>
            <a:pPr algn="ctr"/>
            <a:r>
              <a:rPr lang="en-US" sz="2000" b="1" dirty="0">
                <a:solidFill>
                  <a:srgbClr val="FFFFFF"/>
                </a:solidFill>
              </a:rPr>
              <a:t>Low risk or abstention: 74%</a:t>
            </a:r>
          </a:p>
        </p:txBody>
      </p:sp>
      <p:sp>
        <p:nvSpPr>
          <p:cNvPr id="62" name="TextBox 61"/>
          <p:cNvSpPr txBox="1"/>
          <p:nvPr/>
        </p:nvSpPr>
        <p:spPr>
          <a:xfrm>
            <a:off x="3330647" y="3175890"/>
            <a:ext cx="932931" cy="400110"/>
          </a:xfrm>
          <a:prstGeom prst="rect">
            <a:avLst/>
          </a:prstGeom>
          <a:noFill/>
        </p:spPr>
        <p:txBody>
          <a:bodyPr wrap="square" rtlCol="0">
            <a:spAutoFit/>
          </a:bodyPr>
          <a:lstStyle/>
          <a:p>
            <a:pPr algn="ctr"/>
            <a:r>
              <a:rPr lang="en-US" sz="2000" b="1" dirty="0">
                <a:solidFill>
                  <a:srgbClr val="FFFFFF"/>
                </a:solidFill>
              </a:rPr>
              <a:t>26%</a:t>
            </a:r>
          </a:p>
        </p:txBody>
      </p:sp>
    </p:spTree>
    <p:extLst>
      <p:ext uri="{BB962C8B-B14F-4D97-AF65-F5344CB8AC3E}">
        <p14:creationId xmlns:p14="http://schemas.microsoft.com/office/powerpoint/2010/main" val="1732408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603250" y="141288"/>
            <a:ext cx="7335355" cy="584776"/>
          </a:xfrm>
          <a:prstGeom prst="rect">
            <a:avLst/>
          </a:prstGeom>
        </p:spPr>
        <p:txBody>
          <a:bodyPr wrap="square">
            <a:spAutoFit/>
          </a:bodyPr>
          <a:lstStyle/>
          <a:p>
            <a:r>
              <a:rPr lang="en-US" sz="3200" dirty="0">
                <a:solidFill>
                  <a:srgbClr val="000000"/>
                </a:solidFill>
                <a:ea typeface="+mj-ea"/>
                <a:cs typeface="+mj-cs"/>
              </a:rPr>
              <a:t>Interventions and zones</a:t>
            </a:r>
          </a:p>
        </p:txBody>
      </p:sp>
      <p:sp>
        <p:nvSpPr>
          <p:cNvPr id="19" name="TextBox 18"/>
          <p:cNvSpPr txBox="1"/>
          <p:nvPr/>
        </p:nvSpPr>
        <p:spPr>
          <a:xfrm>
            <a:off x="590550" y="3448377"/>
            <a:ext cx="3145247" cy="461665"/>
          </a:xfrm>
          <a:prstGeom prst="rect">
            <a:avLst/>
          </a:prstGeom>
          <a:noFill/>
        </p:spPr>
        <p:txBody>
          <a:bodyPr wrap="square">
            <a:spAutoFit/>
          </a:bodyPr>
          <a:lstStyle/>
          <a:p>
            <a:pPr marL="0" lvl="2">
              <a:spcAft>
                <a:spcPts val="1800"/>
              </a:spcAft>
              <a:buClr>
                <a:srgbClr val="FFC000"/>
              </a:buClr>
              <a:buSzPct val="80000"/>
              <a:defRPr/>
            </a:pPr>
            <a:r>
              <a:rPr lang="en-US" sz="2400" dirty="0">
                <a:solidFill>
                  <a:srgbClr val="000000"/>
                </a:solidFill>
                <a:ea typeface="+mj-ea"/>
                <a:cs typeface="+mj-cs"/>
              </a:rPr>
              <a:t>Brief intervention</a:t>
            </a:r>
          </a:p>
        </p:txBody>
      </p:sp>
      <p:sp>
        <p:nvSpPr>
          <p:cNvPr id="30" name="TextBox 29"/>
          <p:cNvSpPr txBox="1"/>
          <p:nvPr/>
        </p:nvSpPr>
        <p:spPr>
          <a:xfrm>
            <a:off x="590550" y="2054608"/>
            <a:ext cx="5450750" cy="461665"/>
          </a:xfrm>
          <a:prstGeom prst="rect">
            <a:avLst/>
          </a:prstGeom>
          <a:noFill/>
        </p:spPr>
        <p:txBody>
          <a:bodyPr wrap="square">
            <a:spAutoFit/>
          </a:bodyPr>
          <a:lstStyle/>
          <a:p>
            <a:pPr>
              <a:defRPr/>
            </a:pPr>
            <a:r>
              <a:rPr lang="en-US" sz="2400" dirty="0">
                <a:solidFill>
                  <a:srgbClr val="000000"/>
                </a:solidFill>
                <a:ea typeface="+mj-ea"/>
                <a:cs typeface="+mj-cs"/>
              </a:rPr>
              <a:t>Referral to specialized treatment</a:t>
            </a:r>
          </a:p>
        </p:txBody>
      </p:sp>
      <p:sp>
        <p:nvSpPr>
          <p:cNvPr id="21" name="TextBox 20"/>
          <p:cNvSpPr txBox="1"/>
          <p:nvPr/>
        </p:nvSpPr>
        <p:spPr>
          <a:xfrm>
            <a:off x="590550" y="2685642"/>
            <a:ext cx="3742487" cy="461665"/>
          </a:xfrm>
          <a:prstGeom prst="rect">
            <a:avLst/>
          </a:prstGeom>
          <a:noFill/>
        </p:spPr>
        <p:txBody>
          <a:bodyPr wrap="square">
            <a:spAutoFit/>
          </a:bodyPr>
          <a:lstStyle/>
          <a:p>
            <a:pPr marL="0" lvl="2">
              <a:buClr>
                <a:srgbClr val="FFC000"/>
              </a:buClr>
              <a:buSzPct val="80000"/>
              <a:defRPr/>
            </a:pPr>
            <a:r>
              <a:rPr lang="en-US" sz="2400" dirty="0">
                <a:solidFill>
                  <a:srgbClr val="000000"/>
                </a:solidFill>
                <a:ea typeface="+mj-ea"/>
                <a:cs typeface="+mj-cs"/>
              </a:rPr>
              <a:t>Brief intervention/referral</a:t>
            </a:r>
          </a:p>
        </p:txBody>
      </p:sp>
      <p:sp>
        <p:nvSpPr>
          <p:cNvPr id="36" name="TextBox 35"/>
          <p:cNvSpPr txBox="1"/>
          <p:nvPr/>
        </p:nvSpPr>
        <p:spPr>
          <a:xfrm>
            <a:off x="590550" y="4710585"/>
            <a:ext cx="3455791" cy="461665"/>
          </a:xfrm>
          <a:prstGeom prst="rect">
            <a:avLst/>
          </a:prstGeom>
          <a:noFill/>
        </p:spPr>
        <p:txBody>
          <a:bodyPr wrap="square">
            <a:spAutoFit/>
          </a:bodyPr>
          <a:lstStyle/>
          <a:p>
            <a:pPr marL="0" lvl="2">
              <a:buClr>
                <a:srgbClr val="FFC000"/>
              </a:buClr>
              <a:buSzPct val="80000"/>
              <a:defRPr/>
            </a:pPr>
            <a:r>
              <a:rPr lang="en-US" sz="2400" dirty="0">
                <a:solidFill>
                  <a:srgbClr val="000000"/>
                </a:solidFill>
                <a:ea typeface="+mj-ea"/>
                <a:cs typeface="+mj-cs"/>
              </a:rPr>
              <a:t>Positive reinforcement</a:t>
            </a:r>
          </a:p>
        </p:txBody>
      </p:sp>
      <p:pic>
        <p:nvPicPr>
          <p:cNvPr id="18" name="Picture 17"/>
          <p:cNvPicPr>
            <a:picLocks noChangeAspect="1"/>
          </p:cNvPicPr>
          <p:nvPr/>
        </p:nvPicPr>
        <p:blipFill>
          <a:blip r:embed="rId3"/>
          <a:stretch>
            <a:fillRect/>
          </a:stretch>
        </p:blipFill>
        <p:spPr>
          <a:xfrm>
            <a:off x="3556951" y="1955996"/>
            <a:ext cx="4148357" cy="4120516"/>
          </a:xfrm>
          <a:prstGeom prst="rect">
            <a:avLst/>
          </a:prstGeom>
        </p:spPr>
      </p:pic>
      <p:sp>
        <p:nvSpPr>
          <p:cNvPr id="20" name="TextBox 19"/>
          <p:cNvSpPr txBox="1"/>
          <p:nvPr/>
        </p:nvSpPr>
        <p:spPr>
          <a:xfrm>
            <a:off x="5315352" y="2681919"/>
            <a:ext cx="643591" cy="400110"/>
          </a:xfrm>
          <a:prstGeom prst="rect">
            <a:avLst/>
          </a:prstGeom>
          <a:noFill/>
        </p:spPr>
        <p:txBody>
          <a:bodyPr wrap="square" rtlCol="0">
            <a:spAutoFit/>
          </a:bodyPr>
          <a:lstStyle/>
          <a:p>
            <a:pPr algn="ctr"/>
            <a:r>
              <a:rPr lang="en-US" sz="2000" b="1" dirty="0">
                <a:solidFill>
                  <a:srgbClr val="FFFFFF"/>
                </a:solidFill>
                <a:latin typeface="Baskerville Old Face" pitchFamily="18" charset="0"/>
              </a:rPr>
              <a:t>III</a:t>
            </a:r>
          </a:p>
        </p:txBody>
      </p:sp>
      <p:sp>
        <p:nvSpPr>
          <p:cNvPr id="27" name="TextBox 26"/>
          <p:cNvSpPr txBox="1"/>
          <p:nvPr/>
        </p:nvSpPr>
        <p:spPr>
          <a:xfrm>
            <a:off x="5187941" y="2185161"/>
            <a:ext cx="878703" cy="400110"/>
          </a:xfrm>
          <a:prstGeom prst="rect">
            <a:avLst/>
          </a:prstGeom>
          <a:noFill/>
        </p:spPr>
        <p:txBody>
          <a:bodyPr wrap="square" rtlCol="0">
            <a:spAutoFit/>
          </a:bodyPr>
          <a:lstStyle/>
          <a:p>
            <a:pPr algn="ctr"/>
            <a:r>
              <a:rPr lang="en-US" sz="2000" b="1" dirty="0">
                <a:solidFill>
                  <a:schemeClr val="bg1"/>
                </a:solidFill>
                <a:latin typeface="Baskerville Old Face" pitchFamily="18" charset="0"/>
              </a:rPr>
              <a:t>IV</a:t>
            </a:r>
          </a:p>
        </p:txBody>
      </p:sp>
      <p:sp>
        <p:nvSpPr>
          <p:cNvPr id="29" name="TextBox 28"/>
          <p:cNvSpPr txBox="1"/>
          <p:nvPr/>
        </p:nvSpPr>
        <p:spPr>
          <a:xfrm>
            <a:off x="5306089" y="3376135"/>
            <a:ext cx="643591" cy="400110"/>
          </a:xfrm>
          <a:prstGeom prst="rect">
            <a:avLst/>
          </a:prstGeom>
          <a:noFill/>
        </p:spPr>
        <p:txBody>
          <a:bodyPr wrap="square" rtlCol="0">
            <a:spAutoFit/>
          </a:bodyPr>
          <a:lstStyle/>
          <a:p>
            <a:pPr algn="ctr"/>
            <a:r>
              <a:rPr lang="en-US" sz="2000" b="1" dirty="0">
                <a:solidFill>
                  <a:srgbClr val="FFFFFF"/>
                </a:solidFill>
                <a:latin typeface="Baskerville Old Face" pitchFamily="18" charset="0"/>
              </a:rPr>
              <a:t>II</a:t>
            </a:r>
          </a:p>
        </p:txBody>
      </p:sp>
      <p:sp>
        <p:nvSpPr>
          <p:cNvPr id="35" name="TextBox 34"/>
          <p:cNvSpPr txBox="1"/>
          <p:nvPr/>
        </p:nvSpPr>
        <p:spPr>
          <a:xfrm>
            <a:off x="5249446" y="4776239"/>
            <a:ext cx="737310" cy="400110"/>
          </a:xfrm>
          <a:prstGeom prst="rect">
            <a:avLst/>
          </a:prstGeom>
          <a:noFill/>
        </p:spPr>
        <p:txBody>
          <a:bodyPr wrap="square" rtlCol="0">
            <a:spAutoFit/>
          </a:bodyPr>
          <a:lstStyle/>
          <a:p>
            <a:pPr algn="ctr"/>
            <a:r>
              <a:rPr lang="en-US" sz="2000" b="1" dirty="0">
                <a:solidFill>
                  <a:srgbClr val="FFFFFF"/>
                </a:solidFill>
                <a:latin typeface="Baskerville Old Face" pitchFamily="18" charset="0"/>
              </a:rPr>
              <a:t>I </a:t>
            </a:r>
          </a:p>
        </p:txBody>
      </p:sp>
      <p:sp>
        <p:nvSpPr>
          <p:cNvPr id="37" name="Rectangle 36"/>
          <p:cNvSpPr/>
          <p:nvPr/>
        </p:nvSpPr>
        <p:spPr>
          <a:xfrm>
            <a:off x="6204485" y="2638442"/>
            <a:ext cx="1693753" cy="461665"/>
          </a:xfrm>
          <a:prstGeom prst="rect">
            <a:avLst/>
          </a:prstGeom>
          <a:ln w="12700">
            <a:noFill/>
          </a:ln>
        </p:spPr>
        <p:txBody>
          <a:bodyPr wrap="square">
            <a:spAutoFit/>
          </a:bodyPr>
          <a:lstStyle/>
          <a:p>
            <a:r>
              <a:rPr lang="en-US" sz="2400" dirty="0">
                <a:solidFill>
                  <a:srgbClr val="000000"/>
                </a:solidFill>
              </a:rPr>
              <a:t>Harmful</a:t>
            </a:r>
          </a:p>
        </p:txBody>
      </p:sp>
      <p:sp>
        <p:nvSpPr>
          <p:cNvPr id="38" name="Rectangle 37"/>
          <p:cNvSpPr/>
          <p:nvPr/>
        </p:nvSpPr>
        <p:spPr>
          <a:xfrm>
            <a:off x="6499064" y="3284171"/>
            <a:ext cx="1236025" cy="461665"/>
          </a:xfrm>
          <a:prstGeom prst="rect">
            <a:avLst/>
          </a:prstGeom>
          <a:ln w="12700">
            <a:noFill/>
          </a:ln>
        </p:spPr>
        <p:txBody>
          <a:bodyPr wrap="square">
            <a:spAutoFit/>
          </a:bodyPr>
          <a:lstStyle/>
          <a:p>
            <a:r>
              <a:rPr lang="en-US" sz="2400" dirty="0">
                <a:solidFill>
                  <a:srgbClr val="000000"/>
                </a:solidFill>
              </a:rPr>
              <a:t>Risky</a:t>
            </a:r>
          </a:p>
        </p:txBody>
      </p:sp>
      <p:sp>
        <p:nvSpPr>
          <p:cNvPr id="39" name="Rectangle 38"/>
          <p:cNvSpPr/>
          <p:nvPr/>
        </p:nvSpPr>
        <p:spPr>
          <a:xfrm>
            <a:off x="5945341" y="2119049"/>
            <a:ext cx="2118421" cy="461665"/>
          </a:xfrm>
          <a:prstGeom prst="rect">
            <a:avLst/>
          </a:prstGeom>
          <a:ln w="12700">
            <a:noFill/>
          </a:ln>
        </p:spPr>
        <p:txBody>
          <a:bodyPr wrap="square">
            <a:spAutoFit/>
          </a:bodyPr>
          <a:lstStyle/>
          <a:p>
            <a:r>
              <a:rPr lang="en-US" sz="2400" dirty="0">
                <a:solidFill>
                  <a:srgbClr val="000000"/>
                </a:solidFill>
              </a:rPr>
              <a:t>Severe</a:t>
            </a:r>
          </a:p>
        </p:txBody>
      </p:sp>
      <p:sp>
        <p:nvSpPr>
          <p:cNvPr id="40" name="Rectangle 39"/>
          <p:cNvSpPr/>
          <p:nvPr/>
        </p:nvSpPr>
        <p:spPr>
          <a:xfrm>
            <a:off x="7236367" y="4579572"/>
            <a:ext cx="1428673" cy="461665"/>
          </a:xfrm>
          <a:prstGeom prst="rect">
            <a:avLst/>
          </a:prstGeom>
        </p:spPr>
        <p:txBody>
          <a:bodyPr wrap="square">
            <a:spAutoFit/>
          </a:bodyPr>
          <a:lstStyle/>
          <a:p>
            <a:r>
              <a:rPr lang="en-US" sz="2400" dirty="0">
                <a:solidFill>
                  <a:srgbClr val="000000"/>
                </a:solidFill>
              </a:rPr>
              <a:t>Low risk</a:t>
            </a:r>
          </a:p>
        </p:txBody>
      </p:sp>
    </p:spTree>
    <p:extLst>
      <p:ext uri="{BB962C8B-B14F-4D97-AF65-F5344CB8AC3E}">
        <p14:creationId xmlns:p14="http://schemas.microsoft.com/office/powerpoint/2010/main" val="12326591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81974" y="1435101"/>
            <a:ext cx="10732851" cy="5047761"/>
          </a:xfrm>
        </p:spPr>
        <p:txBody>
          <a:bodyPr/>
          <a:lstStyle/>
          <a:p>
            <a:pPr algn="l"/>
            <a:r>
              <a:rPr lang="en-US" sz="2800" dirty="0"/>
              <a:t>Ideally:</a:t>
            </a:r>
          </a:p>
          <a:p>
            <a:pPr marL="285750" indent="-285750" algn="l">
              <a:buFont typeface="Arial" panose="020B0604020202020204" pitchFamily="34" charset="0"/>
              <a:buChar char="•"/>
            </a:pPr>
            <a:r>
              <a:rPr lang="en-US" sz="2800" dirty="0"/>
              <a:t>Front desk personnel distribute annual screen</a:t>
            </a:r>
          </a:p>
          <a:p>
            <a:pPr marL="285750" indent="-285750" algn="l">
              <a:buFont typeface="Arial" panose="020B0604020202020204" pitchFamily="34" charset="0"/>
              <a:buChar char="•"/>
            </a:pPr>
            <a:endParaRPr lang="en-US" sz="2800" dirty="0"/>
          </a:p>
          <a:p>
            <a:pPr marL="285750" indent="-285750" algn="l">
              <a:buFont typeface="Arial" panose="020B0604020202020204" pitchFamily="34" charset="0"/>
              <a:buChar char="•"/>
            </a:pPr>
            <a:r>
              <a:rPr lang="en-US" sz="2800" dirty="0"/>
              <a:t>MA’s distribute full screens as indicated</a:t>
            </a:r>
          </a:p>
          <a:p>
            <a:pPr marL="285750" indent="-285750" algn="l">
              <a:buFont typeface="Arial" panose="020B0604020202020204" pitchFamily="34" charset="0"/>
              <a:buChar char="•"/>
            </a:pPr>
            <a:endParaRPr lang="en-US" sz="2800" dirty="0"/>
          </a:p>
          <a:p>
            <a:pPr marL="285750" indent="-285750" algn="l">
              <a:buFont typeface="Arial" panose="020B0604020202020204" pitchFamily="34" charset="0"/>
              <a:buChar char="•"/>
            </a:pPr>
            <a:r>
              <a:rPr lang="en-US" sz="2800" dirty="0"/>
              <a:t>AUDIT/DAST should be completed by patient before provider enters the room</a:t>
            </a:r>
          </a:p>
          <a:p>
            <a:pPr marL="285750" indent="-285750" algn="l">
              <a:buFont typeface="Arial" panose="020B0604020202020204" pitchFamily="34" charset="0"/>
              <a:buChar char="•"/>
            </a:pPr>
            <a:endParaRPr lang="en-US" sz="2800" dirty="0"/>
          </a:p>
          <a:p>
            <a:pPr marL="285750" indent="-285750" algn="l">
              <a:buFont typeface="Arial" panose="020B0604020202020204" pitchFamily="34" charset="0"/>
              <a:buChar char="•"/>
            </a:pPr>
            <a:r>
              <a:rPr lang="en-US" sz="2800" dirty="0"/>
              <a:t>Provider’s job is to quickly score the full screen and deliver brief intervention if necessary</a:t>
            </a:r>
          </a:p>
        </p:txBody>
      </p:sp>
      <p:sp>
        <p:nvSpPr>
          <p:cNvPr id="5" name="Rectangle 4"/>
          <p:cNvSpPr/>
          <p:nvPr/>
        </p:nvSpPr>
        <p:spPr>
          <a:xfrm>
            <a:off x="590550" y="355296"/>
            <a:ext cx="7335355" cy="584776"/>
          </a:xfrm>
          <a:prstGeom prst="rect">
            <a:avLst/>
          </a:prstGeom>
        </p:spPr>
        <p:txBody>
          <a:bodyPr wrap="square">
            <a:spAutoFit/>
          </a:bodyPr>
          <a:lstStyle/>
          <a:p>
            <a:r>
              <a:rPr lang="en-US" sz="3200" dirty="0">
                <a:solidFill>
                  <a:srgbClr val="000000"/>
                </a:solidFill>
                <a:ea typeface="+mj-ea"/>
                <a:cs typeface="+mj-cs"/>
              </a:rPr>
              <a:t>Work Flow</a:t>
            </a:r>
          </a:p>
        </p:txBody>
      </p:sp>
    </p:spTree>
    <p:extLst>
      <p:ext uri="{BB962C8B-B14F-4D97-AF65-F5344CB8AC3E}">
        <p14:creationId xmlns:p14="http://schemas.microsoft.com/office/powerpoint/2010/main" val="28353234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12192000" cy="6858000"/>
          </a:xfrm>
          <a:prstGeom prst="rect">
            <a:avLst/>
          </a:prstGeom>
          <a:solidFill>
            <a:srgbClr val="006648"/>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Helvetica" pitchFamily="-107" charset="0"/>
              <a:ea typeface="ＭＳ Ｐゴシック" pitchFamily="-107" charset="-128"/>
              <a:cs typeface="ＭＳ Ｐゴシック" pitchFamily="-107" charset="-128"/>
            </a:endParaRPr>
          </a:p>
        </p:txBody>
      </p:sp>
      <p:sp>
        <p:nvSpPr>
          <p:cNvPr id="4" name="TextBox 3"/>
          <p:cNvSpPr txBox="1"/>
          <p:nvPr/>
        </p:nvSpPr>
        <p:spPr>
          <a:xfrm>
            <a:off x="0" y="2579991"/>
            <a:ext cx="12191999" cy="1323439"/>
          </a:xfrm>
          <a:prstGeom prst="rect">
            <a:avLst/>
          </a:prstGeom>
          <a:noFill/>
        </p:spPr>
        <p:txBody>
          <a:bodyPr wrap="square" rtlCol="0">
            <a:spAutoFit/>
          </a:bodyPr>
          <a:lstStyle/>
          <a:p>
            <a:pPr algn="ctr"/>
            <a:r>
              <a:rPr lang="en-US" sz="8000" dirty="0">
                <a:solidFill>
                  <a:schemeClr val="bg1"/>
                </a:solidFill>
              </a:rPr>
              <a:t>II. Brief Intervention</a:t>
            </a:r>
          </a:p>
        </p:txBody>
      </p:sp>
    </p:spTree>
    <p:extLst>
      <p:ext uri="{BB962C8B-B14F-4D97-AF65-F5344CB8AC3E}">
        <p14:creationId xmlns:p14="http://schemas.microsoft.com/office/powerpoint/2010/main" val="12135180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bwMode="auto">
          <a:xfrm>
            <a:off x="2376067" y="273539"/>
            <a:ext cx="7763977" cy="1141480"/>
          </a:xfrm>
          <a:ln>
            <a:miter lim="800000"/>
            <a:headEnd/>
            <a:tailEnd/>
          </a:ln>
        </p:spPr>
        <p:txBody>
          <a:bodyPr vert="horz" wrap="square" lIns="91440" tIns="45720" rIns="91440" bIns="45720" numCol="1" rtlCol="0" anchor="t" anchorCtr="0" compatLnSpc="1">
            <a:prstTxWarp prst="textNoShape">
              <a:avLst/>
            </a:prstTxWarp>
            <a:noAutofit/>
          </a:bodyPr>
          <a:lstStyle/>
          <a:p>
            <a:r>
              <a:rPr lang="en-US" sz="4400" dirty="0">
                <a:solidFill>
                  <a:srgbClr val="FFC000"/>
                </a:solidFill>
                <a:latin typeface="+mj-lt"/>
                <a:cs typeface="MS PGothic" charset="0"/>
              </a:rPr>
              <a:t>Steps</a:t>
            </a:r>
            <a:r>
              <a:rPr lang="en-US" sz="4400" dirty="0">
                <a:latin typeface="+mj-lt"/>
              </a:rPr>
              <a:t> </a:t>
            </a:r>
            <a:r>
              <a:rPr lang="en-US" sz="4400" dirty="0">
                <a:solidFill>
                  <a:srgbClr val="FFC000"/>
                </a:solidFill>
                <a:latin typeface="+mj-lt"/>
              </a:rPr>
              <a:t>of </a:t>
            </a:r>
            <a:r>
              <a:rPr lang="en-US" sz="4400" dirty="0">
                <a:solidFill>
                  <a:srgbClr val="FFC000"/>
                </a:solidFill>
                <a:latin typeface="+mj-lt"/>
                <a:cs typeface="MS PGothic" charset="0"/>
              </a:rPr>
              <a:t>the</a:t>
            </a:r>
            <a:r>
              <a:rPr lang="en-US" sz="4400" dirty="0">
                <a:latin typeface="+mj-lt"/>
              </a:rPr>
              <a:t> </a:t>
            </a:r>
            <a:r>
              <a:rPr lang="en-US" sz="4400" dirty="0">
                <a:solidFill>
                  <a:srgbClr val="FFC000"/>
                </a:solidFill>
                <a:latin typeface="+mj-lt"/>
                <a:cs typeface="MS PGothic" charset="0"/>
              </a:rPr>
              <a:t>brief</a:t>
            </a:r>
            <a:r>
              <a:rPr lang="en-US" sz="4400" dirty="0">
                <a:latin typeface="+mj-lt"/>
              </a:rPr>
              <a:t> </a:t>
            </a:r>
            <a:r>
              <a:rPr lang="en-US" sz="4400" dirty="0">
                <a:solidFill>
                  <a:srgbClr val="FFC000"/>
                </a:solidFill>
                <a:latin typeface="+mj-lt"/>
                <a:cs typeface="MS PGothic" charset="0"/>
              </a:rPr>
              <a:t>intervention</a:t>
            </a:r>
          </a:p>
        </p:txBody>
      </p:sp>
      <p:sp>
        <p:nvSpPr>
          <p:cNvPr id="12" name="Rectangle 11"/>
          <p:cNvSpPr/>
          <p:nvPr/>
        </p:nvSpPr>
        <p:spPr>
          <a:xfrm>
            <a:off x="590550" y="6245225"/>
            <a:ext cx="2514600" cy="230832"/>
          </a:xfrm>
          <a:prstGeom prst="rect">
            <a:avLst/>
          </a:prstGeom>
        </p:spPr>
        <p:txBody>
          <a:bodyPr wrap="square">
            <a:spAutoFit/>
          </a:bodyPr>
          <a:lstStyle/>
          <a:p>
            <a:r>
              <a:rPr lang="en-US" sz="900" dirty="0" err="1"/>
              <a:t>D`Onofrio</a:t>
            </a:r>
            <a:r>
              <a:rPr lang="en-US" sz="900" dirty="0"/>
              <a:t>, et al., 2005</a:t>
            </a:r>
          </a:p>
        </p:txBody>
      </p:sp>
      <p:pic>
        <p:nvPicPr>
          <p:cNvPr id="17" name="Picture 16" descr="arrow.eps"/>
          <p:cNvPicPr>
            <a:picLocks noChangeAspect="1"/>
          </p:cNvPicPr>
          <p:nvPr/>
        </p:nvPicPr>
        <p:blipFill>
          <a:blip r:embed="rId3"/>
          <a:stretch>
            <a:fillRect/>
          </a:stretch>
        </p:blipFill>
        <p:spPr>
          <a:xfrm>
            <a:off x="0" y="1249506"/>
            <a:ext cx="10651921" cy="4371877"/>
          </a:xfrm>
          <a:prstGeom prst="rect">
            <a:avLst/>
          </a:prstGeom>
        </p:spPr>
      </p:pic>
      <p:sp>
        <p:nvSpPr>
          <p:cNvPr id="18" name="Rounded Rectangle 17"/>
          <p:cNvSpPr/>
          <p:nvPr/>
        </p:nvSpPr>
        <p:spPr>
          <a:xfrm>
            <a:off x="1767754" y="3007985"/>
            <a:ext cx="1839457" cy="1381221"/>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FF"/>
                </a:solidFill>
                <a:ea typeface="+mj-ea"/>
                <a:cs typeface="+mj-cs"/>
              </a:rPr>
              <a:t>Raise subject</a:t>
            </a:r>
          </a:p>
        </p:txBody>
      </p:sp>
      <p:sp>
        <p:nvSpPr>
          <p:cNvPr id="19" name="Rounded Rectangle 18"/>
          <p:cNvSpPr/>
          <p:nvPr/>
        </p:nvSpPr>
        <p:spPr>
          <a:xfrm>
            <a:off x="3922418" y="3007985"/>
            <a:ext cx="1839457" cy="1381221"/>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FF"/>
                </a:solidFill>
                <a:ea typeface="+mj-ea"/>
                <a:cs typeface="+mj-cs"/>
              </a:rPr>
              <a:t>Provide feedback</a:t>
            </a:r>
          </a:p>
        </p:txBody>
      </p:sp>
      <p:sp>
        <p:nvSpPr>
          <p:cNvPr id="20" name="Rounded Rectangle 19"/>
          <p:cNvSpPr/>
          <p:nvPr/>
        </p:nvSpPr>
        <p:spPr>
          <a:xfrm>
            <a:off x="6073097" y="3007985"/>
            <a:ext cx="1899797" cy="1381221"/>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FF"/>
                </a:solidFill>
                <a:ea typeface="+mj-ea"/>
                <a:cs typeface="+mj-cs"/>
              </a:rPr>
              <a:t>Enhance motivation</a:t>
            </a:r>
          </a:p>
        </p:txBody>
      </p:sp>
      <p:sp>
        <p:nvSpPr>
          <p:cNvPr id="21" name="Rounded Rectangle 20"/>
          <p:cNvSpPr/>
          <p:nvPr/>
        </p:nvSpPr>
        <p:spPr>
          <a:xfrm>
            <a:off x="8240247" y="3007985"/>
            <a:ext cx="1899797" cy="1381221"/>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ea typeface="+mj-ea"/>
                <a:cs typeface="+mj-cs"/>
              </a:rPr>
              <a:t>Negotiate plan</a:t>
            </a:r>
          </a:p>
        </p:txBody>
      </p:sp>
    </p:spTree>
    <p:extLst>
      <p:ext uri="{BB962C8B-B14F-4D97-AF65-F5344CB8AC3E}">
        <p14:creationId xmlns:p14="http://schemas.microsoft.com/office/powerpoint/2010/main" val="33442817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3"/>
          <p:cNvSpPr>
            <a:spLocks noGrp="1" noChangeArrowheads="1"/>
          </p:cNvSpPr>
          <p:nvPr>
            <p:ph idx="1"/>
          </p:nvPr>
        </p:nvSpPr>
        <p:spPr bwMode="auto">
          <a:xfrm>
            <a:off x="3507253" y="1972011"/>
            <a:ext cx="4796965" cy="3655065"/>
          </a:xfrm>
          <a:ln>
            <a:miter lim="800000"/>
            <a:headEnd/>
            <a:tailEnd/>
          </a:ln>
        </p:spPr>
        <p:txBody>
          <a:bodyPr vert="horz" wrap="square" lIns="91440" tIns="45720" rIns="91440" bIns="45720" numCol="1" rtlCol="0" anchor="t" anchorCtr="0" compatLnSpc="1">
            <a:prstTxWarp prst="textNoShape">
              <a:avLst/>
            </a:prstTxWarp>
            <a:noAutofit/>
          </a:bodyPr>
          <a:lstStyle/>
          <a:p>
            <a:pPr marL="342900" lvl="1" indent="-342900">
              <a:spcBef>
                <a:spcPts val="0"/>
              </a:spcBef>
              <a:spcAft>
                <a:spcPts val="1800"/>
              </a:spcAft>
              <a:buClr>
                <a:schemeClr val="tx1"/>
              </a:buClr>
              <a:buFont typeface="Arial" charset="0"/>
              <a:buChar char="•"/>
              <a:defRPr/>
            </a:pPr>
            <a:r>
              <a:rPr lang="en-US" sz="2800" dirty="0">
                <a:ln w="13500">
                  <a:solidFill>
                    <a:schemeClr val="accent1">
                      <a:shade val="2500"/>
                      <a:alpha val="6500"/>
                    </a:schemeClr>
                  </a:solidFill>
                  <a:prstDash val="solid"/>
                </a:ln>
                <a:latin typeface="+mn-lt"/>
              </a:rPr>
              <a:t>Screening forms act as conversation starters</a:t>
            </a:r>
          </a:p>
          <a:p>
            <a:pPr marL="342900" lvl="1" indent="-342900">
              <a:spcBef>
                <a:spcPts val="0"/>
              </a:spcBef>
              <a:spcAft>
                <a:spcPts val="1800"/>
              </a:spcAft>
              <a:buClr>
                <a:schemeClr val="tx1"/>
              </a:buClr>
              <a:buFont typeface="Arial" charset="0"/>
              <a:buChar char="•"/>
              <a:defRPr/>
            </a:pPr>
            <a:r>
              <a:rPr lang="en-US" sz="2800" dirty="0">
                <a:ln w="13500">
                  <a:solidFill>
                    <a:schemeClr val="accent1">
                      <a:shade val="2500"/>
                      <a:alpha val="6500"/>
                    </a:schemeClr>
                  </a:solidFill>
                  <a:prstDash val="solid"/>
                </a:ln>
                <a:latin typeface="+mn-lt"/>
              </a:rPr>
              <a:t>Ask permission </a:t>
            </a:r>
          </a:p>
          <a:p>
            <a:pPr marL="342900" lvl="1" indent="-342900">
              <a:spcBef>
                <a:spcPts val="0"/>
              </a:spcBef>
              <a:spcAft>
                <a:spcPts val="1800"/>
              </a:spcAft>
              <a:buClr>
                <a:schemeClr val="tx1"/>
              </a:buClr>
              <a:buFont typeface="Arial" charset="0"/>
              <a:buChar char="•"/>
              <a:defRPr/>
            </a:pPr>
            <a:r>
              <a:rPr lang="en-US" sz="2800" dirty="0">
                <a:ln w="13500">
                  <a:solidFill>
                    <a:schemeClr val="accent1">
                      <a:shade val="2500"/>
                      <a:alpha val="6500"/>
                    </a:schemeClr>
                  </a:solidFill>
                  <a:prstDash val="solid"/>
                </a:ln>
                <a:latin typeface="+mn-lt"/>
              </a:rPr>
              <a:t>“Tell me about your substance alcohol/drug use”</a:t>
            </a:r>
          </a:p>
        </p:txBody>
      </p:sp>
      <p:sp>
        <p:nvSpPr>
          <p:cNvPr id="7" name="Title 6"/>
          <p:cNvSpPr>
            <a:spLocks noGrp="1"/>
          </p:cNvSpPr>
          <p:nvPr>
            <p:ph type="title"/>
          </p:nvPr>
        </p:nvSpPr>
        <p:spPr>
          <a:xfrm>
            <a:off x="2594727" y="216687"/>
            <a:ext cx="7694618" cy="1143000"/>
          </a:xfrm>
        </p:spPr>
        <p:txBody>
          <a:bodyPr/>
          <a:lstStyle/>
          <a:p>
            <a:r>
              <a:rPr lang="en-US" sz="4400" dirty="0">
                <a:solidFill>
                  <a:srgbClr val="FFC000"/>
                </a:solidFill>
                <a:latin typeface="+mj-lt"/>
                <a:cs typeface="MS PGothic" charset="0"/>
              </a:rPr>
              <a:t>Steps</a:t>
            </a:r>
            <a:r>
              <a:rPr lang="en-US" sz="4400" dirty="0">
                <a:latin typeface="+mj-lt"/>
              </a:rPr>
              <a:t> </a:t>
            </a:r>
            <a:r>
              <a:rPr lang="en-US" sz="4400" dirty="0">
                <a:solidFill>
                  <a:srgbClr val="FFC000"/>
                </a:solidFill>
                <a:latin typeface="+mj-lt"/>
              </a:rPr>
              <a:t>of </a:t>
            </a:r>
            <a:r>
              <a:rPr lang="en-US" sz="4400" dirty="0">
                <a:solidFill>
                  <a:srgbClr val="FFC000"/>
                </a:solidFill>
                <a:latin typeface="+mj-lt"/>
                <a:cs typeface="MS PGothic" charset="0"/>
              </a:rPr>
              <a:t>the</a:t>
            </a:r>
            <a:r>
              <a:rPr lang="en-US" sz="4400" dirty="0">
                <a:latin typeface="+mj-lt"/>
              </a:rPr>
              <a:t> </a:t>
            </a:r>
            <a:r>
              <a:rPr lang="en-US" sz="4400" dirty="0">
                <a:solidFill>
                  <a:srgbClr val="FFC000"/>
                </a:solidFill>
                <a:latin typeface="+mj-lt"/>
                <a:cs typeface="MS PGothic" charset="0"/>
              </a:rPr>
              <a:t>brief</a:t>
            </a:r>
            <a:r>
              <a:rPr lang="en-US" sz="4400" dirty="0">
                <a:latin typeface="+mj-lt"/>
              </a:rPr>
              <a:t> </a:t>
            </a:r>
            <a:r>
              <a:rPr lang="en-US" sz="4400" dirty="0">
                <a:solidFill>
                  <a:srgbClr val="FFC000"/>
                </a:solidFill>
                <a:latin typeface="+mj-lt"/>
                <a:cs typeface="MS PGothic" charset="0"/>
              </a:rPr>
              <a:t>intervention</a:t>
            </a:r>
          </a:p>
        </p:txBody>
      </p:sp>
      <p:pic>
        <p:nvPicPr>
          <p:cNvPr id="6" name="Picture 5"/>
          <p:cNvPicPr>
            <a:picLocks noChangeAspect="1"/>
          </p:cNvPicPr>
          <p:nvPr/>
        </p:nvPicPr>
        <p:blipFill>
          <a:blip r:embed="rId3"/>
          <a:stretch>
            <a:fillRect/>
          </a:stretch>
        </p:blipFill>
        <p:spPr>
          <a:xfrm>
            <a:off x="0" y="1217598"/>
            <a:ext cx="3584200" cy="2105404"/>
          </a:xfrm>
          <a:prstGeom prst="rect">
            <a:avLst/>
          </a:prstGeom>
        </p:spPr>
      </p:pic>
      <p:sp>
        <p:nvSpPr>
          <p:cNvPr id="8" name="Rounded Rectangle 7"/>
          <p:cNvSpPr/>
          <p:nvPr/>
        </p:nvSpPr>
        <p:spPr>
          <a:xfrm>
            <a:off x="755270" y="1501775"/>
            <a:ext cx="1839457" cy="1381221"/>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FF"/>
                </a:solidFill>
                <a:ea typeface="+mj-ea"/>
                <a:cs typeface="+mj-cs"/>
              </a:rPr>
              <a:t>Raise subject</a:t>
            </a:r>
          </a:p>
        </p:txBody>
      </p:sp>
    </p:spTree>
    <p:extLst>
      <p:ext uri="{BB962C8B-B14F-4D97-AF65-F5344CB8AC3E}">
        <p14:creationId xmlns:p14="http://schemas.microsoft.com/office/powerpoint/2010/main" val="3681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603250" y="141288"/>
            <a:ext cx="10972800" cy="1143000"/>
          </a:xfrm>
        </p:spPr>
        <p:txBody>
          <a:bodyPr>
            <a:normAutofit/>
          </a:bodyPr>
          <a:lstStyle/>
          <a:p>
            <a:pPr>
              <a:lnSpc>
                <a:spcPts val="4300"/>
              </a:lnSpc>
            </a:pPr>
            <a:r>
              <a:rPr lang="en-US" sz="3200" dirty="0"/>
              <a:t>Medical and psychiatric harm of high-risk drinking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8331" y="1284288"/>
            <a:ext cx="7538745" cy="5392119"/>
          </a:xfrm>
          <a:prstGeom prst="rect">
            <a:avLst/>
          </a:prstGeom>
        </p:spPr>
      </p:pic>
    </p:spTree>
    <p:extLst>
      <p:ext uri="{BB962C8B-B14F-4D97-AF65-F5344CB8AC3E}">
        <p14:creationId xmlns:p14="http://schemas.microsoft.com/office/powerpoint/2010/main" val="14302505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94727" y="216687"/>
            <a:ext cx="7825273" cy="1143000"/>
          </a:xfrm>
        </p:spPr>
        <p:txBody>
          <a:bodyPr/>
          <a:lstStyle/>
          <a:p>
            <a:r>
              <a:rPr lang="en-US" sz="4400" dirty="0">
                <a:solidFill>
                  <a:srgbClr val="FFC000"/>
                </a:solidFill>
                <a:latin typeface="+mj-lt"/>
                <a:cs typeface="MS PGothic" charset="0"/>
              </a:rPr>
              <a:t>Steps</a:t>
            </a:r>
            <a:r>
              <a:rPr lang="en-US" sz="4400" dirty="0">
                <a:latin typeface="+mj-lt"/>
              </a:rPr>
              <a:t> </a:t>
            </a:r>
            <a:r>
              <a:rPr lang="en-US" sz="4400" dirty="0">
                <a:solidFill>
                  <a:srgbClr val="FFC000"/>
                </a:solidFill>
                <a:latin typeface="+mj-lt"/>
              </a:rPr>
              <a:t>of </a:t>
            </a:r>
            <a:r>
              <a:rPr lang="en-US" sz="4400" dirty="0">
                <a:solidFill>
                  <a:srgbClr val="FFC000"/>
                </a:solidFill>
                <a:latin typeface="+mj-lt"/>
                <a:cs typeface="MS PGothic" charset="0"/>
              </a:rPr>
              <a:t>the</a:t>
            </a:r>
            <a:r>
              <a:rPr lang="en-US" sz="4400" dirty="0">
                <a:latin typeface="+mj-lt"/>
              </a:rPr>
              <a:t> </a:t>
            </a:r>
            <a:r>
              <a:rPr lang="en-US" sz="4400" dirty="0">
                <a:solidFill>
                  <a:srgbClr val="FFC000"/>
                </a:solidFill>
                <a:latin typeface="+mj-lt"/>
                <a:cs typeface="MS PGothic" charset="0"/>
              </a:rPr>
              <a:t>brief</a:t>
            </a:r>
            <a:r>
              <a:rPr lang="en-US" sz="4400" dirty="0">
                <a:latin typeface="+mj-lt"/>
              </a:rPr>
              <a:t> </a:t>
            </a:r>
            <a:r>
              <a:rPr lang="en-US" sz="4400" dirty="0">
                <a:solidFill>
                  <a:srgbClr val="FFC000"/>
                </a:solidFill>
                <a:latin typeface="+mj-lt"/>
                <a:cs typeface="MS PGothic" charset="0"/>
              </a:rPr>
              <a:t>intervention</a:t>
            </a:r>
          </a:p>
        </p:txBody>
      </p:sp>
      <p:sp>
        <p:nvSpPr>
          <p:cNvPr id="6" name="Rectangle 3"/>
          <p:cNvSpPr txBox="1">
            <a:spLocks noChangeArrowheads="1"/>
          </p:cNvSpPr>
          <p:nvPr/>
        </p:nvSpPr>
        <p:spPr bwMode="auto">
          <a:xfrm>
            <a:off x="3507253" y="1972011"/>
            <a:ext cx="5578132" cy="3889147"/>
          </a:xfrm>
          <a:prstGeom prst="rect">
            <a:avLst/>
          </a:prstGeom>
          <a:ln>
            <a:miter lim="800000"/>
            <a:headEnd/>
            <a:tailEnd/>
          </a:ln>
        </p:spPr>
        <p:txBody>
          <a:bodyPr vert="horz" wrap="square" lIns="91440" tIns="45720" rIns="91440" bIns="45720" numCol="1" rtlCol="0" anchor="t" anchorCtr="0" compatLnSpc="1">
            <a:prstTxWarp prst="textNoShape">
              <a:avLst/>
            </a:prstTxWarp>
            <a:normAutofit/>
          </a:bodyPr>
          <a:lstStyle/>
          <a:p>
            <a:pPr marL="342900" marR="0" lvl="1" indent="-342900" algn="l" defTabSz="914400" rtl="0" eaLnBrk="1" fontAlgn="base" latinLnBrk="0" hangingPunct="1">
              <a:lnSpc>
                <a:spcPct val="100000"/>
              </a:lnSpc>
              <a:spcBef>
                <a:spcPts val="0"/>
              </a:spcBef>
              <a:spcAft>
                <a:spcPts val="1800"/>
              </a:spcAft>
              <a:buClr>
                <a:schemeClr val="tx1"/>
              </a:buClr>
              <a:buSzTx/>
              <a:buFont typeface="Arial" charset="0"/>
              <a:buChar char="•"/>
              <a:tabLst/>
              <a:defRPr/>
            </a:pPr>
            <a:r>
              <a:rPr kumimoji="0" lang="en-US" sz="2800" i="0" u="none" strike="noStrike" kern="0" cap="none" spc="0" normalizeH="0" baseline="0" noProof="0" dirty="0">
                <a:ln w="13500">
                  <a:solidFill>
                    <a:schemeClr val="accent1">
                      <a:shade val="2500"/>
                      <a:alpha val="6500"/>
                    </a:schemeClr>
                  </a:solidFill>
                  <a:prstDash val="solid"/>
                </a:ln>
                <a:solidFill>
                  <a:schemeClr val="tx1"/>
                </a:solidFill>
                <a:effectLst/>
                <a:uLnTx/>
                <a:uFillTx/>
                <a:ea typeface="MS PGothic" pitchFamily="34" charset="-128"/>
                <a:cs typeface="MS PGothic" charset="0"/>
              </a:rPr>
              <a:t>State zone of use</a:t>
            </a:r>
          </a:p>
          <a:p>
            <a:pPr marL="342900" marR="0" lvl="1" indent="-342900" algn="l" defTabSz="914400" rtl="0" eaLnBrk="1" fontAlgn="base" latinLnBrk="0" hangingPunct="1">
              <a:lnSpc>
                <a:spcPct val="100000"/>
              </a:lnSpc>
              <a:spcBef>
                <a:spcPts val="0"/>
              </a:spcBef>
              <a:spcAft>
                <a:spcPts val="1800"/>
              </a:spcAft>
              <a:buClr>
                <a:schemeClr val="tx1"/>
              </a:buClr>
              <a:buSzTx/>
              <a:buFont typeface="Arial" charset="0"/>
              <a:buChar char="•"/>
              <a:tabLst/>
              <a:defRPr/>
            </a:pPr>
            <a:r>
              <a:rPr kumimoji="0" lang="en-US" sz="2800" i="0" u="none" strike="noStrike" kern="0" cap="none" spc="0" normalizeH="0" baseline="0" noProof="0" dirty="0">
                <a:ln w="13500">
                  <a:solidFill>
                    <a:schemeClr val="accent1">
                      <a:shade val="2500"/>
                      <a:alpha val="6500"/>
                    </a:schemeClr>
                  </a:solidFill>
                  <a:prstDash val="solid"/>
                </a:ln>
                <a:solidFill>
                  <a:schemeClr val="tx1"/>
                </a:solidFill>
                <a:effectLst/>
                <a:uLnTx/>
                <a:uFillTx/>
                <a:ea typeface="MS PGothic" pitchFamily="34" charset="-128"/>
                <a:cs typeface="MS PGothic" charset="0"/>
              </a:rPr>
              <a:t>Ask and explain connection</a:t>
            </a:r>
            <a:r>
              <a:rPr kumimoji="0" lang="en-US" sz="2800" i="0" u="none" strike="noStrike" kern="0" cap="none" spc="0" normalizeH="0" noProof="0" dirty="0">
                <a:ln w="13500">
                  <a:solidFill>
                    <a:schemeClr val="accent1">
                      <a:shade val="2500"/>
                      <a:alpha val="6500"/>
                    </a:schemeClr>
                  </a:solidFill>
                  <a:prstDash val="solid"/>
                </a:ln>
                <a:solidFill>
                  <a:schemeClr val="tx1"/>
                </a:solidFill>
                <a:effectLst/>
                <a:uLnTx/>
                <a:uFillTx/>
                <a:ea typeface="MS PGothic" pitchFamily="34" charset="-128"/>
                <a:cs typeface="MS PGothic" charset="0"/>
              </a:rPr>
              <a:t> between use and health issue</a:t>
            </a:r>
            <a:endParaRPr kumimoji="0" lang="en-US" sz="2800" i="0" u="none" strike="noStrike" kern="0" cap="none" spc="0" normalizeH="0" baseline="0" noProof="0" dirty="0">
              <a:ln w="13500">
                <a:solidFill>
                  <a:schemeClr val="accent1">
                    <a:shade val="2500"/>
                    <a:alpha val="6500"/>
                  </a:schemeClr>
                </a:solidFill>
                <a:prstDash val="solid"/>
              </a:ln>
              <a:solidFill>
                <a:schemeClr val="tx1"/>
              </a:solidFill>
              <a:effectLst/>
              <a:uLnTx/>
              <a:uFillTx/>
              <a:ea typeface="MS PGothic" pitchFamily="34" charset="-128"/>
              <a:cs typeface="MS PGothic" charset="0"/>
            </a:endParaRPr>
          </a:p>
          <a:p>
            <a:pPr marL="342900" marR="0" lvl="1" indent="-342900" algn="l" defTabSz="914400" rtl="0" eaLnBrk="1" fontAlgn="base" latinLnBrk="0" hangingPunct="1">
              <a:lnSpc>
                <a:spcPct val="100000"/>
              </a:lnSpc>
              <a:spcBef>
                <a:spcPts val="0"/>
              </a:spcBef>
              <a:spcAft>
                <a:spcPts val="1800"/>
              </a:spcAft>
              <a:buClr>
                <a:schemeClr val="tx1"/>
              </a:buClr>
              <a:buSzTx/>
              <a:buFont typeface="Arial" charset="0"/>
              <a:buChar char="•"/>
              <a:tabLst/>
              <a:defRPr/>
            </a:pPr>
            <a:r>
              <a:rPr lang="en-US" sz="2800" kern="0" dirty="0">
                <a:ln w="13500">
                  <a:solidFill>
                    <a:schemeClr val="accent1">
                      <a:shade val="2500"/>
                      <a:alpha val="6500"/>
                    </a:schemeClr>
                  </a:solidFill>
                  <a:prstDash val="solid"/>
                </a:ln>
                <a:ea typeface="MS PGothic" pitchFamily="34" charset="-128"/>
                <a:cs typeface="MS PGothic" charset="0"/>
              </a:rPr>
              <a:t>State low risk limits</a:t>
            </a:r>
          </a:p>
          <a:p>
            <a:pPr marL="342900" marR="0" lvl="1" indent="-342900" algn="l" defTabSz="914400" rtl="0" eaLnBrk="1" fontAlgn="base" latinLnBrk="0" hangingPunct="1">
              <a:lnSpc>
                <a:spcPct val="100000"/>
              </a:lnSpc>
              <a:spcBef>
                <a:spcPts val="0"/>
              </a:spcBef>
              <a:spcAft>
                <a:spcPts val="1800"/>
              </a:spcAft>
              <a:buClr>
                <a:schemeClr val="tx1"/>
              </a:buClr>
              <a:buSzTx/>
              <a:buFont typeface="Arial" charset="0"/>
              <a:buChar char="•"/>
              <a:tabLst/>
              <a:defRPr/>
            </a:pPr>
            <a:r>
              <a:rPr kumimoji="0" lang="en-US" sz="2800" i="0" u="none" strike="noStrike" kern="0" cap="none" spc="0" normalizeH="0" baseline="0" noProof="0" dirty="0">
                <a:ln w="13500">
                  <a:solidFill>
                    <a:schemeClr val="accent1">
                      <a:shade val="2500"/>
                      <a:alpha val="6500"/>
                    </a:schemeClr>
                  </a:solidFill>
                  <a:prstDash val="solid"/>
                </a:ln>
                <a:solidFill>
                  <a:schemeClr val="tx1"/>
                </a:solidFill>
                <a:effectLst/>
                <a:uLnTx/>
                <a:uFillTx/>
                <a:ea typeface="MS PGothic" pitchFamily="34" charset="-128"/>
                <a:cs typeface="MS PGothic" charset="0"/>
              </a:rPr>
              <a:t>Give recommendation</a:t>
            </a:r>
            <a:r>
              <a:rPr kumimoji="0" lang="en-US" sz="2800" i="0" u="none" strike="noStrike" kern="0" cap="none" spc="0" normalizeH="0" noProof="0" dirty="0">
                <a:ln w="13500">
                  <a:solidFill>
                    <a:schemeClr val="accent1">
                      <a:shade val="2500"/>
                      <a:alpha val="6500"/>
                    </a:schemeClr>
                  </a:solidFill>
                  <a:prstDash val="solid"/>
                </a:ln>
                <a:solidFill>
                  <a:schemeClr val="tx1"/>
                </a:solidFill>
                <a:effectLst/>
                <a:uLnTx/>
                <a:uFillTx/>
                <a:ea typeface="MS PGothic" pitchFamily="34" charset="-128"/>
                <a:cs typeface="MS PGothic" charset="0"/>
              </a:rPr>
              <a:t> to reduce </a:t>
            </a:r>
            <a:r>
              <a:rPr lang="en-US" sz="2800" kern="0" dirty="0">
                <a:ln w="13500">
                  <a:solidFill>
                    <a:schemeClr val="accent1">
                      <a:shade val="2500"/>
                      <a:alpha val="6500"/>
                    </a:schemeClr>
                  </a:solidFill>
                  <a:prstDash val="solid"/>
                </a:ln>
                <a:ea typeface="MS PGothic" pitchFamily="34" charset="-128"/>
                <a:cs typeface="MS PGothic" charset="0"/>
              </a:rPr>
              <a:t>use or abstain</a:t>
            </a:r>
            <a:endParaRPr kumimoji="0" lang="en-US" sz="2800" i="0" u="none" strike="noStrike" kern="0" cap="none" spc="0" normalizeH="0" baseline="0" noProof="0" dirty="0">
              <a:ln w="13500">
                <a:solidFill>
                  <a:schemeClr val="accent1">
                    <a:shade val="2500"/>
                    <a:alpha val="6500"/>
                  </a:schemeClr>
                </a:solidFill>
                <a:prstDash val="solid"/>
              </a:ln>
              <a:solidFill>
                <a:schemeClr val="tx1"/>
              </a:solidFill>
              <a:effectLst/>
              <a:uLnTx/>
              <a:uFillTx/>
              <a:ea typeface="MS PGothic" pitchFamily="34" charset="-128"/>
              <a:cs typeface="MS PGothic" charset="0"/>
            </a:endParaRPr>
          </a:p>
        </p:txBody>
      </p:sp>
      <p:pic>
        <p:nvPicPr>
          <p:cNvPr id="7" name="Picture 6"/>
          <p:cNvPicPr>
            <a:picLocks noChangeAspect="1"/>
          </p:cNvPicPr>
          <p:nvPr/>
        </p:nvPicPr>
        <p:blipFill>
          <a:blip r:embed="rId3"/>
          <a:stretch>
            <a:fillRect/>
          </a:stretch>
        </p:blipFill>
        <p:spPr>
          <a:xfrm>
            <a:off x="0" y="1217598"/>
            <a:ext cx="3584200" cy="2105404"/>
          </a:xfrm>
          <a:prstGeom prst="rect">
            <a:avLst/>
          </a:prstGeom>
        </p:spPr>
      </p:pic>
      <p:sp>
        <p:nvSpPr>
          <p:cNvPr id="9" name="Rounded Rectangle 8"/>
          <p:cNvSpPr/>
          <p:nvPr/>
        </p:nvSpPr>
        <p:spPr>
          <a:xfrm>
            <a:off x="755270" y="1501775"/>
            <a:ext cx="1839457" cy="1381221"/>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FF"/>
                </a:solidFill>
                <a:ea typeface="+mj-ea"/>
                <a:cs typeface="+mj-cs"/>
              </a:rPr>
              <a:t>Provide</a:t>
            </a:r>
          </a:p>
          <a:p>
            <a:pPr algn="ctr"/>
            <a:r>
              <a:rPr lang="en-US" sz="2400" b="1" dirty="0">
                <a:solidFill>
                  <a:srgbClr val="FFFFFF"/>
                </a:solidFill>
                <a:ea typeface="+mj-ea"/>
                <a:cs typeface="+mj-cs"/>
              </a:rPr>
              <a:t>feedback</a:t>
            </a:r>
          </a:p>
        </p:txBody>
      </p:sp>
    </p:spTree>
    <p:extLst>
      <p:ext uri="{BB962C8B-B14F-4D97-AF65-F5344CB8AC3E}">
        <p14:creationId xmlns:p14="http://schemas.microsoft.com/office/powerpoint/2010/main" val="20782190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753247" y="205525"/>
            <a:ext cx="7700968" cy="769441"/>
          </a:xfrm>
          <a:prstGeom prst="rect">
            <a:avLst/>
          </a:prstGeom>
        </p:spPr>
        <p:txBody>
          <a:bodyPr wrap="square">
            <a:spAutoFit/>
          </a:bodyPr>
          <a:lstStyle/>
          <a:p>
            <a:r>
              <a:rPr lang="en-US" sz="4400" dirty="0">
                <a:solidFill>
                  <a:srgbClr val="FFC000"/>
                </a:solidFill>
                <a:latin typeface="+mj-lt"/>
                <a:ea typeface="MS PGothic" pitchFamily="34" charset="-128"/>
                <a:cs typeface="MS PGothic" charset="0"/>
              </a:rPr>
              <a:t>Steps</a:t>
            </a:r>
            <a:r>
              <a:rPr lang="en-US" sz="3200" dirty="0"/>
              <a:t> </a:t>
            </a:r>
            <a:r>
              <a:rPr lang="en-US" sz="4400" dirty="0">
                <a:solidFill>
                  <a:srgbClr val="FFC000"/>
                </a:solidFill>
                <a:latin typeface="+mj-lt"/>
              </a:rPr>
              <a:t>of</a:t>
            </a:r>
            <a:r>
              <a:rPr lang="en-US" sz="3200" dirty="0">
                <a:solidFill>
                  <a:srgbClr val="FFC000"/>
                </a:solidFill>
              </a:rPr>
              <a:t> </a:t>
            </a:r>
            <a:r>
              <a:rPr lang="en-US" sz="4400" dirty="0">
                <a:solidFill>
                  <a:srgbClr val="FFC000"/>
                </a:solidFill>
                <a:latin typeface="+mj-lt"/>
                <a:ea typeface="MS PGothic" pitchFamily="34" charset="-128"/>
                <a:cs typeface="MS PGothic" charset="0"/>
              </a:rPr>
              <a:t>the</a:t>
            </a:r>
            <a:r>
              <a:rPr lang="en-US" sz="3200" dirty="0"/>
              <a:t> </a:t>
            </a:r>
            <a:r>
              <a:rPr lang="en-US" sz="4400" dirty="0">
                <a:solidFill>
                  <a:srgbClr val="FFC000"/>
                </a:solidFill>
                <a:latin typeface="+mj-lt"/>
                <a:ea typeface="MS PGothic" pitchFamily="34" charset="-128"/>
                <a:cs typeface="MS PGothic" charset="0"/>
              </a:rPr>
              <a:t>brief</a:t>
            </a:r>
            <a:r>
              <a:rPr lang="en-US" sz="3200" dirty="0"/>
              <a:t> </a:t>
            </a:r>
            <a:r>
              <a:rPr lang="en-US" sz="4400" dirty="0">
                <a:solidFill>
                  <a:srgbClr val="FFC000"/>
                </a:solidFill>
                <a:latin typeface="+mj-lt"/>
                <a:ea typeface="MS PGothic" pitchFamily="34" charset="-128"/>
                <a:cs typeface="MS PGothic" charset="0"/>
              </a:rPr>
              <a:t>intervention</a:t>
            </a:r>
          </a:p>
        </p:txBody>
      </p:sp>
      <p:sp>
        <p:nvSpPr>
          <p:cNvPr id="10" name="Rectangle 3"/>
          <p:cNvSpPr txBox="1">
            <a:spLocks noChangeArrowheads="1"/>
          </p:cNvSpPr>
          <p:nvPr/>
        </p:nvSpPr>
        <p:spPr bwMode="auto">
          <a:xfrm>
            <a:off x="3507253" y="1972011"/>
            <a:ext cx="4796965" cy="3889147"/>
          </a:xfrm>
          <a:prstGeom prst="rect">
            <a:avLst/>
          </a:prstGeom>
          <a:ln>
            <a:miter lim="800000"/>
            <a:headEnd/>
            <a:tailEnd/>
          </a:ln>
        </p:spPr>
        <p:txBody>
          <a:bodyPr vert="horz" wrap="square" lIns="91440" tIns="45720" rIns="91440" bIns="45720" numCol="1" rtlCol="0" anchor="t" anchorCtr="0" compatLnSpc="1">
            <a:prstTxWarp prst="textNoShape">
              <a:avLst/>
            </a:prstTxWarp>
            <a:normAutofit/>
          </a:bodyPr>
          <a:lstStyle/>
          <a:p>
            <a:pPr marL="342900" marR="0" lvl="1" indent="-342900" algn="l" defTabSz="914400" rtl="0" eaLnBrk="1" fontAlgn="base" latinLnBrk="0" hangingPunct="1">
              <a:lnSpc>
                <a:spcPct val="100000"/>
              </a:lnSpc>
              <a:spcBef>
                <a:spcPts val="0"/>
              </a:spcBef>
              <a:spcAft>
                <a:spcPts val="1800"/>
              </a:spcAft>
              <a:buClr>
                <a:schemeClr val="tx1"/>
              </a:buClr>
              <a:buSzTx/>
              <a:buFont typeface="Arial" charset="0"/>
              <a:buChar char="•"/>
              <a:tabLst/>
              <a:defRPr/>
            </a:pPr>
            <a:r>
              <a:rPr kumimoji="0" lang="en-US" sz="2800" i="0" u="none" strike="noStrike" kern="0" cap="none" spc="0" normalizeH="0" baseline="0" noProof="0" dirty="0">
                <a:ln w="13500">
                  <a:solidFill>
                    <a:schemeClr val="accent1">
                      <a:shade val="2500"/>
                      <a:alpha val="6500"/>
                    </a:schemeClr>
                  </a:solidFill>
                  <a:prstDash val="solid"/>
                </a:ln>
                <a:solidFill>
                  <a:schemeClr val="tx1"/>
                </a:solidFill>
                <a:effectLst/>
                <a:uLnTx/>
                <a:uFillTx/>
                <a:ea typeface="MS PGothic" pitchFamily="34" charset="-128"/>
                <a:cs typeface="MS PGothic" charset="0"/>
              </a:rPr>
              <a:t>Ask and reflect about perceived</a:t>
            </a:r>
            <a:r>
              <a:rPr kumimoji="0" lang="en-US" sz="2800" i="0" u="none" strike="noStrike" kern="0" cap="none" spc="0" normalizeH="0" noProof="0" dirty="0">
                <a:ln w="13500">
                  <a:solidFill>
                    <a:schemeClr val="accent1">
                      <a:shade val="2500"/>
                      <a:alpha val="6500"/>
                    </a:schemeClr>
                  </a:solidFill>
                  <a:prstDash val="solid"/>
                </a:ln>
                <a:solidFill>
                  <a:schemeClr val="tx1"/>
                </a:solidFill>
                <a:effectLst/>
                <a:uLnTx/>
                <a:uFillTx/>
                <a:ea typeface="MS PGothic" pitchFamily="34" charset="-128"/>
                <a:cs typeface="MS PGothic" charset="0"/>
              </a:rPr>
              <a:t> pros and cons of use</a:t>
            </a:r>
            <a:endParaRPr kumimoji="0" lang="en-US" sz="2800" i="0" u="none" strike="noStrike" kern="0" cap="none" spc="0" normalizeH="0" baseline="0" noProof="0" dirty="0">
              <a:ln w="13500">
                <a:solidFill>
                  <a:schemeClr val="accent1">
                    <a:shade val="2500"/>
                    <a:alpha val="6500"/>
                  </a:schemeClr>
                </a:solidFill>
                <a:prstDash val="solid"/>
              </a:ln>
              <a:solidFill>
                <a:schemeClr val="tx1"/>
              </a:solidFill>
              <a:effectLst/>
              <a:uLnTx/>
              <a:uFillTx/>
              <a:ea typeface="MS PGothic" pitchFamily="34" charset="-128"/>
              <a:cs typeface="MS PGothic" charset="0"/>
            </a:endParaRPr>
          </a:p>
          <a:p>
            <a:pPr marL="342900" marR="0" lvl="1" indent="-342900" algn="l" defTabSz="914400" rtl="0" eaLnBrk="1" fontAlgn="base" latinLnBrk="0" hangingPunct="1">
              <a:lnSpc>
                <a:spcPct val="100000"/>
              </a:lnSpc>
              <a:spcBef>
                <a:spcPts val="0"/>
              </a:spcBef>
              <a:spcAft>
                <a:spcPts val="1800"/>
              </a:spcAft>
              <a:buClr>
                <a:schemeClr val="tx1"/>
              </a:buClr>
              <a:buSzTx/>
              <a:buFont typeface="Arial" charset="0"/>
              <a:buChar char="•"/>
              <a:tabLst/>
              <a:defRPr/>
            </a:pPr>
            <a:r>
              <a:rPr kumimoji="0" lang="en-US" sz="2800" i="0" u="none" strike="noStrike" kern="0" cap="none" spc="0" normalizeH="0" baseline="0" noProof="0" dirty="0">
                <a:ln w="13500">
                  <a:solidFill>
                    <a:schemeClr val="accent1">
                      <a:shade val="2500"/>
                      <a:alpha val="6500"/>
                    </a:schemeClr>
                  </a:solidFill>
                  <a:prstDash val="solid"/>
                </a:ln>
                <a:solidFill>
                  <a:schemeClr val="tx1"/>
                </a:solidFill>
                <a:effectLst/>
                <a:uLnTx/>
                <a:uFillTx/>
                <a:ea typeface="MS PGothic" pitchFamily="34" charset="-128"/>
                <a:cs typeface="MS PGothic" charset="0"/>
              </a:rPr>
              <a:t>Use the 0 – 10 scale</a:t>
            </a:r>
          </a:p>
          <a:p>
            <a:pPr marL="342900" marR="0" lvl="1" indent="-342900" algn="l" defTabSz="914400" rtl="0" eaLnBrk="1" fontAlgn="base" latinLnBrk="0" hangingPunct="1">
              <a:lnSpc>
                <a:spcPct val="100000"/>
              </a:lnSpc>
              <a:spcBef>
                <a:spcPts val="0"/>
              </a:spcBef>
              <a:spcAft>
                <a:spcPts val="1800"/>
              </a:spcAft>
              <a:buClr>
                <a:schemeClr val="tx1"/>
              </a:buClr>
              <a:buSzTx/>
              <a:buFont typeface="Arial" charset="0"/>
              <a:buChar char="•"/>
              <a:tabLst/>
              <a:defRPr/>
            </a:pPr>
            <a:r>
              <a:rPr lang="en-US" sz="2800" kern="0" dirty="0">
                <a:ln w="13500">
                  <a:solidFill>
                    <a:schemeClr val="accent1">
                      <a:shade val="2500"/>
                      <a:alpha val="6500"/>
                    </a:schemeClr>
                  </a:solidFill>
                  <a:prstDash val="solid"/>
                </a:ln>
                <a:ea typeface="MS PGothic" pitchFamily="34" charset="-128"/>
                <a:cs typeface="MS PGothic" charset="0"/>
              </a:rPr>
              <a:t>“Why not a lower number?”</a:t>
            </a:r>
            <a:endParaRPr kumimoji="0" lang="en-US" sz="2800" i="0" u="none" strike="noStrike" kern="0" cap="none" spc="0" normalizeH="0" baseline="0" noProof="0" dirty="0">
              <a:ln w="13500">
                <a:solidFill>
                  <a:schemeClr val="accent1">
                    <a:shade val="2500"/>
                    <a:alpha val="6500"/>
                  </a:schemeClr>
                </a:solidFill>
                <a:prstDash val="solid"/>
              </a:ln>
              <a:solidFill>
                <a:schemeClr val="tx1"/>
              </a:solidFill>
              <a:effectLst/>
              <a:uLnTx/>
              <a:uFillTx/>
              <a:ea typeface="MS PGothic" pitchFamily="34" charset="-128"/>
              <a:cs typeface="MS PGothic" charset="0"/>
            </a:endParaRPr>
          </a:p>
        </p:txBody>
      </p:sp>
      <p:pic>
        <p:nvPicPr>
          <p:cNvPr id="12" name="Picture 11"/>
          <p:cNvPicPr>
            <a:picLocks noChangeAspect="1"/>
          </p:cNvPicPr>
          <p:nvPr/>
        </p:nvPicPr>
        <p:blipFill>
          <a:blip r:embed="rId3"/>
          <a:stretch>
            <a:fillRect/>
          </a:stretch>
        </p:blipFill>
        <p:spPr>
          <a:xfrm>
            <a:off x="0" y="1217598"/>
            <a:ext cx="3584200" cy="2105404"/>
          </a:xfrm>
          <a:prstGeom prst="rect">
            <a:avLst/>
          </a:prstGeom>
        </p:spPr>
      </p:pic>
      <p:sp>
        <p:nvSpPr>
          <p:cNvPr id="13" name="Rounded Rectangle 12"/>
          <p:cNvSpPr/>
          <p:nvPr/>
        </p:nvSpPr>
        <p:spPr>
          <a:xfrm>
            <a:off x="755270" y="1501775"/>
            <a:ext cx="1997977" cy="1381221"/>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FF"/>
                </a:solidFill>
                <a:ea typeface="+mj-ea"/>
                <a:cs typeface="+mj-cs"/>
              </a:rPr>
              <a:t>Enhance </a:t>
            </a:r>
          </a:p>
          <a:p>
            <a:pPr algn="ctr"/>
            <a:r>
              <a:rPr lang="en-US" sz="2400" b="1" dirty="0">
                <a:solidFill>
                  <a:srgbClr val="FFFFFF"/>
                </a:solidFill>
                <a:ea typeface="+mj-ea"/>
                <a:cs typeface="+mj-cs"/>
              </a:rPr>
              <a:t>motivation</a:t>
            </a:r>
          </a:p>
        </p:txBody>
      </p:sp>
    </p:spTree>
    <p:extLst>
      <p:ext uri="{BB962C8B-B14F-4D97-AF65-F5344CB8AC3E}">
        <p14:creationId xmlns:p14="http://schemas.microsoft.com/office/powerpoint/2010/main" val="18419503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rPr>
              <a:t>The Readiness Ruler</a:t>
            </a:r>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829157261"/>
              </p:ext>
            </p:extLst>
          </p:nvPr>
        </p:nvGraphicFramePr>
        <p:xfrm>
          <a:off x="755636" y="4808160"/>
          <a:ext cx="10972800" cy="1483360"/>
        </p:xfrm>
        <a:graphic>
          <a:graphicData uri="http://schemas.openxmlformats.org/drawingml/2006/table">
            <a:tbl>
              <a:tblPr firstRow="1" bandRow="1">
                <a:tableStyleId>{00A15C55-8517-42AA-B614-E9B94910E393}</a:tableStyleId>
              </a:tblPr>
              <a:tblGrid>
                <a:gridCol w="1553308">
                  <a:extLst>
                    <a:ext uri="{9D8B030D-6E8A-4147-A177-3AD203B41FA5}">
                      <a16:colId xmlns:a16="http://schemas.microsoft.com/office/drawing/2014/main" val="20000"/>
                    </a:ext>
                  </a:extLst>
                </a:gridCol>
                <a:gridCol w="2127738">
                  <a:extLst>
                    <a:ext uri="{9D8B030D-6E8A-4147-A177-3AD203B41FA5}">
                      <a16:colId xmlns:a16="http://schemas.microsoft.com/office/drawing/2014/main" val="20001"/>
                    </a:ext>
                  </a:extLst>
                </a:gridCol>
                <a:gridCol w="7291754">
                  <a:extLst>
                    <a:ext uri="{9D8B030D-6E8A-4147-A177-3AD203B41FA5}">
                      <a16:colId xmlns:a16="http://schemas.microsoft.com/office/drawing/2014/main" val="20002"/>
                    </a:ext>
                  </a:extLst>
                </a:gridCol>
              </a:tblGrid>
              <a:tr h="370840">
                <a:tc>
                  <a:txBody>
                    <a:bodyPr/>
                    <a:lstStyle/>
                    <a:p>
                      <a:pPr algn="ctr"/>
                      <a:r>
                        <a:rPr lang="en-US" dirty="0"/>
                        <a:t>Score</a:t>
                      </a:r>
                    </a:p>
                  </a:txBody>
                  <a:tcPr>
                    <a:solidFill>
                      <a:srgbClr val="006648"/>
                    </a:solidFill>
                  </a:tcPr>
                </a:tc>
                <a:tc>
                  <a:txBody>
                    <a:bodyPr/>
                    <a:lstStyle/>
                    <a:p>
                      <a:r>
                        <a:rPr lang="en-US" dirty="0"/>
                        <a:t>Readiness</a:t>
                      </a:r>
                    </a:p>
                  </a:txBody>
                  <a:tcPr>
                    <a:solidFill>
                      <a:srgbClr val="006648"/>
                    </a:solidFill>
                  </a:tcPr>
                </a:tc>
                <a:tc>
                  <a:txBody>
                    <a:bodyPr/>
                    <a:lstStyle/>
                    <a:p>
                      <a:r>
                        <a:rPr lang="en-US" dirty="0"/>
                        <a:t>Stage</a:t>
                      </a:r>
                      <a:r>
                        <a:rPr lang="en-US" baseline="0" dirty="0"/>
                        <a:t>  of Change</a:t>
                      </a:r>
                      <a:endParaRPr lang="en-US" dirty="0"/>
                    </a:p>
                  </a:txBody>
                  <a:tcPr>
                    <a:solidFill>
                      <a:srgbClr val="006648"/>
                    </a:solidFill>
                  </a:tcPr>
                </a:tc>
                <a:extLst>
                  <a:ext uri="{0D108BD9-81ED-4DB2-BD59-A6C34878D82A}">
                    <a16:rowId xmlns:a16="http://schemas.microsoft.com/office/drawing/2014/main" val="10000"/>
                  </a:ext>
                </a:extLst>
              </a:tr>
              <a:tr h="370840">
                <a:tc>
                  <a:txBody>
                    <a:bodyPr/>
                    <a:lstStyle/>
                    <a:p>
                      <a:pPr algn="ctr"/>
                      <a:r>
                        <a:rPr lang="en-US" dirty="0"/>
                        <a:t>0-3</a:t>
                      </a:r>
                      <a:endParaRPr lang="en-US" b="1" dirty="0"/>
                    </a:p>
                  </a:txBody>
                  <a:tcPr>
                    <a:solidFill>
                      <a:srgbClr val="FFD85B"/>
                    </a:solidFill>
                  </a:tcPr>
                </a:tc>
                <a:tc>
                  <a:txBody>
                    <a:bodyPr/>
                    <a:lstStyle/>
                    <a:p>
                      <a:r>
                        <a:rPr lang="en-US" dirty="0"/>
                        <a:t>Not Ready</a:t>
                      </a:r>
                    </a:p>
                  </a:txBody>
                  <a:tcPr>
                    <a:solidFill>
                      <a:srgbClr val="FFD85B"/>
                    </a:solidFill>
                  </a:tcPr>
                </a:tc>
                <a:tc>
                  <a:txBody>
                    <a:bodyPr/>
                    <a:lstStyle/>
                    <a:p>
                      <a:r>
                        <a:rPr lang="en-US" dirty="0"/>
                        <a:t>Pre-contemplation; Early Contemplation</a:t>
                      </a:r>
                    </a:p>
                  </a:txBody>
                  <a:tcPr>
                    <a:solidFill>
                      <a:srgbClr val="FFD85B"/>
                    </a:solidFill>
                  </a:tcPr>
                </a:tc>
                <a:extLst>
                  <a:ext uri="{0D108BD9-81ED-4DB2-BD59-A6C34878D82A}">
                    <a16:rowId xmlns:a16="http://schemas.microsoft.com/office/drawing/2014/main" val="10001"/>
                  </a:ext>
                </a:extLst>
              </a:tr>
              <a:tr h="370840">
                <a:tc>
                  <a:txBody>
                    <a:bodyPr/>
                    <a:lstStyle/>
                    <a:p>
                      <a:pPr algn="ctr"/>
                      <a:r>
                        <a:rPr lang="en-US" dirty="0"/>
                        <a:t>4-7</a:t>
                      </a:r>
                      <a:endParaRPr lang="en-US" b="1" dirty="0"/>
                    </a:p>
                  </a:txBody>
                  <a:tcPr>
                    <a:solidFill>
                      <a:srgbClr val="FFD85B"/>
                    </a:solidFill>
                  </a:tcPr>
                </a:tc>
                <a:tc>
                  <a:txBody>
                    <a:bodyPr/>
                    <a:lstStyle/>
                    <a:p>
                      <a:r>
                        <a:rPr lang="en-US" dirty="0"/>
                        <a:t>Unsure</a:t>
                      </a:r>
                    </a:p>
                  </a:txBody>
                  <a:tcPr>
                    <a:solidFill>
                      <a:srgbClr val="FFD85B"/>
                    </a:solidFill>
                  </a:tcPr>
                </a:tc>
                <a:tc>
                  <a:txBody>
                    <a:bodyPr/>
                    <a:lstStyle/>
                    <a:p>
                      <a:r>
                        <a:rPr lang="en-US" dirty="0"/>
                        <a:t>Contemplation</a:t>
                      </a:r>
                    </a:p>
                  </a:txBody>
                  <a:tcPr>
                    <a:solidFill>
                      <a:srgbClr val="FFD85B"/>
                    </a:solidFill>
                  </a:tcPr>
                </a:tc>
                <a:extLst>
                  <a:ext uri="{0D108BD9-81ED-4DB2-BD59-A6C34878D82A}">
                    <a16:rowId xmlns:a16="http://schemas.microsoft.com/office/drawing/2014/main" val="10002"/>
                  </a:ext>
                </a:extLst>
              </a:tr>
              <a:tr h="370840">
                <a:tc>
                  <a:txBody>
                    <a:bodyPr/>
                    <a:lstStyle/>
                    <a:p>
                      <a:pPr algn="ctr"/>
                      <a:r>
                        <a:rPr lang="en-US" dirty="0"/>
                        <a:t>8-10</a:t>
                      </a:r>
                      <a:endParaRPr lang="en-US" b="1" dirty="0"/>
                    </a:p>
                  </a:txBody>
                  <a:tcPr>
                    <a:solidFill>
                      <a:srgbClr val="FFD85B"/>
                    </a:solidFill>
                  </a:tcPr>
                </a:tc>
                <a:tc>
                  <a:txBody>
                    <a:bodyPr/>
                    <a:lstStyle/>
                    <a:p>
                      <a:r>
                        <a:rPr lang="en-US" dirty="0"/>
                        <a:t>Ready</a:t>
                      </a:r>
                    </a:p>
                  </a:txBody>
                  <a:tcPr>
                    <a:solidFill>
                      <a:srgbClr val="FFD85B"/>
                    </a:solidFill>
                  </a:tcPr>
                </a:tc>
                <a:tc>
                  <a:txBody>
                    <a:bodyPr/>
                    <a:lstStyle/>
                    <a:p>
                      <a:r>
                        <a:rPr lang="en-US" dirty="0"/>
                        <a:t>Preparation; Action</a:t>
                      </a:r>
                    </a:p>
                  </a:txBody>
                  <a:tcPr>
                    <a:solidFill>
                      <a:srgbClr val="FFD85B"/>
                    </a:solidFill>
                  </a:tcPr>
                </a:tc>
                <a:extLst>
                  <a:ext uri="{0D108BD9-81ED-4DB2-BD59-A6C34878D82A}">
                    <a16:rowId xmlns:a16="http://schemas.microsoft.com/office/drawing/2014/main" val="10003"/>
                  </a:ext>
                </a:extLst>
              </a:tr>
            </a:tbl>
          </a:graphicData>
        </a:graphic>
      </p:graphicFrame>
      <p:sp>
        <p:nvSpPr>
          <p:cNvPr id="6" name="TextBox 5"/>
          <p:cNvSpPr txBox="1"/>
          <p:nvPr/>
        </p:nvSpPr>
        <p:spPr>
          <a:xfrm>
            <a:off x="609600" y="1600200"/>
            <a:ext cx="11312712" cy="523220"/>
          </a:xfrm>
          <a:prstGeom prst="rect">
            <a:avLst/>
          </a:prstGeom>
          <a:noFill/>
        </p:spPr>
        <p:txBody>
          <a:bodyPr wrap="none" rtlCol="0">
            <a:spAutoFit/>
          </a:bodyPr>
          <a:lstStyle/>
          <a:p>
            <a:r>
              <a:rPr lang="en-US" sz="2800" b="1" dirty="0"/>
              <a:t>“On a scale of 0 to 10, how ready are you to decrease your use?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908" y="2499412"/>
            <a:ext cx="10250256" cy="1932756"/>
          </a:xfrm>
          <a:prstGeom prst="rect">
            <a:avLst/>
          </a:prstGeom>
        </p:spPr>
      </p:pic>
    </p:spTree>
    <p:extLst>
      <p:ext uri="{BB962C8B-B14F-4D97-AF65-F5344CB8AC3E}">
        <p14:creationId xmlns:p14="http://schemas.microsoft.com/office/powerpoint/2010/main" val="17440927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13156" y="205525"/>
            <a:ext cx="7589028" cy="769441"/>
          </a:xfrm>
          <a:prstGeom prst="rect">
            <a:avLst/>
          </a:prstGeom>
        </p:spPr>
        <p:txBody>
          <a:bodyPr wrap="square">
            <a:spAutoFit/>
          </a:bodyPr>
          <a:lstStyle/>
          <a:p>
            <a:r>
              <a:rPr lang="en-US" sz="4400" dirty="0">
                <a:solidFill>
                  <a:srgbClr val="FFC000"/>
                </a:solidFill>
                <a:latin typeface="+mj-lt"/>
                <a:ea typeface="MS PGothic" pitchFamily="34" charset="-128"/>
                <a:cs typeface="MS PGothic" charset="0"/>
              </a:rPr>
              <a:t>Steps</a:t>
            </a:r>
            <a:r>
              <a:rPr lang="en-US" sz="4400" dirty="0">
                <a:latin typeface="+mj-lt"/>
              </a:rPr>
              <a:t> </a:t>
            </a:r>
            <a:r>
              <a:rPr lang="en-US" sz="4400" dirty="0">
                <a:solidFill>
                  <a:srgbClr val="FFC000"/>
                </a:solidFill>
                <a:latin typeface="+mj-lt"/>
              </a:rPr>
              <a:t>of </a:t>
            </a:r>
            <a:r>
              <a:rPr lang="en-US" sz="4400" dirty="0">
                <a:solidFill>
                  <a:srgbClr val="FFC000"/>
                </a:solidFill>
                <a:latin typeface="+mj-lt"/>
                <a:ea typeface="MS PGothic" pitchFamily="34" charset="-128"/>
                <a:cs typeface="MS PGothic" charset="0"/>
              </a:rPr>
              <a:t>the</a:t>
            </a:r>
            <a:r>
              <a:rPr lang="en-US" sz="4400" dirty="0">
                <a:latin typeface="+mj-lt"/>
              </a:rPr>
              <a:t> </a:t>
            </a:r>
            <a:r>
              <a:rPr lang="en-US" sz="4400" dirty="0">
                <a:solidFill>
                  <a:srgbClr val="FFC000"/>
                </a:solidFill>
                <a:latin typeface="+mj-lt"/>
                <a:ea typeface="MS PGothic" pitchFamily="34" charset="-128"/>
                <a:cs typeface="MS PGothic" charset="0"/>
              </a:rPr>
              <a:t>brief</a:t>
            </a:r>
            <a:r>
              <a:rPr lang="en-US" sz="4400" dirty="0">
                <a:latin typeface="+mj-lt"/>
              </a:rPr>
              <a:t> </a:t>
            </a:r>
            <a:r>
              <a:rPr lang="en-US" sz="4400" dirty="0">
                <a:solidFill>
                  <a:srgbClr val="FFC000"/>
                </a:solidFill>
                <a:latin typeface="+mj-lt"/>
                <a:ea typeface="MS PGothic" pitchFamily="34" charset="-128"/>
                <a:cs typeface="MS PGothic" charset="0"/>
              </a:rPr>
              <a:t>intervention</a:t>
            </a:r>
          </a:p>
        </p:txBody>
      </p:sp>
      <p:sp>
        <p:nvSpPr>
          <p:cNvPr id="6" name="Rectangle 3"/>
          <p:cNvSpPr txBox="1">
            <a:spLocks noChangeArrowheads="1"/>
          </p:cNvSpPr>
          <p:nvPr/>
        </p:nvSpPr>
        <p:spPr bwMode="auto">
          <a:xfrm>
            <a:off x="3507253" y="1972011"/>
            <a:ext cx="5400834" cy="3889147"/>
          </a:xfrm>
          <a:prstGeom prst="rect">
            <a:avLst/>
          </a:prstGeom>
          <a:ln>
            <a:miter lim="800000"/>
            <a:headEnd/>
            <a:tailEnd/>
          </a:ln>
        </p:spPr>
        <p:txBody>
          <a:bodyPr vert="horz" wrap="square" lIns="91440" tIns="45720" rIns="91440" bIns="45720" numCol="1" rtlCol="0" anchor="t" anchorCtr="0" compatLnSpc="1">
            <a:prstTxWarp prst="textNoShape">
              <a:avLst/>
            </a:prstTxWarp>
            <a:normAutofit/>
          </a:bodyPr>
          <a:lstStyle/>
          <a:p>
            <a:pPr marL="342900" marR="0" lvl="1" indent="-342900" algn="l" defTabSz="914400" rtl="0" eaLnBrk="1" fontAlgn="base" latinLnBrk="0" hangingPunct="1">
              <a:lnSpc>
                <a:spcPct val="100000"/>
              </a:lnSpc>
              <a:spcBef>
                <a:spcPts val="0"/>
              </a:spcBef>
              <a:spcAft>
                <a:spcPts val="1800"/>
              </a:spcAft>
              <a:buClr>
                <a:schemeClr val="tx1"/>
              </a:buClr>
              <a:buSzTx/>
              <a:buFont typeface="Arial" charset="0"/>
              <a:buChar char="•"/>
              <a:tabLst/>
              <a:defRPr/>
            </a:pPr>
            <a:r>
              <a:rPr kumimoji="0" lang="en-US" sz="2800" i="0" u="none" strike="noStrike" kern="0" cap="none" spc="0" normalizeH="0" baseline="0" noProof="0" dirty="0">
                <a:ln w="13500">
                  <a:solidFill>
                    <a:schemeClr val="accent1">
                      <a:shade val="2500"/>
                      <a:alpha val="6500"/>
                    </a:schemeClr>
                  </a:solidFill>
                  <a:prstDash val="solid"/>
                </a:ln>
                <a:solidFill>
                  <a:schemeClr val="tx1"/>
                </a:solidFill>
                <a:effectLst/>
                <a:uLnTx/>
                <a:uFillTx/>
                <a:ea typeface="MS PGothic" pitchFamily="34" charset="-128"/>
                <a:cs typeface="MS PGothic" charset="0"/>
              </a:rPr>
              <a:t>If patient sounds ready, ask, </a:t>
            </a:r>
            <a:br>
              <a:rPr kumimoji="0" lang="en-US" sz="2800" i="0" u="none" strike="noStrike" kern="0" cap="none" spc="0" normalizeH="0" baseline="0" noProof="0" dirty="0">
                <a:ln w="13500">
                  <a:solidFill>
                    <a:schemeClr val="accent1">
                      <a:shade val="2500"/>
                      <a:alpha val="6500"/>
                    </a:schemeClr>
                  </a:solidFill>
                  <a:prstDash val="solid"/>
                </a:ln>
                <a:solidFill>
                  <a:schemeClr val="tx1"/>
                </a:solidFill>
                <a:effectLst/>
                <a:uLnTx/>
                <a:uFillTx/>
                <a:ea typeface="MS PGothic" pitchFamily="34" charset="-128"/>
                <a:cs typeface="MS PGothic" charset="0"/>
              </a:rPr>
            </a:br>
            <a:r>
              <a:rPr kumimoji="0" lang="en-US" sz="2800" i="0" u="none" strike="noStrike" kern="0" cap="none" spc="0" normalizeH="0" baseline="0" noProof="0" dirty="0">
                <a:ln w="13500">
                  <a:solidFill>
                    <a:schemeClr val="accent1">
                      <a:shade val="2500"/>
                      <a:alpha val="6500"/>
                    </a:schemeClr>
                  </a:solidFill>
                  <a:prstDash val="solid"/>
                </a:ln>
                <a:solidFill>
                  <a:schemeClr val="tx1"/>
                </a:solidFill>
                <a:effectLst/>
                <a:uLnTx/>
                <a:uFillTx/>
                <a:ea typeface="MS PGothic" pitchFamily="34" charset="-128"/>
                <a:cs typeface="MS PGothic" charset="0"/>
              </a:rPr>
              <a:t>“What would change look like for you?”</a:t>
            </a:r>
          </a:p>
          <a:p>
            <a:pPr marL="342900" marR="0" lvl="1" indent="-342900" algn="l" defTabSz="914400" rtl="0" eaLnBrk="1" fontAlgn="base" latinLnBrk="0" hangingPunct="1">
              <a:lnSpc>
                <a:spcPct val="100000"/>
              </a:lnSpc>
              <a:spcBef>
                <a:spcPts val="0"/>
              </a:spcBef>
              <a:spcAft>
                <a:spcPts val="1800"/>
              </a:spcAft>
              <a:buClr>
                <a:schemeClr val="tx1"/>
              </a:buClr>
              <a:buSzTx/>
              <a:buFont typeface="Arial" charset="0"/>
              <a:buChar char="•"/>
              <a:tabLst/>
              <a:defRPr/>
            </a:pPr>
            <a:r>
              <a:rPr lang="en-US" sz="2800" kern="0" dirty="0">
                <a:ln w="13500">
                  <a:solidFill>
                    <a:schemeClr val="accent1">
                      <a:shade val="2500"/>
                      <a:alpha val="6500"/>
                    </a:schemeClr>
                  </a:solidFill>
                  <a:prstDash val="solid"/>
                </a:ln>
                <a:ea typeface="MS PGothic" pitchFamily="34" charset="-128"/>
                <a:cs typeface="MS PGothic" charset="0"/>
              </a:rPr>
              <a:t>Re-state your recommendation</a:t>
            </a:r>
          </a:p>
          <a:p>
            <a:pPr marL="342900" marR="0" lvl="1" indent="-342900" algn="l" defTabSz="914400" rtl="0" eaLnBrk="1" fontAlgn="base" latinLnBrk="0" hangingPunct="1">
              <a:lnSpc>
                <a:spcPct val="100000"/>
              </a:lnSpc>
              <a:spcBef>
                <a:spcPts val="0"/>
              </a:spcBef>
              <a:spcAft>
                <a:spcPts val="1800"/>
              </a:spcAft>
              <a:buClr>
                <a:schemeClr val="tx1"/>
              </a:buClr>
              <a:buSzTx/>
              <a:buFont typeface="Arial" charset="0"/>
              <a:buChar char="•"/>
              <a:tabLst/>
              <a:defRPr/>
            </a:pPr>
            <a:r>
              <a:rPr kumimoji="0" lang="en-US" sz="2800" i="0" u="none" strike="noStrike" kern="0" cap="none" spc="0" normalizeH="0" baseline="0" noProof="0" dirty="0">
                <a:ln w="13500">
                  <a:solidFill>
                    <a:schemeClr val="accent1">
                      <a:shade val="2500"/>
                      <a:alpha val="6500"/>
                    </a:schemeClr>
                  </a:solidFill>
                  <a:prstDash val="solid"/>
                </a:ln>
                <a:solidFill>
                  <a:schemeClr val="tx1"/>
                </a:solidFill>
                <a:effectLst/>
                <a:uLnTx/>
                <a:uFillTx/>
                <a:ea typeface="MS PGothic" pitchFamily="34" charset="-128"/>
                <a:cs typeface="MS PGothic" charset="0"/>
              </a:rPr>
              <a:t>Ask to schedule follow-up</a:t>
            </a:r>
          </a:p>
        </p:txBody>
      </p:sp>
      <p:pic>
        <p:nvPicPr>
          <p:cNvPr id="7" name="Picture 6"/>
          <p:cNvPicPr>
            <a:picLocks noChangeAspect="1"/>
          </p:cNvPicPr>
          <p:nvPr/>
        </p:nvPicPr>
        <p:blipFill>
          <a:blip r:embed="rId3"/>
          <a:stretch>
            <a:fillRect/>
          </a:stretch>
        </p:blipFill>
        <p:spPr>
          <a:xfrm>
            <a:off x="0" y="1217598"/>
            <a:ext cx="3584200" cy="2105404"/>
          </a:xfrm>
          <a:prstGeom prst="rect">
            <a:avLst/>
          </a:prstGeom>
        </p:spPr>
      </p:pic>
      <p:sp>
        <p:nvSpPr>
          <p:cNvPr id="9" name="Rounded Rectangle 8"/>
          <p:cNvSpPr/>
          <p:nvPr/>
        </p:nvSpPr>
        <p:spPr>
          <a:xfrm>
            <a:off x="755270" y="1501775"/>
            <a:ext cx="1839457" cy="1381221"/>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FF"/>
                </a:solidFill>
                <a:ea typeface="+mj-ea"/>
                <a:cs typeface="+mj-cs"/>
              </a:rPr>
              <a:t>Negotiate</a:t>
            </a:r>
          </a:p>
          <a:p>
            <a:pPr algn="ctr"/>
            <a:r>
              <a:rPr lang="en-US" sz="2400" b="1" dirty="0">
                <a:solidFill>
                  <a:srgbClr val="FFFFFF"/>
                </a:solidFill>
                <a:ea typeface="+mj-ea"/>
                <a:cs typeface="+mj-cs"/>
              </a:rPr>
              <a:t>plan</a:t>
            </a:r>
          </a:p>
        </p:txBody>
      </p:sp>
    </p:spTree>
    <p:extLst>
      <p:ext uri="{BB962C8B-B14F-4D97-AF65-F5344CB8AC3E}">
        <p14:creationId xmlns:p14="http://schemas.microsoft.com/office/powerpoint/2010/main" val="25125091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8078" y="324107"/>
            <a:ext cx="9748738" cy="6285195"/>
          </a:xfrm>
        </p:spPr>
      </p:pic>
    </p:spTree>
    <p:extLst>
      <p:ext uri="{BB962C8B-B14F-4D97-AF65-F5344CB8AC3E}">
        <p14:creationId xmlns:p14="http://schemas.microsoft.com/office/powerpoint/2010/main" val="30399949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0800000">
            <a:off x="481202" y="335902"/>
            <a:ext cx="11182956" cy="5736652"/>
          </a:xfrm>
        </p:spPr>
      </p:pic>
    </p:spTree>
    <p:extLst>
      <p:ext uri="{BB962C8B-B14F-4D97-AF65-F5344CB8AC3E}">
        <p14:creationId xmlns:p14="http://schemas.microsoft.com/office/powerpoint/2010/main" val="26466644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6619" y="304990"/>
            <a:ext cx="9921454" cy="6374195"/>
          </a:xfrm>
        </p:spPr>
      </p:pic>
    </p:spTree>
    <p:extLst>
      <p:ext uri="{BB962C8B-B14F-4D97-AF65-F5344CB8AC3E}">
        <p14:creationId xmlns:p14="http://schemas.microsoft.com/office/powerpoint/2010/main" val="1034495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091" y="204203"/>
            <a:ext cx="10313338" cy="6244515"/>
          </a:xfrm>
          <a:prstGeom prst="rect">
            <a:avLst/>
          </a:prstGeom>
        </p:spPr>
      </p:pic>
    </p:spTree>
    <p:extLst>
      <p:ext uri="{BB962C8B-B14F-4D97-AF65-F5344CB8AC3E}">
        <p14:creationId xmlns:p14="http://schemas.microsoft.com/office/powerpoint/2010/main" val="26420407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30215" y="2816390"/>
            <a:ext cx="10152185" cy="1077218"/>
          </a:xfrm>
          <a:prstGeom prst="rect">
            <a:avLst/>
          </a:prstGeom>
          <a:noFill/>
        </p:spPr>
        <p:txBody>
          <a:bodyPr wrap="square" rtlCol="0">
            <a:spAutoFit/>
          </a:bodyPr>
          <a:lstStyle/>
          <a:p>
            <a:r>
              <a:rPr lang="en-US" sz="3200" dirty="0">
                <a:hlinkClick r:id="rId2"/>
              </a:rPr>
              <a:t>https://www.sbirtoregon.org/video-demonstrations/</a:t>
            </a:r>
            <a:endParaRPr lang="en-US" sz="3200" dirty="0"/>
          </a:p>
          <a:p>
            <a:endParaRPr lang="en-US" sz="3200" dirty="0"/>
          </a:p>
        </p:txBody>
      </p:sp>
    </p:spTree>
    <p:extLst>
      <p:ext uri="{BB962C8B-B14F-4D97-AF65-F5344CB8AC3E}">
        <p14:creationId xmlns:p14="http://schemas.microsoft.com/office/powerpoint/2010/main" val="23264065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30215" y="2816390"/>
            <a:ext cx="10152185" cy="1569660"/>
          </a:xfrm>
          <a:prstGeom prst="rect">
            <a:avLst/>
          </a:prstGeom>
          <a:noFill/>
        </p:spPr>
        <p:txBody>
          <a:bodyPr wrap="square" rtlCol="0">
            <a:spAutoFit/>
          </a:bodyPr>
          <a:lstStyle/>
          <a:p>
            <a:r>
              <a:rPr lang="en-US" sz="3200" dirty="0">
                <a:hlinkClick r:id="rId2"/>
              </a:rPr>
              <a:t>https://www.youtube.com/watch?v=MaxHuf17A44</a:t>
            </a:r>
            <a:endParaRPr lang="en-US" sz="3200" dirty="0"/>
          </a:p>
          <a:p>
            <a:endParaRPr lang="en-US" sz="3200" dirty="0"/>
          </a:p>
          <a:p>
            <a:endParaRPr lang="en-US" sz="3200" dirty="0"/>
          </a:p>
        </p:txBody>
      </p:sp>
      <p:sp>
        <p:nvSpPr>
          <p:cNvPr id="3" name="TextBox 2"/>
          <p:cNvSpPr txBox="1"/>
          <p:nvPr/>
        </p:nvSpPr>
        <p:spPr>
          <a:xfrm>
            <a:off x="7280031" y="328246"/>
            <a:ext cx="4302369" cy="523220"/>
          </a:xfrm>
          <a:prstGeom prst="rect">
            <a:avLst/>
          </a:prstGeom>
          <a:noFill/>
        </p:spPr>
        <p:txBody>
          <a:bodyPr wrap="square" rtlCol="0">
            <a:spAutoFit/>
          </a:bodyPr>
          <a:lstStyle/>
          <a:p>
            <a:pPr algn="r"/>
            <a:r>
              <a:rPr lang="en-US" sz="2800" dirty="0">
                <a:solidFill>
                  <a:schemeClr val="bg1"/>
                </a:solidFill>
              </a:rPr>
              <a:t>Adult Brief Intervention</a:t>
            </a:r>
          </a:p>
        </p:txBody>
      </p:sp>
    </p:spTree>
    <p:extLst>
      <p:ext uri="{BB962C8B-B14F-4D97-AF65-F5344CB8AC3E}">
        <p14:creationId xmlns:p14="http://schemas.microsoft.com/office/powerpoint/2010/main" val="2726530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7432840" y="6488668"/>
            <a:ext cx="2993192" cy="369332"/>
          </a:xfrm>
          <a:prstGeom prst="rect">
            <a:avLst/>
          </a:prstGeom>
          <a:noFill/>
          <a:ln w="12700">
            <a:noFill/>
            <a:miter lim="800000"/>
            <a:headEnd/>
            <a:tailEnd/>
          </a:ln>
          <a:effectLst/>
        </p:spPr>
        <p:txBody>
          <a:bodyPr wrap="none">
            <a:spAutoFit/>
          </a:bodyPr>
          <a:lstStyle/>
          <a:p>
            <a:pPr algn="r"/>
            <a:r>
              <a:rPr lang="en-US" dirty="0"/>
              <a:t>USPSTF, 2004, 2013, 2018</a:t>
            </a:r>
          </a:p>
        </p:txBody>
      </p:sp>
      <p:sp>
        <p:nvSpPr>
          <p:cNvPr id="12" name="Rectangle 11"/>
          <p:cNvSpPr/>
          <p:nvPr/>
        </p:nvSpPr>
        <p:spPr>
          <a:xfrm>
            <a:off x="5711950" y="2122291"/>
            <a:ext cx="4318000" cy="3742563"/>
          </a:xfrm>
          <a:prstGeom prst="rect">
            <a:avLst/>
          </a:prstGeom>
        </p:spPr>
        <p:txBody>
          <a:bodyPr wrap="square">
            <a:spAutoFit/>
          </a:bodyPr>
          <a:lstStyle/>
          <a:p>
            <a:pPr marL="228600" lvl="2" indent="-228600">
              <a:spcBef>
                <a:spcPct val="20000"/>
              </a:spcBef>
              <a:spcAft>
                <a:spcPts val="1800"/>
              </a:spcAft>
              <a:buClr>
                <a:srgbClr val="FFC000"/>
              </a:buClr>
              <a:buSzPct val="80000"/>
              <a:buFont typeface="Arial" pitchFamily="34" charset="0"/>
              <a:buChar char="•"/>
              <a:defRPr/>
            </a:pPr>
            <a:r>
              <a:rPr lang="en-US" sz="2800" dirty="0">
                <a:latin typeface="+mj-lt"/>
                <a:ea typeface="+mj-ea"/>
                <a:cs typeface="+mj-cs"/>
              </a:rPr>
              <a:t>For both alcohol screening and brief intervention</a:t>
            </a:r>
          </a:p>
          <a:p>
            <a:pPr marL="228600" lvl="2" indent="-228600">
              <a:spcBef>
                <a:spcPct val="20000"/>
              </a:spcBef>
              <a:spcAft>
                <a:spcPts val="1800"/>
              </a:spcAft>
              <a:buClr>
                <a:srgbClr val="FFC000"/>
              </a:buClr>
              <a:buSzPct val="80000"/>
              <a:buFont typeface="Arial" pitchFamily="34" charset="0"/>
              <a:buChar char="•"/>
              <a:defRPr/>
            </a:pPr>
            <a:r>
              <a:rPr lang="en-US" sz="2800" dirty="0">
                <a:latin typeface="+mj-lt"/>
                <a:ea typeface="+mj-ea"/>
                <a:cs typeface="+mj-cs"/>
              </a:rPr>
              <a:t>Adults and pregnant women</a:t>
            </a:r>
          </a:p>
          <a:p>
            <a:pPr marL="228600" lvl="2" indent="-228600">
              <a:spcBef>
                <a:spcPct val="20000"/>
              </a:spcBef>
              <a:spcAft>
                <a:spcPts val="1800"/>
              </a:spcAft>
              <a:buClr>
                <a:srgbClr val="FFC000"/>
              </a:buClr>
              <a:buSzPct val="80000"/>
              <a:buFont typeface="Arial" pitchFamily="34" charset="0"/>
              <a:buChar char="•"/>
              <a:defRPr/>
            </a:pPr>
            <a:r>
              <a:rPr lang="en-US" sz="2800" dirty="0">
                <a:latin typeface="+mj-lt"/>
                <a:ea typeface="+mj-ea"/>
                <a:cs typeface="+mj-cs"/>
              </a:rPr>
              <a:t>Insufficient evidence for adolescents</a:t>
            </a:r>
          </a:p>
        </p:txBody>
      </p:sp>
      <p:sp>
        <p:nvSpPr>
          <p:cNvPr id="7" name="Rectangle 6"/>
          <p:cNvSpPr/>
          <p:nvPr/>
        </p:nvSpPr>
        <p:spPr>
          <a:xfrm>
            <a:off x="3791700" y="318196"/>
            <a:ext cx="6400800" cy="830997"/>
          </a:xfrm>
          <a:prstGeom prst="rect">
            <a:avLst/>
          </a:prstGeom>
        </p:spPr>
        <p:txBody>
          <a:bodyPr wrap="square">
            <a:spAutoFit/>
          </a:bodyPr>
          <a:lstStyle/>
          <a:p>
            <a:pPr marL="0" lvl="1" indent="-233363" algn="ctr">
              <a:spcBef>
                <a:spcPct val="0"/>
              </a:spcBef>
              <a:buClr>
                <a:schemeClr val="accent6"/>
              </a:buClr>
              <a:defRPr/>
            </a:pPr>
            <a:r>
              <a:rPr lang="en-US" sz="4800" dirty="0">
                <a:solidFill>
                  <a:srgbClr val="FFD54F"/>
                </a:solidFill>
                <a:effectLst>
                  <a:outerShdw blurRad="38100" dist="38100" dir="2700000" algn="tl">
                    <a:srgbClr val="000000">
                      <a:alpha val="43137"/>
                    </a:srgbClr>
                  </a:outerShdw>
                </a:effectLst>
                <a:latin typeface="Century Gothic" panose="020B0502020202020204"/>
                <a:ea typeface="+mj-ea"/>
                <a:cs typeface="+mj-cs"/>
              </a:rPr>
              <a:t>USPSTF on alcohol SBI</a:t>
            </a:r>
          </a:p>
        </p:txBody>
      </p:sp>
      <p:sp>
        <p:nvSpPr>
          <p:cNvPr id="8" name="Rectangle 7"/>
          <p:cNvSpPr/>
          <p:nvPr/>
        </p:nvSpPr>
        <p:spPr>
          <a:xfrm>
            <a:off x="2552075" y="2311974"/>
            <a:ext cx="1981200" cy="1361911"/>
          </a:xfrm>
          <a:prstGeom prst="rect">
            <a:avLst/>
          </a:prstGeom>
        </p:spPr>
        <p:txBody>
          <a:bodyPr wrap="square">
            <a:spAutoFit/>
          </a:bodyPr>
          <a:lstStyle/>
          <a:p>
            <a:pPr algn="ctr">
              <a:lnSpc>
                <a:spcPts val="2500"/>
              </a:lnSpc>
            </a:pPr>
            <a:r>
              <a:rPr lang="en-US" sz="3600" b="1" dirty="0">
                <a:ln w="12700">
                  <a:solidFill>
                    <a:schemeClr val="tx2">
                      <a:satMod val="155000"/>
                    </a:schemeClr>
                  </a:solidFill>
                  <a:prstDash val="solid"/>
                </a:ln>
                <a:solidFill>
                  <a:schemeClr val="bg2">
                    <a:tint val="85000"/>
                    <a:satMod val="155000"/>
                  </a:schemeClr>
                </a:solidFill>
              </a:rPr>
              <a:t>Class </a:t>
            </a:r>
          </a:p>
          <a:p>
            <a:pPr algn="ctr">
              <a:lnSpc>
                <a:spcPts val="2500"/>
              </a:lnSpc>
              <a:spcBef>
                <a:spcPts val="1800"/>
              </a:spcBef>
              <a:spcAft>
                <a:spcPts val="600"/>
              </a:spcAft>
            </a:pPr>
            <a:r>
              <a:rPr lang="en-US" sz="6000" b="1" dirty="0">
                <a:ln w="12700">
                  <a:solidFill>
                    <a:schemeClr val="tx2">
                      <a:satMod val="155000"/>
                    </a:schemeClr>
                  </a:solidFill>
                  <a:prstDash val="solid"/>
                </a:ln>
                <a:solidFill>
                  <a:schemeClr val="bg2">
                    <a:tint val="85000"/>
                    <a:satMod val="155000"/>
                  </a:schemeClr>
                </a:solidFill>
              </a:rPr>
              <a:t>B</a:t>
            </a:r>
            <a:r>
              <a:rPr lang="en-US" sz="3600" b="1" dirty="0">
                <a:ln w="12700">
                  <a:solidFill>
                    <a:schemeClr val="tx2">
                      <a:satMod val="155000"/>
                    </a:schemeClr>
                  </a:solidFill>
                  <a:prstDash val="solid"/>
                </a:ln>
                <a:solidFill>
                  <a:schemeClr val="bg2">
                    <a:tint val="85000"/>
                    <a:satMod val="155000"/>
                  </a:schemeClr>
                </a:solidFill>
              </a:rPr>
              <a:t> </a:t>
            </a:r>
          </a:p>
          <a:p>
            <a:pPr algn="ctr">
              <a:lnSpc>
                <a:spcPts val="2500"/>
              </a:lnSpc>
            </a:pPr>
            <a:r>
              <a:rPr lang="en-US" sz="3600" b="1" dirty="0">
                <a:ln w="12700">
                  <a:solidFill>
                    <a:schemeClr val="tx2">
                      <a:satMod val="155000"/>
                    </a:schemeClr>
                  </a:solidFill>
                  <a:prstDash val="solid"/>
                </a:ln>
                <a:solidFill>
                  <a:schemeClr val="bg2">
                    <a:tint val="85000"/>
                    <a:satMod val="155000"/>
                  </a:schemeClr>
                </a:solidFill>
              </a:rPr>
              <a:t>rating</a:t>
            </a:r>
          </a:p>
        </p:txBody>
      </p:sp>
      <p:grpSp>
        <p:nvGrpSpPr>
          <p:cNvPr id="9" name="Group 8"/>
          <p:cNvGrpSpPr/>
          <p:nvPr/>
        </p:nvGrpSpPr>
        <p:grpSpPr>
          <a:xfrm>
            <a:off x="2063475" y="1448423"/>
            <a:ext cx="3149600" cy="4724400"/>
            <a:chOff x="654400" y="1879650"/>
            <a:chExt cx="3149600" cy="4724400"/>
          </a:xfrm>
        </p:grpSpPr>
        <p:pic>
          <p:nvPicPr>
            <p:cNvPr id="10" name="Picture 6" descr="C:\Documents and Settings\winklej\Local Settings\Temporary Internet Files\Content.IE5\MDDBVZ4Z\MCj04420480000[1].png"/>
            <p:cNvPicPr>
              <a:picLocks noChangeAspect="1" noChangeArrowheads="1"/>
            </p:cNvPicPr>
            <p:nvPr/>
          </p:nvPicPr>
          <p:blipFill>
            <a:blip r:embed="rId3" cstate="print"/>
            <a:srcRect/>
            <a:stretch>
              <a:fillRect/>
            </a:stretch>
          </p:blipFill>
          <p:spPr bwMode="auto">
            <a:xfrm>
              <a:off x="654400" y="1879650"/>
              <a:ext cx="3149600" cy="4724400"/>
            </a:xfrm>
            <a:prstGeom prst="rect">
              <a:avLst/>
            </a:prstGeom>
            <a:noFill/>
          </p:spPr>
        </p:pic>
        <p:sp>
          <p:nvSpPr>
            <p:cNvPr id="14" name="Rectangle 13"/>
            <p:cNvSpPr/>
            <p:nvPr/>
          </p:nvSpPr>
          <p:spPr>
            <a:xfrm>
              <a:off x="1143000" y="2743200"/>
              <a:ext cx="1981200" cy="1361911"/>
            </a:xfrm>
            <a:prstGeom prst="rect">
              <a:avLst/>
            </a:prstGeom>
          </p:spPr>
          <p:txBody>
            <a:bodyPr wrap="square">
              <a:spAutoFit/>
            </a:bodyPr>
            <a:lstStyle/>
            <a:p>
              <a:pPr algn="ctr">
                <a:lnSpc>
                  <a:spcPts val="2500"/>
                </a:lnSpc>
              </a:pPr>
              <a:r>
                <a:rPr lang="en-US" sz="3600" b="1" dirty="0">
                  <a:ln w="12700">
                    <a:solidFill>
                      <a:schemeClr val="tx2">
                        <a:satMod val="155000"/>
                      </a:schemeClr>
                    </a:solidFill>
                    <a:prstDash val="solid"/>
                  </a:ln>
                  <a:solidFill>
                    <a:schemeClr val="bg2">
                      <a:tint val="85000"/>
                      <a:satMod val="155000"/>
                    </a:schemeClr>
                  </a:solidFill>
                </a:rPr>
                <a:t>Class </a:t>
              </a:r>
            </a:p>
            <a:p>
              <a:pPr algn="ctr">
                <a:lnSpc>
                  <a:spcPts val="2500"/>
                </a:lnSpc>
                <a:spcBef>
                  <a:spcPts val="1800"/>
                </a:spcBef>
                <a:spcAft>
                  <a:spcPts val="600"/>
                </a:spcAft>
              </a:pPr>
              <a:r>
                <a:rPr lang="en-US" sz="6000" b="1" dirty="0">
                  <a:ln w="12700">
                    <a:solidFill>
                      <a:schemeClr val="tx2">
                        <a:satMod val="155000"/>
                      </a:schemeClr>
                    </a:solidFill>
                    <a:prstDash val="solid"/>
                  </a:ln>
                  <a:solidFill>
                    <a:schemeClr val="bg2">
                      <a:tint val="85000"/>
                      <a:satMod val="155000"/>
                    </a:schemeClr>
                  </a:solidFill>
                </a:rPr>
                <a:t>B</a:t>
              </a:r>
              <a:r>
                <a:rPr lang="en-US" sz="3600" b="1" dirty="0">
                  <a:ln w="12700">
                    <a:solidFill>
                      <a:schemeClr val="tx2">
                        <a:satMod val="155000"/>
                      </a:schemeClr>
                    </a:solidFill>
                    <a:prstDash val="solid"/>
                  </a:ln>
                  <a:solidFill>
                    <a:schemeClr val="bg2">
                      <a:tint val="85000"/>
                      <a:satMod val="155000"/>
                    </a:schemeClr>
                  </a:solidFill>
                </a:rPr>
                <a:t> </a:t>
              </a:r>
            </a:p>
            <a:p>
              <a:pPr algn="ctr">
                <a:lnSpc>
                  <a:spcPts val="2500"/>
                </a:lnSpc>
              </a:pPr>
              <a:r>
                <a:rPr lang="en-US" sz="3600" b="1" dirty="0">
                  <a:ln w="12700">
                    <a:solidFill>
                      <a:schemeClr val="tx2">
                        <a:satMod val="155000"/>
                      </a:schemeClr>
                    </a:solidFill>
                    <a:prstDash val="solid"/>
                  </a:ln>
                  <a:solidFill>
                    <a:schemeClr val="bg2">
                      <a:tint val="85000"/>
                      <a:satMod val="155000"/>
                    </a:schemeClr>
                  </a:solidFill>
                </a:rPr>
                <a:t>rating</a:t>
              </a:r>
            </a:p>
          </p:txBody>
        </p:sp>
      </p:grpSp>
    </p:spTree>
    <p:extLst>
      <p:ext uri="{BB962C8B-B14F-4D97-AF65-F5344CB8AC3E}">
        <p14:creationId xmlns:p14="http://schemas.microsoft.com/office/powerpoint/2010/main" val="9024268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30215" y="2816390"/>
            <a:ext cx="10152185" cy="1077218"/>
          </a:xfrm>
          <a:prstGeom prst="rect">
            <a:avLst/>
          </a:prstGeom>
          <a:noFill/>
        </p:spPr>
        <p:txBody>
          <a:bodyPr wrap="square" rtlCol="0">
            <a:spAutoFit/>
          </a:bodyPr>
          <a:lstStyle/>
          <a:p>
            <a:r>
              <a:rPr lang="en-US" sz="3200" dirty="0">
                <a:hlinkClick r:id="rId2"/>
              </a:rPr>
              <a:t>https://www.youtube.com/watch?v=GvaOXREccHI</a:t>
            </a:r>
            <a:endParaRPr lang="en-US" sz="3200" dirty="0"/>
          </a:p>
          <a:p>
            <a:endParaRPr lang="en-US" sz="3200" dirty="0"/>
          </a:p>
        </p:txBody>
      </p:sp>
      <p:sp>
        <p:nvSpPr>
          <p:cNvPr id="3" name="Rectangle 2"/>
          <p:cNvSpPr/>
          <p:nvPr/>
        </p:nvSpPr>
        <p:spPr>
          <a:xfrm>
            <a:off x="6800321" y="325289"/>
            <a:ext cx="4782079" cy="523220"/>
          </a:xfrm>
          <a:prstGeom prst="rect">
            <a:avLst/>
          </a:prstGeom>
        </p:spPr>
        <p:txBody>
          <a:bodyPr wrap="none">
            <a:spAutoFit/>
          </a:bodyPr>
          <a:lstStyle/>
          <a:p>
            <a:pPr algn="r"/>
            <a:r>
              <a:rPr lang="en-US" sz="2800" dirty="0">
                <a:solidFill>
                  <a:schemeClr val="bg1"/>
                </a:solidFill>
              </a:rPr>
              <a:t>Adolescent Brief Intervention</a:t>
            </a:r>
          </a:p>
        </p:txBody>
      </p:sp>
    </p:spTree>
    <p:extLst>
      <p:ext uri="{BB962C8B-B14F-4D97-AF65-F5344CB8AC3E}">
        <p14:creationId xmlns:p14="http://schemas.microsoft.com/office/powerpoint/2010/main" val="1587340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0840" y="0"/>
            <a:ext cx="6623484" cy="830997"/>
          </a:xfrm>
        </p:spPr>
        <p:txBody>
          <a:bodyPr wrap="square">
            <a:spAutoFit/>
          </a:bodyPr>
          <a:lstStyle/>
          <a:p>
            <a:pPr>
              <a:defRPr/>
            </a:pPr>
            <a:r>
              <a:rPr lang="en-US" sz="4800" dirty="0">
                <a:solidFill>
                  <a:srgbClr val="FFD54F"/>
                </a:solidFill>
                <a:effectLst>
                  <a:outerShdw blurRad="38100" dist="38100" dir="2700000" algn="tl">
                    <a:srgbClr val="000000">
                      <a:alpha val="43137"/>
                    </a:srgbClr>
                  </a:outerShdw>
                </a:effectLst>
                <a:latin typeface="Century Gothic" panose="020B0502020202020204"/>
              </a:rPr>
              <a:t>Alcohol SBI ranks high</a:t>
            </a:r>
          </a:p>
        </p:txBody>
      </p:sp>
      <p:sp>
        <p:nvSpPr>
          <p:cNvPr id="3" name="Content Placeholder 2"/>
          <p:cNvSpPr>
            <a:spLocks noGrp="1"/>
          </p:cNvSpPr>
          <p:nvPr>
            <p:ph idx="1"/>
          </p:nvPr>
        </p:nvSpPr>
        <p:spPr>
          <a:xfrm>
            <a:off x="996461" y="1819695"/>
            <a:ext cx="4302369" cy="4165716"/>
          </a:xfrm>
        </p:spPr>
        <p:txBody>
          <a:bodyPr/>
          <a:lstStyle/>
          <a:p>
            <a:pPr marL="342900" lvl="2" indent="-342900" defTabSz="457200">
              <a:spcBef>
                <a:spcPts val="0"/>
              </a:spcBef>
              <a:spcAft>
                <a:spcPts val="1800"/>
              </a:spcAft>
              <a:buClr>
                <a:srgbClr val="FFC000"/>
              </a:buClr>
              <a:buSzPct val="80000"/>
              <a:defRPr/>
            </a:pPr>
            <a:r>
              <a:rPr lang="en-US" sz="2400" dirty="0">
                <a:latin typeface="+mj-lt"/>
                <a:ea typeface="+mj-ea"/>
                <a:cs typeface="+mj-cs"/>
              </a:rPr>
              <a:t>25 recommended preventative services</a:t>
            </a:r>
          </a:p>
          <a:p>
            <a:pPr marL="342900" lvl="2" indent="-342900" defTabSz="457200">
              <a:spcBef>
                <a:spcPts val="0"/>
              </a:spcBef>
              <a:spcAft>
                <a:spcPts val="1800"/>
              </a:spcAft>
              <a:buClr>
                <a:srgbClr val="FFC000"/>
              </a:buClr>
              <a:buSzPct val="80000"/>
              <a:defRPr/>
            </a:pPr>
            <a:r>
              <a:rPr lang="en-US" sz="2400" dirty="0">
                <a:latin typeface="+mj-lt"/>
                <a:ea typeface="+mj-ea"/>
                <a:cs typeface="+mj-cs"/>
              </a:rPr>
              <a:t>Ranked on health impact and cost-effectiveness</a:t>
            </a:r>
          </a:p>
          <a:p>
            <a:pPr marL="342900" lvl="2" indent="-342900" defTabSz="457200">
              <a:spcBef>
                <a:spcPts val="0"/>
              </a:spcBef>
              <a:spcAft>
                <a:spcPts val="1800"/>
              </a:spcAft>
              <a:buClr>
                <a:srgbClr val="FFC000"/>
              </a:buClr>
              <a:buSzPct val="80000"/>
              <a:defRPr/>
            </a:pPr>
            <a:r>
              <a:rPr lang="en-US" sz="2400" dirty="0">
                <a:latin typeface="+mj-lt"/>
                <a:ea typeface="+mj-ea"/>
                <a:cs typeface="+mj-cs"/>
              </a:rPr>
              <a:t>Only 3 score higher than alcohol SBI</a:t>
            </a:r>
          </a:p>
          <a:p>
            <a:pPr marL="342900" lvl="2" indent="-342900" defTabSz="457200">
              <a:spcBef>
                <a:spcPts val="0"/>
              </a:spcBef>
              <a:spcAft>
                <a:spcPts val="1800"/>
              </a:spcAft>
              <a:buClr>
                <a:srgbClr val="FFC000"/>
              </a:buClr>
              <a:buSzPct val="80000"/>
              <a:defRPr/>
            </a:pPr>
            <a:endParaRPr lang="en-US" dirty="0">
              <a:solidFill>
                <a:schemeClr val="bg1"/>
              </a:solidFill>
              <a:latin typeface="+mj-lt"/>
              <a:ea typeface="+mj-ea"/>
              <a:cs typeface="+mj-cs"/>
            </a:endParaRPr>
          </a:p>
        </p:txBody>
      </p:sp>
      <p:sp>
        <p:nvSpPr>
          <p:cNvPr id="5" name="Rectangle 4"/>
          <p:cNvSpPr/>
          <p:nvPr/>
        </p:nvSpPr>
        <p:spPr>
          <a:xfrm>
            <a:off x="6872111" y="6375008"/>
            <a:ext cx="4465163" cy="369332"/>
          </a:xfrm>
          <a:prstGeom prst="rect">
            <a:avLst/>
          </a:prstGeom>
        </p:spPr>
        <p:txBody>
          <a:bodyPr wrap="square">
            <a:spAutoFit/>
          </a:bodyPr>
          <a:lstStyle/>
          <a:p>
            <a:pPr algn="r"/>
            <a:r>
              <a:rPr lang="en-US" dirty="0" err="1"/>
              <a:t>Maciosek</a:t>
            </a:r>
            <a:r>
              <a:rPr lang="en-US" dirty="0"/>
              <a:t>, et al. 2006</a:t>
            </a:r>
          </a:p>
        </p:txBody>
      </p:sp>
      <p:graphicFrame>
        <p:nvGraphicFramePr>
          <p:cNvPr id="7" name="Table 6"/>
          <p:cNvGraphicFramePr>
            <a:graphicFrameLocks noGrp="1"/>
          </p:cNvGraphicFramePr>
          <p:nvPr>
            <p:extLst>
              <p:ext uri="{D42A27DB-BD31-4B8C-83A1-F6EECF244321}">
                <p14:modId xmlns:p14="http://schemas.microsoft.com/office/powerpoint/2010/main" val="3396802909"/>
              </p:ext>
            </p:extLst>
          </p:nvPr>
        </p:nvGraphicFramePr>
        <p:xfrm>
          <a:off x="6262262" y="1149193"/>
          <a:ext cx="4898015" cy="5506720"/>
        </p:xfrm>
        <a:graphic>
          <a:graphicData uri="http://schemas.openxmlformats.org/drawingml/2006/table">
            <a:tbl>
              <a:tblPr firstRow="1" bandRow="1">
                <a:tableStyleId>{10A1B5D5-9B99-4C35-A422-299274C87663}</a:tableStyleId>
              </a:tblPr>
              <a:tblGrid>
                <a:gridCol w="3786702">
                  <a:extLst>
                    <a:ext uri="{9D8B030D-6E8A-4147-A177-3AD203B41FA5}">
                      <a16:colId xmlns:a16="http://schemas.microsoft.com/office/drawing/2014/main" val="20000"/>
                    </a:ext>
                  </a:extLst>
                </a:gridCol>
                <a:gridCol w="1111313">
                  <a:extLst>
                    <a:ext uri="{9D8B030D-6E8A-4147-A177-3AD203B41FA5}">
                      <a16:colId xmlns:a16="http://schemas.microsoft.com/office/drawing/2014/main" val="20001"/>
                    </a:ext>
                  </a:extLst>
                </a:gridCol>
              </a:tblGrid>
              <a:tr h="582358">
                <a:tc>
                  <a:txBody>
                    <a:bodyPr/>
                    <a:lstStyle/>
                    <a:p>
                      <a:pPr marL="173038" indent="0" algn="l"/>
                      <a:r>
                        <a:rPr lang="en-US" sz="2000" dirty="0">
                          <a:solidFill>
                            <a:schemeClr val="tx1"/>
                          </a:solidFill>
                        </a:rPr>
                        <a:t>Nine highest-scoring</a:t>
                      </a:r>
                      <a:r>
                        <a:rPr lang="en-US" sz="2000" baseline="0" dirty="0">
                          <a:solidFill>
                            <a:schemeClr val="tx1"/>
                          </a:solidFill>
                        </a:rPr>
                        <a:t> </a:t>
                      </a:r>
                      <a:r>
                        <a:rPr lang="en-US" sz="2000" dirty="0">
                          <a:solidFill>
                            <a:schemeClr val="tx1"/>
                          </a:solidFill>
                        </a:rPr>
                        <a:t>preventative services</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B500"/>
                    </a:solidFill>
                  </a:tcPr>
                </a:tc>
                <a:tc>
                  <a:txBody>
                    <a:bodyPr/>
                    <a:lstStyle/>
                    <a:p>
                      <a:pPr algn="ctr"/>
                      <a:r>
                        <a:rPr lang="en-US" sz="2000" dirty="0">
                          <a:solidFill>
                            <a:schemeClr val="tx1"/>
                          </a:solidFill>
                        </a:rPr>
                        <a:t>Score</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B500"/>
                    </a:solidFill>
                  </a:tcPr>
                </a:tc>
                <a:extLst>
                  <a:ext uri="{0D108BD9-81ED-4DB2-BD59-A6C34878D82A}">
                    <a16:rowId xmlns:a16="http://schemas.microsoft.com/office/drawing/2014/main" val="10000"/>
                  </a:ext>
                </a:extLst>
              </a:tr>
              <a:tr h="1564248">
                <a:tc>
                  <a:txBody>
                    <a:bodyPr/>
                    <a:lstStyle/>
                    <a:p>
                      <a:pPr marL="457200" marR="0" indent="-2857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2000" dirty="0"/>
                        <a:t>Aspirin chemoprophylaxis</a:t>
                      </a:r>
                    </a:p>
                    <a:p>
                      <a:pPr marL="457200" marR="0" indent="-2857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2000" dirty="0"/>
                        <a:t>Childhood immunization</a:t>
                      </a:r>
                      <a:r>
                        <a:rPr lang="en-US" sz="2000" baseline="0" dirty="0"/>
                        <a:t> </a:t>
                      </a:r>
                      <a:r>
                        <a:rPr lang="en-US" sz="2000" dirty="0"/>
                        <a:t>series</a:t>
                      </a:r>
                    </a:p>
                    <a:p>
                      <a:pPr marL="457200" marR="0" indent="-2857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2000" dirty="0"/>
                        <a:t>Tobacco-use screening</a:t>
                      </a:r>
                      <a:r>
                        <a:rPr lang="en-US" sz="2000" baseline="0" dirty="0"/>
                        <a:t> </a:t>
                      </a:r>
                      <a:r>
                        <a:rPr lang="en-US" sz="2000" dirty="0"/>
                        <a:t>and brief intervention</a:t>
                      </a:r>
                      <a:endParaRPr 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BD"/>
                    </a:solidFill>
                  </a:tcPr>
                </a:tc>
                <a:tc>
                  <a:txBody>
                    <a:bodyPr/>
                    <a:lstStyle/>
                    <a:p>
                      <a:pPr algn="ctr"/>
                      <a:r>
                        <a:rPr lang="en-US" sz="2000" dirty="0"/>
                        <a:t>10</a:t>
                      </a:r>
                      <a:endParaRPr 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BD"/>
                    </a:solidFill>
                  </a:tcPr>
                </a:tc>
                <a:extLst>
                  <a:ext uri="{0D108BD9-81ED-4DB2-BD59-A6C34878D82A}">
                    <a16:rowId xmlns:a16="http://schemas.microsoft.com/office/drawing/2014/main" val="10001"/>
                  </a:ext>
                </a:extLst>
              </a:tr>
              <a:tr h="2502798">
                <a:tc>
                  <a:txBody>
                    <a:bodyPr/>
                    <a:lstStyle/>
                    <a:p>
                      <a:pPr marL="457200" indent="-285750" algn="l">
                        <a:spcAft>
                          <a:spcPts val="400"/>
                        </a:spcAft>
                        <a:buFont typeface="Arial" panose="020B0604020202020204" pitchFamily="34" charset="0"/>
                        <a:buChar char="•"/>
                      </a:pPr>
                      <a:r>
                        <a:rPr lang="en-US" sz="2000" b="1" dirty="0">
                          <a:effectLst>
                            <a:glow>
                              <a:schemeClr val="accent6">
                                <a:satMod val="175000"/>
                                <a:alpha val="40000"/>
                              </a:schemeClr>
                            </a:glow>
                          </a:effectLst>
                        </a:rPr>
                        <a:t>Alcohol screening and brief intervention</a:t>
                      </a:r>
                    </a:p>
                    <a:p>
                      <a:pPr marL="457200" marR="0" indent="-2857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2000" dirty="0"/>
                        <a:t>Colorectal cancer</a:t>
                      </a:r>
                      <a:r>
                        <a:rPr lang="en-US" sz="2000" baseline="0" dirty="0"/>
                        <a:t> </a:t>
                      </a:r>
                      <a:r>
                        <a:rPr lang="en-US" sz="2000" dirty="0"/>
                        <a:t>screening</a:t>
                      </a:r>
                    </a:p>
                    <a:p>
                      <a:pPr marL="457200" marR="0" indent="-2857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2000" dirty="0"/>
                        <a:t>Hypertension screening</a:t>
                      </a:r>
                    </a:p>
                    <a:p>
                      <a:pPr marL="457200" marR="0" indent="-2857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2000" dirty="0"/>
                        <a:t>Inﬂuenza immunization</a:t>
                      </a:r>
                    </a:p>
                    <a:p>
                      <a:pPr marL="457200" marR="0" indent="-2857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2000" dirty="0"/>
                        <a:t>Pneumococcal</a:t>
                      </a:r>
                      <a:r>
                        <a:rPr lang="en-US" sz="2000" baseline="0" dirty="0"/>
                        <a:t> </a:t>
                      </a:r>
                      <a:r>
                        <a:rPr lang="en-US" sz="2000" dirty="0"/>
                        <a:t>immunization</a:t>
                      </a:r>
                    </a:p>
                    <a:p>
                      <a:pPr marL="457200" marR="0" indent="-2857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2000" dirty="0"/>
                        <a:t>Vision screening—adults</a:t>
                      </a:r>
                      <a:endParaRPr 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BD"/>
                    </a:solidFill>
                  </a:tcPr>
                </a:tc>
                <a:tc>
                  <a:txBody>
                    <a:bodyPr/>
                    <a:lstStyle/>
                    <a:p>
                      <a:pPr algn="ctr"/>
                      <a:r>
                        <a:rPr lang="en-US" sz="2000" dirty="0"/>
                        <a:t>8</a:t>
                      </a:r>
                      <a:endParaRPr 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BD"/>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676938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idx="4294967295"/>
          </p:nvPr>
        </p:nvSpPr>
        <p:spPr>
          <a:xfrm>
            <a:off x="2081875" y="356992"/>
            <a:ext cx="10377832" cy="1154308"/>
          </a:xfrm>
          <a:prstGeom prst="rect">
            <a:avLst/>
          </a:prstGeom>
        </p:spPr>
        <p:txBody>
          <a:bodyPr/>
          <a:lstStyle/>
          <a:p>
            <a:pPr algn="l"/>
            <a:r>
              <a:rPr lang="en-US" sz="3200" dirty="0">
                <a:solidFill>
                  <a:schemeClr val="tx1"/>
                </a:solidFill>
                <a:latin typeface="+mn-lt"/>
              </a:rPr>
              <a:t>Adolescent low-risk limit for alcohol use: 0</a:t>
            </a:r>
          </a:p>
        </p:txBody>
      </p:sp>
      <p:sp>
        <p:nvSpPr>
          <p:cNvPr id="46082" name="Content Placeholder 2"/>
          <p:cNvSpPr>
            <a:spLocks noGrp="1"/>
          </p:cNvSpPr>
          <p:nvPr>
            <p:ph idx="4294967295"/>
          </p:nvPr>
        </p:nvSpPr>
        <p:spPr>
          <a:xfrm>
            <a:off x="590550" y="1511300"/>
            <a:ext cx="4684713" cy="3357562"/>
          </a:xfrm>
          <a:prstGeom prst="rect">
            <a:avLst/>
          </a:prstGeom>
        </p:spPr>
        <p:txBody>
          <a:bodyPr>
            <a:noAutofit/>
          </a:bodyPr>
          <a:lstStyle/>
          <a:p>
            <a:pPr marL="228600" lvl="2" algn="l" defTabSz="457200">
              <a:spcBef>
                <a:spcPts val="0"/>
              </a:spcBef>
              <a:spcAft>
                <a:spcPts val="1800"/>
              </a:spcAft>
              <a:buSzPct val="80000"/>
              <a:tabLst>
                <a:tab pos="1146175" algn="l"/>
                <a:tab pos="1201738" algn="l"/>
              </a:tabLst>
              <a:defRPr/>
            </a:pPr>
            <a:r>
              <a:rPr lang="en-US" dirty="0">
                <a:solidFill>
                  <a:srgbClr val="000000"/>
                </a:solidFill>
                <a:latin typeface="+mn-lt"/>
                <a:ea typeface="+mj-ea"/>
                <a:cs typeface="+mj-cs"/>
              </a:rPr>
              <a:t>Even first use can result in tragic consequences. </a:t>
            </a:r>
          </a:p>
          <a:p>
            <a:pPr marL="228600" lvl="2" algn="l" defTabSz="457200">
              <a:spcBef>
                <a:spcPts val="0"/>
              </a:spcBef>
              <a:spcAft>
                <a:spcPts val="1800"/>
              </a:spcAft>
              <a:buSzPct val="80000"/>
              <a:tabLst>
                <a:tab pos="1146175" algn="l"/>
                <a:tab pos="1201738" algn="l"/>
              </a:tabLst>
              <a:defRPr/>
            </a:pPr>
            <a:r>
              <a:rPr lang="en-US" dirty="0">
                <a:solidFill>
                  <a:srgbClr val="000000"/>
                </a:solidFill>
                <a:latin typeface="+mn-lt"/>
                <a:ea typeface="+mj-ea"/>
                <a:cs typeface="+mj-cs"/>
              </a:rPr>
              <a:t>Adolescence is a period of neurodevelopmental vulnerability</a:t>
            </a:r>
          </a:p>
          <a:p>
            <a:pPr marL="228600" lvl="2" algn="l" defTabSz="457200">
              <a:spcBef>
                <a:spcPts val="0"/>
              </a:spcBef>
              <a:spcAft>
                <a:spcPts val="1800"/>
              </a:spcAft>
              <a:buSzPct val="80000"/>
              <a:tabLst>
                <a:tab pos="1146175" algn="l"/>
                <a:tab pos="1201738" algn="l"/>
              </a:tabLst>
              <a:defRPr/>
            </a:pPr>
            <a:r>
              <a:rPr lang="en-US" dirty="0">
                <a:solidFill>
                  <a:srgbClr val="000000"/>
                </a:solidFill>
                <a:latin typeface="+mn-lt"/>
                <a:ea typeface="+mj-ea"/>
                <a:cs typeface="+mj-cs"/>
              </a:rPr>
              <a:t>Earlier use increases chance of later addiction.</a:t>
            </a:r>
          </a:p>
        </p:txBody>
      </p:sp>
      <p:sp>
        <p:nvSpPr>
          <p:cNvPr id="8" name="Rectangle 7"/>
          <p:cNvSpPr/>
          <p:nvPr/>
        </p:nvSpPr>
        <p:spPr>
          <a:xfrm>
            <a:off x="590550" y="6245225"/>
            <a:ext cx="713112" cy="230832"/>
          </a:xfrm>
          <a:prstGeom prst="rect">
            <a:avLst/>
          </a:prstGeom>
        </p:spPr>
        <p:txBody>
          <a:bodyPr wrap="none">
            <a:spAutoFit/>
          </a:bodyPr>
          <a:lstStyle/>
          <a:p>
            <a:r>
              <a:rPr lang="en-US" sz="900" dirty="0"/>
              <a:t>AAP, 2011</a:t>
            </a:r>
          </a:p>
        </p:txBody>
      </p:sp>
      <p:pic>
        <p:nvPicPr>
          <p:cNvPr id="6" name="Picture 5" descr="stock-photo-18265732-one-young-teenager-boy-or-girl-silhouette-thinking.jpg"/>
          <p:cNvPicPr>
            <a:picLocks noChangeAspect="1"/>
          </p:cNvPicPr>
          <p:nvPr/>
        </p:nvPicPr>
        <p:blipFill>
          <a:blip r:embed="rId3"/>
          <a:stretch>
            <a:fillRect/>
          </a:stretch>
        </p:blipFill>
        <p:spPr>
          <a:xfrm>
            <a:off x="8495979" y="1678214"/>
            <a:ext cx="3446980" cy="5179786"/>
          </a:xfrm>
          <a:prstGeom prst="rect">
            <a:avLst/>
          </a:prstGeom>
        </p:spPr>
      </p:pic>
    </p:spTree>
    <p:extLst>
      <p:ext uri="{BB962C8B-B14F-4D97-AF65-F5344CB8AC3E}">
        <p14:creationId xmlns:p14="http://schemas.microsoft.com/office/powerpoint/2010/main" val="902071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8447" y="1269542"/>
            <a:ext cx="8731623" cy="5416335"/>
          </a:xfrm>
          <a:prstGeom prst="rect">
            <a:avLst/>
          </a:prstGeom>
        </p:spPr>
      </p:pic>
      <p:sp>
        <p:nvSpPr>
          <p:cNvPr id="6" name="TextBox 5"/>
          <p:cNvSpPr txBox="1"/>
          <p:nvPr/>
        </p:nvSpPr>
        <p:spPr>
          <a:xfrm>
            <a:off x="0" y="0"/>
            <a:ext cx="12066494" cy="1200329"/>
          </a:xfrm>
          <a:prstGeom prst="rect">
            <a:avLst/>
          </a:prstGeom>
          <a:noFill/>
        </p:spPr>
        <p:txBody>
          <a:bodyPr wrap="square" rtlCol="0">
            <a:spAutoFit/>
          </a:bodyPr>
          <a:lstStyle/>
          <a:p>
            <a:pPr algn="ctr"/>
            <a:r>
              <a:rPr lang="en-US" sz="3600" dirty="0">
                <a:latin typeface="+mj-lt"/>
              </a:rPr>
              <a:t>Percent experiencing dependence in lifetime, based on age of first use, U.S.</a:t>
            </a:r>
          </a:p>
        </p:txBody>
      </p:sp>
    </p:spTree>
    <p:extLst>
      <p:ext uri="{BB962C8B-B14F-4D97-AF65-F5344CB8AC3E}">
        <p14:creationId xmlns:p14="http://schemas.microsoft.com/office/powerpoint/2010/main" val="137940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90550" y="6245225"/>
            <a:ext cx="2773065" cy="230832"/>
          </a:xfrm>
          <a:prstGeom prst="rect">
            <a:avLst/>
          </a:prstGeom>
          <a:noFill/>
        </p:spPr>
        <p:txBody>
          <a:bodyPr wrap="square" rtlCol="0">
            <a:spAutoFit/>
          </a:bodyPr>
          <a:lstStyle/>
          <a:p>
            <a:r>
              <a:rPr lang="en-US" sz="900" dirty="0"/>
              <a:t>NIAAA</a:t>
            </a:r>
          </a:p>
        </p:txBody>
      </p:sp>
      <p:sp>
        <p:nvSpPr>
          <p:cNvPr id="15" name="Rectangle 14"/>
          <p:cNvSpPr/>
          <p:nvPr/>
        </p:nvSpPr>
        <p:spPr>
          <a:xfrm>
            <a:off x="603250" y="141288"/>
            <a:ext cx="9890345" cy="584776"/>
          </a:xfrm>
          <a:prstGeom prst="rect">
            <a:avLst/>
          </a:prstGeom>
        </p:spPr>
        <p:txBody>
          <a:bodyPr wrap="square">
            <a:spAutoFit/>
          </a:bodyPr>
          <a:lstStyle/>
          <a:p>
            <a:pPr>
              <a:spcBef>
                <a:spcPct val="0"/>
              </a:spcBef>
              <a:defRPr/>
            </a:pPr>
            <a:r>
              <a:rPr lang="en-US" sz="3200" dirty="0">
                <a:solidFill>
                  <a:srgbClr val="000000"/>
                </a:solidFill>
                <a:ea typeface="+mj-ea"/>
                <a:cs typeface="+mj-cs"/>
              </a:rPr>
              <a:t>Adult low-risk limits for alcohol use in the U.S.</a:t>
            </a:r>
          </a:p>
        </p:txBody>
      </p:sp>
      <p:sp>
        <p:nvSpPr>
          <p:cNvPr id="40" name="Rectangle 52"/>
          <p:cNvSpPr>
            <a:spLocks noChangeArrowheads="1"/>
          </p:cNvSpPr>
          <p:nvPr/>
        </p:nvSpPr>
        <p:spPr bwMode="auto">
          <a:xfrm>
            <a:off x="6359036" y="3968780"/>
            <a:ext cx="138958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sz="2400" dirty="0">
                <a:solidFill>
                  <a:srgbClr val="000000"/>
                </a:solidFill>
                <a:latin typeface="Calibri" panose="020F0502020204030204" pitchFamily="34" charset="0"/>
              </a:rPr>
              <a:t>Ages &gt;65</a:t>
            </a:r>
            <a:endParaRPr lang="en-US" sz="2400" dirty="0">
              <a:solidFill>
                <a:srgbClr val="000000"/>
              </a:solidFill>
            </a:endParaRPr>
          </a:p>
        </p:txBody>
      </p:sp>
      <p:sp>
        <p:nvSpPr>
          <p:cNvPr id="43" name="Rectangle 52"/>
          <p:cNvSpPr>
            <a:spLocks noChangeArrowheads="1"/>
          </p:cNvSpPr>
          <p:nvPr/>
        </p:nvSpPr>
        <p:spPr bwMode="auto">
          <a:xfrm>
            <a:off x="6354688" y="3362491"/>
            <a:ext cx="137275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sz="2400" dirty="0">
                <a:solidFill>
                  <a:srgbClr val="000000"/>
                </a:solidFill>
                <a:latin typeface="Calibri" panose="020F0502020204030204" pitchFamily="34" charset="0"/>
              </a:rPr>
              <a:t>Women</a:t>
            </a:r>
            <a:endParaRPr lang="en-US" sz="2400" dirty="0">
              <a:solidFill>
                <a:srgbClr val="000000"/>
              </a:solidFill>
            </a:endParaRPr>
          </a:p>
        </p:txBody>
      </p:sp>
      <p:sp>
        <p:nvSpPr>
          <p:cNvPr id="44" name="Rectangle 52"/>
          <p:cNvSpPr>
            <a:spLocks noChangeArrowheads="1"/>
          </p:cNvSpPr>
          <p:nvPr/>
        </p:nvSpPr>
        <p:spPr bwMode="auto">
          <a:xfrm>
            <a:off x="6364215" y="2749382"/>
            <a:ext cx="72969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sz="2400" dirty="0">
                <a:solidFill>
                  <a:srgbClr val="000000"/>
                </a:solidFill>
                <a:latin typeface="Calibri" panose="020F0502020204030204" pitchFamily="34" charset="0"/>
              </a:rPr>
              <a:t>Men</a:t>
            </a:r>
            <a:endParaRPr lang="en-US" sz="2400" dirty="0">
              <a:solidFill>
                <a:srgbClr val="000000"/>
              </a:solidFill>
            </a:endParaRPr>
          </a:p>
        </p:txBody>
      </p:sp>
      <p:sp>
        <p:nvSpPr>
          <p:cNvPr id="56" name="Rectangle 52"/>
          <p:cNvSpPr>
            <a:spLocks noChangeArrowheads="1"/>
          </p:cNvSpPr>
          <p:nvPr/>
        </p:nvSpPr>
        <p:spPr bwMode="auto">
          <a:xfrm>
            <a:off x="6335046" y="4587583"/>
            <a:ext cx="137275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sz="2400" dirty="0">
                <a:solidFill>
                  <a:srgbClr val="000000"/>
                </a:solidFill>
                <a:latin typeface="Calibri" panose="020F0502020204030204" pitchFamily="34" charset="0"/>
              </a:rPr>
              <a:t>Pregnancy</a:t>
            </a:r>
            <a:endParaRPr lang="en-US" sz="2400" dirty="0">
              <a:solidFill>
                <a:srgbClr val="000000"/>
              </a:solidFill>
            </a:endParaRPr>
          </a:p>
        </p:txBody>
      </p:sp>
      <p:sp>
        <p:nvSpPr>
          <p:cNvPr id="63" name="Rectangle 52"/>
          <p:cNvSpPr>
            <a:spLocks noChangeArrowheads="1"/>
          </p:cNvSpPr>
          <p:nvPr/>
        </p:nvSpPr>
        <p:spPr bwMode="auto">
          <a:xfrm>
            <a:off x="8033765" y="2657028"/>
            <a:ext cx="492785"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n-US" sz="3200" dirty="0">
                <a:solidFill>
                  <a:srgbClr val="000000"/>
                </a:solidFill>
                <a:latin typeface="Calibri" panose="020F0502020204030204" pitchFamily="34" charset="0"/>
              </a:rPr>
              <a:t>14</a:t>
            </a:r>
            <a:endParaRPr lang="en-US" sz="3200" dirty="0">
              <a:solidFill>
                <a:srgbClr val="000000"/>
              </a:solidFill>
            </a:endParaRPr>
          </a:p>
        </p:txBody>
      </p:sp>
      <p:sp>
        <p:nvSpPr>
          <p:cNvPr id="64" name="Rectangle 52"/>
          <p:cNvSpPr>
            <a:spLocks noChangeArrowheads="1"/>
          </p:cNvSpPr>
          <p:nvPr/>
        </p:nvSpPr>
        <p:spPr bwMode="auto">
          <a:xfrm>
            <a:off x="9033949" y="2654304"/>
            <a:ext cx="492785"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n-US" sz="3200" dirty="0">
                <a:solidFill>
                  <a:srgbClr val="000000"/>
                </a:solidFill>
                <a:latin typeface="Calibri" panose="020F0502020204030204" pitchFamily="34" charset="0"/>
              </a:rPr>
              <a:t>4</a:t>
            </a:r>
            <a:endParaRPr lang="en-US" sz="3200" dirty="0">
              <a:solidFill>
                <a:srgbClr val="000000"/>
              </a:solidFill>
            </a:endParaRPr>
          </a:p>
        </p:txBody>
      </p:sp>
      <p:sp>
        <p:nvSpPr>
          <p:cNvPr id="66" name="Rectangle 52"/>
          <p:cNvSpPr>
            <a:spLocks noChangeArrowheads="1"/>
          </p:cNvSpPr>
          <p:nvPr/>
        </p:nvSpPr>
        <p:spPr bwMode="auto">
          <a:xfrm>
            <a:off x="8129320" y="3279157"/>
            <a:ext cx="325987"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n-US" sz="3200" dirty="0">
                <a:solidFill>
                  <a:srgbClr val="000000"/>
                </a:solidFill>
                <a:latin typeface="Calibri" panose="020F0502020204030204" pitchFamily="34" charset="0"/>
              </a:rPr>
              <a:t>7</a:t>
            </a:r>
            <a:endParaRPr lang="en-US" sz="3200" dirty="0">
              <a:solidFill>
                <a:srgbClr val="000000"/>
              </a:solidFill>
            </a:endParaRPr>
          </a:p>
        </p:txBody>
      </p:sp>
      <p:sp>
        <p:nvSpPr>
          <p:cNvPr id="67" name="Rectangle 52"/>
          <p:cNvSpPr>
            <a:spLocks noChangeArrowheads="1"/>
          </p:cNvSpPr>
          <p:nvPr/>
        </p:nvSpPr>
        <p:spPr bwMode="auto">
          <a:xfrm>
            <a:off x="9034254" y="3276435"/>
            <a:ext cx="492785"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n-US" sz="3200" dirty="0">
                <a:solidFill>
                  <a:srgbClr val="000000"/>
                </a:solidFill>
                <a:latin typeface="Calibri" panose="020F0502020204030204" pitchFamily="34" charset="0"/>
              </a:rPr>
              <a:t>3</a:t>
            </a:r>
            <a:endParaRPr lang="en-US" sz="3200" dirty="0">
              <a:solidFill>
                <a:srgbClr val="000000"/>
              </a:solidFill>
            </a:endParaRPr>
          </a:p>
        </p:txBody>
      </p:sp>
      <p:sp>
        <p:nvSpPr>
          <p:cNvPr id="68" name="Rectangle 52"/>
          <p:cNvSpPr>
            <a:spLocks noChangeArrowheads="1"/>
          </p:cNvSpPr>
          <p:nvPr/>
        </p:nvSpPr>
        <p:spPr bwMode="auto">
          <a:xfrm>
            <a:off x="8129015" y="3884636"/>
            <a:ext cx="325987"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n-US" sz="3200" dirty="0">
                <a:solidFill>
                  <a:srgbClr val="000000"/>
                </a:solidFill>
                <a:latin typeface="Calibri" panose="020F0502020204030204" pitchFamily="34" charset="0"/>
              </a:rPr>
              <a:t>7</a:t>
            </a:r>
            <a:endParaRPr lang="en-US" sz="3200" dirty="0">
              <a:solidFill>
                <a:srgbClr val="000000"/>
              </a:solidFill>
            </a:endParaRPr>
          </a:p>
        </p:txBody>
      </p:sp>
      <p:sp>
        <p:nvSpPr>
          <p:cNvPr id="69" name="Rectangle 52"/>
          <p:cNvSpPr>
            <a:spLocks noChangeArrowheads="1"/>
          </p:cNvSpPr>
          <p:nvPr/>
        </p:nvSpPr>
        <p:spPr bwMode="auto">
          <a:xfrm>
            <a:off x="9033949" y="3881914"/>
            <a:ext cx="492785"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n-US" sz="3200" dirty="0">
                <a:solidFill>
                  <a:srgbClr val="000000"/>
                </a:solidFill>
                <a:latin typeface="Calibri" panose="020F0502020204030204" pitchFamily="34" charset="0"/>
              </a:rPr>
              <a:t>3</a:t>
            </a:r>
            <a:endParaRPr lang="en-US" sz="3200" dirty="0">
              <a:solidFill>
                <a:srgbClr val="000000"/>
              </a:solidFill>
            </a:endParaRPr>
          </a:p>
        </p:txBody>
      </p:sp>
      <p:sp>
        <p:nvSpPr>
          <p:cNvPr id="70" name="Rectangle 52"/>
          <p:cNvSpPr>
            <a:spLocks noChangeArrowheads="1"/>
          </p:cNvSpPr>
          <p:nvPr/>
        </p:nvSpPr>
        <p:spPr bwMode="auto">
          <a:xfrm>
            <a:off x="8109372" y="4510166"/>
            <a:ext cx="325987"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n-US" sz="3200" dirty="0">
                <a:solidFill>
                  <a:srgbClr val="000000"/>
                </a:solidFill>
                <a:latin typeface="Calibri" panose="020F0502020204030204" pitchFamily="34" charset="0"/>
              </a:rPr>
              <a:t>0</a:t>
            </a:r>
            <a:endParaRPr lang="en-US" sz="3200" dirty="0">
              <a:solidFill>
                <a:srgbClr val="000000"/>
              </a:solidFill>
            </a:endParaRPr>
          </a:p>
        </p:txBody>
      </p:sp>
      <p:sp>
        <p:nvSpPr>
          <p:cNvPr id="71" name="Rectangle 52"/>
          <p:cNvSpPr>
            <a:spLocks noChangeArrowheads="1"/>
          </p:cNvSpPr>
          <p:nvPr/>
        </p:nvSpPr>
        <p:spPr bwMode="auto">
          <a:xfrm>
            <a:off x="9014306" y="4507444"/>
            <a:ext cx="492785"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n-US" sz="3200" dirty="0">
                <a:solidFill>
                  <a:srgbClr val="000000"/>
                </a:solidFill>
                <a:latin typeface="Calibri" panose="020F0502020204030204" pitchFamily="34" charset="0"/>
              </a:rPr>
              <a:t>0</a:t>
            </a:r>
            <a:endParaRPr lang="en-US" sz="3200" dirty="0">
              <a:solidFill>
                <a:srgbClr val="000000"/>
              </a:solidFill>
            </a:endParaRPr>
          </a:p>
        </p:txBody>
      </p:sp>
      <p:sp>
        <p:nvSpPr>
          <p:cNvPr id="72" name="Rectangle 52"/>
          <p:cNvSpPr>
            <a:spLocks noChangeArrowheads="1"/>
          </p:cNvSpPr>
          <p:nvPr/>
        </p:nvSpPr>
        <p:spPr bwMode="auto">
          <a:xfrm>
            <a:off x="7907518" y="1716635"/>
            <a:ext cx="72969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n-US" dirty="0">
                <a:solidFill>
                  <a:srgbClr val="000000"/>
                </a:solidFill>
                <a:latin typeface="Calibri" panose="020F0502020204030204" pitchFamily="34" charset="0"/>
              </a:rPr>
              <a:t>Drinks per week</a:t>
            </a:r>
            <a:endParaRPr lang="en-US" dirty="0">
              <a:solidFill>
                <a:srgbClr val="000000"/>
              </a:solidFill>
            </a:endParaRPr>
          </a:p>
        </p:txBody>
      </p:sp>
      <p:sp>
        <p:nvSpPr>
          <p:cNvPr id="73" name="Rectangle 52"/>
          <p:cNvSpPr>
            <a:spLocks noChangeArrowheads="1"/>
          </p:cNvSpPr>
          <p:nvPr/>
        </p:nvSpPr>
        <p:spPr bwMode="auto">
          <a:xfrm>
            <a:off x="8922102" y="1716635"/>
            <a:ext cx="72969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n-US" dirty="0">
                <a:solidFill>
                  <a:srgbClr val="000000"/>
                </a:solidFill>
                <a:latin typeface="Calibri" panose="020F0502020204030204" pitchFamily="34" charset="0"/>
              </a:rPr>
              <a:t>Drinks per </a:t>
            </a:r>
          </a:p>
          <a:p>
            <a:pPr lvl="0" algn="ctr"/>
            <a:r>
              <a:rPr lang="en-US" dirty="0">
                <a:solidFill>
                  <a:srgbClr val="000000"/>
                </a:solidFill>
                <a:latin typeface="Calibri" panose="020F0502020204030204" pitchFamily="34" charset="0"/>
              </a:rPr>
              <a:t>day</a:t>
            </a:r>
            <a:endParaRPr lang="en-US" dirty="0">
              <a:solidFill>
                <a:srgbClr val="000000"/>
              </a:solidFill>
            </a:endParaRPr>
          </a:p>
        </p:txBody>
      </p:sp>
      <p:sp>
        <p:nvSpPr>
          <p:cNvPr id="8" name="Rounded Rectangle 7"/>
          <p:cNvSpPr/>
          <p:nvPr/>
        </p:nvSpPr>
        <p:spPr>
          <a:xfrm>
            <a:off x="6097421" y="1511300"/>
            <a:ext cx="3903804" cy="3725285"/>
          </a:xfrm>
          <a:prstGeom prst="roundRect">
            <a:avLst>
              <a:gd name="adj" fmla="val 4273"/>
            </a:avLst>
          </a:prstGeom>
          <a:noFill/>
          <a:ln w="28575">
            <a:solidFill>
              <a:srgbClr val="EEB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cxnSp>
        <p:nvCxnSpPr>
          <p:cNvPr id="4" name="Straight Connector 3"/>
          <p:cNvCxnSpPr/>
          <p:nvPr/>
        </p:nvCxnSpPr>
        <p:spPr>
          <a:xfrm>
            <a:off x="6354689" y="3144541"/>
            <a:ext cx="329710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346997" y="3756225"/>
            <a:ext cx="330480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363318" y="4370708"/>
            <a:ext cx="3288479" cy="364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590549" y="1511300"/>
            <a:ext cx="5267331" cy="1431161"/>
          </a:xfrm>
          <a:prstGeom prst="rect">
            <a:avLst/>
          </a:prstGeom>
        </p:spPr>
        <p:txBody>
          <a:bodyPr wrap="square">
            <a:spAutoFit/>
          </a:bodyPr>
          <a:lstStyle/>
          <a:p>
            <a:pPr marL="228600" lvl="2" indent="-228600">
              <a:spcAft>
                <a:spcPts val="1800"/>
              </a:spcAft>
              <a:buSzPct val="80000"/>
              <a:buFont typeface="Arial" panose="020B0604020202020204" pitchFamily="34" charset="0"/>
              <a:buChar char="•"/>
              <a:tabLst>
                <a:tab pos="1146175" algn="l"/>
                <a:tab pos="1201738" algn="l"/>
              </a:tabLst>
              <a:defRPr/>
            </a:pPr>
            <a:r>
              <a:rPr lang="en-US" sz="2400" dirty="0">
                <a:solidFill>
                  <a:srgbClr val="000000"/>
                </a:solidFill>
                <a:ea typeface="+mj-ea"/>
                <a:cs typeface="Arial (Headings)"/>
              </a:rPr>
              <a:t>Commonly recognized limits in U.S. </a:t>
            </a:r>
          </a:p>
          <a:p>
            <a:pPr marL="228600" lvl="2" indent="-228600">
              <a:spcAft>
                <a:spcPts val="1800"/>
              </a:spcAft>
              <a:buSzPct val="80000"/>
              <a:buFont typeface="Arial" panose="020B0604020202020204" pitchFamily="34" charset="0"/>
              <a:buChar char="•"/>
              <a:tabLst>
                <a:tab pos="1146175" algn="l"/>
                <a:tab pos="1201738" algn="l"/>
              </a:tabLst>
              <a:defRPr/>
            </a:pPr>
            <a:r>
              <a:rPr lang="en-US" sz="2400" dirty="0">
                <a:solidFill>
                  <a:srgbClr val="000000"/>
                </a:solidFill>
                <a:ea typeface="+mj-ea"/>
                <a:cs typeface="Arial (Headings)"/>
              </a:rPr>
              <a:t>Standard drink contains .6 </a:t>
            </a:r>
            <a:r>
              <a:rPr lang="en-US" sz="2400" dirty="0" err="1">
                <a:solidFill>
                  <a:srgbClr val="000000"/>
                </a:solidFill>
                <a:ea typeface="+mj-ea"/>
                <a:cs typeface="Arial (Headings)"/>
              </a:rPr>
              <a:t>oz</a:t>
            </a:r>
            <a:r>
              <a:rPr lang="en-US" sz="2400" dirty="0">
                <a:solidFill>
                  <a:srgbClr val="000000"/>
                </a:solidFill>
                <a:ea typeface="+mj-ea"/>
                <a:cs typeface="Arial (Headings)"/>
              </a:rPr>
              <a:t> of pure ethanol</a:t>
            </a:r>
          </a:p>
        </p:txBody>
      </p:sp>
    </p:spTree>
    <p:extLst>
      <p:ext uri="{BB962C8B-B14F-4D97-AF65-F5344CB8AC3E}">
        <p14:creationId xmlns:p14="http://schemas.microsoft.com/office/powerpoint/2010/main" val="764326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39969"/>
            <a:ext cx="10972800" cy="1143000"/>
          </a:xfrm>
        </p:spPr>
        <p:txBody>
          <a:bodyPr/>
          <a:lstStyle/>
          <a:p>
            <a:r>
              <a:rPr lang="en-US" dirty="0"/>
              <a:t>Why these numbers? </a:t>
            </a:r>
          </a:p>
        </p:txBody>
      </p:sp>
      <p:sp>
        <p:nvSpPr>
          <p:cNvPr id="4" name="Content Placeholder 3"/>
          <p:cNvSpPr>
            <a:spLocks noGrp="1"/>
          </p:cNvSpPr>
          <p:nvPr>
            <p:ph idx="1"/>
          </p:nvPr>
        </p:nvSpPr>
        <p:spPr>
          <a:xfrm>
            <a:off x="609600" y="1295400"/>
            <a:ext cx="10972800" cy="5084469"/>
          </a:xfrm>
          <a:prstGeom prst="rect">
            <a:avLst/>
          </a:prstGeom>
        </p:spPr>
        <p:txBody>
          <a:bodyPr wrap="square">
            <a:spAutoFit/>
          </a:bodyPr>
          <a:lstStyle/>
          <a:p>
            <a:pPr marL="285750" indent="-285750">
              <a:buFont typeface="Arial" panose="020B0604020202020204" pitchFamily="34" charset="0"/>
              <a:buChar char="•"/>
            </a:pPr>
            <a:r>
              <a:rPr lang="en-US" sz="2400" dirty="0"/>
              <a:t>Studies demonstrate that the 5+/4+ limits accurately reflect the amount of alcohol consumed at which psychomotor and cognitive impairment is notably increased in both men and women.</a:t>
            </a:r>
          </a:p>
          <a:p>
            <a:pPr marL="285750" lvl="0" indent="-285750">
              <a:spcAft>
                <a:spcPts val="1200"/>
              </a:spcAft>
              <a:buFont typeface="Arial" panose="020B0604020202020204" pitchFamily="34" charset="0"/>
              <a:buChar char="•"/>
            </a:pPr>
            <a:r>
              <a:rPr lang="en-US" sz="2400" dirty="0"/>
              <a:t>Epidemiologic risk curve analyses reveal significant and rapid increases in the risks of—</a:t>
            </a:r>
          </a:p>
          <a:p>
            <a:pPr lvl="2" indent="-395288">
              <a:buFont typeface="Arial" panose="020B0604020202020204" pitchFamily="34" charset="0"/>
              <a:buChar char="•"/>
            </a:pPr>
            <a:r>
              <a:rPr lang="en-US" dirty="0"/>
              <a:t>Unintentional injuries  </a:t>
            </a:r>
          </a:p>
          <a:p>
            <a:pPr lvl="2" indent="-395288">
              <a:buFont typeface="Arial" panose="020B0604020202020204" pitchFamily="34" charset="0"/>
              <a:buChar char="•"/>
            </a:pPr>
            <a:r>
              <a:rPr lang="en-US" dirty="0"/>
              <a:t>Deaths resulting from external causes</a:t>
            </a:r>
          </a:p>
          <a:p>
            <a:pPr lvl="2" indent="-395288">
              <a:buFont typeface="Arial" panose="020B0604020202020204" pitchFamily="34" charset="0"/>
              <a:buChar char="•"/>
            </a:pPr>
            <a:r>
              <a:rPr lang="en-US" dirty="0"/>
              <a:t>Being a target of aggression or taking part in an aggression-related event</a:t>
            </a:r>
          </a:p>
          <a:p>
            <a:pPr lvl="2" indent="-395288">
              <a:buFont typeface="Arial" panose="020B0604020202020204" pitchFamily="34" charset="0"/>
              <a:buChar char="•"/>
            </a:pPr>
            <a:r>
              <a:rPr lang="da-DK" dirty="0"/>
              <a:t>Alcohol use disorders</a:t>
            </a:r>
          </a:p>
          <a:p>
            <a:pPr lvl="2" indent="-395288">
              <a:buFont typeface="Arial" panose="020B0604020202020204" pitchFamily="34" charset="0"/>
              <a:buChar char="•"/>
            </a:pPr>
            <a:r>
              <a:rPr lang="en-US" dirty="0"/>
              <a:t>Unfavorable medical, work-related, legal, and social consequences related to drinking </a:t>
            </a:r>
          </a:p>
          <a:p>
            <a:pPr marL="519112" lvl="2"/>
            <a:r>
              <a:rPr lang="en-US" sz="1400" dirty="0"/>
              <a:t> </a:t>
            </a:r>
          </a:p>
          <a:p>
            <a:pPr marL="285750" lvl="0" indent="-285750">
              <a:buFont typeface="Arial" panose="020B0604020202020204" pitchFamily="34" charset="0"/>
              <a:buChar char="•"/>
            </a:pPr>
            <a:r>
              <a:rPr lang="en-US" sz="2400" dirty="0"/>
              <a:t>As the frequency of exceeding NIAAA’S guidelines increases, the likelihood of developing these problems increases.</a:t>
            </a:r>
          </a:p>
        </p:txBody>
      </p:sp>
    </p:spTree>
    <p:extLst>
      <p:ext uri="{BB962C8B-B14F-4D97-AF65-F5344CB8AC3E}">
        <p14:creationId xmlns:p14="http://schemas.microsoft.com/office/powerpoint/2010/main" val="25272302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SOM gradient">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Helvetica"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Helvetica"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47FD076AD76F4EB2FF89BC4B4A1371" ma:contentTypeVersion="15" ma:contentTypeDescription="Create a new document." ma:contentTypeScope="" ma:versionID="037668f067d5aea84f2294cdda6358f0">
  <xsd:schema xmlns:xsd="http://www.w3.org/2001/XMLSchema" xmlns:xs="http://www.w3.org/2001/XMLSchema" xmlns:p="http://schemas.microsoft.com/office/2006/metadata/properties" xmlns:ns2="ff637175-b6d4-49d3-89f9-9cdd798d35b7" xmlns:ns3="a518c5ca-8ba8-43ef-bd4a-416cfa10410b" targetNamespace="http://schemas.microsoft.com/office/2006/metadata/properties" ma:root="true" ma:fieldsID="b79008e4687f16f9dc61c4e9d1d6e24a" ns2:_="" ns3:_="">
    <xsd:import namespace="ff637175-b6d4-49d3-89f9-9cdd798d35b7"/>
    <xsd:import namespace="a518c5ca-8ba8-43ef-bd4a-416cfa10410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637175-b6d4-49d3-89f9-9cdd798d35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84375c0-32c9-4e9c-ae3d-3dac5c8bcd6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518c5ca-8ba8-43ef-bd4a-416cfa10410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7bbc565f-6a75-4a39-98d5-e9e4cf978fd2}" ma:internalName="TaxCatchAll" ma:showField="CatchAllData" ma:web="a518c5ca-8ba8-43ef-bd4a-416cfa10410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23461A-3B8F-4D23-9963-DA4F5B516DA1}"/>
</file>

<file path=customXml/itemProps2.xml><?xml version="1.0" encoding="utf-8"?>
<ds:datastoreItem xmlns:ds="http://schemas.openxmlformats.org/officeDocument/2006/customXml" ds:itemID="{120FC82D-6315-4ECC-A3B4-66EAC2107B0F}"/>
</file>

<file path=docProps/app.xml><?xml version="1.0" encoding="utf-8"?>
<Properties xmlns="http://schemas.openxmlformats.org/officeDocument/2006/extended-properties" xmlns:vt="http://schemas.openxmlformats.org/officeDocument/2006/docPropsVTypes">
  <Template>TM04033923[[fn=Depth]]</Template>
  <TotalTime>39637</TotalTime>
  <Words>3423</Words>
  <Application>Microsoft Macintosh PowerPoint</Application>
  <PresentationFormat>Widescreen</PresentationFormat>
  <Paragraphs>358</Paragraphs>
  <Slides>40</Slides>
  <Notes>27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40</vt:i4>
      </vt:variant>
    </vt:vector>
  </HeadingPairs>
  <TitlesOfParts>
    <vt:vector size="50" baseType="lpstr">
      <vt:lpstr>Arial</vt:lpstr>
      <vt:lpstr>Baskerville Old Face</vt:lpstr>
      <vt:lpstr>Calibri</vt:lpstr>
      <vt:lpstr>Cambria</vt:lpstr>
      <vt:lpstr>Century Gothic</vt:lpstr>
      <vt:lpstr>Helvetica</vt:lpstr>
      <vt:lpstr>Times New Roman</vt:lpstr>
      <vt:lpstr>Wingdings</vt:lpstr>
      <vt:lpstr>Office Theme</vt:lpstr>
      <vt:lpstr>BSOM gradient</vt:lpstr>
      <vt:lpstr>PowerPoint Presentation</vt:lpstr>
      <vt:lpstr>PowerPoint Presentation</vt:lpstr>
      <vt:lpstr>Medical and psychiatric harm of high-risk drinking</vt:lpstr>
      <vt:lpstr>PowerPoint Presentation</vt:lpstr>
      <vt:lpstr>Alcohol SBI ranks high</vt:lpstr>
      <vt:lpstr>Adolescent low-risk limit for alcohol use: 0</vt:lpstr>
      <vt:lpstr>PowerPoint Presentation</vt:lpstr>
      <vt:lpstr>PowerPoint Presentation</vt:lpstr>
      <vt:lpstr>Why these numbers?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Screening Forms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Steps of the brief intervention</vt:lpstr>
      <vt:lpstr>Steps of the brief intervention</vt:lpstr>
      <vt:lpstr>Steps of the brief intervention</vt:lpstr>
      <vt:lpstr>PowerPoint Presentation</vt:lpstr>
      <vt:lpstr>The Readiness Ruler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SBIRT</dc:creator>
  <cp:lastModifiedBy>Castle, Angie</cp:lastModifiedBy>
  <cp:revision>95</cp:revision>
  <dcterms:created xsi:type="dcterms:W3CDTF">2016-08-12T13:39:03Z</dcterms:created>
  <dcterms:modified xsi:type="dcterms:W3CDTF">2022-02-17T15:16:31Z</dcterms:modified>
</cp:coreProperties>
</file>