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embeddings/oleObject1.bin" ContentType="application/vnd.openxmlformats-officedocument.oleObject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embeddings/oleObject2.bin" ContentType="application/vnd.openxmlformats-officedocument.oleObject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embeddings/oleObject3.bin" ContentType="application/vnd.openxmlformats-officedocument.oleObject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embeddings/oleObject4.bin" ContentType="application/vnd.openxmlformats-officedocument.oleObject"/>
  <Override PartName="/ppt/tags/tag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326" r:id="rId5"/>
    <p:sldId id="259" r:id="rId6"/>
    <p:sldId id="260" r:id="rId7"/>
    <p:sldId id="329" r:id="rId8"/>
    <p:sldId id="261" r:id="rId9"/>
    <p:sldId id="262" r:id="rId10"/>
    <p:sldId id="330" r:id="rId11"/>
    <p:sldId id="263" r:id="rId12"/>
    <p:sldId id="264" r:id="rId13"/>
    <p:sldId id="265" r:id="rId14"/>
    <p:sldId id="331" r:id="rId15"/>
    <p:sldId id="266" r:id="rId16"/>
    <p:sldId id="269" r:id="rId17"/>
    <p:sldId id="270" r:id="rId18"/>
    <p:sldId id="271" r:id="rId19"/>
    <p:sldId id="272" r:id="rId20"/>
    <p:sldId id="273" r:id="rId21"/>
    <p:sldId id="275" r:id="rId22"/>
    <p:sldId id="278" r:id="rId23"/>
    <p:sldId id="279" r:id="rId24"/>
    <p:sldId id="280" r:id="rId25"/>
    <p:sldId id="282" r:id="rId26"/>
    <p:sldId id="285" r:id="rId27"/>
    <p:sldId id="286" r:id="rId28"/>
    <p:sldId id="287" r:id="rId29"/>
    <p:sldId id="288" r:id="rId30"/>
    <p:sldId id="290" r:id="rId31"/>
    <p:sldId id="292" r:id="rId32"/>
    <p:sldId id="293" r:id="rId33"/>
    <p:sldId id="294" r:id="rId34"/>
    <p:sldId id="332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6" r:id="rId44"/>
    <p:sldId id="307" r:id="rId45"/>
    <p:sldId id="311" r:id="rId46"/>
    <p:sldId id="313" r:id="rId47"/>
    <p:sldId id="315" r:id="rId48"/>
    <p:sldId id="318" r:id="rId49"/>
    <p:sldId id="317" r:id="rId50"/>
    <p:sldId id="319" r:id="rId51"/>
    <p:sldId id="320" r:id="rId52"/>
    <p:sldId id="333" r:id="rId53"/>
    <p:sldId id="334" r:id="rId54"/>
    <p:sldId id="335" r:id="rId55"/>
    <p:sldId id="322" r:id="rId56"/>
    <p:sldId id="336" r:id="rId57"/>
    <p:sldId id="323" r:id="rId58"/>
    <p:sldId id="324" r:id="rId59"/>
    <p:sldId id="337" r:id="rId60"/>
    <p:sldId id="325" r:id="rId61"/>
    <p:sldId id="328" r:id="rId62"/>
    <p:sldId id="339" r:id="rId63"/>
    <p:sldId id="338" r:id="rId64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8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printerSettings" Target="printerSettings/printerSettings1.bin"/><Relationship Id="rId66" Type="http://schemas.openxmlformats.org/officeDocument/2006/relationships/tags" Target="tags/tag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  <a:ea typeface="+mn-ea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4633D7B9-D863-A74D-9CC2-C1B0A7A7C5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9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42498-8B9D-6643-9A50-BBD8344D3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AD571-7E83-E74E-AD90-49121C269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BD7A1-CCF1-AC40-9C8E-3A34C2E0F1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1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2C8E2-6D1B-0C46-A7CF-84212F24B6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6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FA45E-2B1F-204D-957E-247151E2A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B2D24-BCB3-2D40-95D8-35D69039FB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9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59C4F-EF6D-934E-8BD4-C11D6B02E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86FD1-E5DB-0242-9701-DD660B7CA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3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4A1CD-680C-A94C-8661-668D6373A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2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6F991-DBB8-E242-A133-A4EBD87CB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8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F8D0A417-3BD9-B144-8123-DF5C5FA5CF9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778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778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778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39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45.x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47.x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49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51.xml"/><Relationship Id="rId2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52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53.xml"/><Relationship Id="rId2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55.xml"/><Relationship Id="rId2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4" Type="http://schemas.openxmlformats.org/officeDocument/2006/relationships/tags" Target="../tags/tag58.xml"/><Relationship Id="rId5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tags" Target="../tags/tag5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ags" Target="../tags/tag59.xml"/><Relationship Id="rId2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60.x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61.x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62.x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64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tags" Target="../tags/tag65.xml"/><Relationship Id="rId2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tags" Target="../tags/tag66.x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4" Type="http://schemas.openxmlformats.org/officeDocument/2006/relationships/tags" Target="../tags/tag69.xml"/><Relationship Id="rId5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tags" Target="../tags/tag6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tags" Target="../tags/tag70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 New Roman" charset="0"/>
              </a:rPr>
              <a:t>Evidence-Based Medicine: </a:t>
            </a:r>
            <a:br>
              <a:rPr lang="en-US" sz="4000">
                <a:latin typeface="Times New Roman" charset="0"/>
              </a:rPr>
            </a:br>
            <a:r>
              <a:rPr lang="en-US" sz="4000">
                <a:latin typeface="Times New Roman" charset="0"/>
              </a:rPr>
              <a:t>Current Trends and Effective Teaching Methods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22738"/>
            <a:ext cx="7696200" cy="1700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/>
              <a:t>STReME 2010 series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/>
              <a:t>October 6, 2010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/>
              <a:t>Marc A. Raslich, MD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/>
              <a:t>Internal Medicine &amp; Pediatrics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Resources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Experience</a:t>
            </a:r>
          </a:p>
          <a:p>
            <a:pPr eaLnBrk="1" hangingPunct="1"/>
            <a:r>
              <a:rPr lang="en-US">
                <a:latin typeface="Times New Roman" charset="0"/>
              </a:rPr>
              <a:t>Colleagues</a:t>
            </a:r>
          </a:p>
          <a:p>
            <a:pPr eaLnBrk="1" hangingPunct="1"/>
            <a:r>
              <a:rPr lang="en-US">
                <a:latin typeface="Times New Roman" charset="0"/>
              </a:rPr>
              <a:t>Specialists</a:t>
            </a:r>
          </a:p>
          <a:p>
            <a:pPr eaLnBrk="1" hangingPunct="1"/>
            <a:r>
              <a:rPr lang="en-US">
                <a:latin typeface="Times New Roman" charset="0"/>
              </a:rPr>
              <a:t>Textbooks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imes New Roman" charset="0"/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Journal articles</a:t>
            </a:r>
          </a:p>
          <a:p>
            <a:pPr eaLnBrk="1" hangingPunct="1"/>
            <a:r>
              <a:rPr lang="en-US">
                <a:latin typeface="Times New Roman" charset="0"/>
              </a:rPr>
              <a:t>Internet (Wikipedia!)</a:t>
            </a:r>
          </a:p>
          <a:p>
            <a:pPr eaLnBrk="1" hangingPunct="1"/>
            <a:endParaRPr lang="en-US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PQuestion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05800" cy="1493838"/>
          </a:xfrm>
        </p:spPr>
        <p:txBody>
          <a:bodyPr/>
          <a:lstStyle/>
          <a:p>
            <a:pPr eaLnBrk="1" hangingPunct="1"/>
            <a:r>
              <a:rPr lang="en-US" sz="3200">
                <a:latin typeface="Times New Roman" charset="0"/>
              </a:rPr>
              <a:t>Should clinical decisions be based on the most valid resources we</a:t>
            </a:r>
            <a:r>
              <a:rPr lang="ja-JP" altLang="en-US" sz="3200">
                <a:latin typeface="Times New Roman" charset="0"/>
              </a:rPr>
              <a:t>’</a:t>
            </a:r>
            <a:r>
              <a:rPr lang="en-US" sz="3200">
                <a:latin typeface="Times New Roman" charset="0"/>
              </a:rPr>
              <a:t>ve identified?</a:t>
            </a:r>
            <a:r>
              <a:rPr lang="en-US">
                <a:latin typeface="Times New Roman" charset="0"/>
              </a:rPr>
              <a:t> </a:t>
            </a:r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6" imgW="5429956" imgH="6107289" progId="MSGraph.Chart.8">
                  <p:embed followColorScheme="full"/>
                </p:oleObj>
              </mc:Choice>
              <mc:Fallback>
                <p:oleObj name="Chart" r:id="rId6" imgW="5429956" imgH="6107289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PAnswers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514600"/>
            <a:ext cx="8229600" cy="3505200"/>
          </a:xfrm>
        </p:spPr>
        <p:txBody>
          <a:bodyPr/>
          <a:lstStyle/>
          <a:p>
            <a:pPr marL="514350" indent="-514350" eaLnBrk="1" hangingPunct="1">
              <a:buFont typeface="Wingdings" charset="0"/>
              <a:buAutoNum type="alphaUcPeriod"/>
            </a:pPr>
            <a:r>
              <a:rPr lang="en-US">
                <a:latin typeface="Times New Roman" charset="0"/>
              </a:rPr>
              <a:t>Yes</a:t>
            </a:r>
          </a:p>
          <a:p>
            <a:pPr marL="514350" indent="-514350" eaLnBrk="1" hangingPunct="1">
              <a:buFont typeface="Wingdings" charset="0"/>
              <a:buAutoNum type="alphaUcPeriod"/>
            </a:pPr>
            <a:r>
              <a:rPr lang="en-US">
                <a:latin typeface="Times New Roman" charset="0"/>
              </a:rPr>
              <a:t>No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Think again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Take 2 minutes to consider and record on the provided worksheet:</a:t>
            </a:r>
          </a:p>
          <a:p>
            <a:pPr lvl="1" eaLnBrk="1" hangingPunct="1"/>
            <a:r>
              <a:rPr lang="en-US">
                <a:latin typeface="Times New Roman" charset="0"/>
              </a:rPr>
              <a:t>How does a clinician determine which of the numerous resources available is the most relevant and valid?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Pair-Share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In groups of 2-3 – briefly discuss and record your responses</a:t>
            </a:r>
          </a:p>
          <a:p>
            <a:pPr lvl="1" eaLnBrk="1" hangingPunct="1"/>
            <a:r>
              <a:rPr lang="en-US">
                <a:latin typeface="Times New Roman" charset="0"/>
              </a:rPr>
              <a:t>Try to pair with people from outside your specialty</a:t>
            </a:r>
          </a:p>
          <a:p>
            <a:pPr lvl="1" eaLnBrk="1" hangingPunct="1"/>
            <a:endParaRPr lang="en-US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Selecting evidence to apply to patient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That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s EBM in a nutshell!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EBM: My interpretation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Mostly taken from CDM course at the beginning of second year – consider:</a:t>
            </a:r>
          </a:p>
          <a:p>
            <a:pPr lvl="1" eaLnBrk="1" hangingPunct="1"/>
            <a:r>
              <a:rPr lang="en-US">
                <a:latin typeface="Times New Roman" charset="0"/>
              </a:rPr>
              <a:t>What could help prepare the students during the first year?</a:t>
            </a:r>
          </a:p>
          <a:p>
            <a:pPr lvl="1" eaLnBrk="1" hangingPunct="1"/>
            <a:r>
              <a:rPr lang="en-US">
                <a:latin typeface="Times New Roman" charset="0"/>
              </a:rPr>
              <a:t>What will you be able to build on in years 2-4?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792163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Clinical Decision Making -1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4264025"/>
          </a:xfrm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Times New Roman" charset="0"/>
              </a:rPr>
              <a:t>This is a process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Each clinician compiles their own data (as discussed above) and then constructs an argument for a particular disease state based on their interpretation of these "facts" 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The strength of their case will depend on the way in which they gather and assemble information and the validity of the facts</a:t>
            </a:r>
          </a:p>
          <a:p>
            <a:pPr eaLnBrk="1" hangingPunct="1"/>
            <a:endParaRPr lang="en-US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792163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Clinical Decision Making -2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056063"/>
          </a:xfrm>
        </p:spPr>
        <p:txBody>
          <a:bodyPr/>
          <a:lstStyle/>
          <a:p>
            <a:pPr marL="411163" indent="-342900" eaLnBrk="1" hangingPunct="1">
              <a:buFont typeface="Wingdings" charset="0"/>
              <a:buChar char=""/>
            </a:pPr>
            <a:r>
              <a:rPr lang="en-US" sz="2800">
                <a:latin typeface="Times New Roman" charset="0"/>
              </a:rPr>
              <a:t>Medicine involves playing the odds, assessing the relative chance that a patient is/is not suffering from a particular illness,  that a therapy will be of greater benefit than harm, or describing the likelihood of a particular outcome</a:t>
            </a:r>
          </a:p>
          <a:p>
            <a:pPr marL="411163" indent="-342900" eaLnBrk="1" hangingPunct="1">
              <a:buFont typeface="Wingdings" charset="0"/>
              <a:buChar char=""/>
            </a:pPr>
            <a:r>
              <a:rPr lang="en-US" sz="2800">
                <a:latin typeface="Times New Roman" charset="0"/>
              </a:rPr>
              <a:t>What follows is one way of viewing this complex process and helping clinicians make optimal decisions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858963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Clinical Decision Making -3: </a:t>
            </a:r>
            <a:br>
              <a:rPr lang="en-US">
                <a:latin typeface="Times New Roman" charset="0"/>
              </a:rPr>
            </a:br>
            <a:r>
              <a:rPr lang="en-US" sz="2800">
                <a:latin typeface="Times New Roman" charset="0"/>
              </a:rPr>
              <a:t>How a clinician approaches a problem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19313"/>
            <a:ext cx="8229600" cy="3765550"/>
          </a:xfrm>
        </p:spPr>
        <p:txBody>
          <a:bodyPr/>
          <a:lstStyle/>
          <a:p>
            <a:pPr marL="582613" indent="-514350" eaLnBrk="1" hangingPunct="1">
              <a:buFont typeface="Calibri" charset="0"/>
              <a:buAutoNum type="arabicPeriod"/>
            </a:pPr>
            <a:r>
              <a:rPr lang="en-US" sz="2400">
                <a:latin typeface="Times New Roman" charset="0"/>
              </a:rPr>
              <a:t>Does this particular clinical situation seem familiar to me and is there a single best explanation?    </a:t>
            </a:r>
            <a:r>
              <a:rPr lang="en-US" sz="2000">
                <a:latin typeface="Times New Roman" charset="0"/>
              </a:rPr>
              <a:t>experience</a:t>
            </a:r>
          </a:p>
          <a:p>
            <a:pPr marL="582613" indent="-514350" eaLnBrk="1" hangingPunct="1">
              <a:buFont typeface="Calibri" charset="0"/>
              <a:buAutoNum type="arabicPeriod"/>
            </a:pPr>
            <a:r>
              <a:rPr lang="en-US" sz="2400">
                <a:latin typeface="Times New Roman" charset="0"/>
              </a:rPr>
              <a:t>What other explanations exist?</a:t>
            </a:r>
          </a:p>
          <a:p>
            <a:pPr marL="1382713" lvl="2" indent="-514350" eaLnBrk="1" hangingPunct="1"/>
            <a:r>
              <a:rPr lang="en-US" sz="2000">
                <a:latin typeface="Times New Roman" charset="0"/>
              </a:rPr>
              <a:t>Differential Diagnosis</a:t>
            </a:r>
          </a:p>
          <a:p>
            <a:pPr marL="582613" indent="-514350" eaLnBrk="1" hangingPunct="1">
              <a:buFont typeface="Calibri" charset="0"/>
              <a:buAutoNum type="arabicPeriod"/>
            </a:pPr>
            <a:r>
              <a:rPr lang="en-US" sz="2400">
                <a:latin typeface="Times New Roman" charset="0"/>
              </a:rPr>
              <a:t>What do I need to do to rule out the "really bad things" and how quickly does this need to be done? </a:t>
            </a:r>
            <a:r>
              <a:rPr lang="en-US" sz="2000">
                <a:latin typeface="Times New Roman" charset="0"/>
              </a:rPr>
              <a:t>triage</a:t>
            </a:r>
          </a:p>
          <a:p>
            <a:pPr marL="582613" indent="-514350" eaLnBrk="1" hangingPunct="1">
              <a:buFont typeface="Calibri" charset="0"/>
              <a:buAutoNum type="arabicPeriod"/>
            </a:pPr>
            <a:r>
              <a:rPr lang="en-US" sz="2400">
                <a:latin typeface="Times New Roman" charset="0"/>
              </a:rPr>
              <a:t>Of these potential explanations, do I need additional tests or am I comfortable enough with the available information to make a presumptive diagnosis and proceed?</a:t>
            </a:r>
          </a:p>
          <a:p>
            <a:pPr marL="1382713" lvl="2" indent="-514350" eaLnBrk="1" hangingPunct="1"/>
            <a:r>
              <a:rPr lang="en-US" sz="2000">
                <a:latin typeface="Times New Roman" charset="0"/>
              </a:rPr>
              <a:t>Diagnosis</a:t>
            </a: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5943600" y="2590800"/>
            <a:ext cx="76200" cy="228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457200" y="503238"/>
            <a:ext cx="8229600" cy="1858962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Clinical Decision Making -4: </a:t>
            </a:r>
            <a:br>
              <a:rPr lang="en-US">
                <a:latin typeface="Times New Roman" charset="0"/>
              </a:rPr>
            </a:br>
            <a:r>
              <a:rPr lang="en-US" sz="2800">
                <a:latin typeface="Times New Roman" charset="0"/>
              </a:rPr>
              <a:t>How a clinician approaches a problem</a:t>
            </a:r>
            <a:endParaRPr lang="en-US" sz="2800">
              <a:solidFill>
                <a:srgbClr val="0044AC"/>
              </a:solidFill>
              <a:latin typeface="Times New Roman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46288"/>
            <a:ext cx="8229600" cy="2171700"/>
          </a:xfrm>
        </p:spPr>
        <p:txBody>
          <a:bodyPr/>
          <a:lstStyle/>
          <a:p>
            <a:pPr marL="582613" indent="-514350" eaLnBrk="1" hangingPunct="1">
              <a:buFont typeface="Calibri" charset="0"/>
              <a:buAutoNum type="arabicPeriod" startAt="5"/>
            </a:pPr>
            <a:r>
              <a:rPr lang="en-US" sz="2400">
                <a:latin typeface="Times New Roman" charset="0"/>
              </a:rPr>
              <a:t>Does this condition require specific therapy and which therapy has proven benefits in this case?</a:t>
            </a:r>
          </a:p>
          <a:p>
            <a:pPr marL="1382713" lvl="2" indent="-514350" eaLnBrk="1" hangingPunct="1"/>
            <a:r>
              <a:rPr lang="en-US" sz="2000">
                <a:latin typeface="Times New Roman" charset="0"/>
              </a:rPr>
              <a:t>Therapy</a:t>
            </a:r>
          </a:p>
          <a:p>
            <a:pPr marL="582613" indent="-514350" eaLnBrk="1" hangingPunct="1">
              <a:buFont typeface="Calibri" charset="0"/>
              <a:buAutoNum type="arabicPeriod" startAt="5"/>
            </a:pPr>
            <a:r>
              <a:rPr lang="en-US" sz="2400">
                <a:latin typeface="Times New Roman" charset="0"/>
              </a:rPr>
              <a:t>What are the chances of particular outcomes from this disorder that need to be considered?</a:t>
            </a:r>
          </a:p>
          <a:p>
            <a:pPr marL="1382713" lvl="2" indent="-514350" eaLnBrk="1" hangingPunct="1"/>
            <a:r>
              <a:rPr lang="en-US" sz="2000">
                <a:latin typeface="Times New Roman" charset="0"/>
              </a:rPr>
              <a:t>Prognosis</a:t>
            </a:r>
          </a:p>
          <a:p>
            <a:pPr marL="582613" indent="-514350" eaLnBrk="1" hangingPunct="1">
              <a:buFont typeface="Calibri" charset="0"/>
              <a:buAutoNum type="arabicPeriod" startAt="5"/>
            </a:pPr>
            <a:r>
              <a:rPr lang="en-US" sz="2400">
                <a:latin typeface="Times New Roman" charset="0"/>
              </a:rPr>
              <a:t>Is the patient on board with this plan?</a:t>
            </a:r>
            <a:endParaRPr lang="en-US" sz="2400" b="1" u="sng">
              <a:latin typeface="Times New Roman" charset="0"/>
            </a:endParaRPr>
          </a:p>
          <a:p>
            <a:pPr marL="582613" indent="-514350" eaLnBrk="1" hangingPunct="1">
              <a:buFont typeface="Wingdings" charset="0"/>
              <a:buNone/>
            </a:pPr>
            <a:r>
              <a:rPr lang="en-US" sz="2400" b="1" u="sng">
                <a:latin typeface="Times New Roman" charset="0"/>
              </a:rPr>
              <a:t>My Belief  </a:t>
            </a:r>
          </a:p>
          <a:p>
            <a:pPr marL="582613" indent="-514350" eaLnBrk="1" hangingPunct="1">
              <a:buFont typeface="Wingdings" charset="0"/>
              <a:buNone/>
            </a:pPr>
            <a:r>
              <a:rPr lang="en-US" sz="2400">
                <a:latin typeface="Times New Roman" charset="0"/>
              </a:rPr>
              <a:t>CDM can be improved with incorporation of valid, relevant evidence in the above steps when making diagnostic, therapeutic and /or prognostic decisions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Plans for today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Information and Ideas</a:t>
            </a:r>
          </a:p>
          <a:p>
            <a:pPr lvl="1" eaLnBrk="1" hangingPunct="1"/>
            <a:r>
              <a:rPr lang="en-US" sz="2400">
                <a:latin typeface="Times New Roman" charset="0"/>
              </a:rPr>
              <a:t>Explain background EBM methodology and what is expected of the students in the clinical realm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Share</a:t>
            </a:r>
          </a:p>
          <a:p>
            <a:pPr lvl="1" eaLnBrk="1" hangingPunct="1"/>
            <a:r>
              <a:rPr lang="en-US" sz="2400">
                <a:latin typeface="Times New Roman" charset="0"/>
              </a:rPr>
              <a:t>Share experiences from biennium 1 and 2 </a:t>
            </a:r>
          </a:p>
          <a:p>
            <a:pPr lvl="1" eaLnBrk="1" hangingPunct="1"/>
            <a:r>
              <a:rPr lang="en-US" sz="2400">
                <a:latin typeface="Times New Roman" charset="0"/>
              </a:rPr>
              <a:t>Review common EBM teaching points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Reflect and Participate</a:t>
            </a:r>
          </a:p>
          <a:p>
            <a:pPr lvl="1" eaLnBrk="1" hangingPunct="1"/>
            <a:r>
              <a:rPr lang="en-US" sz="2400">
                <a:latin typeface="Times New Roman" charset="0"/>
              </a:rPr>
              <a:t>Incorporate an EBM objective into a current teaching activity</a:t>
            </a:r>
          </a:p>
          <a:p>
            <a:pPr lvl="1" eaLnBrk="1" hangingPunct="1"/>
            <a:endParaRPr lang="en-US" sz="2400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55638"/>
            <a:ext cx="8229600" cy="792162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4 Themes:  CDM and EBM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8229600" cy="2332038"/>
          </a:xfrm>
        </p:spPr>
        <p:txBody>
          <a:bodyPr>
            <a:spAutoFit/>
          </a:bodyPr>
          <a:lstStyle/>
          <a:p>
            <a:pPr marL="514350" indent="-514350" eaLnBrk="1" hangingPunct="1">
              <a:buFont typeface="Consolas" charset="0"/>
              <a:buAutoNum type="arabicPeriod"/>
            </a:pPr>
            <a:r>
              <a:rPr lang="en-US">
                <a:latin typeface="Times New Roman" charset="0"/>
              </a:rPr>
              <a:t>EBM and approach to clinical problems</a:t>
            </a:r>
          </a:p>
          <a:p>
            <a:pPr marL="514350" indent="-514350" eaLnBrk="1" hangingPunct="1">
              <a:buFont typeface="Consolas" charset="0"/>
              <a:buAutoNum type="arabicPeriod"/>
            </a:pPr>
            <a:r>
              <a:rPr lang="en-US">
                <a:latin typeface="Times New Roman" charset="0"/>
              </a:rPr>
              <a:t>All evidence is not equal</a:t>
            </a:r>
          </a:p>
          <a:p>
            <a:pPr marL="514350" indent="-514350" eaLnBrk="1" hangingPunct="1">
              <a:buFont typeface="Consolas" charset="0"/>
              <a:buAutoNum type="arabicPeriod"/>
            </a:pPr>
            <a:r>
              <a:rPr lang="en-US">
                <a:latin typeface="Times New Roman" charset="0"/>
              </a:rPr>
              <a:t>EBM complements clinical practice</a:t>
            </a:r>
          </a:p>
          <a:p>
            <a:pPr marL="514350" indent="-514350" eaLnBrk="1" hangingPunct="1">
              <a:buFont typeface="Consolas" charset="0"/>
              <a:buAutoNum type="arabicPeriod"/>
            </a:pPr>
            <a:r>
              <a:rPr lang="en-US">
                <a:latin typeface="Times New Roman" charset="0"/>
              </a:rPr>
              <a:t>Evidence alone is not enough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792163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EBM Defined-1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2138363"/>
          </a:xfrm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Times New Roman" charset="0"/>
              </a:rPr>
              <a:t>The </a:t>
            </a:r>
            <a:r>
              <a:rPr lang="en-US" u="sng">
                <a:latin typeface="Times New Roman" charset="0"/>
              </a:rPr>
              <a:t>conscientious</a:t>
            </a:r>
            <a:r>
              <a:rPr lang="en-US">
                <a:latin typeface="Times New Roman" charset="0"/>
              </a:rPr>
              <a:t>, </a:t>
            </a:r>
            <a:r>
              <a:rPr lang="en-US" u="sng">
                <a:latin typeface="Times New Roman" charset="0"/>
              </a:rPr>
              <a:t>explicit</a:t>
            </a:r>
            <a:r>
              <a:rPr lang="en-US">
                <a:latin typeface="Times New Roman" charset="0"/>
              </a:rPr>
              <a:t> and </a:t>
            </a:r>
            <a:r>
              <a:rPr lang="en-US" u="sng">
                <a:latin typeface="Times New Roman" charset="0"/>
              </a:rPr>
              <a:t>judicious</a:t>
            </a:r>
            <a:r>
              <a:rPr lang="en-US">
                <a:latin typeface="Times New Roman" charset="0"/>
              </a:rPr>
              <a:t> use of current best evidence in the care for individual patients</a:t>
            </a:r>
          </a:p>
          <a:p>
            <a:pPr eaLnBrk="1" hangingPunct="1"/>
            <a:endParaRPr lang="en-US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sz="3200">
                <a:latin typeface="Times New Roman" charset="0"/>
              </a:rPr>
              <a:t>Knowledge for Clinical Decisions:</a:t>
            </a:r>
            <a:br>
              <a:rPr lang="en-US" sz="3200">
                <a:latin typeface="Times New Roman" charset="0"/>
              </a:rPr>
            </a:br>
            <a:r>
              <a:rPr lang="en-US" sz="3200">
                <a:latin typeface="Times New Roman" charset="0"/>
              </a:rPr>
              <a:t>Original model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19200" y="2057400"/>
            <a:ext cx="1905000" cy="946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ahoma" charset="0"/>
              </a:rPr>
              <a:t>Clinical Expertise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419600" y="3733800"/>
            <a:ext cx="2057400" cy="1373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ahoma" charset="0"/>
              </a:rPr>
              <a:t>Clinical Decisions &amp; Actions</a:t>
            </a:r>
          </a:p>
        </p:txBody>
      </p:sp>
      <p:sp>
        <p:nvSpPr>
          <p:cNvPr id="259077" name="Freeform 5"/>
          <p:cNvSpPr>
            <a:spLocks/>
          </p:cNvSpPr>
          <p:nvPr/>
        </p:nvSpPr>
        <p:spPr bwMode="auto">
          <a:xfrm>
            <a:off x="3276600" y="2971800"/>
            <a:ext cx="1096963" cy="1181100"/>
          </a:xfrm>
          <a:custGeom>
            <a:avLst/>
            <a:gdLst>
              <a:gd name="T0" fmla="*/ 0 w 691"/>
              <a:gd name="T1" fmla="*/ 0 h 744"/>
              <a:gd name="T2" fmla="*/ 691 w 691"/>
              <a:gd name="T3" fmla="*/ 744 h 744"/>
              <a:gd name="T4" fmla="*/ 0 60000 65536"/>
              <a:gd name="T5" fmla="*/ 0 60000 65536"/>
              <a:gd name="T6" fmla="*/ 0 w 691"/>
              <a:gd name="T7" fmla="*/ 0 h 744"/>
              <a:gd name="T8" fmla="*/ 691 w 691"/>
              <a:gd name="T9" fmla="*/ 744 h 7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1" h="744">
                <a:moveTo>
                  <a:pt x="0" y="0"/>
                </a:moveTo>
                <a:lnTo>
                  <a:pt x="691" y="744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!A_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32500"/>
            <a:ext cx="23114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762000"/>
            <a:ext cx="830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cs typeface="Times New Roman" charset="0"/>
              </a:rPr>
              <a:t>Do you believe that the health care services you receive </a:t>
            </a:r>
            <a:r>
              <a:rPr lang="en-US" sz="2400" b="1" i="1" u="sng">
                <a:cs typeface="Times New Roman" charset="0"/>
              </a:rPr>
              <a:t>should be</a:t>
            </a:r>
            <a:r>
              <a:rPr lang="en-US" sz="2400" b="1">
                <a:cs typeface="Times New Roman" charset="0"/>
              </a:rPr>
              <a:t> based on the best and most recent research available?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81000" y="6019800"/>
            <a:ext cx="6324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Source: National Survey, 2005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Charlton Research Company for Research!America</a:t>
            </a:r>
          </a:p>
        </p:txBody>
      </p:sp>
      <p:graphicFrame>
        <p:nvGraphicFramePr>
          <p:cNvPr id="2050" name="Chart 6"/>
          <p:cNvGraphicFramePr>
            <a:graphicFrameLocks/>
          </p:cNvGraphicFramePr>
          <p:nvPr/>
        </p:nvGraphicFramePr>
        <p:xfrm>
          <a:off x="2209800" y="2438400"/>
          <a:ext cx="49530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5" imgW="4950381" imgH="3097036" progId="Excel.Chart.8">
                  <p:embed/>
                </p:oleObj>
              </mc:Choice>
              <mc:Fallback>
                <p:oleObj r:id="rId5" imgW="4950381" imgH="3097036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38400"/>
                        <a:ext cx="4953000" cy="309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EBM-1: Necessity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28800"/>
            <a:ext cx="4038600" cy="4278313"/>
          </a:xfrm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Times New Roman" charset="0"/>
              </a:rPr>
              <a:t>Much clinical care research published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Changed over 50 yrs 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Only tiny fraction valid, important, &amp; applicable to care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Need it frequently</a:t>
            </a:r>
          </a:p>
          <a:p>
            <a:pPr eaLnBrk="1" hangingPunct="1"/>
            <a:r>
              <a:rPr lang="ja-JP" altLang="en-US" sz="2800">
                <a:latin typeface="Times New Roman" charset="0"/>
              </a:rPr>
              <a:t>‘</a:t>
            </a:r>
            <a:r>
              <a:rPr lang="en-US" sz="2800">
                <a:latin typeface="Times New Roman" charset="0"/>
              </a:rPr>
              <a:t>Usual</a:t>
            </a:r>
            <a:r>
              <a:rPr lang="ja-JP" altLang="en-US" sz="2800">
                <a:latin typeface="Times New Roman" charset="0"/>
              </a:rPr>
              <a:t>’</a:t>
            </a:r>
            <a:r>
              <a:rPr lang="en-US" sz="2800">
                <a:latin typeface="Times New Roman" charset="0"/>
              </a:rPr>
              <a:t> sources don</a:t>
            </a:r>
            <a:r>
              <a:rPr lang="ja-JP" altLang="en-US" sz="2800">
                <a:latin typeface="Times New Roman" charset="0"/>
              </a:rPr>
              <a:t>’</a:t>
            </a:r>
            <a:r>
              <a:rPr lang="en-US" sz="2800">
                <a:latin typeface="Times New Roman" charset="0"/>
              </a:rPr>
              <a:t>t work well …*</a:t>
            </a:r>
          </a:p>
        </p:txBody>
      </p:sp>
      <p:pic>
        <p:nvPicPr>
          <p:cNvPr id="28676" name="Content Placeholder 5" descr="decision-making-processes1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700338"/>
            <a:ext cx="4038600" cy="2559050"/>
          </a:xfr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1838"/>
            <a:ext cx="8229600" cy="792162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Traditional CME Works Poorly</a:t>
            </a:r>
            <a:endParaRPr lang="en-US" sz="2400">
              <a:latin typeface="Times New Roman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8229600" cy="3935413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sz="3600">
                <a:latin typeface="Times New Roman" charset="0"/>
              </a:rPr>
              <a:t>Randomized controlled trials show traditional, didactic CME fails to modify our clinical performance and is ineffective in improving the health status of our patients.</a:t>
            </a:r>
          </a:p>
          <a:p>
            <a:pPr eaLnBrk="1" hangingPunct="1">
              <a:buFontTx/>
              <a:buNone/>
            </a:pPr>
            <a:endParaRPr lang="en-US" sz="3600" b="1">
              <a:solidFill>
                <a:schemeClr val="bg1"/>
              </a:solidFill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sz="2400" b="1">
                <a:latin typeface="Times New Roman" charset="0"/>
              </a:rPr>
              <a:t>Davis D. JAMA 1999; 282: 867 - 874</a:t>
            </a:r>
            <a:endParaRPr lang="en-US" sz="2400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split orient="vert"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92163"/>
          </a:xfrm>
        </p:spPr>
        <p:txBody>
          <a:bodyPr anchor="t"/>
          <a:lstStyle/>
          <a:p>
            <a:pPr eaLnBrk="1" hangingPunct="1"/>
            <a:r>
              <a:rPr lang="en-US" sz="4100">
                <a:latin typeface="Times New Roman" charset="0"/>
              </a:rPr>
              <a:t>EBM-2: scary scenario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8229600" cy="3621088"/>
          </a:xfrm>
        </p:spPr>
        <p:txBody>
          <a:bodyPr>
            <a:normAutofit lnSpcReduction="10000"/>
          </a:bodyPr>
          <a:lstStyle/>
          <a:p>
            <a:pPr marL="411163" indent="-342900" eaLnBrk="1" hangingPunct="1">
              <a:lnSpc>
                <a:spcPct val="90000"/>
              </a:lnSpc>
              <a:buFont typeface="Wingdings" pitchFamily="2" charset="2"/>
              <a:buChar char=""/>
              <a:defRPr/>
            </a:pPr>
            <a:r>
              <a:rPr lang="en-US" smtClean="0">
                <a:ea typeface="+mn-ea"/>
              </a:rPr>
              <a:t>With time, as our unanswered questions accumulate</a:t>
            </a:r>
          </a:p>
          <a:p>
            <a:pPr marL="411163" indent="-342900" eaLnBrk="1" hangingPunct="1">
              <a:lnSpc>
                <a:spcPct val="90000"/>
              </a:lnSpc>
              <a:buFont typeface="Wingdings" pitchFamily="2" charset="2"/>
              <a:buChar char=""/>
              <a:defRPr/>
            </a:pPr>
            <a:r>
              <a:rPr lang="en-US" smtClean="0">
                <a:ea typeface="+mn-ea"/>
              </a:rPr>
              <a:t>our knowledge of current best care diminishes</a:t>
            </a:r>
          </a:p>
          <a:p>
            <a:pPr marL="411163" indent="-342900" eaLnBrk="1" hangingPunct="1">
              <a:lnSpc>
                <a:spcPct val="90000"/>
              </a:lnSpc>
              <a:buFont typeface="Wingdings" pitchFamily="2" charset="2"/>
              <a:buChar char=""/>
              <a:defRPr/>
            </a:pPr>
            <a:r>
              <a:rPr lang="en-US" smtClean="0">
                <a:ea typeface="+mn-ea"/>
              </a:rPr>
              <a:t>and our clinical competence begins to decline</a:t>
            </a:r>
          </a:p>
          <a:p>
            <a:pPr marL="411163" indent="-342900" eaLnBrk="1" hangingPunct="1">
              <a:lnSpc>
                <a:spcPct val="90000"/>
              </a:lnSpc>
              <a:buFont typeface="Wingdings" pitchFamily="2" charset="2"/>
              <a:buChar char=""/>
              <a:defRPr/>
            </a:pPr>
            <a:r>
              <a:rPr lang="en-US" smtClean="0">
                <a:ea typeface="+mn-ea"/>
              </a:rPr>
              <a:t>And, too little time to do much about it!</a:t>
            </a:r>
          </a:p>
          <a:p>
            <a:pPr marL="411163" indent="-342900" eaLnBrk="1" hangingPunct="1">
              <a:lnSpc>
                <a:spcPct val="90000"/>
              </a:lnSpc>
              <a:buFont typeface="Wingdings" pitchFamily="2" charset="2"/>
              <a:buChar char=""/>
              <a:defRPr/>
            </a:pPr>
            <a:endParaRPr lang="en-US" smtClean="0">
              <a:ea typeface="+mn-ea"/>
            </a:endParaRPr>
          </a:p>
          <a:p>
            <a:pPr marL="411163" indent="-3429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smtClean="0">
                <a:ea typeface="+mn-ea"/>
              </a:rPr>
              <a:t>Avoid planned obsolescence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1838"/>
            <a:ext cx="8229600" cy="792162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Clinical Experience and Quality of Care-1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8229600" cy="4456113"/>
          </a:xfrm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Times New Roman" charset="0"/>
              </a:rPr>
              <a:t>Systematic review, 62 evaluations</a:t>
            </a:r>
          </a:p>
          <a:p>
            <a:pPr lvl="1" eaLnBrk="1" hangingPunct="1"/>
            <a:r>
              <a:rPr lang="en-US">
                <a:latin typeface="Times New Roman" charset="0"/>
              </a:rPr>
              <a:t>12 studied </a:t>
            </a:r>
            <a:r>
              <a:rPr lang="ja-JP" altLang="en-US">
                <a:latin typeface="Times New Roman" charset="0"/>
              </a:rPr>
              <a:t>‘</a:t>
            </a:r>
            <a:r>
              <a:rPr lang="en-US">
                <a:latin typeface="Times New Roman" charset="0"/>
              </a:rPr>
              <a:t>Knowledge</a:t>
            </a:r>
            <a:r>
              <a:rPr lang="ja-JP" altLang="en-US">
                <a:latin typeface="Times New Roman" charset="0"/>
              </a:rPr>
              <a:t>’</a:t>
            </a:r>
            <a:endParaRPr lang="en-US">
              <a:latin typeface="Times New Roman" charset="0"/>
            </a:endParaRPr>
          </a:p>
          <a:p>
            <a:pPr lvl="2" eaLnBrk="1" hangingPunct="1"/>
            <a:r>
              <a:rPr lang="en-US" sz="2000">
                <a:latin typeface="Times New Roman" charset="0"/>
              </a:rPr>
              <a:t>negative association in 12 of 12</a:t>
            </a:r>
          </a:p>
          <a:p>
            <a:pPr lvl="1" eaLnBrk="1" hangingPunct="1"/>
            <a:r>
              <a:rPr lang="en-US">
                <a:latin typeface="Times New Roman" charset="0"/>
              </a:rPr>
              <a:t>24 studied </a:t>
            </a:r>
            <a:r>
              <a:rPr lang="ja-JP" altLang="en-US">
                <a:latin typeface="Times New Roman" charset="0"/>
              </a:rPr>
              <a:t>‘</a:t>
            </a:r>
            <a:r>
              <a:rPr lang="en-US">
                <a:latin typeface="Times New Roman" charset="0"/>
              </a:rPr>
              <a:t>Diagnosis, Screening, Prevention</a:t>
            </a:r>
            <a:r>
              <a:rPr lang="ja-JP" altLang="en-US">
                <a:latin typeface="Times New Roman" charset="0"/>
              </a:rPr>
              <a:t>’</a:t>
            </a:r>
            <a:endParaRPr lang="en-US">
              <a:latin typeface="Times New Roman" charset="0"/>
            </a:endParaRPr>
          </a:p>
          <a:p>
            <a:pPr lvl="2" eaLnBrk="1" hangingPunct="1"/>
            <a:r>
              <a:rPr lang="en-US" sz="2000">
                <a:latin typeface="Times New Roman" charset="0"/>
              </a:rPr>
              <a:t>negative association: 15 of 24</a:t>
            </a:r>
          </a:p>
          <a:p>
            <a:pPr lvl="1" eaLnBrk="1" hangingPunct="1"/>
            <a:r>
              <a:rPr lang="en-US">
                <a:latin typeface="Times New Roman" charset="0"/>
              </a:rPr>
              <a:t>19 studied </a:t>
            </a:r>
            <a:r>
              <a:rPr lang="ja-JP" altLang="en-US">
                <a:latin typeface="Times New Roman" charset="0"/>
              </a:rPr>
              <a:t>‘</a:t>
            </a:r>
            <a:r>
              <a:rPr lang="en-US">
                <a:latin typeface="Times New Roman" charset="0"/>
              </a:rPr>
              <a:t>Therapy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 </a:t>
            </a:r>
          </a:p>
          <a:p>
            <a:pPr lvl="2" eaLnBrk="1" hangingPunct="1"/>
            <a:r>
              <a:rPr lang="en-US" sz="2000">
                <a:latin typeface="Times New Roman" charset="0"/>
              </a:rPr>
              <a:t>negative association: 14 of 19</a:t>
            </a:r>
          </a:p>
          <a:p>
            <a:pPr lvl="1" eaLnBrk="1" hangingPunct="1"/>
            <a:r>
              <a:rPr lang="en-US">
                <a:latin typeface="Times New Roman" charset="0"/>
              </a:rPr>
              <a:t>7 studied </a:t>
            </a:r>
            <a:r>
              <a:rPr lang="ja-JP" altLang="en-US">
                <a:latin typeface="Times New Roman" charset="0"/>
              </a:rPr>
              <a:t>‘</a:t>
            </a:r>
            <a:r>
              <a:rPr lang="en-US">
                <a:latin typeface="Times New Roman" charset="0"/>
              </a:rPr>
              <a:t>Outcomes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 </a:t>
            </a:r>
          </a:p>
          <a:p>
            <a:pPr lvl="2" eaLnBrk="1" hangingPunct="1"/>
            <a:r>
              <a:rPr lang="en-US" sz="2000">
                <a:latin typeface="Times New Roman" charset="0"/>
              </a:rPr>
              <a:t>negative association: 4 of 7</a:t>
            </a:r>
          </a:p>
          <a:p>
            <a:pPr eaLnBrk="1" hangingPunct="1"/>
            <a:r>
              <a:rPr lang="en-US" sz="2000" i="1">
                <a:latin typeface="Times New Roman" charset="0"/>
              </a:rPr>
              <a:t>Choudhry Ann Int Med 2005; 142: 260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1838"/>
            <a:ext cx="8229600" cy="792162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Clinical Experience vs. Quality of Care-2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11163" indent="-342900" eaLnBrk="1" hangingPunct="1">
              <a:lnSpc>
                <a:spcPct val="90000"/>
              </a:lnSpc>
              <a:buFont typeface="Wingdings" charset="0"/>
              <a:buChar char=""/>
            </a:pPr>
            <a:r>
              <a:rPr lang="ja-JP" altLang="en-US" sz="2800">
                <a:latin typeface="Times New Roman" charset="0"/>
              </a:rPr>
              <a:t>“</a:t>
            </a:r>
            <a:r>
              <a:rPr lang="en-US" sz="2800">
                <a:latin typeface="Times New Roman" charset="0"/>
              </a:rPr>
              <a:t>We cannot maintain competence passively through accumulating experience. We must actively cultivate competence throughout a professional career.</a:t>
            </a:r>
            <a:r>
              <a:rPr lang="ja-JP" altLang="en-US" sz="2800">
                <a:latin typeface="Times New Roman" charset="0"/>
              </a:rPr>
              <a:t>”</a:t>
            </a:r>
            <a:endParaRPr lang="en-US" sz="2800">
              <a:latin typeface="Times New Roman" charset="0"/>
            </a:endParaRPr>
          </a:p>
          <a:p>
            <a:pPr marL="411163" indent="-342900" eaLnBrk="1" hangingPunct="1">
              <a:lnSpc>
                <a:spcPct val="90000"/>
              </a:lnSpc>
              <a:buFont typeface="Wingdings" charset="0"/>
              <a:buChar char=""/>
            </a:pPr>
            <a:r>
              <a:rPr lang="ja-JP" altLang="en-US" sz="2800">
                <a:latin typeface="Times New Roman" charset="0"/>
              </a:rPr>
              <a:t>“</a:t>
            </a:r>
            <a:r>
              <a:rPr lang="en-US" sz="2800">
                <a:latin typeface="Times New Roman" charset="0"/>
              </a:rPr>
              <a:t>We can still customize care to each patient</a:t>
            </a:r>
            <a:r>
              <a:rPr lang="ja-JP" altLang="en-US" sz="2800">
                <a:latin typeface="Times New Roman" charset="0"/>
              </a:rPr>
              <a:t>’</a:t>
            </a:r>
            <a:r>
              <a:rPr lang="en-US" sz="2800">
                <a:latin typeface="Times New Roman" charset="0"/>
              </a:rPr>
              <a:t>s needs – evidence-based standards are the best starting point for flexible, patient-centered approaches.</a:t>
            </a:r>
            <a:r>
              <a:rPr lang="ja-JP" altLang="en-US" sz="2800">
                <a:latin typeface="Times New Roman" charset="0"/>
              </a:rPr>
              <a:t>”</a:t>
            </a:r>
            <a:endParaRPr lang="en-US" sz="2800">
              <a:latin typeface="Times New Roman" charset="0"/>
            </a:endParaRPr>
          </a:p>
          <a:p>
            <a:pPr marL="411163" indent="-342900" eaLnBrk="1" hangingPunct="1">
              <a:lnSpc>
                <a:spcPct val="90000"/>
              </a:lnSpc>
              <a:buFont typeface="Wingdings" charset="0"/>
              <a:buChar char=""/>
            </a:pPr>
            <a:endParaRPr lang="en-US" sz="2800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1838"/>
            <a:ext cx="8229600" cy="792162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EBM: The evidence behind evidence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8229600" cy="4056063"/>
          </a:xfrm>
        </p:spPr>
        <p:txBody>
          <a:bodyPr/>
          <a:lstStyle/>
          <a:p>
            <a:pPr marL="411163" indent="-342900" eaLnBrk="1" hangingPunct="1">
              <a:lnSpc>
                <a:spcPct val="80000"/>
              </a:lnSpc>
              <a:buFont typeface="Wingdings" charset="0"/>
              <a:buChar char=""/>
            </a:pPr>
            <a:r>
              <a:rPr lang="en-US" sz="2600">
                <a:latin typeface="Times New Roman" charset="0"/>
              </a:rPr>
              <a:t>Systematic Review, 34 studies looking at outcomes for cardiovascular disease</a:t>
            </a:r>
          </a:p>
          <a:p>
            <a:pPr marL="411163" indent="-342900" eaLnBrk="1" hangingPunct="1">
              <a:lnSpc>
                <a:spcPct val="80000"/>
              </a:lnSpc>
              <a:buFont typeface="Wingdings" charset="0"/>
              <a:buChar char=""/>
            </a:pPr>
            <a:r>
              <a:rPr lang="en-US" sz="2600">
                <a:latin typeface="Times New Roman" charset="0"/>
              </a:rPr>
              <a:t>Death rates found to be lower among patients who received evidence-based treatments at optimal doses, compared with patients who are not given these treatments or who do not take these drugs at target levels</a:t>
            </a:r>
          </a:p>
          <a:p>
            <a:pPr marL="411163" indent="-342900" eaLnBrk="1" hangingPunct="1">
              <a:lnSpc>
                <a:spcPct val="80000"/>
              </a:lnSpc>
              <a:buFont typeface="Wingdings" charset="0"/>
              <a:buChar char=""/>
            </a:pPr>
            <a:r>
              <a:rPr lang="en-US" sz="2600">
                <a:latin typeface="Times New Roman" charset="0"/>
              </a:rPr>
              <a:t>Decrease in observed mortality is proportional to the number of appropriate therapies received (of all possible indicated)</a:t>
            </a:r>
          </a:p>
          <a:p>
            <a:pPr marL="411163" indent="-342900" eaLnBrk="1" hangingPunct="1">
              <a:lnSpc>
                <a:spcPct val="80000"/>
              </a:lnSpc>
              <a:buFont typeface="Wingdings" charset="0"/>
              <a:buChar char=""/>
            </a:pPr>
            <a:endParaRPr lang="en-US" sz="2600">
              <a:latin typeface="Times New Roman" charset="0"/>
            </a:endParaRPr>
          </a:p>
          <a:p>
            <a:pPr marL="411163" indent="-342900" eaLnBrk="1" hangingPunct="1">
              <a:lnSpc>
                <a:spcPct val="80000"/>
              </a:lnSpc>
              <a:buFont typeface="Wingdings" charset="0"/>
              <a:buChar char=""/>
            </a:pPr>
            <a:r>
              <a:rPr lang="en-US" sz="1900" i="1">
                <a:latin typeface="Times New Roman" charset="0"/>
              </a:rPr>
              <a:t>Mehta et al. Am J Med. 2007; 120: 398 – 402.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Clinical scenario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41 year-old male 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Refuses to act in accordance with stated age and ill-advisedly plays basketball with a group of  robust teenagers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Sprains right ankle following a violent, flagrant foul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Immediate swelling and difficulty bearing weight on the court 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Found to have point tenderness just below the lateral aspect of his right ankle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Group 1027"/>
          <p:cNvGrpSpPr>
            <a:grpSpLocks/>
          </p:cNvGrpSpPr>
          <p:nvPr/>
        </p:nvGrpSpPr>
        <p:grpSpPr bwMode="auto">
          <a:xfrm>
            <a:off x="6172200" y="2209800"/>
            <a:ext cx="381000" cy="609600"/>
            <a:chOff x="4704" y="3312"/>
            <a:chExt cx="432" cy="768"/>
          </a:xfrm>
        </p:grpSpPr>
        <p:sp>
          <p:nvSpPr>
            <p:cNvPr id="34870" name="Oval 1028"/>
            <p:cNvSpPr>
              <a:spLocks noChangeArrowheads="1"/>
            </p:cNvSpPr>
            <p:nvPr/>
          </p:nvSpPr>
          <p:spPr bwMode="auto">
            <a:xfrm>
              <a:off x="4848" y="3312"/>
              <a:ext cx="144" cy="14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71" name="Rectangle 1029"/>
            <p:cNvSpPr>
              <a:spLocks noChangeArrowheads="1"/>
            </p:cNvSpPr>
            <p:nvPr/>
          </p:nvSpPr>
          <p:spPr bwMode="auto">
            <a:xfrm>
              <a:off x="4752" y="3456"/>
              <a:ext cx="336" cy="336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72" name="Rectangle 1030"/>
            <p:cNvSpPr>
              <a:spLocks noChangeArrowheads="1"/>
            </p:cNvSpPr>
            <p:nvPr/>
          </p:nvSpPr>
          <p:spPr bwMode="auto">
            <a:xfrm>
              <a:off x="4800" y="3792"/>
              <a:ext cx="96" cy="288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73" name="Rectangle 1031"/>
            <p:cNvSpPr>
              <a:spLocks noChangeArrowheads="1"/>
            </p:cNvSpPr>
            <p:nvPr/>
          </p:nvSpPr>
          <p:spPr bwMode="auto">
            <a:xfrm>
              <a:off x="4953" y="3792"/>
              <a:ext cx="96" cy="288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74" name="Rectangle 1032"/>
            <p:cNvSpPr>
              <a:spLocks noChangeArrowheads="1"/>
            </p:cNvSpPr>
            <p:nvPr/>
          </p:nvSpPr>
          <p:spPr bwMode="auto">
            <a:xfrm>
              <a:off x="4704" y="3504"/>
              <a:ext cx="48" cy="38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75" name="Rectangle 1033"/>
            <p:cNvSpPr>
              <a:spLocks noChangeArrowheads="1"/>
            </p:cNvSpPr>
            <p:nvPr/>
          </p:nvSpPr>
          <p:spPr bwMode="auto">
            <a:xfrm>
              <a:off x="5088" y="3504"/>
              <a:ext cx="48" cy="38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</p:grpSp>
      <p:grpSp>
        <p:nvGrpSpPr>
          <p:cNvPr id="34820" name="Group 1034"/>
          <p:cNvGrpSpPr>
            <a:grpSpLocks/>
          </p:cNvGrpSpPr>
          <p:nvPr/>
        </p:nvGrpSpPr>
        <p:grpSpPr bwMode="auto">
          <a:xfrm>
            <a:off x="6781800" y="2133600"/>
            <a:ext cx="381000" cy="609600"/>
            <a:chOff x="4704" y="3312"/>
            <a:chExt cx="432" cy="768"/>
          </a:xfrm>
        </p:grpSpPr>
        <p:sp>
          <p:nvSpPr>
            <p:cNvPr id="34864" name="Oval 1035"/>
            <p:cNvSpPr>
              <a:spLocks noChangeArrowheads="1"/>
            </p:cNvSpPr>
            <p:nvPr/>
          </p:nvSpPr>
          <p:spPr bwMode="auto">
            <a:xfrm>
              <a:off x="4848" y="3312"/>
              <a:ext cx="144" cy="14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65" name="Rectangle 1036"/>
            <p:cNvSpPr>
              <a:spLocks noChangeArrowheads="1"/>
            </p:cNvSpPr>
            <p:nvPr/>
          </p:nvSpPr>
          <p:spPr bwMode="auto">
            <a:xfrm>
              <a:off x="4752" y="3456"/>
              <a:ext cx="336" cy="3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66" name="Rectangle 1037"/>
            <p:cNvSpPr>
              <a:spLocks noChangeArrowheads="1"/>
            </p:cNvSpPr>
            <p:nvPr/>
          </p:nvSpPr>
          <p:spPr bwMode="auto">
            <a:xfrm>
              <a:off x="4800" y="3792"/>
              <a:ext cx="96" cy="288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67" name="Rectangle 1038"/>
            <p:cNvSpPr>
              <a:spLocks noChangeArrowheads="1"/>
            </p:cNvSpPr>
            <p:nvPr/>
          </p:nvSpPr>
          <p:spPr bwMode="auto">
            <a:xfrm>
              <a:off x="4953" y="3792"/>
              <a:ext cx="96" cy="288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68" name="Rectangle 1039"/>
            <p:cNvSpPr>
              <a:spLocks noChangeArrowheads="1"/>
            </p:cNvSpPr>
            <p:nvPr/>
          </p:nvSpPr>
          <p:spPr bwMode="auto">
            <a:xfrm>
              <a:off x="4704" y="3504"/>
              <a:ext cx="48" cy="384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69" name="Rectangle 1040"/>
            <p:cNvSpPr>
              <a:spLocks noChangeArrowheads="1"/>
            </p:cNvSpPr>
            <p:nvPr/>
          </p:nvSpPr>
          <p:spPr bwMode="auto">
            <a:xfrm>
              <a:off x="5088" y="3504"/>
              <a:ext cx="48" cy="384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</p:grpSp>
      <p:grpSp>
        <p:nvGrpSpPr>
          <p:cNvPr id="34821" name="Group 1041"/>
          <p:cNvGrpSpPr>
            <a:grpSpLocks/>
          </p:cNvGrpSpPr>
          <p:nvPr/>
        </p:nvGrpSpPr>
        <p:grpSpPr bwMode="auto">
          <a:xfrm>
            <a:off x="7315200" y="2438400"/>
            <a:ext cx="381000" cy="609600"/>
            <a:chOff x="4704" y="3312"/>
            <a:chExt cx="432" cy="768"/>
          </a:xfrm>
        </p:grpSpPr>
        <p:sp>
          <p:nvSpPr>
            <p:cNvPr id="34858" name="Oval 1042"/>
            <p:cNvSpPr>
              <a:spLocks noChangeArrowheads="1"/>
            </p:cNvSpPr>
            <p:nvPr/>
          </p:nvSpPr>
          <p:spPr bwMode="auto">
            <a:xfrm>
              <a:off x="4848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59" name="Rectangle 1043"/>
            <p:cNvSpPr>
              <a:spLocks noChangeArrowheads="1"/>
            </p:cNvSpPr>
            <p:nvPr/>
          </p:nvSpPr>
          <p:spPr bwMode="auto">
            <a:xfrm>
              <a:off x="4752" y="345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60" name="Rectangle 1044"/>
            <p:cNvSpPr>
              <a:spLocks noChangeArrowheads="1"/>
            </p:cNvSpPr>
            <p:nvPr/>
          </p:nvSpPr>
          <p:spPr bwMode="auto">
            <a:xfrm>
              <a:off x="4800" y="3792"/>
              <a:ext cx="9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61" name="Rectangle 1045"/>
            <p:cNvSpPr>
              <a:spLocks noChangeArrowheads="1"/>
            </p:cNvSpPr>
            <p:nvPr/>
          </p:nvSpPr>
          <p:spPr bwMode="auto">
            <a:xfrm>
              <a:off x="4953" y="3792"/>
              <a:ext cx="9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62" name="Rectangle 1046"/>
            <p:cNvSpPr>
              <a:spLocks noChangeArrowheads="1"/>
            </p:cNvSpPr>
            <p:nvPr/>
          </p:nvSpPr>
          <p:spPr bwMode="auto">
            <a:xfrm>
              <a:off x="4704" y="3504"/>
              <a:ext cx="4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63" name="Rectangle 1047"/>
            <p:cNvSpPr>
              <a:spLocks noChangeArrowheads="1"/>
            </p:cNvSpPr>
            <p:nvPr/>
          </p:nvSpPr>
          <p:spPr bwMode="auto">
            <a:xfrm>
              <a:off x="5088" y="3504"/>
              <a:ext cx="4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</p:grpSp>
      <p:grpSp>
        <p:nvGrpSpPr>
          <p:cNvPr id="34822" name="Group 1048"/>
          <p:cNvGrpSpPr>
            <a:grpSpLocks/>
          </p:cNvGrpSpPr>
          <p:nvPr/>
        </p:nvGrpSpPr>
        <p:grpSpPr bwMode="auto">
          <a:xfrm>
            <a:off x="7696200" y="2971800"/>
            <a:ext cx="381000" cy="609600"/>
            <a:chOff x="4704" y="3312"/>
            <a:chExt cx="432" cy="768"/>
          </a:xfrm>
        </p:grpSpPr>
        <p:sp>
          <p:nvSpPr>
            <p:cNvPr id="34852" name="Oval 1049"/>
            <p:cNvSpPr>
              <a:spLocks noChangeArrowheads="1"/>
            </p:cNvSpPr>
            <p:nvPr/>
          </p:nvSpPr>
          <p:spPr bwMode="auto">
            <a:xfrm>
              <a:off x="4848" y="331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53" name="Rectangle 1050"/>
            <p:cNvSpPr>
              <a:spLocks noChangeArrowheads="1"/>
            </p:cNvSpPr>
            <p:nvPr/>
          </p:nvSpPr>
          <p:spPr bwMode="auto">
            <a:xfrm>
              <a:off x="4752" y="3456"/>
              <a:ext cx="336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54" name="Rectangle 1051"/>
            <p:cNvSpPr>
              <a:spLocks noChangeArrowheads="1"/>
            </p:cNvSpPr>
            <p:nvPr/>
          </p:nvSpPr>
          <p:spPr bwMode="auto">
            <a:xfrm>
              <a:off x="4800" y="3792"/>
              <a:ext cx="96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55" name="Rectangle 1052"/>
            <p:cNvSpPr>
              <a:spLocks noChangeArrowheads="1"/>
            </p:cNvSpPr>
            <p:nvPr/>
          </p:nvSpPr>
          <p:spPr bwMode="auto">
            <a:xfrm>
              <a:off x="4953" y="3792"/>
              <a:ext cx="96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56" name="Rectangle 1053"/>
            <p:cNvSpPr>
              <a:spLocks noChangeArrowheads="1"/>
            </p:cNvSpPr>
            <p:nvPr/>
          </p:nvSpPr>
          <p:spPr bwMode="auto">
            <a:xfrm>
              <a:off x="4704" y="3504"/>
              <a:ext cx="48" cy="38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57" name="Rectangle 1054"/>
            <p:cNvSpPr>
              <a:spLocks noChangeArrowheads="1"/>
            </p:cNvSpPr>
            <p:nvPr/>
          </p:nvSpPr>
          <p:spPr bwMode="auto">
            <a:xfrm>
              <a:off x="5088" y="3504"/>
              <a:ext cx="48" cy="38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</p:grpSp>
      <p:grpSp>
        <p:nvGrpSpPr>
          <p:cNvPr id="34823" name="Group 1055"/>
          <p:cNvGrpSpPr>
            <a:grpSpLocks/>
          </p:cNvGrpSpPr>
          <p:nvPr/>
        </p:nvGrpSpPr>
        <p:grpSpPr bwMode="auto">
          <a:xfrm>
            <a:off x="5562600" y="2362200"/>
            <a:ext cx="381000" cy="609600"/>
            <a:chOff x="4704" y="3312"/>
            <a:chExt cx="432" cy="768"/>
          </a:xfrm>
        </p:grpSpPr>
        <p:sp>
          <p:nvSpPr>
            <p:cNvPr id="34846" name="Oval 1056"/>
            <p:cNvSpPr>
              <a:spLocks noChangeArrowheads="1"/>
            </p:cNvSpPr>
            <p:nvPr/>
          </p:nvSpPr>
          <p:spPr bwMode="auto">
            <a:xfrm>
              <a:off x="4848" y="3312"/>
              <a:ext cx="144" cy="14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47" name="Rectangle 1057"/>
            <p:cNvSpPr>
              <a:spLocks noChangeArrowheads="1"/>
            </p:cNvSpPr>
            <p:nvPr/>
          </p:nvSpPr>
          <p:spPr bwMode="auto">
            <a:xfrm>
              <a:off x="4752" y="3456"/>
              <a:ext cx="336" cy="33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48" name="Rectangle 1058"/>
            <p:cNvSpPr>
              <a:spLocks noChangeArrowheads="1"/>
            </p:cNvSpPr>
            <p:nvPr/>
          </p:nvSpPr>
          <p:spPr bwMode="auto">
            <a:xfrm>
              <a:off x="4800" y="3792"/>
              <a:ext cx="96" cy="28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49" name="Rectangle 1059"/>
            <p:cNvSpPr>
              <a:spLocks noChangeArrowheads="1"/>
            </p:cNvSpPr>
            <p:nvPr/>
          </p:nvSpPr>
          <p:spPr bwMode="auto">
            <a:xfrm>
              <a:off x="4953" y="3792"/>
              <a:ext cx="96" cy="28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50" name="Rectangle 1060"/>
            <p:cNvSpPr>
              <a:spLocks noChangeArrowheads="1"/>
            </p:cNvSpPr>
            <p:nvPr/>
          </p:nvSpPr>
          <p:spPr bwMode="auto">
            <a:xfrm>
              <a:off x="4704" y="3504"/>
              <a:ext cx="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51" name="Rectangle 1061"/>
            <p:cNvSpPr>
              <a:spLocks noChangeArrowheads="1"/>
            </p:cNvSpPr>
            <p:nvPr/>
          </p:nvSpPr>
          <p:spPr bwMode="auto">
            <a:xfrm>
              <a:off x="5088" y="3504"/>
              <a:ext cx="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</p:grpSp>
      <p:sp>
        <p:nvSpPr>
          <p:cNvPr id="34824" name="AutoShape 1062"/>
          <p:cNvSpPr>
            <a:spLocks noChangeArrowheads="1"/>
          </p:cNvSpPr>
          <p:nvPr/>
        </p:nvSpPr>
        <p:spPr bwMode="auto">
          <a:xfrm rot="19182247" flipV="1">
            <a:off x="5410200" y="2667000"/>
            <a:ext cx="914400" cy="1447800"/>
          </a:xfrm>
          <a:custGeom>
            <a:avLst/>
            <a:gdLst>
              <a:gd name="T0" fmla="*/ 1416114850 w 21600"/>
              <a:gd name="T1" fmla="*/ 1023864218 h 21600"/>
              <a:gd name="T2" fmla="*/ 843175047 w 21600"/>
              <a:gd name="T3" fmla="*/ 530904985 h 21600"/>
              <a:gd name="T4" fmla="*/ 1221745993 w 21600"/>
              <a:gd name="T5" fmla="*/ 1749303717 h 21600"/>
              <a:gd name="T6" fmla="*/ 1843163541 w 21600"/>
              <a:gd name="T7" fmla="*/ 2147483647 h 21600"/>
              <a:gd name="T8" fmla="*/ 1496076392 w 21600"/>
              <a:gd name="T9" fmla="*/ 2147483647 h 21600"/>
              <a:gd name="T10" fmla="*/ 1166894882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80" y="10991"/>
                </a:moveTo>
                <a:cubicBezTo>
                  <a:pt x="18082" y="10928"/>
                  <a:pt x="18083" y="10864"/>
                  <a:pt x="18083" y="10800"/>
                </a:cubicBezTo>
                <a:cubicBezTo>
                  <a:pt x="18083" y="6876"/>
                  <a:pt x="14974" y="3657"/>
                  <a:pt x="11053" y="3521"/>
                </a:cubicBezTo>
                <a:lnTo>
                  <a:pt x="11175" y="6"/>
                </a:lnTo>
                <a:cubicBezTo>
                  <a:pt x="16990" y="208"/>
                  <a:pt x="21600" y="4981"/>
                  <a:pt x="21600" y="10800"/>
                </a:cubicBezTo>
                <a:cubicBezTo>
                  <a:pt x="21600" y="10894"/>
                  <a:pt x="21598" y="10989"/>
                  <a:pt x="21596" y="11084"/>
                </a:cubicBezTo>
                <a:lnTo>
                  <a:pt x="24295" y="11155"/>
                </a:lnTo>
                <a:lnTo>
                  <a:pt x="19720" y="15495"/>
                </a:lnTo>
                <a:lnTo>
                  <a:pt x="15381" y="10920"/>
                </a:lnTo>
                <a:lnTo>
                  <a:pt x="18080" y="10991"/>
                </a:lnTo>
                <a:close/>
              </a:path>
            </a:pathLst>
          </a:custGeom>
          <a:solidFill>
            <a:srgbClr val="333399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AutoShape 1063"/>
          <p:cNvSpPr>
            <a:spLocks noChangeArrowheads="1"/>
          </p:cNvSpPr>
          <p:nvPr/>
        </p:nvSpPr>
        <p:spPr bwMode="auto">
          <a:xfrm rot="20006097" flipV="1">
            <a:off x="5638800" y="2590800"/>
            <a:ext cx="914400" cy="1447800"/>
          </a:xfrm>
          <a:custGeom>
            <a:avLst/>
            <a:gdLst>
              <a:gd name="T0" fmla="*/ 1416114850 w 21600"/>
              <a:gd name="T1" fmla="*/ 1023864218 h 21600"/>
              <a:gd name="T2" fmla="*/ 843175047 w 21600"/>
              <a:gd name="T3" fmla="*/ 530904985 h 21600"/>
              <a:gd name="T4" fmla="*/ 1221745993 w 21600"/>
              <a:gd name="T5" fmla="*/ 1749303717 h 21600"/>
              <a:gd name="T6" fmla="*/ 1843163541 w 21600"/>
              <a:gd name="T7" fmla="*/ 2147483647 h 21600"/>
              <a:gd name="T8" fmla="*/ 1496076392 w 21600"/>
              <a:gd name="T9" fmla="*/ 2147483647 h 21600"/>
              <a:gd name="T10" fmla="*/ 1166894882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80" y="10991"/>
                </a:moveTo>
                <a:cubicBezTo>
                  <a:pt x="18082" y="10928"/>
                  <a:pt x="18083" y="10864"/>
                  <a:pt x="18083" y="10800"/>
                </a:cubicBezTo>
                <a:cubicBezTo>
                  <a:pt x="18083" y="6876"/>
                  <a:pt x="14974" y="3657"/>
                  <a:pt x="11053" y="3521"/>
                </a:cubicBezTo>
                <a:lnTo>
                  <a:pt x="11175" y="6"/>
                </a:lnTo>
                <a:cubicBezTo>
                  <a:pt x="16990" y="208"/>
                  <a:pt x="21600" y="4981"/>
                  <a:pt x="21600" y="10800"/>
                </a:cubicBezTo>
                <a:cubicBezTo>
                  <a:pt x="21600" y="10894"/>
                  <a:pt x="21598" y="10989"/>
                  <a:pt x="21596" y="11084"/>
                </a:cubicBezTo>
                <a:lnTo>
                  <a:pt x="24295" y="11155"/>
                </a:lnTo>
                <a:lnTo>
                  <a:pt x="19720" y="15495"/>
                </a:lnTo>
                <a:lnTo>
                  <a:pt x="15381" y="10920"/>
                </a:lnTo>
                <a:lnTo>
                  <a:pt x="18080" y="10991"/>
                </a:lnTo>
                <a:close/>
              </a:path>
            </a:pathLst>
          </a:custGeom>
          <a:solidFill>
            <a:srgbClr val="333399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AutoShape 1064"/>
          <p:cNvSpPr>
            <a:spLocks noChangeArrowheads="1"/>
          </p:cNvSpPr>
          <p:nvPr/>
        </p:nvSpPr>
        <p:spPr bwMode="auto">
          <a:xfrm rot="1390137" flipH="1" flipV="1">
            <a:off x="6705600" y="2514600"/>
            <a:ext cx="914400" cy="1447800"/>
          </a:xfrm>
          <a:custGeom>
            <a:avLst/>
            <a:gdLst>
              <a:gd name="T0" fmla="*/ 1416114850 w 21600"/>
              <a:gd name="T1" fmla="*/ 1023864218 h 21600"/>
              <a:gd name="T2" fmla="*/ 843175047 w 21600"/>
              <a:gd name="T3" fmla="*/ 530904985 h 21600"/>
              <a:gd name="T4" fmla="*/ 1221745993 w 21600"/>
              <a:gd name="T5" fmla="*/ 1749303717 h 21600"/>
              <a:gd name="T6" fmla="*/ 1843163541 w 21600"/>
              <a:gd name="T7" fmla="*/ 2147483647 h 21600"/>
              <a:gd name="T8" fmla="*/ 1496076392 w 21600"/>
              <a:gd name="T9" fmla="*/ 2147483647 h 21600"/>
              <a:gd name="T10" fmla="*/ 1166894882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80" y="10991"/>
                </a:moveTo>
                <a:cubicBezTo>
                  <a:pt x="18082" y="10928"/>
                  <a:pt x="18083" y="10864"/>
                  <a:pt x="18083" y="10800"/>
                </a:cubicBezTo>
                <a:cubicBezTo>
                  <a:pt x="18083" y="6876"/>
                  <a:pt x="14974" y="3657"/>
                  <a:pt x="11053" y="3521"/>
                </a:cubicBezTo>
                <a:lnTo>
                  <a:pt x="11175" y="6"/>
                </a:lnTo>
                <a:cubicBezTo>
                  <a:pt x="16990" y="208"/>
                  <a:pt x="21600" y="4981"/>
                  <a:pt x="21600" y="10800"/>
                </a:cubicBezTo>
                <a:cubicBezTo>
                  <a:pt x="21600" y="10894"/>
                  <a:pt x="21598" y="10989"/>
                  <a:pt x="21596" y="11084"/>
                </a:cubicBezTo>
                <a:lnTo>
                  <a:pt x="24295" y="11155"/>
                </a:lnTo>
                <a:lnTo>
                  <a:pt x="19720" y="15495"/>
                </a:lnTo>
                <a:lnTo>
                  <a:pt x="15381" y="10920"/>
                </a:lnTo>
                <a:lnTo>
                  <a:pt x="18080" y="10991"/>
                </a:lnTo>
                <a:close/>
              </a:path>
            </a:pathLst>
          </a:custGeom>
          <a:solidFill>
            <a:srgbClr val="333399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AutoShape 1065"/>
          <p:cNvSpPr>
            <a:spLocks noChangeArrowheads="1"/>
          </p:cNvSpPr>
          <p:nvPr/>
        </p:nvSpPr>
        <p:spPr bwMode="auto">
          <a:xfrm rot="2283590" flipH="1" flipV="1">
            <a:off x="7010400" y="2819400"/>
            <a:ext cx="914400" cy="1447800"/>
          </a:xfrm>
          <a:custGeom>
            <a:avLst/>
            <a:gdLst>
              <a:gd name="T0" fmla="*/ 1416114850 w 21600"/>
              <a:gd name="T1" fmla="*/ 1023864218 h 21600"/>
              <a:gd name="T2" fmla="*/ 843175047 w 21600"/>
              <a:gd name="T3" fmla="*/ 530904985 h 21600"/>
              <a:gd name="T4" fmla="*/ 1221745993 w 21600"/>
              <a:gd name="T5" fmla="*/ 1749303717 h 21600"/>
              <a:gd name="T6" fmla="*/ 1843163541 w 21600"/>
              <a:gd name="T7" fmla="*/ 2147483647 h 21600"/>
              <a:gd name="T8" fmla="*/ 1496076392 w 21600"/>
              <a:gd name="T9" fmla="*/ 2147483647 h 21600"/>
              <a:gd name="T10" fmla="*/ 1166894882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80" y="10991"/>
                </a:moveTo>
                <a:cubicBezTo>
                  <a:pt x="18082" y="10928"/>
                  <a:pt x="18083" y="10864"/>
                  <a:pt x="18083" y="10800"/>
                </a:cubicBezTo>
                <a:cubicBezTo>
                  <a:pt x="18083" y="6876"/>
                  <a:pt x="14974" y="3657"/>
                  <a:pt x="11053" y="3521"/>
                </a:cubicBezTo>
                <a:lnTo>
                  <a:pt x="11175" y="6"/>
                </a:lnTo>
                <a:cubicBezTo>
                  <a:pt x="16990" y="208"/>
                  <a:pt x="21600" y="4981"/>
                  <a:pt x="21600" y="10800"/>
                </a:cubicBezTo>
                <a:cubicBezTo>
                  <a:pt x="21600" y="10894"/>
                  <a:pt x="21598" y="10989"/>
                  <a:pt x="21596" y="11084"/>
                </a:cubicBezTo>
                <a:lnTo>
                  <a:pt x="24295" y="11155"/>
                </a:lnTo>
                <a:lnTo>
                  <a:pt x="19720" y="15495"/>
                </a:lnTo>
                <a:lnTo>
                  <a:pt x="15381" y="10920"/>
                </a:lnTo>
                <a:lnTo>
                  <a:pt x="18080" y="10991"/>
                </a:lnTo>
                <a:close/>
              </a:path>
            </a:pathLst>
          </a:custGeom>
          <a:solidFill>
            <a:srgbClr val="333399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AutoShape 1066"/>
          <p:cNvSpPr>
            <a:spLocks noChangeArrowheads="1"/>
          </p:cNvSpPr>
          <p:nvPr/>
        </p:nvSpPr>
        <p:spPr bwMode="auto">
          <a:xfrm rot="3420699" flipH="1" flipV="1">
            <a:off x="7124700" y="3162300"/>
            <a:ext cx="914400" cy="1447800"/>
          </a:xfrm>
          <a:custGeom>
            <a:avLst/>
            <a:gdLst>
              <a:gd name="T0" fmla="*/ 1416114850 w 21600"/>
              <a:gd name="T1" fmla="*/ 1023864218 h 21600"/>
              <a:gd name="T2" fmla="*/ 843175047 w 21600"/>
              <a:gd name="T3" fmla="*/ 530904985 h 21600"/>
              <a:gd name="T4" fmla="*/ 1221745993 w 21600"/>
              <a:gd name="T5" fmla="*/ 1749303717 h 21600"/>
              <a:gd name="T6" fmla="*/ 1843163541 w 21600"/>
              <a:gd name="T7" fmla="*/ 2147483647 h 21600"/>
              <a:gd name="T8" fmla="*/ 1496076392 w 21600"/>
              <a:gd name="T9" fmla="*/ 2147483647 h 21600"/>
              <a:gd name="T10" fmla="*/ 1166894882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80" y="10991"/>
                </a:moveTo>
                <a:cubicBezTo>
                  <a:pt x="18082" y="10928"/>
                  <a:pt x="18083" y="10864"/>
                  <a:pt x="18083" y="10800"/>
                </a:cubicBezTo>
                <a:cubicBezTo>
                  <a:pt x="18083" y="6876"/>
                  <a:pt x="14974" y="3657"/>
                  <a:pt x="11053" y="3521"/>
                </a:cubicBezTo>
                <a:lnTo>
                  <a:pt x="11175" y="6"/>
                </a:lnTo>
                <a:cubicBezTo>
                  <a:pt x="16990" y="208"/>
                  <a:pt x="21600" y="4981"/>
                  <a:pt x="21600" y="10800"/>
                </a:cubicBezTo>
                <a:cubicBezTo>
                  <a:pt x="21600" y="10894"/>
                  <a:pt x="21598" y="10989"/>
                  <a:pt x="21596" y="11084"/>
                </a:cubicBezTo>
                <a:lnTo>
                  <a:pt x="24295" y="11155"/>
                </a:lnTo>
                <a:lnTo>
                  <a:pt x="19720" y="15495"/>
                </a:lnTo>
                <a:lnTo>
                  <a:pt x="15381" y="10920"/>
                </a:lnTo>
                <a:lnTo>
                  <a:pt x="18080" y="10991"/>
                </a:lnTo>
                <a:close/>
              </a:path>
            </a:pathLst>
          </a:custGeom>
          <a:solidFill>
            <a:srgbClr val="333399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Text Box 1067"/>
          <p:cNvSpPr txBox="1">
            <a:spLocks noChangeArrowheads="1"/>
          </p:cNvSpPr>
          <p:nvPr/>
        </p:nvSpPr>
        <p:spPr bwMode="auto">
          <a:xfrm>
            <a:off x="2057400" y="1676400"/>
            <a:ext cx="595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Tahoma" charset="0"/>
              </a:rPr>
              <a:t>Ask</a:t>
            </a:r>
          </a:p>
        </p:txBody>
      </p:sp>
      <p:sp>
        <p:nvSpPr>
          <p:cNvPr id="34830" name="Text Box 1068"/>
          <p:cNvSpPr txBox="1">
            <a:spLocks noChangeArrowheads="1"/>
          </p:cNvSpPr>
          <p:nvPr/>
        </p:nvSpPr>
        <p:spPr bwMode="auto">
          <a:xfrm>
            <a:off x="1219200" y="2743200"/>
            <a:ext cx="1055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Tahoma" charset="0"/>
              </a:rPr>
              <a:t>Acquire</a:t>
            </a:r>
          </a:p>
        </p:txBody>
      </p:sp>
      <p:sp>
        <p:nvSpPr>
          <p:cNvPr id="34831" name="Text Box 1069"/>
          <p:cNvSpPr txBox="1">
            <a:spLocks noChangeArrowheads="1"/>
          </p:cNvSpPr>
          <p:nvPr/>
        </p:nvSpPr>
        <p:spPr bwMode="auto">
          <a:xfrm>
            <a:off x="1600200" y="457200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Tahoma" charset="0"/>
              </a:rPr>
              <a:t>Appraise</a:t>
            </a:r>
          </a:p>
        </p:txBody>
      </p:sp>
      <p:sp>
        <p:nvSpPr>
          <p:cNvPr id="34832" name="Text Box 1070"/>
          <p:cNvSpPr txBox="1">
            <a:spLocks noChangeArrowheads="1"/>
          </p:cNvSpPr>
          <p:nvPr/>
        </p:nvSpPr>
        <p:spPr bwMode="auto">
          <a:xfrm>
            <a:off x="3810000" y="5562600"/>
            <a:ext cx="828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Tahoma" charset="0"/>
              </a:rPr>
              <a:t>Apply</a:t>
            </a:r>
          </a:p>
        </p:txBody>
      </p:sp>
      <p:sp>
        <p:nvSpPr>
          <p:cNvPr id="34833" name="Text Box 1071"/>
          <p:cNvSpPr txBox="1">
            <a:spLocks noChangeArrowheads="1"/>
          </p:cNvSpPr>
          <p:nvPr/>
        </p:nvSpPr>
        <p:spPr bwMode="auto">
          <a:xfrm>
            <a:off x="6705600" y="1295400"/>
            <a:ext cx="163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u="sng">
                <a:latin typeface="Tahoma" charset="0"/>
              </a:rPr>
              <a:t>Act &amp; Assess</a:t>
            </a:r>
          </a:p>
        </p:txBody>
      </p:sp>
      <p:sp>
        <p:nvSpPr>
          <p:cNvPr id="34834" name="Text Box 1072"/>
          <p:cNvSpPr txBox="1">
            <a:spLocks noChangeArrowheads="1"/>
          </p:cNvSpPr>
          <p:nvPr/>
        </p:nvSpPr>
        <p:spPr bwMode="auto">
          <a:xfrm>
            <a:off x="4075113" y="609600"/>
            <a:ext cx="1039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Tahoma" charset="0"/>
              </a:rPr>
              <a:t>Patient </a:t>
            </a:r>
          </a:p>
          <a:p>
            <a:pPr algn="ctr"/>
            <a:r>
              <a:rPr lang="en-US">
                <a:latin typeface="Tahoma" charset="0"/>
              </a:rPr>
              <a:t>dilemma</a:t>
            </a:r>
          </a:p>
        </p:txBody>
      </p:sp>
      <p:grpSp>
        <p:nvGrpSpPr>
          <p:cNvPr id="34835" name="Group 1073"/>
          <p:cNvGrpSpPr>
            <a:grpSpLocks/>
          </p:cNvGrpSpPr>
          <p:nvPr/>
        </p:nvGrpSpPr>
        <p:grpSpPr bwMode="auto">
          <a:xfrm>
            <a:off x="5181600" y="609600"/>
            <a:ext cx="381000" cy="609600"/>
            <a:chOff x="4704" y="3312"/>
            <a:chExt cx="432" cy="768"/>
          </a:xfrm>
        </p:grpSpPr>
        <p:sp>
          <p:nvSpPr>
            <p:cNvPr id="34840" name="Oval 1074"/>
            <p:cNvSpPr>
              <a:spLocks noChangeArrowheads="1"/>
            </p:cNvSpPr>
            <p:nvPr/>
          </p:nvSpPr>
          <p:spPr bwMode="auto">
            <a:xfrm>
              <a:off x="4848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41" name="Rectangle 1075"/>
            <p:cNvSpPr>
              <a:spLocks noChangeArrowheads="1"/>
            </p:cNvSpPr>
            <p:nvPr/>
          </p:nvSpPr>
          <p:spPr bwMode="auto">
            <a:xfrm>
              <a:off x="4752" y="345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42" name="Rectangle 1076"/>
            <p:cNvSpPr>
              <a:spLocks noChangeArrowheads="1"/>
            </p:cNvSpPr>
            <p:nvPr/>
          </p:nvSpPr>
          <p:spPr bwMode="auto">
            <a:xfrm>
              <a:off x="4800" y="3792"/>
              <a:ext cx="9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43" name="Rectangle 1077"/>
            <p:cNvSpPr>
              <a:spLocks noChangeArrowheads="1"/>
            </p:cNvSpPr>
            <p:nvPr/>
          </p:nvSpPr>
          <p:spPr bwMode="auto">
            <a:xfrm>
              <a:off x="4953" y="3792"/>
              <a:ext cx="9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44" name="Rectangle 1078"/>
            <p:cNvSpPr>
              <a:spLocks noChangeArrowheads="1"/>
            </p:cNvSpPr>
            <p:nvPr/>
          </p:nvSpPr>
          <p:spPr bwMode="auto">
            <a:xfrm>
              <a:off x="4704" y="3504"/>
              <a:ext cx="4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34845" name="Rectangle 1079"/>
            <p:cNvSpPr>
              <a:spLocks noChangeArrowheads="1"/>
            </p:cNvSpPr>
            <p:nvPr/>
          </p:nvSpPr>
          <p:spPr bwMode="auto">
            <a:xfrm>
              <a:off x="5088" y="3504"/>
              <a:ext cx="4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</p:grpSp>
      <p:sp>
        <p:nvSpPr>
          <p:cNvPr id="34836" name="Text Box 1080"/>
          <p:cNvSpPr txBox="1">
            <a:spLocks noChangeArrowheads="1"/>
          </p:cNvSpPr>
          <p:nvPr/>
        </p:nvSpPr>
        <p:spPr bwMode="auto">
          <a:xfrm>
            <a:off x="3062288" y="2819400"/>
            <a:ext cx="22399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Tahoma" charset="0"/>
              </a:rPr>
              <a:t>Principles of </a:t>
            </a:r>
          </a:p>
          <a:p>
            <a:pPr algn="ctr"/>
            <a:r>
              <a:rPr lang="en-US" b="1">
                <a:latin typeface="Tahoma" charset="0"/>
              </a:rPr>
              <a:t>Evidence-Based </a:t>
            </a:r>
          </a:p>
          <a:p>
            <a:pPr algn="ctr"/>
            <a:r>
              <a:rPr lang="en-US" b="1">
                <a:latin typeface="Tahoma" charset="0"/>
              </a:rPr>
              <a:t>Clinical Decisions </a:t>
            </a:r>
          </a:p>
        </p:txBody>
      </p:sp>
      <p:sp>
        <p:nvSpPr>
          <p:cNvPr id="34837" name="Text Box 1081"/>
          <p:cNvSpPr txBox="1">
            <a:spLocks noChangeArrowheads="1"/>
          </p:cNvSpPr>
          <p:nvPr/>
        </p:nvSpPr>
        <p:spPr bwMode="auto">
          <a:xfrm>
            <a:off x="5638800" y="5715000"/>
            <a:ext cx="270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latin typeface="Tahoma" charset="0"/>
              </a:rPr>
              <a:t>Evidence alone does not </a:t>
            </a:r>
          </a:p>
          <a:p>
            <a:r>
              <a:rPr lang="en-US" i="1">
                <a:latin typeface="Tahoma" charset="0"/>
              </a:rPr>
              <a:t>make a clinical decision</a:t>
            </a:r>
          </a:p>
        </p:txBody>
      </p:sp>
      <p:sp>
        <p:nvSpPr>
          <p:cNvPr id="34838" name="Text Box 1082"/>
          <p:cNvSpPr txBox="1">
            <a:spLocks noChangeArrowheads="1"/>
          </p:cNvSpPr>
          <p:nvPr/>
        </p:nvSpPr>
        <p:spPr bwMode="auto">
          <a:xfrm>
            <a:off x="762000" y="51816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latin typeface="Tahoma" charset="0"/>
              </a:rPr>
              <a:t>Hierarchy </a:t>
            </a:r>
          </a:p>
          <a:p>
            <a:r>
              <a:rPr lang="en-US" i="1">
                <a:latin typeface="Tahoma" charset="0"/>
              </a:rPr>
              <a:t>of evidence</a:t>
            </a:r>
          </a:p>
        </p:txBody>
      </p:sp>
      <p:sp>
        <p:nvSpPr>
          <p:cNvPr id="34839" name="Text Box 1083"/>
          <p:cNvSpPr txBox="1">
            <a:spLocks noChangeArrowheads="1"/>
          </p:cNvSpPr>
          <p:nvPr/>
        </p:nvSpPr>
        <p:spPr bwMode="auto">
          <a:xfrm>
            <a:off x="517525" y="646113"/>
            <a:ext cx="193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u="sng">
                <a:latin typeface="Tahoma" charset="0"/>
              </a:rPr>
              <a:t>Process of EBM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457200" y="655638"/>
            <a:ext cx="8229600" cy="792162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Ask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2722563"/>
          </a:xfrm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Times New Roman" charset="0"/>
              </a:rPr>
              <a:t>In patients with a potential ankle fracture, are there historical and/or physical findings which would decrease the need for an X-Ray?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</a:rPr>
              <a:t>Format extremely important – more later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792163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Acquire-1</a:t>
            </a: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8269288" cy="5168900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457200" y="68580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Appraise</a:t>
            </a:r>
          </a:p>
        </p:txBody>
      </p:sp>
      <p:pic>
        <p:nvPicPr>
          <p:cNvPr id="37891" name="Content Placeholder 3" descr="thumbsupag3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125" y="1828800"/>
            <a:ext cx="3460750" cy="4302125"/>
          </a:xfrm>
        </p:spPr>
      </p:pic>
      <p:sp>
        <p:nvSpPr>
          <p:cNvPr id="37892" name="Content Placeholder 4"/>
          <p:cNvSpPr>
            <a:spLocks noGrp="1"/>
          </p:cNvSpPr>
          <p:nvPr>
            <p:ph sz="half" idx="4294967295"/>
          </p:nvPr>
        </p:nvSpPr>
        <p:spPr>
          <a:xfrm>
            <a:off x="4648200" y="1828800"/>
            <a:ext cx="4038600" cy="2825750"/>
          </a:xfrm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Times New Roman" charset="0"/>
              </a:rPr>
              <a:t>We need to be sure that what we find is valid and important to our patient</a:t>
            </a:r>
            <a:r>
              <a:rPr lang="ja-JP" altLang="en-US" sz="2800">
                <a:latin typeface="Times New Roman" charset="0"/>
              </a:rPr>
              <a:t>’</a:t>
            </a:r>
            <a:r>
              <a:rPr lang="en-US" sz="2800">
                <a:latin typeface="Times New Roman" charset="0"/>
              </a:rPr>
              <a:t>s care</a:t>
            </a:r>
          </a:p>
          <a:p>
            <a:pPr eaLnBrk="1" hangingPunct="1"/>
            <a:endParaRPr lang="en-US" sz="2800">
              <a:latin typeface="Times New Roman" charset="0"/>
            </a:endParaRPr>
          </a:p>
          <a:p>
            <a:pPr eaLnBrk="1" hangingPunct="1"/>
            <a:endParaRPr lang="en-US" sz="2800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Apply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This is why we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re in this business</a:t>
            </a:r>
          </a:p>
          <a:p>
            <a:pPr eaLnBrk="1" hangingPunct="1"/>
            <a:r>
              <a:rPr lang="en-US">
                <a:latin typeface="Times New Roman" charset="0"/>
              </a:rPr>
              <a:t>Evidence needs to be applicable to our patient within their context</a:t>
            </a: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92163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4 Themes:  CDM and EBM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8229600" cy="2332038"/>
          </a:xfrm>
        </p:spPr>
        <p:txBody>
          <a:bodyPr>
            <a:spAutoFit/>
          </a:bodyPr>
          <a:lstStyle/>
          <a:p>
            <a:pPr marL="514350" indent="-514350" eaLnBrk="1" hangingPunct="1">
              <a:buFont typeface="Consolas" charset="0"/>
              <a:buAutoNum type="arabicPeriod"/>
            </a:pPr>
            <a:r>
              <a:rPr lang="en-US">
                <a:latin typeface="Times New Roman" charset="0"/>
              </a:rPr>
              <a:t>EBM and approach to clinical problems</a:t>
            </a:r>
          </a:p>
          <a:p>
            <a:pPr marL="514350" indent="-514350" eaLnBrk="1" hangingPunct="1">
              <a:buFont typeface="Consolas" charset="0"/>
              <a:buAutoNum type="arabicPeriod"/>
            </a:pPr>
            <a:r>
              <a:rPr lang="en-US">
                <a:latin typeface="Times New Roman" charset="0"/>
              </a:rPr>
              <a:t>All evidence is not equal</a:t>
            </a:r>
          </a:p>
          <a:p>
            <a:pPr marL="514350" indent="-514350" eaLnBrk="1" hangingPunct="1">
              <a:buFont typeface="Consolas" charset="0"/>
              <a:buAutoNum type="arabicPeriod"/>
            </a:pPr>
            <a:r>
              <a:rPr lang="en-US">
                <a:latin typeface="Times New Roman" charset="0"/>
              </a:rPr>
              <a:t>EBM complements clinical practice</a:t>
            </a:r>
          </a:p>
          <a:p>
            <a:pPr marL="514350" indent="-514350" eaLnBrk="1" hangingPunct="1">
              <a:buFont typeface="Consolas" charset="0"/>
              <a:buAutoNum type="arabicPeriod"/>
            </a:pPr>
            <a:r>
              <a:rPr lang="en-US">
                <a:latin typeface="Times New Roman" charset="0"/>
              </a:rPr>
              <a:t>Evidence alone is not enough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55638"/>
            <a:ext cx="8229600" cy="792162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All evidence is not equal</a:t>
            </a:r>
          </a:p>
        </p:txBody>
      </p:sp>
      <p:pic>
        <p:nvPicPr>
          <p:cNvPr id="40964" name="Picture 5" descr="Pie not Equal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95550"/>
            <a:ext cx="8077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792163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Everyday Decisions-1</a:t>
            </a:r>
          </a:p>
        </p:txBody>
      </p:sp>
      <p:pic>
        <p:nvPicPr>
          <p:cNvPr id="41987" name="Content Placeholder 3" descr="carlot_555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447800"/>
            <a:ext cx="6705600" cy="5026025"/>
          </a:xfr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792163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Everyday Decisions - 2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2332038"/>
          </a:xfrm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Times New Roman" charset="0"/>
              </a:rPr>
              <a:t>What sources did you use to research?</a:t>
            </a:r>
          </a:p>
          <a:p>
            <a:pPr eaLnBrk="1" hangingPunct="1"/>
            <a:r>
              <a:rPr lang="en-US">
                <a:latin typeface="Times New Roman" charset="0"/>
              </a:rPr>
              <a:t>How many people did you talk to?  </a:t>
            </a:r>
          </a:p>
          <a:p>
            <a:pPr eaLnBrk="1" hangingPunct="1"/>
            <a:r>
              <a:rPr lang="en-US">
                <a:latin typeface="Times New Roman" charset="0"/>
              </a:rPr>
              <a:t>How many lots did you visit? </a:t>
            </a:r>
          </a:p>
          <a:p>
            <a:pPr eaLnBrk="1" hangingPunct="1"/>
            <a:r>
              <a:rPr lang="en-US">
                <a:latin typeface="Times New Roman" charset="0"/>
              </a:rPr>
              <a:t>How many cars did you drive?</a:t>
            </a: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EBCDM: Back to Why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981200"/>
            <a:ext cx="8229600" cy="2270125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We can</a:t>
            </a:r>
            <a:r>
              <a:rPr lang="ja-JP" altLang="en-US" sz="2800">
                <a:latin typeface="Times New Roman" charset="0"/>
              </a:rPr>
              <a:t>’</a:t>
            </a:r>
            <a:r>
              <a:rPr lang="en-US" sz="2800">
                <a:latin typeface="Times New Roman" charset="0"/>
              </a:rPr>
              <a:t>t make informed decisions without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Not all information is created equal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Misinformation can be worse than no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Strong evidence can lead to better outcomes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Information and Ideas</a:t>
            </a: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792163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All evidence is not equal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066800" y="1524000"/>
          <a:ext cx="7391400" cy="4022725"/>
        </p:xfrm>
        <a:graphic>
          <a:graphicData uri="http://schemas.openxmlformats.org/drawingml/2006/table">
            <a:tbl>
              <a:tblPr/>
              <a:tblGrid>
                <a:gridCol w="7391400"/>
              </a:tblGrid>
              <a:tr h="822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Hierarchy of strength of evidence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Prevention &amp; Treatment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N-of-1 randomized trial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Systematic reviews of randomized trials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Single randomized trial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Systematic review of observational studies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Single observational trial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Physiologic studies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Unsystematic clinical observations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5079" name="TextBox 4"/>
          <p:cNvSpPr txBox="1">
            <a:spLocks noChangeArrowheads="1"/>
          </p:cNvSpPr>
          <p:nvPr/>
        </p:nvSpPr>
        <p:spPr bwMode="auto">
          <a:xfrm>
            <a:off x="990600" y="57912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</a:rPr>
              <a:t>Table 2-1</a:t>
            </a: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457200" y="731838"/>
            <a:ext cx="8229600" cy="792162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Evidence hierarchy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2722563"/>
          </a:xfrm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Times New Roman" charset="0"/>
              </a:rPr>
              <a:t>The hierarchy is not absolute</a:t>
            </a:r>
          </a:p>
          <a:p>
            <a:pPr eaLnBrk="1" hangingPunct="1"/>
            <a:r>
              <a:rPr lang="en-US">
                <a:latin typeface="Times New Roman" charset="0"/>
              </a:rPr>
              <a:t>The hierarchy implies a clear course of action for physicians</a:t>
            </a:r>
          </a:p>
          <a:p>
            <a:pPr eaLnBrk="1" hangingPunct="1"/>
            <a:r>
              <a:rPr lang="en-US">
                <a:latin typeface="Times New Roman" charset="0"/>
              </a:rPr>
              <a:t>Although it may be weak – there is always evidence.</a:t>
            </a: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92163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4 Themes:  CDM and EBM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8229600" cy="2332038"/>
          </a:xfrm>
        </p:spPr>
        <p:txBody>
          <a:bodyPr>
            <a:spAutoFit/>
          </a:bodyPr>
          <a:lstStyle/>
          <a:p>
            <a:pPr marL="514350" indent="-514350" eaLnBrk="1" hangingPunct="1">
              <a:buFont typeface="Consolas" charset="0"/>
              <a:buAutoNum type="arabicPeriod"/>
            </a:pPr>
            <a:r>
              <a:rPr lang="en-US">
                <a:latin typeface="Times New Roman" charset="0"/>
              </a:rPr>
              <a:t>EBM and approach to clinical problems</a:t>
            </a:r>
          </a:p>
          <a:p>
            <a:pPr marL="514350" indent="-514350" eaLnBrk="1" hangingPunct="1">
              <a:buFont typeface="Consolas" charset="0"/>
              <a:buAutoNum type="arabicPeriod"/>
            </a:pPr>
            <a:r>
              <a:rPr lang="en-US">
                <a:latin typeface="Times New Roman" charset="0"/>
              </a:rPr>
              <a:t>All evidence is not equal</a:t>
            </a:r>
          </a:p>
          <a:p>
            <a:pPr marL="514350" indent="-514350" eaLnBrk="1" hangingPunct="1">
              <a:buFont typeface="Consolas" charset="0"/>
              <a:buAutoNum type="arabicPeriod"/>
            </a:pPr>
            <a:r>
              <a:rPr lang="en-US">
                <a:latin typeface="Times New Roman" charset="0"/>
              </a:rPr>
              <a:t>EBM complements clinical practice</a:t>
            </a:r>
          </a:p>
          <a:p>
            <a:pPr marL="514350" indent="-514350" eaLnBrk="1" hangingPunct="1">
              <a:buFont typeface="Consolas" charset="0"/>
              <a:buAutoNum type="arabicPeriod"/>
            </a:pPr>
            <a:r>
              <a:rPr lang="en-US">
                <a:latin typeface="Times New Roman" charset="0"/>
              </a:rPr>
              <a:t>Evidence alone is not enough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92163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We need to keep up-to-date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8229600" cy="4084638"/>
          </a:xfrm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Times New Roman" charset="0"/>
              </a:rPr>
              <a:t>New evidence</a:t>
            </a:r>
          </a:p>
          <a:p>
            <a:pPr eaLnBrk="1" hangingPunct="1"/>
            <a:r>
              <a:rPr lang="en-US">
                <a:latin typeface="Times New Roman" charset="0"/>
              </a:rPr>
              <a:t>New interpretations of evidence</a:t>
            </a:r>
          </a:p>
          <a:p>
            <a:pPr eaLnBrk="1" hangingPunct="1"/>
            <a:r>
              <a:rPr lang="en-US">
                <a:latin typeface="Times New Roman" charset="0"/>
              </a:rPr>
              <a:t>New illnesses</a:t>
            </a:r>
          </a:p>
          <a:p>
            <a:pPr eaLnBrk="1" hangingPunct="1"/>
            <a:r>
              <a:rPr lang="en-US">
                <a:latin typeface="Times New Roman" charset="0"/>
              </a:rPr>
              <a:t>New strategies and tactics</a:t>
            </a:r>
          </a:p>
          <a:p>
            <a:pPr eaLnBrk="1" hangingPunct="1"/>
            <a:r>
              <a:rPr lang="en-US">
                <a:latin typeface="Times New Roman" charset="0"/>
              </a:rPr>
              <a:t>New questions</a:t>
            </a:r>
          </a:p>
          <a:p>
            <a:pPr eaLnBrk="1" hangingPunct="1"/>
            <a:endParaRPr lang="en-US" b="1">
              <a:solidFill>
                <a:schemeClr val="bg1"/>
              </a:solidFill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cs typeface="Lucida Grande" charset="0"/>
              </a:rPr>
              <a:t>→</a:t>
            </a:r>
            <a:r>
              <a:rPr lang="en-US">
                <a:latin typeface="Times New Roman" charset="0"/>
              </a:rPr>
              <a:t> New decisions !</a:t>
            </a:r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92163"/>
          </a:xfrm>
        </p:spPr>
        <p:txBody>
          <a:bodyPr anchor="t"/>
          <a:lstStyle/>
          <a:p>
            <a:pPr eaLnBrk="1" hangingPunct="1"/>
            <a:r>
              <a:rPr lang="en-US" sz="3800">
                <a:latin typeface="Times New Roman" charset="0"/>
              </a:rPr>
              <a:t>We need to keep up-to-date</a:t>
            </a:r>
            <a:endParaRPr lang="en-US" sz="4500" b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8229600" cy="4173538"/>
          </a:xfrm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Times New Roman" charset="0"/>
              </a:rPr>
              <a:t>Get the evidence straight </a:t>
            </a:r>
          </a:p>
          <a:p>
            <a:pPr lvl="1" eaLnBrk="1" hangingPunct="1"/>
            <a:r>
              <a:rPr lang="en-US" sz="2400">
                <a:latin typeface="Times New Roman" charset="0"/>
              </a:rPr>
              <a:t>Find the evidence efficiently</a:t>
            </a:r>
          </a:p>
          <a:p>
            <a:pPr lvl="1" eaLnBrk="1" hangingPunct="1"/>
            <a:r>
              <a:rPr lang="en-US" sz="2400">
                <a:latin typeface="Times New Roman" charset="0"/>
              </a:rPr>
              <a:t>Appraise critically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Formulate evidence-based decisions</a:t>
            </a:r>
          </a:p>
          <a:p>
            <a:pPr lvl="1" eaLnBrk="1" hangingPunct="1"/>
            <a:r>
              <a:rPr lang="en-US" sz="2400">
                <a:latin typeface="Times New Roman" charset="0"/>
              </a:rPr>
              <a:t>Integrate evidence with other knowledge</a:t>
            </a:r>
          </a:p>
          <a:p>
            <a:pPr lvl="1" eaLnBrk="1" hangingPunct="1"/>
            <a:r>
              <a:rPr lang="en-US" sz="2400">
                <a:latin typeface="Times New Roman" charset="0"/>
              </a:rPr>
              <a:t>Use values explicitly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Act on decisions</a:t>
            </a:r>
          </a:p>
          <a:p>
            <a:pPr lvl="1" eaLnBrk="1" hangingPunct="1"/>
            <a:r>
              <a:rPr lang="en-US" sz="2400">
                <a:latin typeface="Times New Roman" charset="0"/>
              </a:rPr>
              <a:t>Implement: right patient, right time, right way?</a:t>
            </a:r>
          </a:p>
          <a:p>
            <a:pPr lvl="1" eaLnBrk="1" hangingPunct="1"/>
            <a:r>
              <a:rPr lang="en-US" sz="2400">
                <a:latin typeface="Times New Roman" charset="0"/>
              </a:rPr>
              <a:t>Assess: are we doing what we know to do?</a:t>
            </a:r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92163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4 Themes:  CDM and EBM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8229600" cy="2332038"/>
          </a:xfrm>
        </p:spPr>
        <p:txBody>
          <a:bodyPr>
            <a:spAutoFit/>
          </a:bodyPr>
          <a:lstStyle/>
          <a:p>
            <a:pPr marL="514350" indent="-514350" eaLnBrk="1" hangingPunct="1">
              <a:buFont typeface="Consolas" charset="0"/>
              <a:buAutoNum type="arabicPeriod"/>
            </a:pPr>
            <a:r>
              <a:rPr lang="en-US">
                <a:latin typeface="Times New Roman" charset="0"/>
              </a:rPr>
              <a:t>EBM and approach to clinical problems</a:t>
            </a:r>
          </a:p>
          <a:p>
            <a:pPr marL="514350" indent="-514350" eaLnBrk="1" hangingPunct="1">
              <a:buFont typeface="Consolas" charset="0"/>
              <a:buAutoNum type="arabicPeriod"/>
            </a:pPr>
            <a:r>
              <a:rPr lang="en-US">
                <a:latin typeface="Times New Roman" charset="0"/>
              </a:rPr>
              <a:t>All evidence is not equal</a:t>
            </a:r>
          </a:p>
          <a:p>
            <a:pPr marL="514350" indent="-514350" eaLnBrk="1" hangingPunct="1">
              <a:buFont typeface="Consolas" charset="0"/>
              <a:buAutoNum type="arabicPeriod"/>
            </a:pPr>
            <a:r>
              <a:rPr lang="en-US">
                <a:latin typeface="Times New Roman" charset="0"/>
              </a:rPr>
              <a:t>EBM complements clinical practice</a:t>
            </a:r>
          </a:p>
          <a:p>
            <a:pPr marL="514350" indent="-514350" eaLnBrk="1" hangingPunct="1">
              <a:buFont typeface="Consolas" charset="0"/>
              <a:buAutoNum type="arabicPeriod"/>
            </a:pPr>
            <a:r>
              <a:rPr lang="en-US">
                <a:latin typeface="Times New Roman" charset="0"/>
              </a:rPr>
              <a:t>Evidence alone is not enough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92163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Evidence alone is not enough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8229600" cy="579438"/>
          </a:xfrm>
        </p:spPr>
        <p:txBody>
          <a:bodyPr>
            <a:spAutoFit/>
          </a:bodyPr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pic>
        <p:nvPicPr>
          <p:cNvPr id="51204" name="Picture 5" descr="The-Winner-Stands-Alone-3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0010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 idx="4294967295"/>
          </p:nvPr>
        </p:nvSpPr>
        <p:spPr>
          <a:xfrm>
            <a:off x="457200" y="655638"/>
            <a:ext cx="8229600" cy="792162"/>
          </a:xfrm>
        </p:spPr>
        <p:txBody>
          <a:bodyPr anchor="t"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Times New Roman" charset="0"/>
              </a:rPr>
              <a:t>Evidence is just the beginning</a:t>
            </a:r>
          </a:p>
        </p:txBody>
      </p:sp>
      <p:graphicFrame>
        <p:nvGraphicFramePr>
          <p:cNvPr id="62490" name="Group 26"/>
          <p:cNvGraphicFramePr>
            <a:graphicFrameLocks noGrp="1"/>
          </p:cNvGraphicFramePr>
          <p:nvPr>
            <p:ph idx="4294967295"/>
          </p:nvPr>
        </p:nvGraphicFramePr>
        <p:xfrm>
          <a:off x="609600" y="2190750"/>
          <a:ext cx="7848600" cy="3565525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Knowledge and Skills necessary for evidence-based practice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In-depth background knowledge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Effective searching skills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Effective critical appraisal skills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Diagnostic expertise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Define and understand alternatives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Appropriately apply evidence to the individual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Sensitivity and communication skills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Elicit and understand patient values and incorporate in decisions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2249" name="TextBox 3"/>
          <p:cNvSpPr txBox="1">
            <a:spLocks noChangeArrowheads="1"/>
          </p:cNvSpPr>
          <p:nvPr/>
        </p:nvSpPr>
        <p:spPr bwMode="auto">
          <a:xfrm>
            <a:off x="762000" y="60198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ahoma" charset="0"/>
              </a:rPr>
              <a:t>Table 2-2</a:t>
            </a:r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Knowledge for Clinical Decisions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371600" y="1828800"/>
            <a:ext cx="1905000" cy="946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ahoma" charset="0"/>
              </a:rPr>
              <a:t>Clinical Expertise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419600" y="3733800"/>
            <a:ext cx="2057400" cy="1373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ahoma" charset="0"/>
              </a:rPr>
              <a:t>Clinical Decisions &amp; Actions</a:t>
            </a:r>
          </a:p>
        </p:txBody>
      </p:sp>
      <p:sp>
        <p:nvSpPr>
          <p:cNvPr id="259077" name="Freeform 5"/>
          <p:cNvSpPr>
            <a:spLocks/>
          </p:cNvSpPr>
          <p:nvPr/>
        </p:nvSpPr>
        <p:spPr bwMode="auto">
          <a:xfrm>
            <a:off x="3235325" y="2855913"/>
            <a:ext cx="1096963" cy="1181100"/>
          </a:xfrm>
          <a:custGeom>
            <a:avLst/>
            <a:gdLst>
              <a:gd name="T0" fmla="*/ 0 w 691"/>
              <a:gd name="T1" fmla="*/ 0 h 744"/>
              <a:gd name="T2" fmla="*/ 691 w 691"/>
              <a:gd name="T3" fmla="*/ 744 h 744"/>
              <a:gd name="T4" fmla="*/ 0 60000 65536"/>
              <a:gd name="T5" fmla="*/ 0 60000 65536"/>
              <a:gd name="T6" fmla="*/ 0 w 691"/>
              <a:gd name="T7" fmla="*/ 0 h 744"/>
              <a:gd name="T8" fmla="*/ 691 w 691"/>
              <a:gd name="T9" fmla="*/ 744 h 7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1" h="744">
                <a:moveTo>
                  <a:pt x="0" y="0"/>
                </a:moveTo>
                <a:lnTo>
                  <a:pt x="691" y="744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8001000" cy="914400"/>
          </a:xfrm>
        </p:spPr>
        <p:txBody>
          <a:bodyPr anchor="t"/>
          <a:lstStyle/>
          <a:p>
            <a:pPr eaLnBrk="1" hangingPunct="1"/>
            <a:r>
              <a:rPr lang="en-US">
                <a:latin typeface="Times New Roman" charset="0"/>
              </a:rPr>
              <a:t>Knowledge for Clinical Decisions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886200" y="3276600"/>
            <a:ext cx="16002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charset="0"/>
              </a:rPr>
              <a:t>Clinical Decisions &amp; Actions</a:t>
            </a: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685800" y="3276600"/>
            <a:ext cx="12954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charset="0"/>
              </a:rPr>
              <a:t>Human Biology</a:t>
            </a:r>
          </a:p>
        </p:txBody>
      </p:sp>
      <p:sp>
        <p:nvSpPr>
          <p:cNvPr id="54277" name="Freeform 10"/>
          <p:cNvSpPr>
            <a:spLocks/>
          </p:cNvSpPr>
          <p:nvPr/>
        </p:nvSpPr>
        <p:spPr bwMode="auto">
          <a:xfrm>
            <a:off x="2039938" y="3573463"/>
            <a:ext cx="1846262" cy="84137"/>
          </a:xfrm>
          <a:custGeom>
            <a:avLst/>
            <a:gdLst>
              <a:gd name="T0" fmla="*/ 0 w 1163"/>
              <a:gd name="T1" fmla="*/ 0 h 53"/>
              <a:gd name="T2" fmla="*/ 2147483647 w 1163"/>
              <a:gd name="T3" fmla="*/ 133566705 h 53"/>
              <a:gd name="T4" fmla="*/ 2147483647 w 1163"/>
              <a:gd name="T5" fmla="*/ 133566705 h 53"/>
              <a:gd name="T6" fmla="*/ 0 60000 65536"/>
              <a:gd name="T7" fmla="*/ 0 60000 65536"/>
              <a:gd name="T8" fmla="*/ 0 60000 65536"/>
              <a:gd name="T9" fmla="*/ 0 w 1163"/>
              <a:gd name="T10" fmla="*/ 0 h 53"/>
              <a:gd name="T11" fmla="*/ 1163 w 1163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" h="53">
                <a:moveTo>
                  <a:pt x="0" y="0"/>
                </a:moveTo>
                <a:lnTo>
                  <a:pt x="1090" y="53"/>
                </a:lnTo>
                <a:lnTo>
                  <a:pt x="1163" y="5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Think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Take 2 minutes to consider and record on the provided worksheet: </a:t>
            </a:r>
          </a:p>
          <a:p>
            <a:pPr lvl="1" eaLnBrk="1" hangingPunct="1"/>
            <a:r>
              <a:rPr lang="en-US">
                <a:latin typeface="Times New Roman" charset="0"/>
              </a:rPr>
              <a:t>What type of knowledge/information would be necessary for a clinician to make the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>
                <a:latin typeface="Times New Roman" charset="0"/>
              </a:rPr>
              <a:t>best</a:t>
            </a:r>
            <a:r>
              <a:rPr lang="ja-JP" altLang="en-US">
                <a:latin typeface="Times New Roman" charset="0"/>
              </a:rPr>
              <a:t>”</a:t>
            </a:r>
            <a:r>
              <a:rPr lang="en-US">
                <a:latin typeface="Times New Roman" charset="0"/>
              </a:rPr>
              <a:t> clinical decisions in this case </a:t>
            </a:r>
          </a:p>
        </p:txBody>
      </p:sp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8001000" cy="914400"/>
          </a:xfrm>
        </p:spPr>
        <p:txBody>
          <a:bodyPr anchor="t"/>
          <a:lstStyle/>
          <a:p>
            <a:pPr eaLnBrk="1" hangingPunct="1"/>
            <a:r>
              <a:rPr lang="en-US" sz="2800">
                <a:latin typeface="Times New Roman" charset="0"/>
              </a:rPr>
              <a:t>Knowledge for Clinical Decisions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886200" y="3276600"/>
            <a:ext cx="16002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charset="0"/>
              </a:rPr>
              <a:t>Clinical Decisions &amp; Actions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057400" y="1676400"/>
            <a:ext cx="16764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charset="0"/>
              </a:rPr>
              <a:t>Clinical Expertise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685800" y="3276600"/>
            <a:ext cx="12954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charset="0"/>
              </a:rPr>
              <a:t>Human Biology</a:t>
            </a: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1371600" y="4724400"/>
            <a:ext cx="17526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charset="0"/>
              </a:rPr>
              <a:t>Clinical Care Research</a:t>
            </a:r>
          </a:p>
        </p:txBody>
      </p:sp>
      <p:sp>
        <p:nvSpPr>
          <p:cNvPr id="55303" name="Freeform 10"/>
          <p:cNvSpPr>
            <a:spLocks/>
          </p:cNvSpPr>
          <p:nvPr/>
        </p:nvSpPr>
        <p:spPr bwMode="auto">
          <a:xfrm>
            <a:off x="2039938" y="3573463"/>
            <a:ext cx="1846262" cy="84137"/>
          </a:xfrm>
          <a:custGeom>
            <a:avLst/>
            <a:gdLst>
              <a:gd name="T0" fmla="*/ 0 w 1163"/>
              <a:gd name="T1" fmla="*/ 0 h 53"/>
              <a:gd name="T2" fmla="*/ 2147483647 w 1163"/>
              <a:gd name="T3" fmla="*/ 133566705 h 53"/>
              <a:gd name="T4" fmla="*/ 2147483647 w 1163"/>
              <a:gd name="T5" fmla="*/ 133566705 h 53"/>
              <a:gd name="T6" fmla="*/ 0 60000 65536"/>
              <a:gd name="T7" fmla="*/ 0 60000 65536"/>
              <a:gd name="T8" fmla="*/ 0 60000 65536"/>
              <a:gd name="T9" fmla="*/ 0 w 1163"/>
              <a:gd name="T10" fmla="*/ 0 h 53"/>
              <a:gd name="T11" fmla="*/ 1163 w 1163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" h="53">
                <a:moveTo>
                  <a:pt x="0" y="0"/>
                </a:moveTo>
                <a:lnTo>
                  <a:pt x="1090" y="53"/>
                </a:lnTo>
                <a:lnTo>
                  <a:pt x="1163" y="5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Freeform 12"/>
          <p:cNvSpPr>
            <a:spLocks/>
          </p:cNvSpPr>
          <p:nvPr/>
        </p:nvSpPr>
        <p:spPr bwMode="auto">
          <a:xfrm>
            <a:off x="3221038" y="4346575"/>
            <a:ext cx="830262" cy="647700"/>
          </a:xfrm>
          <a:custGeom>
            <a:avLst/>
            <a:gdLst>
              <a:gd name="T0" fmla="*/ 0 w 523"/>
              <a:gd name="T1" fmla="*/ 1028223839 h 408"/>
              <a:gd name="T2" fmla="*/ 1318039913 w 523"/>
              <a:gd name="T3" fmla="*/ 0 h 408"/>
              <a:gd name="T4" fmla="*/ 0 60000 65536"/>
              <a:gd name="T5" fmla="*/ 0 60000 65536"/>
              <a:gd name="T6" fmla="*/ 0 w 523"/>
              <a:gd name="T7" fmla="*/ 0 h 408"/>
              <a:gd name="T8" fmla="*/ 523 w 523"/>
              <a:gd name="T9" fmla="*/ 408 h 4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3" h="408">
                <a:moveTo>
                  <a:pt x="0" y="408"/>
                </a:moveTo>
                <a:lnTo>
                  <a:pt x="523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15"/>
          <p:cNvSpPr>
            <a:spLocks noChangeShapeType="1"/>
          </p:cNvSpPr>
          <p:nvPr/>
        </p:nvSpPr>
        <p:spPr bwMode="auto">
          <a:xfrm>
            <a:off x="3124200" y="2438400"/>
            <a:ext cx="838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8001000" cy="914400"/>
          </a:xfrm>
        </p:spPr>
        <p:txBody>
          <a:bodyPr anchor="t"/>
          <a:lstStyle/>
          <a:p>
            <a:pPr eaLnBrk="1" hangingPunct="1"/>
            <a:r>
              <a:rPr lang="en-US" sz="2800">
                <a:latin typeface="Times New Roman" charset="0"/>
              </a:rPr>
              <a:t>Knowledge for Clinical Decisions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86200" y="3276600"/>
            <a:ext cx="16002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charset="0"/>
              </a:rPr>
              <a:t>Clinical Decisions &amp; Actions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057400" y="1676400"/>
            <a:ext cx="16764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charset="0"/>
              </a:rPr>
              <a:t>Clinical Expertise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105400" y="1676400"/>
            <a:ext cx="19050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charset="0"/>
              </a:rPr>
              <a:t>Patients</a:t>
            </a:r>
            <a:r>
              <a:rPr lang="ja-JP" altLang="en-US" sz="2000" b="1">
                <a:solidFill>
                  <a:schemeClr val="bg1"/>
                </a:solidFill>
                <a:latin typeface="Tahoma" charset="0"/>
              </a:rPr>
              <a:t>’</a:t>
            </a:r>
            <a:r>
              <a:rPr lang="en-US" sz="2000" b="1">
                <a:solidFill>
                  <a:schemeClr val="bg1"/>
                </a:solidFill>
                <a:latin typeface="Tahoma" charset="0"/>
              </a:rPr>
              <a:t> Perspectives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85800" y="3276600"/>
            <a:ext cx="12954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charset="0"/>
              </a:rPr>
              <a:t>Human Biology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371600" y="4724400"/>
            <a:ext cx="17526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charset="0"/>
              </a:rPr>
              <a:t>Clinical Care Research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324600" y="3352800"/>
            <a:ext cx="1828800" cy="641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ahoma" charset="0"/>
              </a:rPr>
              <a:t>Professional Values, Ethics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029200" y="5029200"/>
            <a:ext cx="14478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charset="0"/>
              </a:rPr>
              <a:t>Health Systems</a:t>
            </a:r>
          </a:p>
        </p:txBody>
      </p:sp>
      <p:sp>
        <p:nvSpPr>
          <p:cNvPr id="56330" name="Freeform 10"/>
          <p:cNvSpPr>
            <a:spLocks/>
          </p:cNvSpPr>
          <p:nvPr/>
        </p:nvSpPr>
        <p:spPr bwMode="auto">
          <a:xfrm>
            <a:off x="2039938" y="3573463"/>
            <a:ext cx="1846262" cy="84137"/>
          </a:xfrm>
          <a:custGeom>
            <a:avLst/>
            <a:gdLst>
              <a:gd name="T0" fmla="*/ 0 w 1163"/>
              <a:gd name="T1" fmla="*/ 0 h 53"/>
              <a:gd name="T2" fmla="*/ 2147483647 w 1163"/>
              <a:gd name="T3" fmla="*/ 133566705 h 53"/>
              <a:gd name="T4" fmla="*/ 2147483647 w 1163"/>
              <a:gd name="T5" fmla="*/ 133566705 h 53"/>
              <a:gd name="T6" fmla="*/ 0 60000 65536"/>
              <a:gd name="T7" fmla="*/ 0 60000 65536"/>
              <a:gd name="T8" fmla="*/ 0 60000 65536"/>
              <a:gd name="T9" fmla="*/ 0 w 1163"/>
              <a:gd name="T10" fmla="*/ 0 h 53"/>
              <a:gd name="T11" fmla="*/ 1163 w 1163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" h="53">
                <a:moveTo>
                  <a:pt x="0" y="0"/>
                </a:moveTo>
                <a:lnTo>
                  <a:pt x="1090" y="53"/>
                </a:lnTo>
                <a:lnTo>
                  <a:pt x="1163" y="5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Freeform 11"/>
          <p:cNvSpPr>
            <a:spLocks/>
          </p:cNvSpPr>
          <p:nvPr/>
        </p:nvSpPr>
        <p:spPr bwMode="auto">
          <a:xfrm>
            <a:off x="5121275" y="2433638"/>
            <a:ext cx="280988" cy="760412"/>
          </a:xfrm>
          <a:custGeom>
            <a:avLst/>
            <a:gdLst>
              <a:gd name="T0" fmla="*/ 446069288 w 177"/>
              <a:gd name="T1" fmla="*/ 0 h 479"/>
              <a:gd name="T2" fmla="*/ 0 w 177"/>
              <a:gd name="T3" fmla="*/ 1207153345 h 479"/>
              <a:gd name="T4" fmla="*/ 0 60000 65536"/>
              <a:gd name="T5" fmla="*/ 0 60000 65536"/>
              <a:gd name="T6" fmla="*/ 0 w 177"/>
              <a:gd name="T7" fmla="*/ 0 h 479"/>
              <a:gd name="T8" fmla="*/ 177 w 177"/>
              <a:gd name="T9" fmla="*/ 479 h 4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7" h="479">
                <a:moveTo>
                  <a:pt x="177" y="0"/>
                </a:moveTo>
                <a:lnTo>
                  <a:pt x="0" y="47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Freeform 12"/>
          <p:cNvSpPr>
            <a:spLocks/>
          </p:cNvSpPr>
          <p:nvPr/>
        </p:nvSpPr>
        <p:spPr bwMode="auto">
          <a:xfrm>
            <a:off x="3221038" y="4346575"/>
            <a:ext cx="830262" cy="647700"/>
          </a:xfrm>
          <a:custGeom>
            <a:avLst/>
            <a:gdLst>
              <a:gd name="T0" fmla="*/ 0 w 523"/>
              <a:gd name="T1" fmla="*/ 1028223839 h 408"/>
              <a:gd name="T2" fmla="*/ 1318039913 w 523"/>
              <a:gd name="T3" fmla="*/ 0 h 408"/>
              <a:gd name="T4" fmla="*/ 0 60000 65536"/>
              <a:gd name="T5" fmla="*/ 0 60000 65536"/>
              <a:gd name="T6" fmla="*/ 0 w 523"/>
              <a:gd name="T7" fmla="*/ 0 h 408"/>
              <a:gd name="T8" fmla="*/ 523 w 523"/>
              <a:gd name="T9" fmla="*/ 408 h 4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3" h="408">
                <a:moveTo>
                  <a:pt x="0" y="408"/>
                </a:moveTo>
                <a:lnTo>
                  <a:pt x="523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3" name="Freeform 13"/>
          <p:cNvSpPr>
            <a:spLocks/>
          </p:cNvSpPr>
          <p:nvPr/>
        </p:nvSpPr>
        <p:spPr bwMode="auto">
          <a:xfrm>
            <a:off x="5035550" y="4332288"/>
            <a:ext cx="338138" cy="633412"/>
          </a:xfrm>
          <a:custGeom>
            <a:avLst/>
            <a:gdLst>
              <a:gd name="T0" fmla="*/ 536794913 w 213"/>
              <a:gd name="T1" fmla="*/ 1005540845 h 399"/>
              <a:gd name="T2" fmla="*/ 0 w 213"/>
              <a:gd name="T3" fmla="*/ 0 h 399"/>
              <a:gd name="T4" fmla="*/ 0 60000 65536"/>
              <a:gd name="T5" fmla="*/ 0 60000 65536"/>
              <a:gd name="T6" fmla="*/ 0 w 213"/>
              <a:gd name="T7" fmla="*/ 0 h 399"/>
              <a:gd name="T8" fmla="*/ 213 w 213"/>
              <a:gd name="T9" fmla="*/ 399 h 3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3" h="399">
                <a:moveTo>
                  <a:pt x="213" y="399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Freeform 14"/>
          <p:cNvSpPr>
            <a:spLocks/>
          </p:cNvSpPr>
          <p:nvPr/>
        </p:nvSpPr>
        <p:spPr bwMode="auto">
          <a:xfrm>
            <a:off x="5556250" y="3643313"/>
            <a:ext cx="703263" cy="1587"/>
          </a:xfrm>
          <a:custGeom>
            <a:avLst/>
            <a:gdLst>
              <a:gd name="T0" fmla="*/ 1116430895 w 443"/>
              <a:gd name="T1" fmla="*/ 0 h 1"/>
              <a:gd name="T2" fmla="*/ 0 w 443"/>
              <a:gd name="T3" fmla="*/ 0 h 1"/>
              <a:gd name="T4" fmla="*/ 0 60000 65536"/>
              <a:gd name="T5" fmla="*/ 0 60000 65536"/>
              <a:gd name="T6" fmla="*/ 0 w 443"/>
              <a:gd name="T7" fmla="*/ 0 h 1"/>
              <a:gd name="T8" fmla="*/ 443 w 44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3" h="1">
                <a:moveTo>
                  <a:pt x="443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3124200" y="2438400"/>
            <a:ext cx="838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Break</a:t>
            </a:r>
          </a:p>
        </p:txBody>
      </p:sp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Times New Roman" charset="0"/>
              </a:rPr>
              <a:t>Choose the correct order in the process of EBM</a:t>
            </a:r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724400" y="1893888"/>
          <a:ext cx="4356100" cy="490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6" imgW="5429956" imgH="6107289" progId="MSGraph.Chart.8">
                  <p:embed followColorScheme="full"/>
                </p:oleObj>
              </mc:Choice>
              <mc:Fallback>
                <p:oleObj name="Chart" r:id="rId6" imgW="5429956" imgH="6107289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93888"/>
                        <a:ext cx="4356100" cy="490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PAnswers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4800" y="1981200"/>
            <a:ext cx="7315200" cy="3540125"/>
          </a:xfrm>
        </p:spPr>
        <p:txBody>
          <a:bodyPr/>
          <a:lstStyle/>
          <a:p>
            <a:pPr marL="514350" indent="-514350" eaLnBrk="1" hangingPunct="1">
              <a:buFont typeface="Wingdings" charset="0"/>
              <a:buAutoNum type="alphaUcPeriod"/>
            </a:pPr>
            <a:r>
              <a:rPr lang="en-US">
                <a:latin typeface="Times New Roman" charset="0"/>
              </a:rPr>
              <a:t>Acquire Appraise Apply</a:t>
            </a:r>
          </a:p>
          <a:p>
            <a:pPr marL="514350" indent="-514350" eaLnBrk="1" hangingPunct="1">
              <a:buFont typeface="Wingdings" charset="0"/>
              <a:buAutoNum type="alphaUcPeriod"/>
            </a:pPr>
            <a:r>
              <a:rPr lang="en-US">
                <a:latin typeface="Times New Roman" charset="0"/>
              </a:rPr>
              <a:t>Apply Acquire Approve</a:t>
            </a:r>
          </a:p>
          <a:p>
            <a:pPr marL="514350" indent="-514350" eaLnBrk="1" hangingPunct="1">
              <a:buFont typeface="Wingdings" charset="0"/>
              <a:buAutoNum type="alphaUcPeriod"/>
            </a:pPr>
            <a:r>
              <a:rPr lang="en-US">
                <a:latin typeface="Times New Roman" charset="0"/>
              </a:rPr>
              <a:t>Approve Ask Appraise</a:t>
            </a:r>
          </a:p>
          <a:p>
            <a:pPr marL="514350" indent="-514350" eaLnBrk="1" hangingPunct="1">
              <a:buFont typeface="Wingdings" charset="0"/>
              <a:buAutoNum type="alphaUcPeriod"/>
            </a:pPr>
            <a:r>
              <a:rPr lang="en-US">
                <a:latin typeface="Times New Roman" charset="0"/>
              </a:rPr>
              <a:t>Ask Acquire Appraise</a:t>
            </a:r>
          </a:p>
          <a:p>
            <a:pPr marL="514350" indent="-514350" eaLnBrk="1" hangingPunct="1">
              <a:buFont typeface="Wingdings" charset="0"/>
              <a:buAutoNum type="alphaUcPeriod"/>
            </a:pPr>
            <a:r>
              <a:rPr lang="en-US">
                <a:latin typeface="Times New Roman" charset="0"/>
              </a:rPr>
              <a:t>Ask Apply Approve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Group 1027"/>
          <p:cNvGrpSpPr>
            <a:grpSpLocks/>
          </p:cNvGrpSpPr>
          <p:nvPr/>
        </p:nvGrpSpPr>
        <p:grpSpPr bwMode="auto">
          <a:xfrm>
            <a:off x="6172200" y="2209800"/>
            <a:ext cx="381000" cy="609600"/>
            <a:chOff x="4704" y="3312"/>
            <a:chExt cx="432" cy="768"/>
          </a:xfrm>
        </p:grpSpPr>
        <p:sp>
          <p:nvSpPr>
            <p:cNvPr id="58422" name="Oval 1028"/>
            <p:cNvSpPr>
              <a:spLocks noChangeArrowheads="1"/>
            </p:cNvSpPr>
            <p:nvPr/>
          </p:nvSpPr>
          <p:spPr bwMode="auto">
            <a:xfrm>
              <a:off x="4848" y="3312"/>
              <a:ext cx="144" cy="144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23" name="Rectangle 1029"/>
            <p:cNvSpPr>
              <a:spLocks noChangeArrowheads="1"/>
            </p:cNvSpPr>
            <p:nvPr/>
          </p:nvSpPr>
          <p:spPr bwMode="auto">
            <a:xfrm>
              <a:off x="4752" y="3456"/>
              <a:ext cx="336" cy="336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24" name="Rectangle 1030"/>
            <p:cNvSpPr>
              <a:spLocks noChangeArrowheads="1"/>
            </p:cNvSpPr>
            <p:nvPr/>
          </p:nvSpPr>
          <p:spPr bwMode="auto">
            <a:xfrm>
              <a:off x="4800" y="3792"/>
              <a:ext cx="96" cy="288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25" name="Rectangle 1031"/>
            <p:cNvSpPr>
              <a:spLocks noChangeArrowheads="1"/>
            </p:cNvSpPr>
            <p:nvPr/>
          </p:nvSpPr>
          <p:spPr bwMode="auto">
            <a:xfrm>
              <a:off x="4953" y="3792"/>
              <a:ext cx="96" cy="288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26" name="Rectangle 1032"/>
            <p:cNvSpPr>
              <a:spLocks noChangeArrowheads="1"/>
            </p:cNvSpPr>
            <p:nvPr/>
          </p:nvSpPr>
          <p:spPr bwMode="auto">
            <a:xfrm>
              <a:off x="4704" y="3504"/>
              <a:ext cx="48" cy="38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27" name="Rectangle 1033"/>
            <p:cNvSpPr>
              <a:spLocks noChangeArrowheads="1"/>
            </p:cNvSpPr>
            <p:nvPr/>
          </p:nvSpPr>
          <p:spPr bwMode="auto">
            <a:xfrm>
              <a:off x="5088" y="3504"/>
              <a:ext cx="48" cy="38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</p:grpSp>
      <p:grpSp>
        <p:nvGrpSpPr>
          <p:cNvPr id="58372" name="Group 1034"/>
          <p:cNvGrpSpPr>
            <a:grpSpLocks/>
          </p:cNvGrpSpPr>
          <p:nvPr/>
        </p:nvGrpSpPr>
        <p:grpSpPr bwMode="auto">
          <a:xfrm>
            <a:off x="6781800" y="2133600"/>
            <a:ext cx="381000" cy="609600"/>
            <a:chOff x="4704" y="3312"/>
            <a:chExt cx="432" cy="768"/>
          </a:xfrm>
        </p:grpSpPr>
        <p:sp>
          <p:nvSpPr>
            <p:cNvPr id="58416" name="Oval 1035"/>
            <p:cNvSpPr>
              <a:spLocks noChangeArrowheads="1"/>
            </p:cNvSpPr>
            <p:nvPr/>
          </p:nvSpPr>
          <p:spPr bwMode="auto">
            <a:xfrm>
              <a:off x="4848" y="3312"/>
              <a:ext cx="144" cy="14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17" name="Rectangle 1036"/>
            <p:cNvSpPr>
              <a:spLocks noChangeArrowheads="1"/>
            </p:cNvSpPr>
            <p:nvPr/>
          </p:nvSpPr>
          <p:spPr bwMode="auto">
            <a:xfrm>
              <a:off x="4752" y="3456"/>
              <a:ext cx="336" cy="3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18" name="Rectangle 1037"/>
            <p:cNvSpPr>
              <a:spLocks noChangeArrowheads="1"/>
            </p:cNvSpPr>
            <p:nvPr/>
          </p:nvSpPr>
          <p:spPr bwMode="auto">
            <a:xfrm>
              <a:off x="4800" y="3792"/>
              <a:ext cx="96" cy="288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19" name="Rectangle 1038"/>
            <p:cNvSpPr>
              <a:spLocks noChangeArrowheads="1"/>
            </p:cNvSpPr>
            <p:nvPr/>
          </p:nvSpPr>
          <p:spPr bwMode="auto">
            <a:xfrm>
              <a:off x="4953" y="3792"/>
              <a:ext cx="96" cy="288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20" name="Rectangle 1039"/>
            <p:cNvSpPr>
              <a:spLocks noChangeArrowheads="1"/>
            </p:cNvSpPr>
            <p:nvPr/>
          </p:nvSpPr>
          <p:spPr bwMode="auto">
            <a:xfrm>
              <a:off x="4704" y="3504"/>
              <a:ext cx="48" cy="384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21" name="Rectangle 1040"/>
            <p:cNvSpPr>
              <a:spLocks noChangeArrowheads="1"/>
            </p:cNvSpPr>
            <p:nvPr/>
          </p:nvSpPr>
          <p:spPr bwMode="auto">
            <a:xfrm>
              <a:off x="5088" y="3504"/>
              <a:ext cx="48" cy="384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</p:grpSp>
      <p:grpSp>
        <p:nvGrpSpPr>
          <p:cNvPr id="58373" name="Group 1041"/>
          <p:cNvGrpSpPr>
            <a:grpSpLocks/>
          </p:cNvGrpSpPr>
          <p:nvPr/>
        </p:nvGrpSpPr>
        <p:grpSpPr bwMode="auto">
          <a:xfrm>
            <a:off x="7315200" y="2438400"/>
            <a:ext cx="381000" cy="609600"/>
            <a:chOff x="4704" y="3312"/>
            <a:chExt cx="432" cy="768"/>
          </a:xfrm>
        </p:grpSpPr>
        <p:sp>
          <p:nvSpPr>
            <p:cNvPr id="58410" name="Oval 1042"/>
            <p:cNvSpPr>
              <a:spLocks noChangeArrowheads="1"/>
            </p:cNvSpPr>
            <p:nvPr/>
          </p:nvSpPr>
          <p:spPr bwMode="auto">
            <a:xfrm>
              <a:off x="4848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11" name="Rectangle 1043"/>
            <p:cNvSpPr>
              <a:spLocks noChangeArrowheads="1"/>
            </p:cNvSpPr>
            <p:nvPr/>
          </p:nvSpPr>
          <p:spPr bwMode="auto">
            <a:xfrm>
              <a:off x="4752" y="345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12" name="Rectangle 1044"/>
            <p:cNvSpPr>
              <a:spLocks noChangeArrowheads="1"/>
            </p:cNvSpPr>
            <p:nvPr/>
          </p:nvSpPr>
          <p:spPr bwMode="auto">
            <a:xfrm>
              <a:off x="4800" y="3792"/>
              <a:ext cx="9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13" name="Rectangle 1045"/>
            <p:cNvSpPr>
              <a:spLocks noChangeArrowheads="1"/>
            </p:cNvSpPr>
            <p:nvPr/>
          </p:nvSpPr>
          <p:spPr bwMode="auto">
            <a:xfrm>
              <a:off x="4953" y="3792"/>
              <a:ext cx="9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14" name="Rectangle 1046"/>
            <p:cNvSpPr>
              <a:spLocks noChangeArrowheads="1"/>
            </p:cNvSpPr>
            <p:nvPr/>
          </p:nvSpPr>
          <p:spPr bwMode="auto">
            <a:xfrm>
              <a:off x="4704" y="3504"/>
              <a:ext cx="4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15" name="Rectangle 1047"/>
            <p:cNvSpPr>
              <a:spLocks noChangeArrowheads="1"/>
            </p:cNvSpPr>
            <p:nvPr/>
          </p:nvSpPr>
          <p:spPr bwMode="auto">
            <a:xfrm>
              <a:off x="5088" y="3504"/>
              <a:ext cx="4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</p:grpSp>
      <p:grpSp>
        <p:nvGrpSpPr>
          <p:cNvPr id="58374" name="Group 1048"/>
          <p:cNvGrpSpPr>
            <a:grpSpLocks/>
          </p:cNvGrpSpPr>
          <p:nvPr/>
        </p:nvGrpSpPr>
        <p:grpSpPr bwMode="auto">
          <a:xfrm>
            <a:off x="7696200" y="2971800"/>
            <a:ext cx="381000" cy="609600"/>
            <a:chOff x="4704" y="3312"/>
            <a:chExt cx="432" cy="768"/>
          </a:xfrm>
        </p:grpSpPr>
        <p:sp>
          <p:nvSpPr>
            <p:cNvPr id="58404" name="Oval 1049"/>
            <p:cNvSpPr>
              <a:spLocks noChangeArrowheads="1"/>
            </p:cNvSpPr>
            <p:nvPr/>
          </p:nvSpPr>
          <p:spPr bwMode="auto">
            <a:xfrm>
              <a:off x="4848" y="3312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05" name="Rectangle 1050"/>
            <p:cNvSpPr>
              <a:spLocks noChangeArrowheads="1"/>
            </p:cNvSpPr>
            <p:nvPr/>
          </p:nvSpPr>
          <p:spPr bwMode="auto">
            <a:xfrm>
              <a:off x="4752" y="3456"/>
              <a:ext cx="336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06" name="Rectangle 1051"/>
            <p:cNvSpPr>
              <a:spLocks noChangeArrowheads="1"/>
            </p:cNvSpPr>
            <p:nvPr/>
          </p:nvSpPr>
          <p:spPr bwMode="auto">
            <a:xfrm>
              <a:off x="4800" y="3792"/>
              <a:ext cx="96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07" name="Rectangle 1052"/>
            <p:cNvSpPr>
              <a:spLocks noChangeArrowheads="1"/>
            </p:cNvSpPr>
            <p:nvPr/>
          </p:nvSpPr>
          <p:spPr bwMode="auto">
            <a:xfrm>
              <a:off x="4953" y="3792"/>
              <a:ext cx="96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08" name="Rectangle 1053"/>
            <p:cNvSpPr>
              <a:spLocks noChangeArrowheads="1"/>
            </p:cNvSpPr>
            <p:nvPr/>
          </p:nvSpPr>
          <p:spPr bwMode="auto">
            <a:xfrm>
              <a:off x="4704" y="3504"/>
              <a:ext cx="48" cy="38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09" name="Rectangle 1054"/>
            <p:cNvSpPr>
              <a:spLocks noChangeArrowheads="1"/>
            </p:cNvSpPr>
            <p:nvPr/>
          </p:nvSpPr>
          <p:spPr bwMode="auto">
            <a:xfrm>
              <a:off x="5088" y="3504"/>
              <a:ext cx="48" cy="38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</p:grpSp>
      <p:grpSp>
        <p:nvGrpSpPr>
          <p:cNvPr id="58375" name="Group 1055"/>
          <p:cNvGrpSpPr>
            <a:grpSpLocks/>
          </p:cNvGrpSpPr>
          <p:nvPr/>
        </p:nvGrpSpPr>
        <p:grpSpPr bwMode="auto">
          <a:xfrm>
            <a:off x="5562600" y="2362200"/>
            <a:ext cx="381000" cy="609600"/>
            <a:chOff x="4704" y="3312"/>
            <a:chExt cx="432" cy="768"/>
          </a:xfrm>
        </p:grpSpPr>
        <p:sp>
          <p:nvSpPr>
            <p:cNvPr id="58398" name="Oval 1056"/>
            <p:cNvSpPr>
              <a:spLocks noChangeArrowheads="1"/>
            </p:cNvSpPr>
            <p:nvPr/>
          </p:nvSpPr>
          <p:spPr bwMode="auto">
            <a:xfrm>
              <a:off x="4848" y="3312"/>
              <a:ext cx="144" cy="14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399" name="Rectangle 1057"/>
            <p:cNvSpPr>
              <a:spLocks noChangeArrowheads="1"/>
            </p:cNvSpPr>
            <p:nvPr/>
          </p:nvSpPr>
          <p:spPr bwMode="auto">
            <a:xfrm>
              <a:off x="4752" y="3456"/>
              <a:ext cx="336" cy="33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00" name="Rectangle 1058"/>
            <p:cNvSpPr>
              <a:spLocks noChangeArrowheads="1"/>
            </p:cNvSpPr>
            <p:nvPr/>
          </p:nvSpPr>
          <p:spPr bwMode="auto">
            <a:xfrm>
              <a:off x="4800" y="3792"/>
              <a:ext cx="96" cy="28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01" name="Rectangle 1059"/>
            <p:cNvSpPr>
              <a:spLocks noChangeArrowheads="1"/>
            </p:cNvSpPr>
            <p:nvPr/>
          </p:nvSpPr>
          <p:spPr bwMode="auto">
            <a:xfrm>
              <a:off x="4953" y="3792"/>
              <a:ext cx="96" cy="28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02" name="Rectangle 1060"/>
            <p:cNvSpPr>
              <a:spLocks noChangeArrowheads="1"/>
            </p:cNvSpPr>
            <p:nvPr/>
          </p:nvSpPr>
          <p:spPr bwMode="auto">
            <a:xfrm>
              <a:off x="4704" y="3504"/>
              <a:ext cx="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403" name="Rectangle 1061"/>
            <p:cNvSpPr>
              <a:spLocks noChangeArrowheads="1"/>
            </p:cNvSpPr>
            <p:nvPr/>
          </p:nvSpPr>
          <p:spPr bwMode="auto">
            <a:xfrm>
              <a:off x="5088" y="3504"/>
              <a:ext cx="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</p:grpSp>
      <p:sp>
        <p:nvSpPr>
          <p:cNvPr id="58376" name="AutoShape 1062"/>
          <p:cNvSpPr>
            <a:spLocks noChangeArrowheads="1"/>
          </p:cNvSpPr>
          <p:nvPr/>
        </p:nvSpPr>
        <p:spPr bwMode="auto">
          <a:xfrm rot="19182247" flipV="1">
            <a:off x="5410200" y="2667000"/>
            <a:ext cx="914400" cy="1447800"/>
          </a:xfrm>
          <a:custGeom>
            <a:avLst/>
            <a:gdLst>
              <a:gd name="T0" fmla="*/ 1416114850 w 21600"/>
              <a:gd name="T1" fmla="*/ 1023864218 h 21600"/>
              <a:gd name="T2" fmla="*/ 843175047 w 21600"/>
              <a:gd name="T3" fmla="*/ 530904985 h 21600"/>
              <a:gd name="T4" fmla="*/ 1221745993 w 21600"/>
              <a:gd name="T5" fmla="*/ 1749303717 h 21600"/>
              <a:gd name="T6" fmla="*/ 1843163541 w 21600"/>
              <a:gd name="T7" fmla="*/ 2147483647 h 21600"/>
              <a:gd name="T8" fmla="*/ 1496076392 w 21600"/>
              <a:gd name="T9" fmla="*/ 2147483647 h 21600"/>
              <a:gd name="T10" fmla="*/ 1166894882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80" y="10991"/>
                </a:moveTo>
                <a:cubicBezTo>
                  <a:pt x="18082" y="10928"/>
                  <a:pt x="18083" y="10864"/>
                  <a:pt x="18083" y="10800"/>
                </a:cubicBezTo>
                <a:cubicBezTo>
                  <a:pt x="18083" y="6876"/>
                  <a:pt x="14974" y="3657"/>
                  <a:pt x="11053" y="3521"/>
                </a:cubicBezTo>
                <a:lnTo>
                  <a:pt x="11175" y="6"/>
                </a:lnTo>
                <a:cubicBezTo>
                  <a:pt x="16990" y="208"/>
                  <a:pt x="21600" y="4981"/>
                  <a:pt x="21600" y="10800"/>
                </a:cubicBezTo>
                <a:cubicBezTo>
                  <a:pt x="21600" y="10894"/>
                  <a:pt x="21598" y="10989"/>
                  <a:pt x="21596" y="11084"/>
                </a:cubicBezTo>
                <a:lnTo>
                  <a:pt x="24295" y="11155"/>
                </a:lnTo>
                <a:lnTo>
                  <a:pt x="19720" y="15495"/>
                </a:lnTo>
                <a:lnTo>
                  <a:pt x="15381" y="10920"/>
                </a:lnTo>
                <a:lnTo>
                  <a:pt x="18080" y="10991"/>
                </a:lnTo>
                <a:close/>
              </a:path>
            </a:pathLst>
          </a:custGeom>
          <a:solidFill>
            <a:srgbClr val="333399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AutoShape 1063"/>
          <p:cNvSpPr>
            <a:spLocks noChangeArrowheads="1"/>
          </p:cNvSpPr>
          <p:nvPr/>
        </p:nvSpPr>
        <p:spPr bwMode="auto">
          <a:xfrm rot="20006097" flipV="1">
            <a:off x="5638800" y="2590800"/>
            <a:ext cx="914400" cy="1447800"/>
          </a:xfrm>
          <a:custGeom>
            <a:avLst/>
            <a:gdLst>
              <a:gd name="T0" fmla="*/ 1416114850 w 21600"/>
              <a:gd name="T1" fmla="*/ 1023864218 h 21600"/>
              <a:gd name="T2" fmla="*/ 843175047 w 21600"/>
              <a:gd name="T3" fmla="*/ 530904985 h 21600"/>
              <a:gd name="T4" fmla="*/ 1221745993 w 21600"/>
              <a:gd name="T5" fmla="*/ 1749303717 h 21600"/>
              <a:gd name="T6" fmla="*/ 1843163541 w 21600"/>
              <a:gd name="T7" fmla="*/ 2147483647 h 21600"/>
              <a:gd name="T8" fmla="*/ 1496076392 w 21600"/>
              <a:gd name="T9" fmla="*/ 2147483647 h 21600"/>
              <a:gd name="T10" fmla="*/ 1166894882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80" y="10991"/>
                </a:moveTo>
                <a:cubicBezTo>
                  <a:pt x="18082" y="10928"/>
                  <a:pt x="18083" y="10864"/>
                  <a:pt x="18083" y="10800"/>
                </a:cubicBezTo>
                <a:cubicBezTo>
                  <a:pt x="18083" y="6876"/>
                  <a:pt x="14974" y="3657"/>
                  <a:pt x="11053" y="3521"/>
                </a:cubicBezTo>
                <a:lnTo>
                  <a:pt x="11175" y="6"/>
                </a:lnTo>
                <a:cubicBezTo>
                  <a:pt x="16990" y="208"/>
                  <a:pt x="21600" y="4981"/>
                  <a:pt x="21600" y="10800"/>
                </a:cubicBezTo>
                <a:cubicBezTo>
                  <a:pt x="21600" y="10894"/>
                  <a:pt x="21598" y="10989"/>
                  <a:pt x="21596" y="11084"/>
                </a:cubicBezTo>
                <a:lnTo>
                  <a:pt x="24295" y="11155"/>
                </a:lnTo>
                <a:lnTo>
                  <a:pt x="19720" y="15495"/>
                </a:lnTo>
                <a:lnTo>
                  <a:pt x="15381" y="10920"/>
                </a:lnTo>
                <a:lnTo>
                  <a:pt x="18080" y="10991"/>
                </a:lnTo>
                <a:close/>
              </a:path>
            </a:pathLst>
          </a:custGeom>
          <a:solidFill>
            <a:srgbClr val="333399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AutoShape 1064"/>
          <p:cNvSpPr>
            <a:spLocks noChangeArrowheads="1"/>
          </p:cNvSpPr>
          <p:nvPr/>
        </p:nvSpPr>
        <p:spPr bwMode="auto">
          <a:xfrm rot="1390137" flipH="1" flipV="1">
            <a:off x="6705600" y="2514600"/>
            <a:ext cx="914400" cy="1447800"/>
          </a:xfrm>
          <a:custGeom>
            <a:avLst/>
            <a:gdLst>
              <a:gd name="T0" fmla="*/ 1416114850 w 21600"/>
              <a:gd name="T1" fmla="*/ 1023864218 h 21600"/>
              <a:gd name="T2" fmla="*/ 843175047 w 21600"/>
              <a:gd name="T3" fmla="*/ 530904985 h 21600"/>
              <a:gd name="T4" fmla="*/ 1221745993 w 21600"/>
              <a:gd name="T5" fmla="*/ 1749303717 h 21600"/>
              <a:gd name="T6" fmla="*/ 1843163541 w 21600"/>
              <a:gd name="T7" fmla="*/ 2147483647 h 21600"/>
              <a:gd name="T8" fmla="*/ 1496076392 w 21600"/>
              <a:gd name="T9" fmla="*/ 2147483647 h 21600"/>
              <a:gd name="T10" fmla="*/ 1166894882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80" y="10991"/>
                </a:moveTo>
                <a:cubicBezTo>
                  <a:pt x="18082" y="10928"/>
                  <a:pt x="18083" y="10864"/>
                  <a:pt x="18083" y="10800"/>
                </a:cubicBezTo>
                <a:cubicBezTo>
                  <a:pt x="18083" y="6876"/>
                  <a:pt x="14974" y="3657"/>
                  <a:pt x="11053" y="3521"/>
                </a:cubicBezTo>
                <a:lnTo>
                  <a:pt x="11175" y="6"/>
                </a:lnTo>
                <a:cubicBezTo>
                  <a:pt x="16990" y="208"/>
                  <a:pt x="21600" y="4981"/>
                  <a:pt x="21600" y="10800"/>
                </a:cubicBezTo>
                <a:cubicBezTo>
                  <a:pt x="21600" y="10894"/>
                  <a:pt x="21598" y="10989"/>
                  <a:pt x="21596" y="11084"/>
                </a:cubicBezTo>
                <a:lnTo>
                  <a:pt x="24295" y="11155"/>
                </a:lnTo>
                <a:lnTo>
                  <a:pt x="19720" y="15495"/>
                </a:lnTo>
                <a:lnTo>
                  <a:pt x="15381" y="10920"/>
                </a:lnTo>
                <a:lnTo>
                  <a:pt x="18080" y="10991"/>
                </a:lnTo>
                <a:close/>
              </a:path>
            </a:pathLst>
          </a:custGeom>
          <a:solidFill>
            <a:srgbClr val="333399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AutoShape 1065"/>
          <p:cNvSpPr>
            <a:spLocks noChangeArrowheads="1"/>
          </p:cNvSpPr>
          <p:nvPr/>
        </p:nvSpPr>
        <p:spPr bwMode="auto">
          <a:xfrm rot="2283590" flipH="1" flipV="1">
            <a:off x="7010400" y="2819400"/>
            <a:ext cx="914400" cy="1447800"/>
          </a:xfrm>
          <a:custGeom>
            <a:avLst/>
            <a:gdLst>
              <a:gd name="T0" fmla="*/ 1416114850 w 21600"/>
              <a:gd name="T1" fmla="*/ 1023864218 h 21600"/>
              <a:gd name="T2" fmla="*/ 843175047 w 21600"/>
              <a:gd name="T3" fmla="*/ 530904985 h 21600"/>
              <a:gd name="T4" fmla="*/ 1221745993 w 21600"/>
              <a:gd name="T5" fmla="*/ 1749303717 h 21600"/>
              <a:gd name="T6" fmla="*/ 1843163541 w 21600"/>
              <a:gd name="T7" fmla="*/ 2147483647 h 21600"/>
              <a:gd name="T8" fmla="*/ 1496076392 w 21600"/>
              <a:gd name="T9" fmla="*/ 2147483647 h 21600"/>
              <a:gd name="T10" fmla="*/ 1166894882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80" y="10991"/>
                </a:moveTo>
                <a:cubicBezTo>
                  <a:pt x="18082" y="10928"/>
                  <a:pt x="18083" y="10864"/>
                  <a:pt x="18083" y="10800"/>
                </a:cubicBezTo>
                <a:cubicBezTo>
                  <a:pt x="18083" y="6876"/>
                  <a:pt x="14974" y="3657"/>
                  <a:pt x="11053" y="3521"/>
                </a:cubicBezTo>
                <a:lnTo>
                  <a:pt x="11175" y="6"/>
                </a:lnTo>
                <a:cubicBezTo>
                  <a:pt x="16990" y="208"/>
                  <a:pt x="21600" y="4981"/>
                  <a:pt x="21600" y="10800"/>
                </a:cubicBezTo>
                <a:cubicBezTo>
                  <a:pt x="21600" y="10894"/>
                  <a:pt x="21598" y="10989"/>
                  <a:pt x="21596" y="11084"/>
                </a:cubicBezTo>
                <a:lnTo>
                  <a:pt x="24295" y="11155"/>
                </a:lnTo>
                <a:lnTo>
                  <a:pt x="19720" y="15495"/>
                </a:lnTo>
                <a:lnTo>
                  <a:pt x="15381" y="10920"/>
                </a:lnTo>
                <a:lnTo>
                  <a:pt x="18080" y="10991"/>
                </a:lnTo>
                <a:close/>
              </a:path>
            </a:pathLst>
          </a:custGeom>
          <a:solidFill>
            <a:srgbClr val="333399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AutoShape 1066"/>
          <p:cNvSpPr>
            <a:spLocks noChangeArrowheads="1"/>
          </p:cNvSpPr>
          <p:nvPr/>
        </p:nvSpPr>
        <p:spPr bwMode="auto">
          <a:xfrm rot="3420699" flipH="1" flipV="1">
            <a:off x="7124700" y="3162300"/>
            <a:ext cx="914400" cy="1447800"/>
          </a:xfrm>
          <a:custGeom>
            <a:avLst/>
            <a:gdLst>
              <a:gd name="T0" fmla="*/ 1416114850 w 21600"/>
              <a:gd name="T1" fmla="*/ 1023864218 h 21600"/>
              <a:gd name="T2" fmla="*/ 843175047 w 21600"/>
              <a:gd name="T3" fmla="*/ 530904985 h 21600"/>
              <a:gd name="T4" fmla="*/ 1221745993 w 21600"/>
              <a:gd name="T5" fmla="*/ 1749303717 h 21600"/>
              <a:gd name="T6" fmla="*/ 1843163541 w 21600"/>
              <a:gd name="T7" fmla="*/ 2147483647 h 21600"/>
              <a:gd name="T8" fmla="*/ 1496076392 w 21600"/>
              <a:gd name="T9" fmla="*/ 2147483647 h 21600"/>
              <a:gd name="T10" fmla="*/ 1166894882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80" y="10991"/>
                </a:moveTo>
                <a:cubicBezTo>
                  <a:pt x="18082" y="10928"/>
                  <a:pt x="18083" y="10864"/>
                  <a:pt x="18083" y="10800"/>
                </a:cubicBezTo>
                <a:cubicBezTo>
                  <a:pt x="18083" y="6876"/>
                  <a:pt x="14974" y="3657"/>
                  <a:pt x="11053" y="3521"/>
                </a:cubicBezTo>
                <a:lnTo>
                  <a:pt x="11175" y="6"/>
                </a:lnTo>
                <a:cubicBezTo>
                  <a:pt x="16990" y="208"/>
                  <a:pt x="21600" y="4981"/>
                  <a:pt x="21600" y="10800"/>
                </a:cubicBezTo>
                <a:cubicBezTo>
                  <a:pt x="21600" y="10894"/>
                  <a:pt x="21598" y="10989"/>
                  <a:pt x="21596" y="11084"/>
                </a:cubicBezTo>
                <a:lnTo>
                  <a:pt x="24295" y="11155"/>
                </a:lnTo>
                <a:lnTo>
                  <a:pt x="19720" y="15495"/>
                </a:lnTo>
                <a:lnTo>
                  <a:pt x="15381" y="10920"/>
                </a:lnTo>
                <a:lnTo>
                  <a:pt x="18080" y="10991"/>
                </a:lnTo>
                <a:close/>
              </a:path>
            </a:pathLst>
          </a:custGeom>
          <a:solidFill>
            <a:srgbClr val="333399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Text Box 1067"/>
          <p:cNvSpPr txBox="1">
            <a:spLocks noChangeArrowheads="1"/>
          </p:cNvSpPr>
          <p:nvPr/>
        </p:nvSpPr>
        <p:spPr bwMode="auto">
          <a:xfrm>
            <a:off x="2057400" y="1676400"/>
            <a:ext cx="595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Tahoma" charset="0"/>
              </a:rPr>
              <a:t>Ask</a:t>
            </a:r>
          </a:p>
        </p:txBody>
      </p:sp>
      <p:sp>
        <p:nvSpPr>
          <p:cNvPr id="58382" name="Text Box 1068"/>
          <p:cNvSpPr txBox="1">
            <a:spLocks noChangeArrowheads="1"/>
          </p:cNvSpPr>
          <p:nvPr/>
        </p:nvSpPr>
        <p:spPr bwMode="auto">
          <a:xfrm>
            <a:off x="1219200" y="2743200"/>
            <a:ext cx="1055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Tahoma" charset="0"/>
              </a:rPr>
              <a:t>Acquire</a:t>
            </a:r>
          </a:p>
        </p:txBody>
      </p:sp>
      <p:sp>
        <p:nvSpPr>
          <p:cNvPr id="58383" name="Text Box 1069"/>
          <p:cNvSpPr txBox="1">
            <a:spLocks noChangeArrowheads="1"/>
          </p:cNvSpPr>
          <p:nvPr/>
        </p:nvSpPr>
        <p:spPr bwMode="auto">
          <a:xfrm>
            <a:off x="1600200" y="457200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Tahoma" charset="0"/>
              </a:rPr>
              <a:t>Appraise</a:t>
            </a:r>
          </a:p>
        </p:txBody>
      </p:sp>
      <p:sp>
        <p:nvSpPr>
          <p:cNvPr id="58384" name="Text Box 1070"/>
          <p:cNvSpPr txBox="1">
            <a:spLocks noChangeArrowheads="1"/>
          </p:cNvSpPr>
          <p:nvPr/>
        </p:nvSpPr>
        <p:spPr bwMode="auto">
          <a:xfrm>
            <a:off x="3810000" y="5562600"/>
            <a:ext cx="828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Tahoma" charset="0"/>
              </a:rPr>
              <a:t>Apply</a:t>
            </a:r>
          </a:p>
        </p:txBody>
      </p:sp>
      <p:sp>
        <p:nvSpPr>
          <p:cNvPr id="58385" name="Text Box 1071"/>
          <p:cNvSpPr txBox="1">
            <a:spLocks noChangeArrowheads="1"/>
          </p:cNvSpPr>
          <p:nvPr/>
        </p:nvSpPr>
        <p:spPr bwMode="auto">
          <a:xfrm>
            <a:off x="6705600" y="1295400"/>
            <a:ext cx="163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u="sng">
                <a:latin typeface="Tahoma" charset="0"/>
              </a:rPr>
              <a:t>Act &amp; Assess</a:t>
            </a:r>
          </a:p>
        </p:txBody>
      </p:sp>
      <p:sp>
        <p:nvSpPr>
          <p:cNvPr id="58386" name="Text Box 1072"/>
          <p:cNvSpPr txBox="1">
            <a:spLocks noChangeArrowheads="1"/>
          </p:cNvSpPr>
          <p:nvPr/>
        </p:nvSpPr>
        <p:spPr bwMode="auto">
          <a:xfrm>
            <a:off x="4075113" y="609600"/>
            <a:ext cx="1039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Tahoma" charset="0"/>
              </a:rPr>
              <a:t>Patient </a:t>
            </a:r>
          </a:p>
          <a:p>
            <a:pPr algn="ctr"/>
            <a:r>
              <a:rPr lang="en-US">
                <a:latin typeface="Tahoma" charset="0"/>
              </a:rPr>
              <a:t>dilemma</a:t>
            </a:r>
          </a:p>
        </p:txBody>
      </p:sp>
      <p:grpSp>
        <p:nvGrpSpPr>
          <p:cNvPr id="58387" name="Group 1073"/>
          <p:cNvGrpSpPr>
            <a:grpSpLocks/>
          </p:cNvGrpSpPr>
          <p:nvPr/>
        </p:nvGrpSpPr>
        <p:grpSpPr bwMode="auto">
          <a:xfrm>
            <a:off x="5181600" y="609600"/>
            <a:ext cx="381000" cy="609600"/>
            <a:chOff x="4704" y="3312"/>
            <a:chExt cx="432" cy="768"/>
          </a:xfrm>
        </p:grpSpPr>
        <p:sp>
          <p:nvSpPr>
            <p:cNvPr id="58392" name="Oval 1074"/>
            <p:cNvSpPr>
              <a:spLocks noChangeArrowheads="1"/>
            </p:cNvSpPr>
            <p:nvPr/>
          </p:nvSpPr>
          <p:spPr bwMode="auto">
            <a:xfrm>
              <a:off x="4848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393" name="Rectangle 1075"/>
            <p:cNvSpPr>
              <a:spLocks noChangeArrowheads="1"/>
            </p:cNvSpPr>
            <p:nvPr/>
          </p:nvSpPr>
          <p:spPr bwMode="auto">
            <a:xfrm>
              <a:off x="4752" y="345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394" name="Rectangle 1076"/>
            <p:cNvSpPr>
              <a:spLocks noChangeArrowheads="1"/>
            </p:cNvSpPr>
            <p:nvPr/>
          </p:nvSpPr>
          <p:spPr bwMode="auto">
            <a:xfrm>
              <a:off x="4800" y="3792"/>
              <a:ext cx="9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395" name="Rectangle 1077"/>
            <p:cNvSpPr>
              <a:spLocks noChangeArrowheads="1"/>
            </p:cNvSpPr>
            <p:nvPr/>
          </p:nvSpPr>
          <p:spPr bwMode="auto">
            <a:xfrm>
              <a:off x="4953" y="3792"/>
              <a:ext cx="9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396" name="Rectangle 1078"/>
            <p:cNvSpPr>
              <a:spLocks noChangeArrowheads="1"/>
            </p:cNvSpPr>
            <p:nvPr/>
          </p:nvSpPr>
          <p:spPr bwMode="auto">
            <a:xfrm>
              <a:off x="4704" y="3504"/>
              <a:ext cx="4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  <p:sp>
          <p:nvSpPr>
            <p:cNvPr id="58397" name="Rectangle 1079"/>
            <p:cNvSpPr>
              <a:spLocks noChangeArrowheads="1"/>
            </p:cNvSpPr>
            <p:nvPr/>
          </p:nvSpPr>
          <p:spPr bwMode="auto">
            <a:xfrm>
              <a:off x="5088" y="3504"/>
              <a:ext cx="4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</a:endParaRPr>
            </a:p>
          </p:txBody>
        </p:sp>
      </p:grpSp>
      <p:sp>
        <p:nvSpPr>
          <p:cNvPr id="58388" name="Text Box 1080"/>
          <p:cNvSpPr txBox="1">
            <a:spLocks noChangeArrowheads="1"/>
          </p:cNvSpPr>
          <p:nvPr/>
        </p:nvSpPr>
        <p:spPr bwMode="auto">
          <a:xfrm>
            <a:off x="3062288" y="2819400"/>
            <a:ext cx="22399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Tahoma" charset="0"/>
              </a:rPr>
              <a:t>Principles of </a:t>
            </a:r>
          </a:p>
          <a:p>
            <a:pPr algn="ctr"/>
            <a:r>
              <a:rPr lang="en-US" b="1">
                <a:latin typeface="Tahoma" charset="0"/>
              </a:rPr>
              <a:t>Evidence-Based </a:t>
            </a:r>
          </a:p>
          <a:p>
            <a:pPr algn="ctr"/>
            <a:r>
              <a:rPr lang="en-US" b="1">
                <a:latin typeface="Tahoma" charset="0"/>
              </a:rPr>
              <a:t>Clinical Decisions </a:t>
            </a:r>
          </a:p>
        </p:txBody>
      </p:sp>
      <p:sp>
        <p:nvSpPr>
          <p:cNvPr id="58389" name="Text Box 1081"/>
          <p:cNvSpPr txBox="1">
            <a:spLocks noChangeArrowheads="1"/>
          </p:cNvSpPr>
          <p:nvPr/>
        </p:nvSpPr>
        <p:spPr bwMode="auto">
          <a:xfrm>
            <a:off x="5638800" y="5715000"/>
            <a:ext cx="270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latin typeface="Tahoma" charset="0"/>
              </a:rPr>
              <a:t>Evidence alone does not </a:t>
            </a:r>
          </a:p>
          <a:p>
            <a:r>
              <a:rPr lang="en-US" i="1">
                <a:latin typeface="Tahoma" charset="0"/>
              </a:rPr>
              <a:t>make a clinical decision</a:t>
            </a:r>
          </a:p>
        </p:txBody>
      </p:sp>
      <p:sp>
        <p:nvSpPr>
          <p:cNvPr id="58390" name="Text Box 1082"/>
          <p:cNvSpPr txBox="1">
            <a:spLocks noChangeArrowheads="1"/>
          </p:cNvSpPr>
          <p:nvPr/>
        </p:nvSpPr>
        <p:spPr bwMode="auto">
          <a:xfrm>
            <a:off x="762000" y="51816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latin typeface="Tahoma" charset="0"/>
              </a:rPr>
              <a:t>Hierarchy </a:t>
            </a:r>
          </a:p>
          <a:p>
            <a:r>
              <a:rPr lang="en-US" i="1">
                <a:latin typeface="Tahoma" charset="0"/>
              </a:rPr>
              <a:t>of evidence</a:t>
            </a:r>
          </a:p>
        </p:txBody>
      </p:sp>
      <p:sp>
        <p:nvSpPr>
          <p:cNvPr id="58391" name="Text Box 1083"/>
          <p:cNvSpPr txBox="1">
            <a:spLocks noChangeArrowheads="1"/>
          </p:cNvSpPr>
          <p:nvPr/>
        </p:nvSpPr>
        <p:spPr bwMode="auto">
          <a:xfrm>
            <a:off x="517525" y="646113"/>
            <a:ext cx="193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u="sng">
                <a:latin typeface="Tahoma" charset="0"/>
              </a:rPr>
              <a:t>Process of EBM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Large group – Current state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Biennium 1 </a:t>
            </a:r>
          </a:p>
          <a:p>
            <a:pPr eaLnBrk="1" hangingPunct="1"/>
            <a:r>
              <a:rPr lang="en-US">
                <a:latin typeface="Times New Roman" charset="0"/>
              </a:rPr>
              <a:t>Biennium 2</a:t>
            </a:r>
          </a:p>
        </p:txBody>
      </p:sp>
    </p:spTree>
    <p:custDataLst>
      <p:tags r:id="rId1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How can I help learners with this process?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Break into each component</a:t>
            </a:r>
          </a:p>
          <a:p>
            <a:pPr eaLnBrk="1" hangingPunct="1"/>
            <a:r>
              <a:rPr lang="en-US">
                <a:latin typeface="Times New Roman" charset="0"/>
              </a:rPr>
              <a:t>Have available resources</a:t>
            </a:r>
          </a:p>
          <a:p>
            <a:pPr eaLnBrk="1" hangingPunct="1"/>
            <a:r>
              <a:rPr lang="en-US">
                <a:latin typeface="Times New Roman" charset="0"/>
              </a:rPr>
              <a:t>Build into existing clinical and teaching activities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EBM teaching points - 1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Question Development</a:t>
            </a:r>
          </a:p>
          <a:p>
            <a:pPr lvl="1" eaLnBrk="1" hangingPunct="1"/>
            <a:r>
              <a:rPr lang="en-US">
                <a:latin typeface="Times New Roman" charset="0"/>
              </a:rPr>
              <a:t>Question categories</a:t>
            </a:r>
          </a:p>
          <a:p>
            <a:pPr lvl="1" eaLnBrk="1" hangingPunct="1"/>
            <a:r>
              <a:rPr lang="en-US">
                <a:latin typeface="Times New Roman" charset="0"/>
              </a:rPr>
              <a:t>PICO format</a:t>
            </a:r>
          </a:p>
          <a:p>
            <a:pPr eaLnBrk="1" hangingPunct="1"/>
            <a:r>
              <a:rPr lang="en-US">
                <a:latin typeface="Times New Roman" charset="0"/>
              </a:rPr>
              <a:t>Search and retrieval</a:t>
            </a:r>
          </a:p>
          <a:p>
            <a:pPr lvl="1" eaLnBrk="1" hangingPunct="1"/>
            <a:r>
              <a:rPr lang="en-US">
                <a:latin typeface="Times New Roman" charset="0"/>
              </a:rPr>
              <a:t>Resources</a:t>
            </a:r>
          </a:p>
          <a:p>
            <a:pPr lvl="1" eaLnBrk="1" hangingPunct="1"/>
            <a:r>
              <a:rPr lang="en-US">
                <a:latin typeface="Times New Roman" charset="0"/>
              </a:rPr>
              <a:t>PubMed tutorial</a:t>
            </a:r>
          </a:p>
          <a:p>
            <a:pPr eaLnBrk="1" hangingPunct="1"/>
            <a:endParaRPr lang="en-US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EBM teaching points - 2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Critical Appraisal</a:t>
            </a:r>
          </a:p>
          <a:p>
            <a:pPr lvl="1" eaLnBrk="1" hangingPunct="1"/>
            <a:r>
              <a:rPr lang="en-US">
                <a:latin typeface="Times New Roman" charset="0"/>
              </a:rPr>
              <a:t>Bias and validity criteria</a:t>
            </a:r>
          </a:p>
          <a:p>
            <a:pPr lvl="1" eaLnBrk="1" hangingPunct="1"/>
            <a:r>
              <a:rPr lang="en-US">
                <a:latin typeface="Times New Roman" charset="0"/>
              </a:rPr>
              <a:t>Format</a:t>
            </a:r>
          </a:p>
          <a:p>
            <a:pPr eaLnBrk="1" hangingPunct="1"/>
            <a:r>
              <a:rPr lang="en-US">
                <a:latin typeface="Times New Roman" charset="0"/>
              </a:rPr>
              <a:t>Results</a:t>
            </a:r>
          </a:p>
          <a:p>
            <a:pPr lvl="1" eaLnBrk="1" hangingPunct="1"/>
            <a:r>
              <a:rPr lang="en-US">
                <a:latin typeface="Times New Roman" charset="0"/>
              </a:rPr>
              <a:t>Basic statistics (don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t go heavy on the math!)</a:t>
            </a:r>
          </a:p>
          <a:p>
            <a:pPr lvl="1" eaLnBrk="1" hangingPunct="1"/>
            <a:r>
              <a:rPr lang="en-US">
                <a:latin typeface="Times New Roman" charset="0"/>
              </a:rPr>
              <a:t>Sen/Spec, LR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s; RRR/ARR/NNT; RR/OR</a:t>
            </a:r>
          </a:p>
          <a:p>
            <a:pPr eaLnBrk="1" hangingPunct="1"/>
            <a:r>
              <a:rPr lang="en-US">
                <a:latin typeface="Times New Roman" charset="0"/>
              </a:rPr>
              <a:t>Application</a:t>
            </a:r>
          </a:p>
          <a:p>
            <a:pPr lvl="1" eaLnBrk="1" hangingPunct="1"/>
            <a:r>
              <a:rPr lang="en-US">
                <a:latin typeface="Times New Roman" charset="0"/>
              </a:rPr>
              <a:t>Transitioning evidence into practice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Break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Pair-Share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In groups of 2-3 – briefly discuss and record your responses</a:t>
            </a:r>
          </a:p>
          <a:p>
            <a:pPr lvl="1" eaLnBrk="1" hangingPunct="1"/>
            <a:r>
              <a:rPr lang="en-US">
                <a:latin typeface="Times New Roman" charset="0"/>
              </a:rPr>
              <a:t>Try to pair with people from outside your specialty</a:t>
            </a:r>
          </a:p>
          <a:p>
            <a:pPr eaLnBrk="1" hangingPunct="1"/>
            <a:endParaRPr lang="en-US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Reflect and Participate</a:t>
            </a:r>
          </a:p>
        </p:txBody>
      </p:sp>
    </p:spTree>
    <p:custDataLst>
      <p:tags r:id="rId1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Another group activity 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Individually identify one teaching scenario you are responsible for </a:t>
            </a:r>
          </a:p>
          <a:p>
            <a:pPr eaLnBrk="1" hangingPunct="1"/>
            <a:r>
              <a:rPr lang="en-US">
                <a:latin typeface="Times New Roman" charset="0"/>
              </a:rPr>
              <a:t>Groups of 5-6 </a:t>
            </a:r>
          </a:p>
          <a:p>
            <a:pPr eaLnBrk="1" hangingPunct="1"/>
            <a:r>
              <a:rPr lang="en-US">
                <a:latin typeface="Times New Roman" charset="0"/>
              </a:rPr>
              <a:t>Briefly discuss scenarios – and choose one to work on as a group (consensus!)</a:t>
            </a:r>
          </a:p>
          <a:p>
            <a:pPr eaLnBrk="1" hangingPunct="1"/>
            <a:r>
              <a:rPr lang="en-US">
                <a:latin typeface="Times New Roman" charset="0"/>
              </a:rPr>
              <a:t>Complete provided worksheet</a:t>
            </a:r>
          </a:p>
          <a:p>
            <a:pPr eaLnBrk="1" hangingPunct="1"/>
            <a:endParaRPr lang="en-US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Times New Roman" charset="0"/>
              </a:rPr>
              <a:t>How likely are you to incorporate this material into your current teaching?</a:t>
            </a:r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art" r:id="rId6" imgW="5429956" imgH="6107289" progId="MSGraph.Chart.8">
                  <p:embed followColorScheme="full"/>
                </p:oleObj>
              </mc:Choice>
              <mc:Fallback>
                <p:oleObj name="Chart" r:id="rId6" imgW="5429956" imgH="6107289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PAnswers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514350" indent="-514350" eaLnBrk="1" hangingPunct="1">
              <a:buFont typeface="Wingdings" charset="0"/>
              <a:buAutoNum type="alphaUcPeriod"/>
            </a:pPr>
            <a:r>
              <a:rPr lang="en-US">
                <a:latin typeface="Times New Roman" charset="0"/>
              </a:rPr>
              <a:t>Very likely</a:t>
            </a:r>
          </a:p>
          <a:p>
            <a:pPr marL="514350" indent="-514350" eaLnBrk="1" hangingPunct="1">
              <a:buFont typeface="Wingdings" charset="0"/>
              <a:buAutoNum type="alphaUcPeriod"/>
            </a:pPr>
            <a:r>
              <a:rPr lang="en-US">
                <a:latin typeface="Times New Roman" charset="0"/>
              </a:rPr>
              <a:t>Likely</a:t>
            </a:r>
          </a:p>
          <a:p>
            <a:pPr marL="514350" indent="-514350" eaLnBrk="1" hangingPunct="1">
              <a:buFont typeface="Wingdings" charset="0"/>
              <a:buAutoNum type="alphaUcPeriod"/>
            </a:pPr>
            <a:r>
              <a:rPr lang="en-US">
                <a:latin typeface="Times New Roman" charset="0"/>
              </a:rPr>
              <a:t>Not sure</a:t>
            </a:r>
          </a:p>
          <a:p>
            <a:pPr marL="514350" indent="-514350" eaLnBrk="1" hangingPunct="1">
              <a:buFont typeface="Wingdings" charset="0"/>
              <a:buAutoNum type="alphaUcPeriod"/>
            </a:pPr>
            <a:r>
              <a:rPr lang="en-US">
                <a:latin typeface="Times New Roman" charset="0"/>
              </a:rPr>
              <a:t>Unlikely</a:t>
            </a:r>
          </a:p>
          <a:p>
            <a:pPr marL="514350" indent="-514350" eaLnBrk="1" hangingPunct="1">
              <a:buFont typeface="Wingdings" charset="0"/>
              <a:buAutoNum type="alphaUcPeriod"/>
            </a:pPr>
            <a:r>
              <a:rPr lang="en-US">
                <a:latin typeface="Times New Roman" charset="0"/>
              </a:rPr>
              <a:t>Very unlikely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Resources available on website</a:t>
            </a:r>
            <a:br>
              <a:rPr lang="en-US">
                <a:latin typeface="Times New Roman" charset="0"/>
              </a:rPr>
            </a:br>
            <a:r>
              <a:rPr lang="en-US" sz="2400">
                <a:latin typeface="Times New Roman" charset="0"/>
              </a:rPr>
              <a:t>http://med.wright.edu/aa/facdev/Events/STReME.html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/>
              <a:t>Questions?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Some of my thoughts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Clinical findings and manifestations – anatomy and H/P skills</a:t>
            </a:r>
          </a:p>
          <a:p>
            <a:pPr eaLnBrk="1" hangingPunct="1"/>
            <a:r>
              <a:rPr lang="en-US">
                <a:latin typeface="Times New Roman" charset="0"/>
              </a:rPr>
              <a:t>Etiology</a:t>
            </a:r>
          </a:p>
          <a:p>
            <a:pPr eaLnBrk="1" hangingPunct="1"/>
            <a:r>
              <a:rPr lang="en-US">
                <a:latin typeface="Times New Roman" charset="0"/>
              </a:rPr>
              <a:t>Differential diagnosis – sprain vs fracture</a:t>
            </a:r>
          </a:p>
          <a:p>
            <a:pPr eaLnBrk="1" hangingPunct="1"/>
            <a:r>
              <a:rPr lang="en-US">
                <a:latin typeface="Times New Roman" charset="0"/>
              </a:rPr>
              <a:t>Therapy –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>
                <a:latin typeface="Times New Roman" charset="0"/>
              </a:rPr>
              <a:t>RICE</a:t>
            </a:r>
            <a:r>
              <a:rPr lang="ja-JP" altLang="en-US">
                <a:latin typeface="Times New Roman" charset="0"/>
              </a:rPr>
              <a:t>”</a:t>
            </a:r>
            <a:r>
              <a:rPr lang="en-US">
                <a:latin typeface="Times New Roman" charset="0"/>
              </a:rPr>
              <a:t>, medications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Diagnostic testing – need and choice</a:t>
            </a:r>
          </a:p>
          <a:p>
            <a:pPr eaLnBrk="1" hangingPunct="1"/>
            <a:r>
              <a:rPr lang="en-US">
                <a:latin typeface="Times New Roman" charset="0"/>
              </a:rPr>
              <a:t>Prognosis – with and without therapy</a:t>
            </a:r>
          </a:p>
          <a:p>
            <a:pPr eaLnBrk="1" hangingPunct="1"/>
            <a:r>
              <a:rPr lang="en-US">
                <a:latin typeface="Times New Roman" charset="0"/>
              </a:rPr>
              <a:t>Prevention</a:t>
            </a:r>
          </a:p>
          <a:p>
            <a:pPr eaLnBrk="1" hangingPunct="1"/>
            <a:r>
              <a:rPr lang="en-US">
                <a:latin typeface="Times New Roman" charset="0"/>
              </a:rPr>
              <a:t>Patient context</a:t>
            </a:r>
          </a:p>
          <a:p>
            <a:pPr eaLnBrk="1" hangingPunct="1"/>
            <a:r>
              <a:rPr lang="en-US">
                <a:latin typeface="Times New Roman" charset="0"/>
              </a:rPr>
              <a:t>Counseling skills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Think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Take 2 minutes to consider and record on the provided worksheet:</a:t>
            </a:r>
          </a:p>
          <a:p>
            <a:pPr lvl="1" eaLnBrk="1" hangingPunct="1"/>
            <a:r>
              <a:rPr lang="en-US">
                <a:latin typeface="Times New Roman" charset="0"/>
              </a:rPr>
              <a:t>Where do you think clinicians acquire this information?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Pair-Share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In groups of 2-3 – briefly discuss and record your responses</a:t>
            </a:r>
          </a:p>
          <a:p>
            <a:pPr lvl="1" eaLnBrk="1" hangingPunct="1"/>
            <a:r>
              <a:rPr lang="en-US">
                <a:latin typeface="Times New Roman" charset="0"/>
              </a:rPr>
              <a:t>Try to pair with people from outside your specialty</a:t>
            </a:r>
          </a:p>
          <a:p>
            <a:pPr lvl="1" eaLnBrk="1" hangingPunct="1"/>
            <a:endParaRPr lang="en-US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1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2.3.2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GUID" val="612FCD1CAE084CC5A97285ED49C670BF"/>
  <p:tag name="SLIDEID" val="612FCD1CAE084CC5A97285ED49C670BF"/>
  <p:tag name="SLIDEORDER" val="1"/>
  <p:tag name="SLIDETYPE" val="Q"/>
  <p:tag name="DEMOGRAPHIC" val="False"/>
  <p:tag name="SPEEDSCORING" val="False"/>
  <p:tag name="CORRECTPOINTVALUE" val="1"/>
  <p:tag name="INCORRECTPOINTVALUE" val="0"/>
  <p:tag name="QUESTIONALIAS" val="Should clinical decisions be based on the most valid resources we’ve identified? "/>
  <p:tag name="ANSWERSALIAS" val="Yes|smicln|No"/>
  <p:tag name="VALUEFORMAT" val="0%"/>
  <p:tag name="VALUES" val="No Value|smicln|No Value"/>
  <p:tag name="RESPONSESGATHER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2"/>
  <p:tag name="TEXTLENGTH" val="6"/>
  <p:tag name="FONTSIZE" val="32"/>
  <p:tag name="BULLETTYPE" val="ppBulletAlphaUCPeriod"/>
  <p:tag name="ANSWERTEXT" val="Yes&#10;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GUID" val="CEAE0CFA0B064E388B15ACE469F102CC"/>
  <p:tag name="SLIDEID" val="CEAE0CFA0B064E388B15ACE469F102CC"/>
  <p:tag name="SLIDEORDER" val="1"/>
  <p:tag name="SLIDETYPE" val="Q"/>
  <p:tag name="DEMOGRAPHIC" val="False"/>
  <p:tag name="SPEEDSCORING" val="False"/>
  <p:tag name="CORRECTPOINTVALUE" val="1"/>
  <p:tag name="INCORRECTPOINTVALUE" val="0"/>
  <p:tag name="QUESTIONALIAS" val="Choose the correct order in the process of EBM"/>
  <p:tag name="VALUEFORMAT" val="0%"/>
  <p:tag name="ANSWERSALIAS" val="Acquire Appraise Apply|smicln|Apply Acquire Approve|smicln|Approve Ask Appraise|smicln|Ask Acquire Appraise|smicln|Ask Apply Approve"/>
  <p:tag name="VALUES" val="|smicln|No Value|smicln|No Value|smicln|No Value|smicln|No Value"/>
  <p:tag name="RESPONSESGATHERED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5"/>
  <p:tag name="TEXTLENGTH" val="104"/>
  <p:tag name="FONTSIZE" val="32"/>
  <p:tag name="BULLETTYPE" val="ppBulletAlphaUCPeriod"/>
  <p:tag name="ANSWERTEXT" val="Acquire Appraise Apply&#10;Apply Acquire Approve&#10;Approve Ask Appraise&#10;Ask Acquire Appraise&#10;Ask Apply Approv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GUID" val="BE84AC7DC13C4F4E8E9ADDE0656E985A"/>
  <p:tag name="SLIDEID" val="BE84AC7DC13C4F4E8E9ADDE0656E985A"/>
  <p:tag name="SLIDEORDER" val="1"/>
  <p:tag name="SLIDETYPE" val="Q"/>
  <p:tag name="DEMOGRAPHIC" val="False"/>
  <p:tag name="SPEEDSCORING" val="False"/>
  <p:tag name="CORRECTPOINTVALUE" val="1"/>
  <p:tag name="INCORRECTPOINTVALUE" val="0"/>
  <p:tag name="QUESTIONALIAS" val="How likely are you to incorporate this material into your current teaching?"/>
  <p:tag name="VALUEFORMAT" val="0%"/>
  <p:tag name="ANSWERSALIAS" val="Very likely|smicln|Likely|smicln|Not sure|smicln|Unlikely|smicln|Very unlikely"/>
  <p:tag name="VALUES" val="|smicln|No Value|smicln|No Value|smicln|No Value|smicln|No Value"/>
  <p:tag name="RESPONSESGATHERED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5"/>
  <p:tag name="TEXTLENGTH" val="50"/>
  <p:tag name="FONTSIZE" val="32"/>
  <p:tag name="BULLETTYPE" val="ppBulletAlphaUCPeriod"/>
  <p:tag name="ANSWERTEXT" val="Very likely&#10;Likely&#10;Not sure&#10;Unlikely&#10;Very unlikel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401</TotalTime>
  <Words>1890</Words>
  <Application>Microsoft Macintosh PowerPoint</Application>
  <PresentationFormat>On-screen Show (4:3)</PresentationFormat>
  <Paragraphs>312</Paragraphs>
  <Slides>63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Times New Roman</vt:lpstr>
      <vt:lpstr>Arial</vt:lpstr>
      <vt:lpstr>Wingdings</vt:lpstr>
      <vt:lpstr>Calibri</vt:lpstr>
      <vt:lpstr>Consolas</vt:lpstr>
      <vt:lpstr>Tahoma</vt:lpstr>
      <vt:lpstr>Lucida Grande</vt:lpstr>
      <vt:lpstr>Quadrant</vt:lpstr>
      <vt:lpstr>Microsoft Graph Chart</vt:lpstr>
      <vt:lpstr>Microsoft Office Excel Chart</vt:lpstr>
      <vt:lpstr>Evidence-Based Medicine:  Current Trends and Effective Teaching Methods</vt:lpstr>
      <vt:lpstr>Plans for today</vt:lpstr>
      <vt:lpstr>Clinical scenario</vt:lpstr>
      <vt:lpstr>Information and Ideas</vt:lpstr>
      <vt:lpstr>Think</vt:lpstr>
      <vt:lpstr>Pair-Share</vt:lpstr>
      <vt:lpstr>Some of my thoughts</vt:lpstr>
      <vt:lpstr>Think</vt:lpstr>
      <vt:lpstr>Pair-Share</vt:lpstr>
      <vt:lpstr>Resources</vt:lpstr>
      <vt:lpstr>Should clinical decisions be based on the most valid resources we’ve identified? </vt:lpstr>
      <vt:lpstr>Think again</vt:lpstr>
      <vt:lpstr>Pair-Share</vt:lpstr>
      <vt:lpstr>Selecting evidence to apply to patient</vt:lpstr>
      <vt:lpstr>EBM: My interpretation</vt:lpstr>
      <vt:lpstr>Clinical Decision Making -1</vt:lpstr>
      <vt:lpstr>Clinical Decision Making -2</vt:lpstr>
      <vt:lpstr>Clinical Decision Making -3:  How a clinician approaches a problem</vt:lpstr>
      <vt:lpstr>Clinical Decision Making -4:  How a clinician approaches a problem</vt:lpstr>
      <vt:lpstr>4 Themes:  CDM and EBM</vt:lpstr>
      <vt:lpstr>EBM Defined-1</vt:lpstr>
      <vt:lpstr>Knowledge for Clinical Decisions: Original model</vt:lpstr>
      <vt:lpstr>PowerPoint Presentation</vt:lpstr>
      <vt:lpstr>EBM-1: Necessity</vt:lpstr>
      <vt:lpstr>Traditional CME Works Poorly</vt:lpstr>
      <vt:lpstr>EBM-2: scary scenario</vt:lpstr>
      <vt:lpstr>Clinical Experience and Quality of Care-1</vt:lpstr>
      <vt:lpstr>Clinical Experience vs. Quality of Care-2</vt:lpstr>
      <vt:lpstr>EBM: The evidence behind evidence</vt:lpstr>
      <vt:lpstr>PowerPoint Presentation</vt:lpstr>
      <vt:lpstr>Ask</vt:lpstr>
      <vt:lpstr>Acquire-1</vt:lpstr>
      <vt:lpstr>Appraise</vt:lpstr>
      <vt:lpstr>Apply</vt:lpstr>
      <vt:lpstr>4 Themes:  CDM and EBM</vt:lpstr>
      <vt:lpstr>All evidence is not equal</vt:lpstr>
      <vt:lpstr>Everyday Decisions-1</vt:lpstr>
      <vt:lpstr>Everyday Decisions - 2</vt:lpstr>
      <vt:lpstr>EBCDM: Back to Why</vt:lpstr>
      <vt:lpstr>All evidence is not equal</vt:lpstr>
      <vt:lpstr>Evidence hierarchy</vt:lpstr>
      <vt:lpstr>4 Themes:  CDM and EBM</vt:lpstr>
      <vt:lpstr>We need to keep up-to-date</vt:lpstr>
      <vt:lpstr>We need to keep up-to-date</vt:lpstr>
      <vt:lpstr>4 Themes:  CDM and EBM</vt:lpstr>
      <vt:lpstr>Evidence alone is not enough</vt:lpstr>
      <vt:lpstr>Evidence is just the beginning</vt:lpstr>
      <vt:lpstr>Knowledge for Clinical Decisions</vt:lpstr>
      <vt:lpstr>Knowledge for Clinical Decisions</vt:lpstr>
      <vt:lpstr>Knowledge for Clinical Decisions</vt:lpstr>
      <vt:lpstr>Knowledge for Clinical Decisions</vt:lpstr>
      <vt:lpstr>Break</vt:lpstr>
      <vt:lpstr>Choose the correct order in the process of EBM</vt:lpstr>
      <vt:lpstr>PowerPoint Presentation</vt:lpstr>
      <vt:lpstr>Large group – Current state</vt:lpstr>
      <vt:lpstr>How can I help learners with this process?</vt:lpstr>
      <vt:lpstr>EBM teaching points - 1</vt:lpstr>
      <vt:lpstr>EBM teaching points - 2</vt:lpstr>
      <vt:lpstr>Break</vt:lpstr>
      <vt:lpstr>Reflect and Participate</vt:lpstr>
      <vt:lpstr>Another group activity ?</vt:lpstr>
      <vt:lpstr>How likely are you to incorporate this material into your current teaching?</vt:lpstr>
      <vt:lpstr>Resources available on website http://med.wright.edu/aa/facdev/Events/STReME.html</vt:lpstr>
    </vt:vector>
  </TitlesOfParts>
  <Company>Wright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Evidence-Based Medicine: Current Trends and Effective Teaching Methods</dc:title>
  <dc:creator>Wright State University</dc:creator>
  <cp:lastModifiedBy>Cassie</cp:lastModifiedBy>
  <cp:revision>12</cp:revision>
  <dcterms:created xsi:type="dcterms:W3CDTF">2010-09-30T18:13:19Z</dcterms:created>
  <dcterms:modified xsi:type="dcterms:W3CDTF">2014-11-24T15:11:48Z</dcterms:modified>
</cp:coreProperties>
</file>